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</p:sldIdLst>
  <p:sldSz cx="18288000" cy="10287000"/>
  <p:notesSz cx="6858000" cy="9144000"/>
  <p:embeddedFontLst>
    <p:embeddedFont>
      <p:font typeface="Montserrat" panose="00000500000000000000" pitchFamily="2" charset="0"/>
      <p:regular r:id="rId11"/>
    </p:embeddedFont>
    <p:embeddedFont>
      <p:font typeface="Montserrat Classic" panose="020B0604020202020204" charset="0"/>
      <p:regular r:id="rId12"/>
    </p:embeddedFont>
    <p:embeddedFont>
      <p:font typeface="Montserrat Classic Bold" panose="020B0604020202020204" charset="0"/>
      <p:regular r:id="rId13"/>
    </p:embeddedFont>
    <p:embeddedFont>
      <p:font typeface="Montserrat Heavy" panose="020B0604020202020204" charset="0"/>
      <p:regular r:id="rId14"/>
    </p:embeddedFont>
    <p:embeddedFont>
      <p:font typeface="Montserrat Ultra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1211CA"/>
    <a:srgbClr val="F9B314"/>
    <a:srgbClr val="B69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603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79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29775" y="2781300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9600" b="1" dirty="0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LEFTIST HEAP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29775" y="3885564"/>
            <a:ext cx="11338507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9600" b="1" dirty="0">
                <a:solidFill>
                  <a:srgbClr val="F9B3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BINOMIAL HEAP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29775" y="7008131"/>
            <a:ext cx="928859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963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MITRANA FLORIN-FANEL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500955" y="1866623"/>
            <a:ext cx="2758345" cy="245871"/>
            <a:chOff x="0" y="0"/>
            <a:chExt cx="726478" cy="647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347042" y="1243688"/>
            <a:ext cx="805045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Proiect Structuri de date avansate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29775" y="7432310"/>
            <a:ext cx="9288593" cy="94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963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POLEAC LIVIU STEFAN</a:t>
            </a:r>
          </a:p>
          <a:p>
            <a:pPr algn="l">
              <a:lnSpc>
                <a:spcPts val="3920"/>
              </a:lnSpc>
            </a:pPr>
            <a:r>
              <a:rPr lang="en-US" sz="2800" spc="963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TOMA DAVID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29775" y="8624570"/>
            <a:ext cx="9288593" cy="444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 spc="963" dirty="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GRUPA 343 / 331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4762D-EDB4-4820-0093-99C34499472A}"/>
              </a:ext>
            </a:extLst>
          </p:cNvPr>
          <p:cNvSpPr txBox="1"/>
          <p:nvPr/>
        </p:nvSpPr>
        <p:spPr>
          <a:xfrm>
            <a:off x="2743200" y="4974787"/>
            <a:ext cx="1181100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9600" b="1" dirty="0">
                <a:solidFill>
                  <a:srgbClr val="33993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FIBONACCI HEAP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82867" y="499491"/>
            <a:ext cx="5922266" cy="508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u="sng" dirty="0" err="1">
                <a:solidFill>
                  <a:srgbClr val="1211C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Despre</a:t>
            </a:r>
            <a:r>
              <a:rPr lang="en-US" sz="4200" b="1" u="sng" dirty="0">
                <a:solidFill>
                  <a:srgbClr val="1211C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 Leftist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533751"/>
            <a:ext cx="18288000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Un Leftist Heap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un arbore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binar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care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respectă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proprietatea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heap (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valoarea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fiecărui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nod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mică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sau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egală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decât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cea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copiilor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săi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cazul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unui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min-heap)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are o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proprietate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suplimentară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pentru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fiecare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nod,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distanța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până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la cel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apropiat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nod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fără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copii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(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nul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) din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subarborele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drept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mică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sau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egală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decât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distanța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corespunzătoare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din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subarborele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stâng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600" y="3009900"/>
            <a:ext cx="5922266" cy="38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4"/>
              </a:lnSpc>
            </a:pPr>
            <a:r>
              <a:rPr lang="en-US" sz="3100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Avantaje</a:t>
            </a:r>
            <a:endParaRPr lang="en-US" sz="3100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731" y="3474740"/>
            <a:ext cx="14051012" cy="386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Operația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unire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două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Leftist Heap-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uri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foarte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eficientă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având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complexitatea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O(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logn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2209" y="3863930"/>
            <a:ext cx="10463470" cy="3867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Poate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fi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folosit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orice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tip de heap (min-heap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sau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max-heap).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731" y="4963188"/>
            <a:ext cx="5922266" cy="38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4"/>
              </a:lnSpc>
            </a:pPr>
            <a:r>
              <a:rPr lang="en-US" sz="3100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Dezavantaje</a:t>
            </a:r>
            <a:endParaRPr lang="en-US" sz="3100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530" y="5413115"/>
            <a:ext cx="16230600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Operațiile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inserare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ștergere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au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complexitatea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O(log n),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dar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sunt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lente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practică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decât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cazul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Binomial Heap-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urilor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din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cauza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structurii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înclinate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6829" y="6902967"/>
            <a:ext cx="5922266" cy="38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4"/>
              </a:lnSpc>
            </a:pPr>
            <a:r>
              <a:rPr lang="en-US" sz="3100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Cazuri</a:t>
            </a:r>
            <a:r>
              <a:rPr lang="en-US" sz="3100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3100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utilizare</a:t>
            </a:r>
            <a:endParaRPr lang="en-US" sz="3100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-32657" y="7429500"/>
            <a:ext cx="14249400" cy="3867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-Este util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situații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care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operația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unire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(merge)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frecventă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trebuie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fie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eficientă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785912" y="7954629"/>
            <a:ext cx="13130311" cy="3867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-Este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preferat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aplicații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unde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simplitatea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implementării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importantă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05416" y="499491"/>
            <a:ext cx="6498085" cy="508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u="sng" dirty="0" err="1">
                <a:solidFill>
                  <a:srgbClr val="F9B314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Despre</a:t>
            </a:r>
            <a:r>
              <a:rPr lang="en-US" sz="4200" b="1" u="sng" dirty="0">
                <a:solidFill>
                  <a:srgbClr val="F9B314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 Binomial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275061"/>
            <a:ext cx="18059400" cy="763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 Binomial Heap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o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colecție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arbori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binomiali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unde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fiecare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arbore binomial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respectă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proprietatea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heap.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Arborii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binomiali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sunt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definiți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recursiv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au un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număr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specific de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noduri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(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puteri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ale </a:t>
            </a:r>
            <a:r>
              <a:rPr lang="en-US" sz="2200" dirty="0" err="1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lui</a:t>
            </a:r>
            <a:r>
              <a:rPr lang="en-US" sz="2200" dirty="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2).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629" y="2478837"/>
            <a:ext cx="5922266" cy="38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4"/>
              </a:lnSpc>
            </a:pPr>
            <a:r>
              <a:rPr lang="en-US" sz="3100" dirty="0" err="1">
                <a:solidFill>
                  <a:srgbClr val="F9B314"/>
                </a:solidFill>
                <a:latin typeface="Montserrat"/>
                <a:ea typeface="Montserrat"/>
                <a:cs typeface="Montserrat"/>
                <a:sym typeface="Montserrat"/>
              </a:rPr>
              <a:t>Avantaje</a:t>
            </a:r>
            <a:endParaRPr lang="en-US" sz="3100" dirty="0">
              <a:solidFill>
                <a:srgbClr val="F9B3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714" y="2944172"/>
            <a:ext cx="1800711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Operația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unire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două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Binomial Heap-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uri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are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complexitatea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O(log n),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dar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rapidă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practică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decât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cazul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Leftist Heap-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urilor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200" y="3764749"/>
            <a:ext cx="17151102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Operația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inserare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are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complexitatea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O(1)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amortizat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ceea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eficient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decât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cazul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Leftist Heap-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urilor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343" y="4850434"/>
            <a:ext cx="5922266" cy="38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4"/>
              </a:lnSpc>
            </a:pPr>
            <a:r>
              <a:rPr lang="en-US" sz="3100" dirty="0" err="1">
                <a:solidFill>
                  <a:srgbClr val="F9B314"/>
                </a:solidFill>
                <a:latin typeface="Montserrat"/>
                <a:ea typeface="Montserrat"/>
                <a:cs typeface="Montserrat"/>
                <a:sym typeface="Montserrat"/>
              </a:rPr>
              <a:t>Dezavantaje</a:t>
            </a:r>
            <a:endParaRPr lang="en-US" sz="3100" dirty="0">
              <a:solidFill>
                <a:srgbClr val="F9B3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0714" y="5238547"/>
            <a:ext cx="11415486" cy="3867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Poate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folosi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multă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memorie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din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cauza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numărului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mare de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arbori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" y="6590027"/>
            <a:ext cx="5922266" cy="38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4"/>
              </a:lnSpc>
            </a:pPr>
            <a:r>
              <a:rPr lang="en-US" sz="3100" dirty="0" err="1">
                <a:solidFill>
                  <a:srgbClr val="F9B314"/>
                </a:solidFill>
                <a:latin typeface="Montserrat"/>
                <a:ea typeface="Montserrat"/>
                <a:cs typeface="Montserrat"/>
                <a:sym typeface="Montserrat"/>
              </a:rPr>
              <a:t>Cazuri</a:t>
            </a:r>
            <a:r>
              <a:rPr lang="en-US" sz="3100" dirty="0">
                <a:solidFill>
                  <a:srgbClr val="F9B314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3100" dirty="0" err="1">
                <a:solidFill>
                  <a:srgbClr val="F9B314"/>
                </a:solidFill>
                <a:latin typeface="Montserrat"/>
                <a:ea typeface="Montserrat"/>
                <a:cs typeface="Montserrat"/>
                <a:sym typeface="Montserrat"/>
              </a:rPr>
              <a:t>utilizare</a:t>
            </a:r>
            <a:endParaRPr lang="en-US" sz="3100" dirty="0">
              <a:solidFill>
                <a:srgbClr val="F9B3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2656" y="7083953"/>
            <a:ext cx="15740743" cy="82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-Este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preferat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aplicații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unde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operațiile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inserare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ștergere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sunt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frecvente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trebuie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fie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eficiente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9913" y="7496385"/>
            <a:ext cx="17496971" cy="82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-Este util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algoritmi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care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necesită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operații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rapide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unire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cum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fi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algoritmul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lui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Dijkstra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sau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algoritmul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lui</a:t>
            </a:r>
            <a:r>
              <a:rPr lang="en-US" sz="24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Prim.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05416" y="499491"/>
            <a:ext cx="6767584" cy="508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u="sng" dirty="0" err="1">
                <a:solidFill>
                  <a:srgbClr val="33993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Despre</a:t>
            </a:r>
            <a:r>
              <a:rPr lang="en-US" sz="4200" b="1" u="sng" dirty="0">
                <a:solidFill>
                  <a:srgbClr val="33993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 Fibonacci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5627" y="1152588"/>
            <a:ext cx="179832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tserrat Classic"/>
              </a:rPr>
              <a:t>Un Fibonacci Heap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structură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date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bazată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pe o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colecție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arbori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binari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respectă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proprietatea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unui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heap,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unde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fiecare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nod are o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mai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mică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decât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copiilor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săi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. Se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distinge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prin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eficiența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operațiilor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inserare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și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fuzionare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, care se fac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în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timp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constant O(1),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și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prin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consolidarea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rapidă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arborilor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în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timpul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extragerii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elementului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minim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600" y="2336781"/>
            <a:ext cx="5922266" cy="38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4"/>
              </a:lnSpc>
            </a:pPr>
            <a:r>
              <a:rPr lang="en-US" sz="3100" dirty="0" err="1">
                <a:solidFill>
                  <a:srgbClr val="339933"/>
                </a:solidFill>
                <a:latin typeface="Montserrat"/>
                <a:ea typeface="Montserrat"/>
                <a:cs typeface="Montserrat"/>
                <a:sym typeface="Montserrat"/>
              </a:rPr>
              <a:t>Avantaje</a:t>
            </a:r>
            <a:endParaRPr lang="en-US" sz="3100" dirty="0">
              <a:solidFill>
                <a:srgbClr val="3399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301" y="2693623"/>
            <a:ext cx="18007114" cy="83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serrat Classic"/>
                <a:sym typeface="Montserrat Classic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Fuzionare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rapidă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Operația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fuzionare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între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două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Fibonacci Heaps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extrem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rapidă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având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complexitatea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O(1),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ceea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un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avantaj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semnificativ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față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alte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structuri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heap</a:t>
            </a:r>
            <a:endParaRPr lang="en-US" sz="2000" dirty="0">
              <a:solidFill>
                <a:srgbClr val="000000"/>
              </a:solidFill>
              <a:latin typeface="Montserrat Classic"/>
              <a:sym typeface="Montserrat Classic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4530" y="4751987"/>
            <a:ext cx="5922266" cy="38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4"/>
              </a:lnSpc>
            </a:pPr>
            <a:r>
              <a:rPr lang="en-US" sz="3100" dirty="0" err="1">
                <a:solidFill>
                  <a:srgbClr val="339933"/>
                </a:solidFill>
                <a:latin typeface="Montserrat"/>
                <a:ea typeface="Montserrat"/>
                <a:cs typeface="Montserrat"/>
                <a:sym typeface="Montserrat"/>
              </a:rPr>
              <a:t>Dezavantaje</a:t>
            </a:r>
            <a:endParaRPr lang="en-US" sz="3100" dirty="0">
              <a:solidFill>
                <a:srgbClr val="3399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2352" y="5137068"/>
            <a:ext cx="18211800" cy="822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Operații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mai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complexe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Implementarea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Fibonacci Heap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mai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complicată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față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alte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tipuri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heap, cum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ar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fi Leftist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Binomial,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datorită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gestionării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arborilor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și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operațiunilor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tăiere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în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cascadă</a:t>
            </a:r>
            <a:endParaRPr lang="en-US" sz="2000" dirty="0">
              <a:solidFill>
                <a:srgbClr val="000000"/>
              </a:solidFill>
              <a:latin typeface="Montserrat Classic"/>
              <a:sym typeface="Montserrat Class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6301" y="7124700"/>
            <a:ext cx="5922266" cy="38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4"/>
              </a:lnSpc>
            </a:pPr>
            <a:r>
              <a:rPr lang="en-US" sz="3100" dirty="0" err="1">
                <a:solidFill>
                  <a:srgbClr val="339933"/>
                </a:solidFill>
                <a:latin typeface="Montserrat"/>
                <a:ea typeface="Montserrat"/>
                <a:cs typeface="Montserrat"/>
                <a:sym typeface="Montserrat"/>
              </a:rPr>
              <a:t>Cazuri</a:t>
            </a:r>
            <a:r>
              <a:rPr lang="en-US" sz="3100" dirty="0">
                <a:solidFill>
                  <a:srgbClr val="339933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3100" dirty="0" err="1">
                <a:solidFill>
                  <a:srgbClr val="339933"/>
                </a:solidFill>
                <a:latin typeface="Montserrat"/>
                <a:ea typeface="Montserrat"/>
                <a:cs typeface="Montserrat"/>
                <a:sym typeface="Montserrat"/>
              </a:rPr>
              <a:t>utilizare</a:t>
            </a:r>
            <a:endParaRPr lang="en-US" sz="3100" dirty="0">
              <a:solidFill>
                <a:srgbClr val="3399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496C0C4-8D40-116E-E05A-056B500E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0" y="6029148"/>
            <a:ext cx="18118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-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Extragerile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pot fi lente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în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cel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mai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rău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caz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: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Deși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extract_min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este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O(log n)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în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cel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mai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rău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caz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pentru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secvențe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lungi de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operații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poate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deveni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mai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lent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decât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alte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structuri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, cum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ar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fi Binomial Heap.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275548D-FD7D-FBE3-B03F-F4AA9855EB3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675" y="3560320"/>
            <a:ext cx="181475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-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Oferă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flexibilitate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în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manipularea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datelor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dinamice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permițând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modificări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frecvente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ale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heapului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, cum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ar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fi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decrease_key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și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fuzionarea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eficientă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a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mai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multor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heapuri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fără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restructurări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costisitoare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fiind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ideal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pentru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aplicații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cu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modificări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constante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ale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valorilor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și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relațiilor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dintre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noduri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.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B608EE2-0F57-484F-AA6F-647C02675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0" y="7693418"/>
            <a:ext cx="17373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Simulări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evenimente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discrete: Fibonacci Heap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este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ideal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pentru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gestionarea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evenimentelor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cu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prioritate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în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simulări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, cum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ar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fi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în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rețele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telecomunicații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sau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sisteme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distribuite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.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Permite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actualizarea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rapidă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a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priorităților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și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găsirea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evenimentelor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următoare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procesat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chiar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și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atunci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când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acestea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se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schimbă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Montserrat Classic"/>
              </a:rPr>
              <a:t>frecvent</a:t>
            </a:r>
            <a:r>
              <a:rPr lang="en-US" altLang="en-US" sz="2000" dirty="0">
                <a:solidFill>
                  <a:srgbClr val="000000"/>
                </a:solidFill>
                <a:latin typeface="Montserrat Class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8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571500"/>
            <a:ext cx="6448950" cy="508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dirty="0">
                <a:solidFill>
                  <a:srgbClr val="F9B314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Real Life Scenarios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600" y="1103786"/>
            <a:ext cx="9677400" cy="1258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1211C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Leftist Heap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Binomial Heap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>
                <a:solidFill>
                  <a:srgbClr val="339933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Fibonacci Heap 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sunt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structuri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date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utilizate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domenii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aplicații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unde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este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necesară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gestionarea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eficientă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cozilor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priorități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897698"/>
            <a:ext cx="4470400" cy="2664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sistemele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operare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Leftist Heap-urile pot fi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folosite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pentru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gestiona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cozile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procese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sau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task-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uri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care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trebuie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planificate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funcție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prioritate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  <a:p>
            <a:pPr algn="l">
              <a:lnSpc>
                <a:spcPts val="3048"/>
              </a:lnSpc>
            </a:pPr>
            <a:endParaRPr lang="en-US" sz="2400" dirty="0">
              <a:solidFill>
                <a:srgbClr val="2D262A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7729" y="3722444"/>
            <a:ext cx="4470400" cy="2664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Leftist Heap-urile pot fi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folosite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algoritmi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care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necesită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operații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frecvente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unire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cum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fi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algoritmul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lui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Kruskal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pentru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arborele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minim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acoperire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(MST).</a:t>
            </a:r>
          </a:p>
          <a:p>
            <a:pPr algn="l">
              <a:lnSpc>
                <a:spcPts val="3048"/>
              </a:lnSpc>
            </a:pPr>
            <a:endParaRPr lang="en-US" sz="2400" dirty="0">
              <a:solidFill>
                <a:srgbClr val="2D262A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387158"/>
            <a:ext cx="447040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 err="1">
                <a:solidFill>
                  <a:srgbClr val="1211C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Sisteme</a:t>
            </a:r>
            <a:r>
              <a:rPr lang="en-US" sz="2400" b="1" dirty="0">
                <a:solidFill>
                  <a:srgbClr val="1211C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de </a:t>
            </a:r>
            <a:r>
              <a:rPr lang="en-US" sz="2400" b="1" dirty="0" err="1">
                <a:solidFill>
                  <a:srgbClr val="1211C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planificare</a:t>
            </a:r>
            <a:endParaRPr lang="en-US" sz="2400" b="1" dirty="0">
              <a:solidFill>
                <a:srgbClr val="1211CA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3000" y="3206658"/>
            <a:ext cx="447040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 err="1">
                <a:solidFill>
                  <a:srgbClr val="1211C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Algoritmi</a:t>
            </a:r>
            <a:r>
              <a:rPr lang="en-US" sz="2400" b="1" dirty="0">
                <a:solidFill>
                  <a:srgbClr val="1211C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de </a:t>
            </a:r>
            <a:r>
              <a:rPr lang="en-US" sz="2400" b="1" dirty="0" err="1">
                <a:solidFill>
                  <a:srgbClr val="1211C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grafuri</a:t>
            </a:r>
            <a:endParaRPr lang="en-US" sz="2400" b="1" dirty="0">
              <a:solidFill>
                <a:srgbClr val="1211CA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13724" y="3144354"/>
            <a:ext cx="3016076" cy="3867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 err="1">
                <a:solidFill>
                  <a:srgbClr val="F9B3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Aplicatii</a:t>
            </a:r>
            <a:r>
              <a:rPr lang="en-US" sz="2400" b="1" dirty="0">
                <a:solidFill>
                  <a:srgbClr val="F9B3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</a:t>
            </a:r>
            <a:r>
              <a:rPr lang="en-US" sz="2400" b="1" dirty="0" err="1">
                <a:solidFill>
                  <a:srgbClr val="F9B3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financiare</a:t>
            </a:r>
            <a:endParaRPr lang="en-US" sz="2400" b="1" dirty="0">
              <a:solidFill>
                <a:srgbClr val="F9B314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29400" y="3724258"/>
            <a:ext cx="4470400" cy="304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Binomial Heap-urile pot fi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folosite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pentru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gestiona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tranzacții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sau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cereri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ordin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funcție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prioritate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ales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când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operațiile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inserare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ștergere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sunt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frecvente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  <a:p>
            <a:pPr algn="l">
              <a:lnSpc>
                <a:spcPts val="3048"/>
              </a:lnSpc>
            </a:pPr>
            <a:endParaRPr lang="en-US" sz="2400" dirty="0">
              <a:solidFill>
                <a:srgbClr val="2D262A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705600" y="6491933"/>
            <a:ext cx="447040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 err="1">
                <a:solidFill>
                  <a:srgbClr val="F9B3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Sisteme</a:t>
            </a:r>
            <a:r>
              <a:rPr lang="en-US" sz="2400" b="1" dirty="0">
                <a:solidFill>
                  <a:srgbClr val="F9B3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de </a:t>
            </a:r>
            <a:r>
              <a:rPr lang="en-US" sz="2400" b="1" dirty="0" err="1">
                <a:solidFill>
                  <a:srgbClr val="F9B31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simulare</a:t>
            </a:r>
            <a:endParaRPr lang="en-US" sz="2400" b="1" dirty="0">
              <a:solidFill>
                <a:srgbClr val="F9B314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629400" y="7174798"/>
            <a:ext cx="4470400" cy="2664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sistemele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simulare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Binomial Heap-urile pot fi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folosite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pentru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gestiona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evenimente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care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trebuie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procesate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ordinea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priorității</a:t>
            </a:r>
            <a:r>
              <a:rPr lang="en-US" sz="2400" dirty="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lor.</a:t>
            </a:r>
          </a:p>
          <a:p>
            <a:pPr algn="l">
              <a:lnSpc>
                <a:spcPts val="3048"/>
              </a:lnSpc>
            </a:pPr>
            <a:endParaRPr lang="en-US" sz="2400" dirty="0">
              <a:solidFill>
                <a:srgbClr val="2D262A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A90C3F81-B2C1-8F8D-A2A3-7D8F7B46E2E3}"/>
              </a:ext>
            </a:extLst>
          </p:cNvPr>
          <p:cNvSpPr txBox="1"/>
          <p:nvPr/>
        </p:nvSpPr>
        <p:spPr>
          <a:xfrm>
            <a:off x="12482285" y="3046417"/>
            <a:ext cx="5638800" cy="3867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 err="1">
                <a:solidFill>
                  <a:srgbClr val="33993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Optimizare</a:t>
            </a:r>
            <a:r>
              <a:rPr lang="en-US" sz="2400" b="1" dirty="0">
                <a:solidFill>
                  <a:srgbClr val="33993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a </a:t>
            </a:r>
            <a:r>
              <a:rPr lang="en-US" sz="2400" b="1" dirty="0" err="1">
                <a:solidFill>
                  <a:srgbClr val="33993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retelelor</a:t>
            </a:r>
            <a:r>
              <a:rPr lang="en-US" sz="2400" b="1" dirty="0">
                <a:solidFill>
                  <a:srgbClr val="33993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de transport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7864A-65BA-FE1C-AF06-C90138FA9B8C}"/>
              </a:ext>
            </a:extLst>
          </p:cNvPr>
          <p:cNvSpPr txBox="1"/>
          <p:nvPr/>
        </p:nvSpPr>
        <p:spPr>
          <a:xfrm>
            <a:off x="12460514" y="3531063"/>
            <a:ext cx="55197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D262A"/>
                </a:solidFill>
                <a:latin typeface="Montserrat Classic"/>
              </a:rPr>
              <a:t>Fibonacci Heap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poate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fi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folosit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simulările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trafic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pentru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a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gestiona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vehiculele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sau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trenurile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care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trebuie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să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fie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procesate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ordine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de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prioritate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pe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trasee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sau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în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stații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.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Modificările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din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trafic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sau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sosirile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neașteptate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pot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schimba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prioritatea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evenimentelor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,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iar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Fibonacci Heap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ajută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la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gestionarea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eficientă</a:t>
            </a:r>
            <a:r>
              <a:rPr lang="en-US" sz="2400" dirty="0">
                <a:solidFill>
                  <a:srgbClr val="2D262A"/>
                </a:solidFill>
                <a:latin typeface="Montserrat Classic"/>
              </a:rPr>
              <a:t> a </a:t>
            </a:r>
            <a:r>
              <a:rPr lang="en-US" sz="2400" dirty="0" err="1">
                <a:solidFill>
                  <a:srgbClr val="2D262A"/>
                </a:solidFill>
                <a:latin typeface="Montserrat Classic"/>
              </a:rPr>
              <a:t>acestora</a:t>
            </a:r>
            <a:endParaRPr lang="en-US" sz="2400" dirty="0">
              <a:solidFill>
                <a:srgbClr val="2D262A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863BD-B168-6FA1-C78F-FE90584B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5"/>
            <a:ext cx="18288000" cy="102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7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DB15B-D173-1288-167E-91867BC3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" y="0"/>
            <a:ext cx="1818566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F30A4-9C66-417B-D613-4443D61E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25"/>
            <a:ext cx="18288000" cy="101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2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79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94627" y="4105507"/>
            <a:ext cx="9288593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96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MULTUMIM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94627" y="5795414"/>
            <a:ext cx="928859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963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FINAL PROIECT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830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Montserrat</vt:lpstr>
      <vt:lpstr>Arial</vt:lpstr>
      <vt:lpstr>Montserrat Heavy</vt:lpstr>
      <vt:lpstr>Calibri</vt:lpstr>
      <vt:lpstr>Montserrat Ultra-Bold</vt:lpstr>
      <vt:lpstr>Montserrat Classic Bold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Structuri de date avansate</dc:title>
  <cp:lastModifiedBy>David Toma</cp:lastModifiedBy>
  <cp:revision>3</cp:revision>
  <dcterms:created xsi:type="dcterms:W3CDTF">2006-08-16T00:00:00Z</dcterms:created>
  <dcterms:modified xsi:type="dcterms:W3CDTF">2025-02-03T00:52:21Z</dcterms:modified>
  <dc:identifier>DAGdmiFlpTc</dc:identifier>
</cp:coreProperties>
</file>