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44" r:id="rId2"/>
    <p:sldId id="302" r:id="rId3"/>
    <p:sldId id="336" r:id="rId4"/>
    <p:sldId id="337" r:id="rId5"/>
    <p:sldId id="345" r:id="rId6"/>
    <p:sldId id="348" r:id="rId7"/>
    <p:sldId id="335" r:id="rId8"/>
    <p:sldId id="268" r:id="rId9"/>
    <p:sldId id="347" r:id="rId10"/>
    <p:sldId id="267" r:id="rId11"/>
    <p:sldId id="322" r:id="rId12"/>
    <p:sldId id="339" r:id="rId13"/>
    <p:sldId id="349" r:id="rId14"/>
    <p:sldId id="373" r:id="rId15"/>
    <p:sldId id="325" r:id="rId16"/>
    <p:sldId id="261" r:id="rId17"/>
    <p:sldId id="309" r:id="rId18"/>
    <p:sldId id="299" r:id="rId19"/>
    <p:sldId id="326" r:id="rId20"/>
    <p:sldId id="350" r:id="rId21"/>
    <p:sldId id="374" r:id="rId22"/>
    <p:sldId id="324" r:id="rId23"/>
    <p:sldId id="291" r:id="rId24"/>
    <p:sldId id="351" r:id="rId25"/>
    <p:sldId id="371" r:id="rId26"/>
    <p:sldId id="352" r:id="rId27"/>
    <p:sldId id="353" r:id="rId28"/>
    <p:sldId id="333" r:id="rId29"/>
    <p:sldId id="283" r:id="rId30"/>
    <p:sldId id="282" r:id="rId31"/>
    <p:sldId id="303" r:id="rId32"/>
    <p:sldId id="276" r:id="rId33"/>
    <p:sldId id="340" r:id="rId34"/>
    <p:sldId id="354" r:id="rId35"/>
    <p:sldId id="372" r:id="rId36"/>
    <p:sldId id="342" r:id="rId37"/>
    <p:sldId id="343" r:id="rId38"/>
    <p:sldId id="355" r:id="rId39"/>
    <p:sldId id="357" r:id="rId40"/>
    <p:sldId id="356" r:id="rId41"/>
    <p:sldId id="358" r:id="rId42"/>
    <p:sldId id="359" r:id="rId43"/>
    <p:sldId id="362" r:id="rId44"/>
    <p:sldId id="360" r:id="rId45"/>
    <p:sldId id="361" r:id="rId46"/>
    <p:sldId id="364" r:id="rId47"/>
    <p:sldId id="363" r:id="rId48"/>
    <p:sldId id="368" r:id="rId49"/>
    <p:sldId id="367" r:id="rId50"/>
    <p:sldId id="366" r:id="rId51"/>
    <p:sldId id="365" r:id="rId52"/>
    <p:sldId id="370" r:id="rId53"/>
    <p:sldId id="369" r:id="rId54"/>
    <p:sldId id="341" r:id="rId5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29318-B56C-47B7-89B4-A2E63BBB367F}" v="62" dt="2024-02-05T10:12:52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0" autoAdjust="0"/>
    <p:restoredTop sz="87500" autoAdjust="0"/>
  </p:normalViewPr>
  <p:slideViewPr>
    <p:cSldViewPr snapToGrid="0">
      <p:cViewPr varScale="1">
        <p:scale>
          <a:sx n="69" d="100"/>
          <a:sy n="69" d="100"/>
        </p:scale>
        <p:origin x="60" y="15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26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Sheet1!$J$35</c:f>
              <c:strCache>
                <c:ptCount val="1"/>
                <c:pt idx="0">
                  <c:v>Platform Threads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Sheet1!$K$34:$P$34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cat>
          <c:val>
            <c:numRef>
              <c:f>Sheet1!$K$35:$P$35</c:f>
              <c:numCache>
                <c:formatCode>General</c:formatCode>
                <c:ptCount val="6"/>
                <c:pt idx="0">
                  <c:v>90.15</c:v>
                </c:pt>
                <c:pt idx="1">
                  <c:v>91.150999999999996</c:v>
                </c:pt>
                <c:pt idx="2">
                  <c:v>101.178</c:v>
                </c:pt>
                <c:pt idx="3">
                  <c:v>164.26300000000001</c:v>
                </c:pt>
                <c:pt idx="4">
                  <c:v>471.98099999999999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1-4288-A8B5-EC1DD4559133}"/>
            </c:ext>
          </c:extLst>
        </c:ser>
        <c:ser>
          <c:idx val="1"/>
          <c:order val="1"/>
          <c:tx>
            <c:strRef>
              <c:f>Sheet1!$J$36</c:f>
              <c:strCache>
                <c:ptCount val="1"/>
                <c:pt idx="0">
                  <c:v>Virtual Threads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Sheet1!$K$34:$P$34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cat>
          <c:val>
            <c:numRef>
              <c:f>Sheet1!$K$36:$P$36</c:f>
              <c:numCache>
                <c:formatCode>General</c:formatCode>
                <c:ptCount val="6"/>
                <c:pt idx="0">
                  <c:v>90.915999999999997</c:v>
                </c:pt>
                <c:pt idx="1">
                  <c:v>91.998999999999995</c:v>
                </c:pt>
                <c:pt idx="2">
                  <c:v>95.11</c:v>
                </c:pt>
                <c:pt idx="3">
                  <c:v>97.21</c:v>
                </c:pt>
                <c:pt idx="4">
                  <c:v>110.166</c:v>
                </c:pt>
                <c:pt idx="5">
                  <c:v>227.066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1-4288-A8B5-EC1DD4559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42972752"/>
        <c:axId val="1642976112"/>
      </c:barChart>
      <c:catAx>
        <c:axId val="164297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642976112"/>
        <c:crosses val="autoZero"/>
        <c:auto val="1"/>
        <c:lblAlgn val="ctr"/>
        <c:lblOffset val="100"/>
        <c:noMultiLvlLbl val="0"/>
      </c:catAx>
      <c:valAx>
        <c:axId val="164297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NMT Total committed memory in 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64297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972D9-AD3B-41E6-AFB0-237670D6171A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3E375-0FA4-4824-B8AC-2ED9CBED07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299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77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770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9382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181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4746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64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453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A882E-8B80-65F3-0F48-2ADD1BC2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587A2-3202-4340-41FE-F2D39E66F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DDEB4-008B-0EBB-BDE3-823A62A07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63A4-7827-F0FD-5094-3B287F3D6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3190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674D3-71F8-F774-9056-264C1254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5EF9AF-4DFE-6CB2-DC5D-DF2876098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075D2-1D19-4BA9-CCA4-1B838BB42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44794-000E-FA0E-15A7-294FDB600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692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5E5F3-4817-EA7B-77D9-67BA3716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BC3FE-C7E8-1D8E-D3E3-DA90494E8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B41A4-0747-4EC7-8834-5AD5D2C3B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6919-293F-3400-FFA7-A24FD212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9589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78655-28AB-AE9D-6963-0B2D2BE8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CF709-13E4-26AD-CD75-A72FC4764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17489-41C5-0B28-A123-DDF927274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C5A2B-C59A-4A4A-3543-AA244BB57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933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818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336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299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84B3A-0C53-719E-549E-D2360089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01E96-D27C-CDCE-DFA7-0FFD85EF3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E6D6C-BA72-C578-F7F1-3252FA3A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61209"/>
              </a:solidFill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8A189-FFF5-F7D6-908A-7917E9EC2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905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61209"/>
              </a:solidFill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510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61209"/>
              </a:solidFill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028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61209"/>
              </a:solidFill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440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61209"/>
              </a:solidFill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610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62B57-DC8A-7F6A-5507-15E84005B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8714A2-C1C6-938B-D0EA-0CE1629CF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BD6FA-D675-2A3F-DA2F-C2BCB84C5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61209"/>
              </a:solidFill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FA60-DE09-92EC-E04E-5DD4682FA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F6E23-48E7-4702-982A-5A5FC0CE3A57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53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AE0C-9494-C04B-9021-F211015DA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EC2D0-DA2B-75E9-8ADC-3AD3B9C4C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70C7-06F5-FCCE-A97A-2DF27D72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A124-2EC1-1DCC-49BA-8F4E671B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6467-D5F6-0219-29CC-72EACF5B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2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7BA0-2021-13BD-8BF4-E85B41FB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F4E7D-23FB-A8D5-B983-DA4BE24B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CF58-A5A8-E534-3C54-1A583F0D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D458-3DAC-843D-C507-06690A12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88F1-0B26-EF4E-6747-4041C5E6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9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953F8-9958-9DEF-2BC3-6BAB74FF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6D32B-F409-019E-8D01-F622C8305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65ED-4183-9D26-358B-396DF2FA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C232-A6F8-DE19-E32A-D893F5F8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6379-8C35-ED3C-F7E9-4089330A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9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B860-29D1-45DD-B18A-34576A86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DDE2-E7B8-F001-A000-E0BBD734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D9D4-063E-9342-79ED-8C3CEAF1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  <p:sp>
        <p:nvSpPr>
          <p:cNvPr id="9" name="Afgeronde rechthoek 10">
            <a:extLst>
              <a:ext uri="{FF2B5EF4-FFF2-40B4-BE49-F238E27FC236}">
                <a16:creationId xmlns:a16="http://schemas.microsoft.com/office/drawing/2014/main" id="{AB2B2357-DCA9-194E-357E-A969BF6EB6D8}"/>
              </a:ext>
            </a:extLst>
          </p:cNvPr>
          <p:cNvSpPr/>
          <p:nvPr userDrawn="1"/>
        </p:nvSpPr>
        <p:spPr>
          <a:xfrm>
            <a:off x="223252" y="1027908"/>
            <a:ext cx="11745496" cy="5693567"/>
          </a:xfrm>
          <a:prstGeom prst="roundRect">
            <a:avLst>
              <a:gd name="adj" fmla="val 2176"/>
            </a:avLst>
          </a:prstGeom>
          <a:solidFill>
            <a:schemeClr val="bg1">
              <a:alpha val="7975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A5B4-2B9D-1AF6-5C3B-0E0ED097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6F2DA-FFAB-79E6-B3E3-69CD7C93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1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dirty="0">
                <a:solidFill>
                  <a:schemeClr val="tx1"/>
                </a:solidFill>
                <a:effectLst>
                  <a:outerShdw blurRad="459471" dist="568810" dir="5400000" sx="1000" sy="1000" algn="ctr" rotWithShape="0">
                    <a:srgbClr val="741618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7438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DD90-971A-DB6C-5EED-1A05D007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D750-51A9-B10A-5469-4F1DC372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D5E6-78E1-97CB-D31D-6D27A343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4F75-DE71-7326-5404-7ADE16D1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951B-28B9-C401-4348-0AF06B71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938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B4E4-9268-5C43-1AF3-27175495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5A8B-33CE-7B16-1F9D-E589D6C15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6DBC-8B34-616F-5D52-CF365D4E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F62C-3239-62F9-7724-A48B0AC7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7D24-3DF1-8F30-4EFF-FF93BC28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382D-B442-0014-83BF-1B32839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9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81AD-4D90-F526-CEAC-2E30D1AC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EA8A2-B839-2400-D835-DC3DAFE2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DFE1-66FA-CE88-5C1C-30B841B2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6FD2F-2D78-D20F-6CA5-8AC1102D9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D41FD-6374-4C68-DDF6-DE8A2587A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CA5A8-D3C2-E0CA-28E8-9470EA32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455D8-DF6D-D67D-122C-9F2B54D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EA56D-78D5-B018-1D15-0BA6674E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619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59C4-0A74-1CE4-9E53-04138259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2A99C-638C-71B7-816D-F1D89B6B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4C082-0DB5-0ED4-CE5F-17B88E22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CCD62-9837-350D-5803-4CE8244A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973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A2FEC-284E-744D-5617-D7BFE01B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E44DC-F1C0-562D-ECFB-73A760AC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22CB9-6FA0-E03B-302E-8CBC64B4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40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7DBC-67FC-E97B-856B-BD0C3F7A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179E-2E49-9FBE-BED0-B6B24A31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85CD8-91DE-B02B-8A42-4BB6A192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63C17-E942-AA42-F2D4-FAF13A15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EC0D-1472-9DAF-96D9-1410B9A1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DFED3-1FD3-C0CC-5419-B27B1B26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19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E85A-5424-08AC-6AB7-F91982C1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800F3-1600-A361-873B-F8BB3B04B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2730A-CCA4-5B54-3E75-D6876702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406C-0F59-6522-B79F-70958DA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9B21C-3AD0-AD4D-B119-D13E1A9D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21F2-2418-5C2D-B71E-F5333808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7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7E99-1053-3519-ABB8-53CE643C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5681-1C8F-5E19-F49C-A81240E4F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D638-D0D4-9C4E-38F7-103337964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D3AF-19FD-4C7E-84F4-4B08B578A9B3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F073-0F7C-F53B-CABC-098E0E44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2157-D73E-D11E-A14E-D21C0FBBA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B2C3-49E3-4E61-998A-88E81E2724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33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avidvlijmincx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tos/virtual_thread_worksho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8">
            <a:extLst>
              <a:ext uri="{FF2B5EF4-FFF2-40B4-BE49-F238E27FC236}">
                <a16:creationId xmlns:a16="http://schemas.microsoft.com/office/drawing/2014/main" id="{7494F698-6F3C-E95D-5E50-02BBE529D75D}"/>
              </a:ext>
            </a:extLst>
          </p:cNvPr>
          <p:cNvSpPr txBox="1"/>
          <p:nvPr/>
        </p:nvSpPr>
        <p:spPr>
          <a:xfrm>
            <a:off x="1524000" y="2521409"/>
            <a:ext cx="914400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1"/>
                  </a:solidFill>
                </a:ln>
              </a:rPr>
              <a:t>Build a web scraper based on virtual threads!</a:t>
            </a:r>
            <a:endParaRPr lang="nl-NL" sz="32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E6ED9D9-DD60-41F1-DABF-EA49C4E9875C}"/>
              </a:ext>
            </a:extLst>
          </p:cNvPr>
          <p:cNvSpPr txBox="1">
            <a:spLocks/>
          </p:cNvSpPr>
          <p:nvPr/>
        </p:nvSpPr>
        <p:spPr>
          <a:xfrm>
            <a:off x="3573103" y="5038917"/>
            <a:ext cx="5045794" cy="1533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@David_Vlijmincx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www.davidvlijmincx.com</a:t>
            </a:r>
            <a:r>
              <a:rPr lang="en-US" dirty="0"/>
              <a:t> | Oracle ACE</a:t>
            </a:r>
            <a:endParaRPr lang="en-N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DC6CC4-757C-F7CB-7B7C-14EB470594E4}"/>
              </a:ext>
            </a:extLst>
          </p:cNvPr>
          <p:cNvSpPr/>
          <p:nvPr/>
        </p:nvSpPr>
        <p:spPr>
          <a:xfrm>
            <a:off x="8770256" y="6004115"/>
            <a:ext cx="539669" cy="56824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 descr="A purple and white spade with a letter">
            <a:extLst>
              <a:ext uri="{FF2B5EF4-FFF2-40B4-BE49-F238E27FC236}">
                <a16:creationId xmlns:a16="http://schemas.microsoft.com/office/drawing/2014/main" id="{DEEFEEBF-8585-53B9-B8A9-68EA62FA4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37" y="5852854"/>
            <a:ext cx="884942" cy="8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92E0-666C-3EF8-35D5-FDA5CDE8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Virtual Threads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3C03-AB86-F21E-D5B7-E1789177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implementation of Threads</a:t>
            </a:r>
          </a:p>
          <a:p>
            <a:r>
              <a:rPr lang="en-US" dirty="0"/>
              <a:t>The OS does not know about them</a:t>
            </a:r>
          </a:p>
          <a:p>
            <a:pPr lvl="1"/>
            <a:r>
              <a:rPr lang="en-US" dirty="0"/>
              <a:t>Concept inside the JVM</a:t>
            </a:r>
          </a:p>
          <a:p>
            <a:pPr lvl="1"/>
            <a:r>
              <a:rPr lang="en-US" dirty="0"/>
              <a:t>Stack frames live on the heap</a:t>
            </a:r>
          </a:p>
          <a:p>
            <a:pPr lvl="1"/>
            <a:r>
              <a:rPr lang="en-US" dirty="0"/>
              <a:t>Resizable stacks</a:t>
            </a:r>
          </a:p>
          <a:p>
            <a:r>
              <a:rPr lang="en-US" dirty="0"/>
              <a:t>You don’t have to allocate a lot of memory at </a:t>
            </a:r>
            <a:br>
              <a:rPr lang="en-US" dirty="0"/>
            </a:br>
            <a:r>
              <a:rPr lang="en-US" dirty="0"/>
              <a:t>the start</a:t>
            </a:r>
          </a:p>
          <a:p>
            <a:r>
              <a:rPr lang="en-US" dirty="0"/>
              <a:t>Cheap to create</a:t>
            </a:r>
          </a:p>
        </p:txBody>
      </p:sp>
      <p:pic>
        <p:nvPicPr>
          <p:cNvPr id="4" name="Afbeelding 1" descr="Afbeelding met tekst, schermopname, Lettertype, keyboard&#10;&#10;Automatisch gegenereerde beschrijving">
            <a:extLst>
              <a:ext uri="{FF2B5EF4-FFF2-40B4-BE49-F238E27FC236}">
                <a16:creationId xmlns:a16="http://schemas.microsoft.com/office/drawing/2014/main" id="{B7F02C04-DD4A-A6C0-724A-A0661BAC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762" y="1470902"/>
            <a:ext cx="3380509" cy="39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262344-FE02-0126-29CD-AF6F746DB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97637"/>
              </p:ext>
            </p:extLst>
          </p:nvPr>
        </p:nvGraphicFramePr>
        <p:xfrm>
          <a:off x="796611" y="1285090"/>
          <a:ext cx="10598778" cy="5572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97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27-2E80-513E-C53C-D1F8BF0D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Virtual Threads 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7A63FE-0C24-6F7E-1060-DD474FCA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9760"/>
            <a:ext cx="10842172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Thread.startVirtualThread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RunnableTask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32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Executors.newVirtualThreadPerTaskExecutor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735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Time for step 3: Virtual threads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15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F010-C0FA-F451-A57C-5121BA16A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038-BF43-5991-D221-0BB05F79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821"/>
            <a:ext cx="10515600" cy="1325563"/>
          </a:xfrm>
        </p:spPr>
        <p:txBody>
          <a:bodyPr/>
          <a:lstStyle/>
          <a:p>
            <a:r>
              <a:rPr lang="en-US" dirty="0"/>
              <a:t>How does it work</a:t>
            </a:r>
          </a:p>
        </p:txBody>
      </p:sp>
      <p:pic>
        <p:nvPicPr>
          <p:cNvPr id="3" name="Afbeelding 4" descr="Afbeelding met tekst, handschrift, Lettertype, schermopname&#10;&#10;Automatisch gegenereerde beschrijving">
            <a:extLst>
              <a:ext uri="{FF2B5EF4-FFF2-40B4-BE49-F238E27FC236}">
                <a16:creationId xmlns:a16="http://schemas.microsoft.com/office/drawing/2014/main" id="{9443A299-AAE6-9687-065B-DE38E5E65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8" y="1690688"/>
            <a:ext cx="3135084" cy="39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7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5F1D-8FAD-1901-9069-2B4747F8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How does it work</a:t>
            </a:r>
            <a:endParaRPr lang="en-NL" dirty="0"/>
          </a:p>
        </p:txBody>
      </p:sp>
      <p:pic>
        <p:nvPicPr>
          <p:cNvPr id="3" name="Afbeelding 4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4BDF217C-1143-65B0-5400-55276BDF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8" y="1293816"/>
            <a:ext cx="9595477" cy="45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0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E334-9E0E-320E-153A-2A2C6349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Mounting and unmounting</a:t>
            </a:r>
          </a:p>
        </p:txBody>
      </p:sp>
      <p:pic>
        <p:nvPicPr>
          <p:cNvPr id="3" name="Afbeelding 4" descr="Afbeelding met tekst, handschrift, Lettertype, schermopname&#10;&#10;Automatisch gegenereerde beschrijving">
            <a:extLst>
              <a:ext uri="{FF2B5EF4-FFF2-40B4-BE49-F238E27FC236}">
                <a16:creationId xmlns:a16="http://schemas.microsoft.com/office/drawing/2014/main" id="{1469C321-A999-A72E-8B06-748C4DBA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8" y="1690688"/>
            <a:ext cx="3135084" cy="39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5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Afbeelding met tekst, handschrift, schermopname, Post-it-briefje&#10;&#10;Automatisch gegenereerde beschrijving">
            <a:extLst>
              <a:ext uri="{FF2B5EF4-FFF2-40B4-BE49-F238E27FC236}">
                <a16:creationId xmlns:a16="http://schemas.microsoft.com/office/drawing/2014/main" id="{3672029B-836B-55AB-6F63-DA4793D6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07" y="1465943"/>
            <a:ext cx="6030563" cy="42461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8B42B3-5DDA-05CC-4A6D-5E8D8B878B1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effectLst>
                  <a:outerShdw blurRad="459471" dist="568810" dir="5400000" sx="1000" sy="1000" algn="ctr" rotWithShape="0">
                    <a:srgbClr val="741618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Mounting and unmounting</a:t>
            </a:r>
          </a:p>
        </p:txBody>
      </p:sp>
    </p:spTree>
    <p:extLst>
      <p:ext uri="{BB962C8B-B14F-4D97-AF65-F5344CB8AC3E}">
        <p14:creationId xmlns:p14="http://schemas.microsoft.com/office/powerpoint/2010/main" val="108896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A8C025DE-8494-C928-6E21-8FC5B24B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39" y="1260021"/>
            <a:ext cx="8628883" cy="52328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875B75-83E9-0B35-242F-89B7534D536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effectLst>
                  <a:outerShdw blurRad="459471" dist="568810" dir="5400000" sx="1000" sy="1000" algn="ctr" rotWithShape="0">
                    <a:srgbClr val="741618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Mounting and unmounting</a:t>
            </a:r>
          </a:p>
        </p:txBody>
      </p:sp>
    </p:spTree>
    <p:extLst>
      <p:ext uri="{BB962C8B-B14F-4D97-AF65-F5344CB8AC3E}">
        <p14:creationId xmlns:p14="http://schemas.microsoft.com/office/powerpoint/2010/main" val="219523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6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C3396781-B9BA-2EE9-AC27-BA9F5098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72" y="1273547"/>
            <a:ext cx="6541325" cy="52197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627EBE-FD48-BFF2-6A1B-3DEAE8B16C8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effectLst>
                  <a:outerShdw blurRad="459471" dist="568810" dir="5400000" sx="1000" sy="1000" algn="ctr" rotWithShape="0">
                    <a:srgbClr val="741618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Mounting and unmounting</a:t>
            </a:r>
          </a:p>
        </p:txBody>
      </p:sp>
    </p:spTree>
    <p:extLst>
      <p:ext uri="{BB962C8B-B14F-4D97-AF65-F5344CB8AC3E}">
        <p14:creationId xmlns:p14="http://schemas.microsoft.com/office/powerpoint/2010/main" val="386239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47F9-6D4C-B5D0-D6B5-EC95AFB4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B29F-758B-BB87-EF8B-1C76650B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  <a:p>
            <a:r>
              <a:rPr lang="en-US" dirty="0"/>
              <a:t>Threads and virtual threads</a:t>
            </a:r>
          </a:p>
          <a:p>
            <a:r>
              <a:rPr lang="en-US" dirty="0"/>
              <a:t>Thread performance (How fast can you scrape)</a:t>
            </a:r>
          </a:p>
          <a:p>
            <a:r>
              <a:rPr lang="en-US" dirty="0"/>
              <a:t>Structured concurrency</a:t>
            </a:r>
          </a:p>
          <a:p>
            <a:r>
              <a:rPr lang="en-US" dirty="0"/>
              <a:t>Scoped values</a:t>
            </a:r>
          </a:p>
          <a:p>
            <a:r>
              <a:rPr lang="en-US" dirty="0"/>
              <a:t>Bonus features </a:t>
            </a:r>
            <a:r>
              <a:rPr lang="en-US" dirty="0">
                <a:sym typeface="Wingdings" panose="05000000000000000000" pitchFamily="2" charset="2"/>
              </a:rPr>
              <a:t> (Diving deeper into the details)</a:t>
            </a:r>
            <a:endParaRPr lang="en-US" dirty="0"/>
          </a:p>
          <a:p>
            <a:r>
              <a:rPr lang="en-US" dirty="0"/>
              <a:t>Show your Scraper/ freestyle assignments (If you want)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Time for step 4: Difference in threads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5893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C1857-604D-4E97-906B-0AA6019A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Afbeelding met tekst, handschrift, schermopname, Post-it-briefje&#10;&#10;Automatisch gegenereerde beschrijving">
            <a:extLst>
              <a:ext uri="{FF2B5EF4-FFF2-40B4-BE49-F238E27FC236}">
                <a16:creationId xmlns:a16="http://schemas.microsoft.com/office/drawing/2014/main" id="{A56E3C4C-C406-DE97-4B9A-ED1E9F2A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07" y="1465943"/>
            <a:ext cx="6030563" cy="42461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AE0AF5-3B7E-366A-64B1-09E68D64B15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effectLst>
                  <a:outerShdw blurRad="459471" dist="568810" dir="5400000" sx="1000" sy="1000" algn="ctr" rotWithShape="0">
                    <a:srgbClr val="741618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Pinning Virtual Threads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DC5212-7D91-96F1-7B66-6EE244A28A0C}"/>
              </a:ext>
            </a:extLst>
          </p:cNvPr>
          <p:cNvSpPr/>
          <p:nvPr/>
        </p:nvSpPr>
        <p:spPr>
          <a:xfrm rot="3183493" flipV="1">
            <a:off x="8190128" y="2844470"/>
            <a:ext cx="2695934" cy="889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C716D-0E9D-AF1A-9FC5-432ABE50187A}"/>
              </a:ext>
            </a:extLst>
          </p:cNvPr>
          <p:cNvSpPr/>
          <p:nvPr/>
        </p:nvSpPr>
        <p:spPr>
          <a:xfrm rot="8100000" flipV="1">
            <a:off x="8190128" y="2844470"/>
            <a:ext cx="2695934" cy="889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36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87F9-8F00-5DC0-8AE9-0880772A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pinned virtual threads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E8BE-1A32-7A69-7C37-4C3F3E77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Run option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Djdk.tracePinnedThreads</a:t>
            </a:r>
            <a:r>
              <a:rPr lang="en-US" dirty="0"/>
              <a:t>=short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 property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jdk.tracePinnedThreads</a:t>
            </a:r>
            <a:r>
              <a:rPr lang="en-US" dirty="0"/>
              <a:t>=full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914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AB7A-FD77-607A-7992-AD2A0E4C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 method is ready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D9F6-E871-9DE7-5227-46C74660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Synchronized  Block</a:t>
            </a:r>
          </a:p>
          <a:p>
            <a:r>
              <a:rPr lang="en-US" dirty="0"/>
              <a:t>Calls to native code (JNI)</a:t>
            </a:r>
          </a:p>
        </p:txBody>
      </p:sp>
    </p:spTree>
    <p:extLst>
      <p:ext uri="{BB962C8B-B14F-4D97-AF65-F5344CB8AC3E}">
        <p14:creationId xmlns:p14="http://schemas.microsoft.com/office/powerpoint/2010/main" val="1565296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Time for step 5: Find the pinned thread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5499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557D4-FE4C-6099-33E2-CC2789337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30B6-9563-3673-F44E-3A860317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number of carrier threads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E8CA-F814-AECE-9BD0-D95F9AB5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Djdk.virtualThreadScheduler.parallelism</a:t>
            </a:r>
            <a:r>
              <a:rPr lang="en-US" dirty="0"/>
              <a:t>=1 </a:t>
            </a:r>
            <a:br>
              <a:rPr lang="en-US" dirty="0"/>
            </a:br>
            <a:r>
              <a:rPr lang="en-US" dirty="0"/>
              <a:t>Default of the number of carrier threads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Djdk.virtualThreadScheduler.maxPoolSize</a:t>
            </a:r>
            <a:r>
              <a:rPr lang="en-US" dirty="0"/>
              <a:t>=1</a:t>
            </a:r>
            <a:br>
              <a:rPr lang="en-US" dirty="0"/>
            </a:br>
            <a:r>
              <a:rPr lang="en-US" dirty="0"/>
              <a:t>Maximum number of carrier threads</a:t>
            </a:r>
          </a:p>
        </p:txBody>
      </p:sp>
    </p:spTree>
    <p:extLst>
      <p:ext uri="{BB962C8B-B14F-4D97-AF65-F5344CB8AC3E}">
        <p14:creationId xmlns:p14="http://schemas.microsoft.com/office/powerpoint/2010/main" val="1023789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Time for step 6: Set the carrier threads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892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2" y="1879672"/>
            <a:ext cx="10715847" cy="3098656"/>
          </a:xfrm>
        </p:spPr>
        <p:txBody>
          <a:bodyPr>
            <a:normAutofit fontScale="90000"/>
          </a:bodyPr>
          <a:lstStyle/>
          <a:p>
            <a:r>
              <a:rPr lang="en-US" dirty="0"/>
              <a:t>Time for step 7: Improve performance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(it’s a setup for later)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105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llage of two people standing next to a car&#10;&#10;Description automatically generated">
            <a:extLst>
              <a:ext uri="{FF2B5EF4-FFF2-40B4-BE49-F238E27FC236}">
                <a16:creationId xmlns:a16="http://schemas.microsoft.com/office/drawing/2014/main" id="{41FC7002-F54B-1C20-B4A7-04038C6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033" y="643466"/>
            <a:ext cx="540393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48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A986-6389-F513-D51F-B1D3556F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Structured concurrency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A6A1FC-C6EA-893A-D413-A9A775C2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167062"/>
            <a:ext cx="107061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C23E-E801-991E-0FE3-712B6C84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scraper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24C0-AF46-C0E2-55E3-B966E157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bot </a:t>
            </a:r>
          </a:p>
          <a:p>
            <a:r>
              <a:rPr lang="en-US" sz="4000" dirty="0"/>
              <a:t>Downloads web pages to find new web pages</a:t>
            </a:r>
          </a:p>
          <a:p>
            <a:r>
              <a:rPr lang="en-US" sz="4000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200201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2E64-5E97-E7D4-FEB2-D1DA7A62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Structured Code</a:t>
            </a:r>
            <a:endParaRPr lang="en-NL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9A9B97-C7D0-7CD8-6705-90EAD53F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9" y="1786972"/>
            <a:ext cx="4530856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methodA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 foo = </a:t>
            </a:r>
            <a:r>
              <a:rPr kumimoji="0" lang="en-NL" altLang="en-NL" sz="3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methodB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 bar = </a:t>
            </a:r>
            <a:r>
              <a:rPr kumimoji="0" lang="en-NL" altLang="en-NL" sz="3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methodC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NL" sz="3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32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>
                <a:solidFill>
                  <a:srgbClr val="0033B3"/>
                </a:solidFill>
                <a:latin typeface="JetBrains Mono"/>
              </a:rPr>
              <a:t>    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}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18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2E64-5E97-E7D4-FEB2-D1DA7A62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Structured Code</a:t>
            </a:r>
            <a:endParaRPr lang="en-NL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9A9B97-C7D0-7CD8-6705-90EAD53F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9" y="1786972"/>
            <a:ext cx="4530856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methodA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 foo = </a:t>
            </a:r>
            <a:r>
              <a:rPr kumimoji="0" lang="en-NL" altLang="en-NL" sz="3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methodB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 bar = </a:t>
            </a:r>
            <a:r>
              <a:rPr kumimoji="0" lang="en-NL" altLang="en-NL" sz="3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methodC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NL" sz="3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32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>
                <a:solidFill>
                  <a:srgbClr val="0033B3"/>
                </a:solidFill>
                <a:latin typeface="JetBrains Mono"/>
              </a:rPr>
              <a:t>    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}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19E4A-A5AE-DE34-F405-FE7CB593E846}"/>
              </a:ext>
            </a:extLst>
          </p:cNvPr>
          <p:cNvSpPr txBox="1"/>
          <p:nvPr/>
        </p:nvSpPr>
        <p:spPr>
          <a:xfrm>
            <a:off x="10221712" y="2803109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Result</a:t>
            </a:r>
            <a:endParaRPr lang="en-NL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C1961E-CDB4-CA2B-2FCE-D6B597F83B30}"/>
              </a:ext>
            </a:extLst>
          </p:cNvPr>
          <p:cNvCxnSpPr>
            <a:cxnSpLocks/>
          </p:cNvCxnSpPr>
          <p:nvPr/>
        </p:nvCxnSpPr>
        <p:spPr>
          <a:xfrm>
            <a:off x="5758489" y="3556687"/>
            <a:ext cx="5667392" cy="0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3B87046A-E8D5-A7AA-EB4B-953A86162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376" y="3547895"/>
            <a:ext cx="42191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EDBA97-B969-284D-1F12-8309AFAE788A}"/>
              </a:ext>
            </a:extLst>
          </p:cNvPr>
          <p:cNvCxnSpPr>
            <a:cxnSpLocks/>
          </p:cNvCxnSpPr>
          <p:nvPr/>
        </p:nvCxnSpPr>
        <p:spPr>
          <a:xfrm flipV="1">
            <a:off x="6168081" y="3130665"/>
            <a:ext cx="2432538" cy="12705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A5467-1156-474D-507F-3FE40D0696F5}"/>
              </a:ext>
            </a:extLst>
          </p:cNvPr>
          <p:cNvCxnSpPr>
            <a:cxnSpLocks/>
          </p:cNvCxnSpPr>
          <p:nvPr/>
        </p:nvCxnSpPr>
        <p:spPr>
          <a:xfrm>
            <a:off x="8933754" y="3130665"/>
            <a:ext cx="1163515" cy="0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237E71BD-B132-AD97-8893-A5FE8333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854" y="2623445"/>
            <a:ext cx="45878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1F33735-A6D1-8DA6-A35C-08FAC610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352" y="2615884"/>
            <a:ext cx="48122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>
                <a:latin typeface="Arial" panose="020B0604020202020204" pitchFamily="34" charset="0"/>
              </a:rPr>
              <a:t>C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9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3D5E-A73D-16E4-8EFD-0EE4DCF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"/>
            <a:ext cx="10515600" cy="1325563"/>
          </a:xfrm>
        </p:spPr>
        <p:txBody>
          <a:bodyPr/>
          <a:lstStyle/>
          <a:p>
            <a:r>
              <a:rPr lang="en-US" dirty="0"/>
              <a:t>Implicit relation</a:t>
            </a:r>
            <a:endParaRPr lang="en-N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6D90BF-9A63-D143-738C-00869A59D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24" y="1905506"/>
            <a:ext cx="6989286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public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methodA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…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3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methodB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3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methodC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</a:t>
            </a: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E065E-2463-FB9C-5D6E-511BEF547E72}"/>
              </a:ext>
            </a:extLst>
          </p:cNvPr>
          <p:cNvSpPr txBox="1"/>
          <p:nvPr/>
        </p:nvSpPr>
        <p:spPr>
          <a:xfrm>
            <a:off x="10291179" y="3806877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Result</a:t>
            </a:r>
            <a:endParaRPr lang="en-NL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47A2B0-B41A-1BD2-5742-2E8EBBD8C123}"/>
              </a:ext>
            </a:extLst>
          </p:cNvPr>
          <p:cNvCxnSpPr>
            <a:cxnSpLocks/>
          </p:cNvCxnSpPr>
          <p:nvPr/>
        </p:nvCxnSpPr>
        <p:spPr>
          <a:xfrm>
            <a:off x="6012595" y="4388850"/>
            <a:ext cx="5667392" cy="0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4499AAFF-D96E-6033-F007-14020AAC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482" y="4380058"/>
            <a:ext cx="42191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CB0310-BDD1-C221-F22A-1A8F57CA835A}"/>
              </a:ext>
            </a:extLst>
          </p:cNvPr>
          <p:cNvCxnSpPr>
            <a:cxnSpLocks/>
          </p:cNvCxnSpPr>
          <p:nvPr/>
        </p:nvCxnSpPr>
        <p:spPr>
          <a:xfrm flipV="1">
            <a:off x="7277610" y="4123471"/>
            <a:ext cx="2432538" cy="12705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AAC3D3-0977-A0E9-2A87-3BB0FEDFA6E7}"/>
              </a:ext>
            </a:extLst>
          </p:cNvPr>
          <p:cNvCxnSpPr>
            <a:cxnSpLocks/>
          </p:cNvCxnSpPr>
          <p:nvPr/>
        </p:nvCxnSpPr>
        <p:spPr>
          <a:xfrm>
            <a:off x="7277609" y="3616251"/>
            <a:ext cx="1163515" cy="0"/>
          </a:xfrm>
          <a:prstGeom prst="line">
            <a:avLst/>
          </a:prstGeom>
          <a:ln w="762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D0A0103-2397-37D1-49BC-3FF0ACD30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37" y="3616251"/>
            <a:ext cx="45878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2E7B9D-2E3A-116D-4B88-5E7FF8A6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713" y="2985648"/>
            <a:ext cx="48122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>
                <a:latin typeface="Arial" panose="020B0604020202020204" pitchFamily="34" charset="0"/>
              </a:rPr>
              <a:t>C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7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27-2E80-513E-C53C-D1F8BF0D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Structured concurrency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7A63FE-0C24-6F7E-1060-DD474FCA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36" y="1146213"/>
            <a:ext cx="11360728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try (var scope = new 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StructuredTaskScope.ShutdownOnFailure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>
                <a:latin typeface="JetBrains Mono"/>
              </a:rPr>
              <a:t>	</a:t>
            </a:r>
            <a:r>
              <a:rPr lang="en-US" altLang="en-NL" sz="3200" dirty="0" err="1">
                <a:latin typeface="JetBrains Mono"/>
              </a:rPr>
              <a:t>scope.fork</a:t>
            </a:r>
            <a:r>
              <a:rPr lang="en-US" altLang="en-NL" sz="3200" dirty="0">
                <a:latin typeface="JetBrains Mono"/>
              </a:rPr>
              <a:t>(…)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32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try (… = new 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StructuredTaskScope.ShutdownOnSuccess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&lt;&gt;())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3200" dirty="0">
                <a:latin typeface="JetBrains Mono"/>
              </a:rPr>
              <a:t>	</a:t>
            </a:r>
            <a:r>
              <a:rPr lang="en-US" altLang="en-NL" sz="3200" dirty="0" err="1">
                <a:latin typeface="JetBrains Mono"/>
              </a:rPr>
              <a:t>scope.fork</a:t>
            </a:r>
            <a:r>
              <a:rPr lang="en-US" altLang="en-NL" sz="3200" dirty="0">
                <a:latin typeface="JetBrains Mono"/>
              </a:rPr>
              <a:t>(…)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32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417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588510"/>
          </a:xfrm>
        </p:spPr>
        <p:txBody>
          <a:bodyPr>
            <a:normAutofit fontScale="90000"/>
          </a:bodyPr>
          <a:lstStyle/>
          <a:p>
            <a:r>
              <a:rPr lang="en-US" dirty="0"/>
              <a:t>Time for step 8 &amp; 9: Structured concurrency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5167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60813-5AF5-259C-E3BF-0F1D4042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share data between threads</a:t>
            </a:r>
          </a:p>
          <a:p>
            <a:r>
              <a:rPr lang="en-US" dirty="0"/>
              <a:t>Use less memory than thread locals</a:t>
            </a:r>
          </a:p>
          <a:p>
            <a:r>
              <a:rPr lang="en-US" dirty="0"/>
              <a:t>Bounded context in which a value is known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69FED-0350-9292-1DE9-382EBD56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scoped value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54551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27-2E80-513E-C53C-D1F8BF0D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Creating a Scope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7A63FE-0C24-6F7E-1060-DD474FCA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84876"/>
            <a:ext cx="10842172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 Scrape implements Runnable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final static 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ScopedValue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HttpClient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CLIENT = 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ScopedValue.newInstance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endParaRPr lang="en-US" altLang="en-NL" sz="32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>
                <a:latin typeface="JetBrains Mono"/>
              </a:rPr>
              <a:t>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34982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27-2E80-513E-C53C-D1F8BF0D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46"/>
            <a:ext cx="10515600" cy="1325563"/>
          </a:xfrm>
        </p:spPr>
        <p:txBody>
          <a:bodyPr/>
          <a:lstStyle/>
          <a:p>
            <a:r>
              <a:rPr lang="en-US" dirty="0"/>
              <a:t>Creating a Scope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7A63FE-0C24-6F7E-1060-DD474FCA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23539"/>
            <a:ext cx="10842172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ScopedValue.runWhere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Scrape.CLIENT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VALUE,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new Scrape(queue, visited))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28734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Time for step 9: Creating a scope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1093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5833-D3EA-74F6-BDB0-B945D1691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9F2-2A7B-E2B4-80BE-A29A17D9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46"/>
            <a:ext cx="10515600" cy="1325563"/>
          </a:xfrm>
        </p:spPr>
        <p:txBody>
          <a:bodyPr/>
          <a:lstStyle/>
          <a:p>
            <a:r>
              <a:rPr lang="en-US" dirty="0"/>
              <a:t>Scope inheritance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2D8BC6-21BA-57D4-6C95-F074A43A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84877"/>
            <a:ext cx="10842172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Scope</a:t>
            </a:r>
            <a:r>
              <a:rPr lang="en-US" altLang="en-NL" sz="3200" dirty="0">
                <a:latin typeface="JetBrains Mono"/>
              </a:rPr>
              <a:t>d values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are inherited when </a:t>
            </a:r>
            <a:r>
              <a:rPr lang="en-US" altLang="en-NL" sz="3200" dirty="0">
                <a:latin typeface="JetBrains Mono"/>
              </a:rPr>
              <a:t>using a </a:t>
            </a:r>
            <a:r>
              <a:rPr lang="en-US" altLang="en-NL" sz="3200" dirty="0" err="1">
                <a:latin typeface="JetBrains Mono"/>
              </a:rPr>
              <a:t>StructuredTaskScope</a:t>
            </a:r>
            <a:endParaRPr lang="en-US" altLang="en-NL" sz="3200" dirty="0">
              <a:latin typeface="JetBrains Mono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NL" sz="3200" dirty="0">
                <a:latin typeface="JetBrains Mono"/>
              </a:rPr>
              <a:t>When a scope is active all child threads will have the same scope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NL" sz="3200" dirty="0">
              <a:latin typeface="JetBrains Mono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NL" sz="2400" dirty="0">
                <a:latin typeface="JetBrains Mono"/>
              </a:rPr>
              <a:t>Hint: first create a scope with a given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04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C23E-E801-991E-0FE3-712B6C84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scraper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DADE9-578B-C28B-0090-AB07B29D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90" y="2569736"/>
            <a:ext cx="9415820" cy="23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39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085EB-0F8F-6F67-A665-37DA86840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DF9F-C638-920F-2F97-4DB1F078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Bonus 1: Scope inheritance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5677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82CA2-6457-364B-C6A6-DBAE3217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3438-58C5-AFCA-6321-28A50BF2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46"/>
            <a:ext cx="10515600" cy="1325563"/>
          </a:xfrm>
        </p:spPr>
        <p:txBody>
          <a:bodyPr/>
          <a:lstStyle/>
          <a:p>
            <a:r>
              <a:rPr lang="en-US" dirty="0"/>
              <a:t>Scope rebinding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0F46BD-FD52-804B-D3D4-9E318D86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1098"/>
            <a:ext cx="10842172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NL" sz="3200" dirty="0">
                <a:latin typeface="JetBrains Mono"/>
              </a:rPr>
              <a:t>It’s a child scope with the same key as the parent scope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NL" sz="3200" dirty="0">
              <a:latin typeface="JetBrains Mon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NL" sz="3200" dirty="0">
                <a:latin typeface="JetBrains Mono"/>
              </a:rPr>
              <a:t>Scope{ key1, value1…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NL" sz="3200" dirty="0">
                <a:latin typeface="JetBrains Mono"/>
              </a:rPr>
              <a:t>Scope{ key1, value2…</a:t>
            </a:r>
          </a:p>
          <a:p>
            <a:pPr marL="1828800" lvl="3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NL" sz="3200" dirty="0">
                <a:latin typeface="JetBrains Mono"/>
              </a:rPr>
              <a:t>Scope{key1, value3…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95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01264-52BF-608E-3C91-9704DB4BC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507C-9DFD-62E4-E34F-32453A1F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Bonus 2: Rebinding scopes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72466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08A4C-7480-D6B7-7B4A-B8FBAEDE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59C2-DB17-2C6F-6F54-B15DF9D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46"/>
            <a:ext cx="10515600" cy="1325563"/>
          </a:xfrm>
        </p:spPr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taskscope</a:t>
            </a:r>
            <a:r>
              <a:rPr lang="en-US" dirty="0"/>
              <a:t> do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5A9FD4-48FC-9D22-62AE-CFCA3E7C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9763"/>
            <a:ext cx="10842172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Virtual threads behave as </a:t>
            </a:r>
            <a:r>
              <a:rPr lang="en-US" altLang="en-NL" sz="3200" dirty="0">
                <a:latin typeface="JetBrains Mono"/>
              </a:rPr>
              <a:t>one unit of work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Passes do</a:t>
            </a:r>
            <a:r>
              <a:rPr lang="en-US" altLang="en-NL" sz="3200" dirty="0">
                <a:latin typeface="JetBrains Mono"/>
              </a:rPr>
              <a:t>wn scope values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It stops </a:t>
            </a:r>
            <a:r>
              <a:rPr lang="en-US" altLang="en-NL" sz="3200" dirty="0">
                <a:latin typeface="JetBrains Mono"/>
              </a:rPr>
              <a:t>Threads when a criteria is met</a:t>
            </a: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19905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7E5A0-5C94-C1CB-8F7C-27501A5F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E0D7-0DA7-0BB8-A56B-63738943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46"/>
            <a:ext cx="10515600" cy="1325563"/>
          </a:xfrm>
        </p:spPr>
        <p:txBody>
          <a:bodyPr/>
          <a:lstStyle/>
          <a:p>
            <a:r>
              <a:rPr lang="en-US" dirty="0"/>
              <a:t>Creating your own </a:t>
            </a:r>
            <a:r>
              <a:rPr lang="en-US" dirty="0" err="1"/>
              <a:t>taskscope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6D73AD-BB6D-53A5-D3D0-94A288D9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38657"/>
            <a:ext cx="10842172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1. </a:t>
            </a:r>
            <a:r>
              <a:rPr lang="en-US" altLang="en-NL" sz="3200" dirty="0">
                <a:latin typeface="JetBrains Mono"/>
              </a:rPr>
              <a:t>E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xtends the 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StructuredTaskScope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StartingPoint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32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2. Override the 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handleComplete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method</a:t>
            </a:r>
            <a:endParaRPr lang="en-US" altLang="en-NL" sz="32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>
                <a:latin typeface="JetBrains Mono"/>
              </a:rPr>
              <a:t>4. Check if the Status if the subtask is </a:t>
            </a:r>
            <a:r>
              <a:rPr lang="en-US" altLang="en-NL" sz="3200" dirty="0" err="1">
                <a:latin typeface="JetBrains Mono"/>
              </a:rPr>
              <a:t>Subtask.State.SUCCESS</a:t>
            </a: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32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3. Call shutdown(); when you have the result you want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L" sz="3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97684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9DC1B-3A1C-2530-20E6-CB5F49E4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C23A-F3BF-973A-B4E7-7D7CFBCA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Bonus 3: Creating your own task scope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40613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BA2EDF-C829-AE76-CE35-BEE2FE98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Freestyle assignment</a:t>
            </a:r>
          </a:p>
          <a:p>
            <a:pPr lvl="1"/>
            <a:r>
              <a:rPr lang="en-US" dirty="0"/>
              <a:t>You implement it any you want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It’s about improving the readability of your code</a:t>
            </a:r>
          </a:p>
          <a:p>
            <a:endParaRPr lang="en-US" dirty="0"/>
          </a:p>
          <a:p>
            <a:r>
              <a:rPr lang="en-US" dirty="0"/>
              <a:t>One suggestion: Try out the Predicate Functional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E599D-D93D-4DAA-8116-DA3A8223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logic out of the scope class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6430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8C7-0FE3-8EFB-F982-B7A2CE1D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28D8-9B2E-A187-9CEA-FA78EE50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Bonus 4: Moving business logic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7470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56A9-C971-EF9A-E1DE-48A5F5F0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CC925-1B6B-EEAA-F2BF-022AB917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stops virtual threads when they take to long</a:t>
            </a:r>
          </a:p>
          <a:p>
            <a:r>
              <a:rPr lang="en-US" dirty="0"/>
              <a:t>Creating a deadline: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.</a:t>
            </a:r>
            <a:r>
              <a:rPr lang="en-US" sz="4000" dirty="0" err="1"/>
              <a:t>joinUntil</a:t>
            </a:r>
            <a:r>
              <a:rPr lang="en-US" sz="4000" dirty="0"/>
              <a:t>();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dirty="0"/>
              <a:t>What happens if a thread does not respond to interrupts?</a:t>
            </a:r>
            <a:br>
              <a:rPr lang="en-US" dirty="0"/>
            </a:br>
            <a:r>
              <a:rPr lang="en-US" sz="2000" dirty="0"/>
              <a:t>Maybe its stuck in a while(true)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5F5BA-BCF3-3D35-83E2-027B5694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06331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28D2C-3C6A-FB85-DF9B-8AD52128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42EC-E6AF-E9FA-98FF-53CE1401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Bonus 5: Deadlines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2634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47F9-6D4C-B5D0-D6B5-EC95AFB4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of the workshop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B29F-758B-BB87-EF8B-1C76650B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 will have a README with assignments</a:t>
            </a:r>
          </a:p>
          <a:p>
            <a:r>
              <a:rPr lang="en-US" dirty="0"/>
              <a:t>Every assignment has its own starter branch with the same name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assignment we will go through this loop:</a:t>
            </a:r>
          </a:p>
          <a:p>
            <a:r>
              <a:rPr lang="en-US" dirty="0"/>
              <a:t>While(</a:t>
            </a:r>
            <a:r>
              <a:rPr lang="en-US" dirty="0" err="1"/>
              <a:t>thisFormatIsOke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 presentation</a:t>
            </a:r>
          </a:p>
          <a:p>
            <a:pPr lvl="1"/>
            <a:r>
              <a:rPr lang="en-US" dirty="0"/>
              <a:t>Time to code!</a:t>
            </a:r>
          </a:p>
          <a:p>
            <a:pPr lvl="1"/>
            <a:r>
              <a:rPr lang="en-US" dirty="0"/>
              <a:t>Small demo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97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1A25E-A6E9-34B0-50BC-C8BAB9200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1F060A-C48F-9B0F-B4FB-BD131C0A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threads have their own factory</a:t>
            </a:r>
          </a:p>
          <a:p>
            <a:pPr lvl="1"/>
            <a:r>
              <a:rPr lang="en-US" dirty="0" err="1"/>
              <a:t>Thread.ofVirtual</a:t>
            </a:r>
            <a:r>
              <a:rPr lang="en-US" dirty="0"/>
              <a:t>().factory();</a:t>
            </a:r>
          </a:p>
          <a:p>
            <a:pPr lvl="1"/>
            <a:endParaRPr lang="en-US" dirty="0"/>
          </a:p>
          <a:p>
            <a:r>
              <a:rPr lang="en-US" dirty="0"/>
              <a:t>Use this factory so other executors use virtual threads instead of platform threads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4F599-3467-6529-AB71-CD42C74B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threads with existing executors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81841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B7A45-A0A1-0E59-091F-EB8F0B2E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BB60-3D67-6948-F80B-CB586973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Bonus 6: Virtual threads with executors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0305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68229-6E91-D9A3-9B2C-4D9FC91A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Freestyle challenge to limit the number of requests made.</a:t>
            </a:r>
          </a:p>
          <a:p>
            <a:r>
              <a:rPr lang="en-US" dirty="0"/>
              <a:t>Suggestion: A Semaphore is one way of solving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Side note: You cannot create a pool of virtual thread, or pin a thread in any way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003E31-84D9-D82B-1C4F-A8B5B9B9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number of requests without pools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5709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6B35-5229-0C12-A562-6BFBE2A7D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6C58-AEA4-4DD6-6A43-3301A728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Bonus 7: Limit the number of requests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2377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17A63FE-0C24-6F7E-1060-DD474FCA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85094"/>
            <a:ext cx="10842172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6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Someone want to show their Scraper, or freestyle assignment?</a:t>
            </a:r>
          </a:p>
        </p:txBody>
      </p:sp>
    </p:spTree>
    <p:extLst>
      <p:ext uri="{BB962C8B-B14F-4D97-AF65-F5344CB8AC3E}">
        <p14:creationId xmlns:p14="http://schemas.microsoft.com/office/powerpoint/2010/main" val="31257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Time for step 1: Project setup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933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427-1D93-5CEC-C751-77F3EBA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58F0-6BBB-9A07-4A63-DAE13436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SSID: ---</a:t>
            </a:r>
          </a:p>
          <a:p>
            <a:r>
              <a:rPr lang="en-US" dirty="0"/>
              <a:t>WIFI password:  ---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You need:</a:t>
            </a:r>
          </a:p>
          <a:p>
            <a:r>
              <a:rPr lang="en-US" dirty="0">
                <a:hlinkClick r:id="rId2"/>
              </a:rPr>
              <a:t>https://github.com/davidtos/virtual_thread_workshop</a:t>
            </a:r>
            <a:endParaRPr lang="en-US" dirty="0"/>
          </a:p>
          <a:p>
            <a:r>
              <a:rPr lang="en-US" dirty="0"/>
              <a:t>IDE</a:t>
            </a:r>
          </a:p>
          <a:p>
            <a:r>
              <a:rPr lang="en-US" dirty="0"/>
              <a:t>Java 21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ChatGPT use at your own risk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6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27-2E80-513E-C53C-D1F8BF0D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(Platform) Threads </a:t>
            </a:r>
            <a:endParaRPr lang="en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7A63FE-0C24-6F7E-1060-DD474FCA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1097"/>
            <a:ext cx="10842172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Thread(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task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en-NL" altLang="en-NL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.start</a:t>
            </a:r>
            <a:r>
              <a:rPr kumimoji="0" lang="en-NL" altLang="en-NL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NL" sz="3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32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 executor = 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Executors.newFixedThreadPool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Runtime.getRuntime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</a:t>
            </a:r>
            <a:r>
              <a:rPr kumimoji="0" lang="en-US" altLang="en-N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availableProcessors</a:t>
            </a: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NL" altLang="en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3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8642-F99B-27EA-887D-8327321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435"/>
            <a:ext cx="10515600" cy="1833130"/>
          </a:xfrm>
        </p:spPr>
        <p:txBody>
          <a:bodyPr/>
          <a:lstStyle/>
          <a:p>
            <a:r>
              <a:rPr lang="en-US" dirty="0"/>
              <a:t>Time for step 2: Adding threads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651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1013</Words>
  <Application>Microsoft Office PowerPoint</Application>
  <PresentationFormat>Widescreen</PresentationFormat>
  <Paragraphs>215</Paragraphs>
  <Slides>54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JetBrains Mono</vt:lpstr>
      <vt:lpstr>system-ui</vt:lpstr>
      <vt:lpstr>Wingdings</vt:lpstr>
      <vt:lpstr>Office Theme</vt:lpstr>
      <vt:lpstr>PowerPoint Presentation</vt:lpstr>
      <vt:lpstr>Outline</vt:lpstr>
      <vt:lpstr>What is a web scraper</vt:lpstr>
      <vt:lpstr>What is a web scraper</vt:lpstr>
      <vt:lpstr>Set up of the workshop </vt:lpstr>
      <vt:lpstr>Time for step 1: Project setup</vt:lpstr>
      <vt:lpstr>Set up</vt:lpstr>
      <vt:lpstr>(Platform) Threads </vt:lpstr>
      <vt:lpstr>Time for step 2: Adding threads</vt:lpstr>
      <vt:lpstr>Virtual Threads</vt:lpstr>
      <vt:lpstr>PowerPoint Presentation</vt:lpstr>
      <vt:lpstr>Virtual Threads </vt:lpstr>
      <vt:lpstr>Time for step 3: Virtual threads</vt:lpstr>
      <vt:lpstr>How does it work</vt:lpstr>
      <vt:lpstr>How does it work</vt:lpstr>
      <vt:lpstr>Mounting and unmounting</vt:lpstr>
      <vt:lpstr>PowerPoint Presentation</vt:lpstr>
      <vt:lpstr>PowerPoint Presentation</vt:lpstr>
      <vt:lpstr>PowerPoint Presentation</vt:lpstr>
      <vt:lpstr>Time for step 4: Difference in threads</vt:lpstr>
      <vt:lpstr>PowerPoint Presentation</vt:lpstr>
      <vt:lpstr>See pinned virtual threads</vt:lpstr>
      <vt:lpstr>Not every method is ready</vt:lpstr>
      <vt:lpstr>Time for step 5: Find the pinned thread</vt:lpstr>
      <vt:lpstr>Setting the number of carrier threads</vt:lpstr>
      <vt:lpstr>Time for step 6: Set the carrier threads</vt:lpstr>
      <vt:lpstr>Time for step 7: Improve performance  (it’s a setup for later)</vt:lpstr>
      <vt:lpstr>PowerPoint Presentation</vt:lpstr>
      <vt:lpstr>Structured concurrency</vt:lpstr>
      <vt:lpstr>Structured Code</vt:lpstr>
      <vt:lpstr>Structured Code</vt:lpstr>
      <vt:lpstr>Implicit relation</vt:lpstr>
      <vt:lpstr>Structured concurrency</vt:lpstr>
      <vt:lpstr>Time for step 8 &amp; 9: Structured concurrency </vt:lpstr>
      <vt:lpstr>What is a scoped value</vt:lpstr>
      <vt:lpstr>Creating a Scope</vt:lpstr>
      <vt:lpstr>Creating a Scope</vt:lpstr>
      <vt:lpstr>Time for step 9: Creating a scope</vt:lpstr>
      <vt:lpstr>Scope inheritance</vt:lpstr>
      <vt:lpstr>Bonus 1: Scope inheritance</vt:lpstr>
      <vt:lpstr>Scope rebinding</vt:lpstr>
      <vt:lpstr>Bonus 2: Rebinding scopes</vt:lpstr>
      <vt:lpstr>What does the taskscope do</vt:lpstr>
      <vt:lpstr>Creating your own taskscope</vt:lpstr>
      <vt:lpstr>Bonus 3: Creating your own task scope</vt:lpstr>
      <vt:lpstr>Moving logic out of the scope class</vt:lpstr>
      <vt:lpstr>Bonus 4: Moving business logic</vt:lpstr>
      <vt:lpstr>Deadlines</vt:lpstr>
      <vt:lpstr>Bonus 5: Deadlines</vt:lpstr>
      <vt:lpstr>Virtual threads with existing executors</vt:lpstr>
      <vt:lpstr>Bonus 6: Virtual threads with executors</vt:lpstr>
      <vt:lpstr>Limiting the number of requests without pools</vt:lpstr>
      <vt:lpstr>Bonus 7: Limit the number of requests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pitfalls of Java’s new concurrency model</dc:title>
  <dc:creator>David Vlijmincx</dc:creator>
  <cp:lastModifiedBy>David Vlijmincx</cp:lastModifiedBy>
  <cp:revision>20</cp:revision>
  <dcterms:created xsi:type="dcterms:W3CDTF">2023-03-02T15:37:33Z</dcterms:created>
  <dcterms:modified xsi:type="dcterms:W3CDTF">2024-02-05T10:29:18Z</dcterms:modified>
</cp:coreProperties>
</file>