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cb804baf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7cb804baf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81db8a72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81db8a72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81db8a72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81db8a72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81db8a72d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81db8a72d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81db8a72d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81db8a72d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81db8a72d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81db8a72d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81db8a72d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81db8a72d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81db8a72d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81db8a72d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81db8a72d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81db8a72d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63ae87b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663ae87b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cb804baf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cb804baf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8331c5fb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8331c5fb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663ae87b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663ae87b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8326d09d5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8326d09d5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cb804baf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cb804baf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cb804baf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cb804baf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7cb804baf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7cb804baf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7cb804baf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7cb804baf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cb804baf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cb804baf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cb804baf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7cb804baf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cb804baf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7cb804baf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hyperlink" Target="http://xx.xxx.xxx/xxxx-xx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</a:rPr>
              <a:t>ATENDIMENTO DIRECIONADO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pt-BR" sz="2500">
                <a:solidFill>
                  <a:schemeClr val="lt1"/>
                </a:solidFill>
              </a:rPr>
              <a:t>Construindo um Atendimento Analítico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Iniciando o atendimento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600">
                <a:solidFill>
                  <a:schemeClr val="dk1"/>
                </a:solidFill>
              </a:rPr>
              <a:t>Após</a:t>
            </a:r>
            <a:r>
              <a:rPr lang="pt-BR" sz="1600">
                <a:solidFill>
                  <a:schemeClr val="dk1"/>
                </a:solidFill>
              </a:rPr>
              <a:t> </a:t>
            </a:r>
            <a:r>
              <a:rPr lang="pt-BR" sz="1600">
                <a:solidFill>
                  <a:schemeClr val="dk1"/>
                </a:solidFill>
              </a:rPr>
              <a:t>identificado</a:t>
            </a:r>
            <a:r>
              <a:rPr lang="pt-BR" sz="1600">
                <a:solidFill>
                  <a:schemeClr val="dk1"/>
                </a:solidFill>
              </a:rPr>
              <a:t> o Usuário, agora já sabe a qual estado e CFC </a:t>
            </a:r>
            <a:r>
              <a:rPr lang="pt-BR" sz="1600">
                <a:solidFill>
                  <a:schemeClr val="dk1"/>
                </a:solidFill>
              </a:rPr>
              <a:t>pertence</a:t>
            </a:r>
            <a:r>
              <a:rPr lang="pt-BR" sz="1600">
                <a:solidFill>
                  <a:schemeClr val="dk1"/>
                </a:solidFill>
              </a:rPr>
              <a:t>. </a:t>
            </a:r>
            <a:br>
              <a:rPr lang="pt-BR" sz="1600">
                <a:solidFill>
                  <a:schemeClr val="dk1"/>
                </a:solidFill>
              </a:rPr>
            </a:br>
            <a:br>
              <a:rPr lang="pt-BR" sz="1600">
                <a:solidFill>
                  <a:schemeClr val="dk1"/>
                </a:solidFill>
              </a:rPr>
            </a:br>
            <a:r>
              <a:rPr lang="pt-BR" sz="1600">
                <a:solidFill>
                  <a:schemeClr val="dk1"/>
                </a:solidFill>
              </a:rPr>
              <a:t>Qual a importância de entender a peculiaridade do estado?</a:t>
            </a:r>
            <a:br>
              <a:rPr lang="pt-BR" sz="1600">
                <a:solidFill>
                  <a:schemeClr val="dk1"/>
                </a:solidFill>
              </a:rPr>
            </a:br>
            <a:br>
              <a:rPr lang="pt-BR" sz="1600">
                <a:solidFill>
                  <a:schemeClr val="dk1"/>
                </a:solidFill>
              </a:rPr>
            </a:br>
            <a:r>
              <a:rPr lang="pt-BR" sz="1600">
                <a:solidFill>
                  <a:schemeClr val="dk1"/>
                </a:solidFill>
              </a:rPr>
              <a:t>Quais termos mais comuns que pegam por estado?</a:t>
            </a: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Vamos analisar Casos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Caso 1: Instalação do Easy Proctor</a:t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Solicitação/Contexto: Foi solicitada a ajuda de um N2 para realizar a instalação do Easy Proctor.</a:t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• Estado: MA.</a:t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• Produto: Super Prático Instalação do Easy Proctor.</a:t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• Dados de Acesso (Anydesk): xxxxxxx.</a:t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• CNPJ CFC: </a:t>
            </a:r>
            <a:r>
              <a:rPr lang="pt-BR" sz="1100" u="sng">
                <a:solidFill>
                  <a:schemeClr val="hlink"/>
                </a:solidFill>
                <a:highlight>
                  <a:srgbClr val="FFFF00"/>
                </a:highlight>
                <a:hlinkClick r:id="rId4"/>
              </a:rPr>
              <a:t>xx.xxx.xxx/xxxx-xx</a:t>
            </a: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.</a:t>
            </a: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r>
              <a:rPr lang="pt-BR" sz="1100">
                <a:solidFill>
                  <a:schemeClr val="dk1"/>
                </a:solidFill>
              </a:rPr>
              <a:t>						</a:t>
            </a:r>
            <a:endParaRPr sz="1100">
              <a:solidFill>
                <a:schemeClr val="dk1"/>
              </a:solidFill>
            </a:endParaRPr>
          </a:p>
          <a:p>
            <a:pPr indent="457200" lvl="0" marL="2286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 </a:t>
            </a:r>
            <a:r>
              <a:rPr lang="pt-BR" sz="1100">
                <a:solidFill>
                  <a:schemeClr val="dk1"/>
                </a:solidFill>
              </a:rPr>
              <a:t>O que deveria ser verificado?</a:t>
            </a: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O que foi verificado ao acessar?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Retificadas várias pendências e instalações feitas pelo N2 incompatíveis com o ambiente de exame resultados da Verificação e Constatações: Foram identificados: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• Aplicativos Proibidos: Existem "várias coisas que não podem ter instaladas no pc do Exame". Especificamente, foram identificados VPN e Aplicativo de monitoramento.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• Atualizações Pendentes: O computador possuía 16 atualizações ainda por fazer. O computador estava em processo de atualização (Windows Update).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Resolução e Ações Recomendadas: O N2 instruiu que fosse explicado ao CFC que: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• Para a instalação do exame, é necessário que o computador esteja atualizado e os aplicativos incompatíveis (VPN, monitoramento) desinstalados.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• O computador do exame deve ser utilizado exclusivamente para o exame.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• Foi solicitada a confirmação do CFC assim que as atualizações estivessem concluídas.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Qual o impacto?</a:t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Vamos analisar Casos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Caso 2: Remoção de Aulas de Conceito Básico</a:t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Solicitação/Contexto: Solicitação para retirar as aulas de Conceito Básico de uma aluna específica.</a:t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• Estado: CE.</a:t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• Produto: SO - PRATICO.</a:t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• DADOS da Aluna: CExxxxxxx.</a:t>
            </a: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r>
              <a:rPr lang="pt-BR" sz="1100">
                <a:solidFill>
                  <a:schemeClr val="dk1"/>
                </a:solidFill>
              </a:rPr>
              <a:t>						</a:t>
            </a:r>
            <a:endParaRPr sz="1100">
              <a:solidFill>
                <a:schemeClr val="dk1"/>
              </a:solidFill>
            </a:endParaRPr>
          </a:p>
          <a:p>
            <a:pPr indent="457200" lvl="0" marL="2286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 O que deveria ser verificado?</a:t>
            </a: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O que foi verificado pelo N2?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Verificações Analíticas Padrão (Questões Levantadas pelo N2): O N2 buscou determinar o enquadramento temporal e a categoria do processo: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1. A solicitação ocorreu Antes ou depois da data de corte? (Resposta obtida: "antes").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2. A solicitação é referente à categoria A?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Resultados da Verificação e Constatações: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• A verificação confirmou que a solicitação era para a categoria A e que o pedido foi feito antes da data de corte.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• Conclusão Técnica: Se o caso se enquadra na categoria A e está antes da data de corte, o aluno não precisa abrir aula de conceitos.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Resolução e Ações Recomendadas: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• Foi instruído que o N2 explicasse esta conclusão ("explica isso a ele"). A aluna, sendo de categoria A e com o processo anterior à data de corte, não requer as aulas de Conceito Básico.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Qual o impacto?</a:t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>
            <p:ph idx="1" type="body"/>
          </p:nvPr>
        </p:nvSpPr>
        <p:spPr>
          <a:xfrm>
            <a:off x="311700" y="2314800"/>
            <a:ext cx="8520600" cy="5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500">
                <a:solidFill>
                  <a:schemeClr val="dk1"/>
                </a:solidFill>
              </a:rPr>
              <a:t>Para que serve uma Coleta de Base?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Será necessário a Coleta?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8"/>
          <p:cNvSpPr txBox="1"/>
          <p:nvPr>
            <p:ph idx="1" type="body"/>
          </p:nvPr>
        </p:nvSpPr>
        <p:spPr>
          <a:xfrm>
            <a:off x="3412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Caso 1:</a:t>
            </a: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Horário divergente</a:t>
            </a: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Possui desligamento na aula?</a:t>
            </a: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Possui Telemetria Suficiente?</a:t>
            </a: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Possui imagens?</a:t>
            </a: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Os Logs Subiram?</a:t>
            </a: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Em dados </a:t>
            </a: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técnicos</a:t>
            </a: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 da aula possui </a:t>
            </a: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início</a:t>
            </a: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 e fim do envio? qual a data?</a:t>
            </a: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confirmou com o CFC a aula e dia que foi feito?</a:t>
            </a: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Será necessário a Coleta?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9"/>
          <p:cNvSpPr txBox="1"/>
          <p:nvPr>
            <p:ph idx="1" type="body"/>
          </p:nvPr>
        </p:nvSpPr>
        <p:spPr>
          <a:xfrm>
            <a:off x="341275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Exemplo atendimento: </a:t>
            </a: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Atendente: Olá tudo bem? Me chamo David, Esse atendimento gerou um chamado 827894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 Para iniciar o atendimento poderia me informar usuário do painel ou em caso de ser </a:t>
            </a: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instrutor</a:t>
            </a: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 CPF e a qual estado pertence o CFC ? 😊</a:t>
            </a: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CFC: xxxxxxxxxxxxxxxx - RN</a:t>
            </a: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Atendente: </a:t>
            </a: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Usuário confirmado ✔️.</a:t>
            </a: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Em que posso te ajudar?</a:t>
            </a: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CFC: Preciso do envio de uma aula.</a:t>
            </a: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Atendente: Certo, me passa o cfc do aluno ou renach e data ou numeração da aula </a:t>
            </a: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CFC: xxxxxxxxxxxxx</a:t>
            </a: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Análise: aula possui desligamento(3 min), não possui log, mas possui data início de envio e fim de envio em dados técnicos  </a:t>
            </a: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A aula está com data errada</a:t>
            </a: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preciso coletar?</a:t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Será necessário a Coleta?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0"/>
          <p:cNvSpPr txBox="1"/>
          <p:nvPr>
            <p:ph idx="1" type="body"/>
          </p:nvPr>
        </p:nvSpPr>
        <p:spPr>
          <a:xfrm>
            <a:off x="451500" y="115260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Exemplo atendimento: </a:t>
            </a: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Atendente: Olá tudo bem? Me chamo David, Esse atendimento gerou um chamado 827894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 Para iniciar o atendimento poderia me informar usuário do painel ou em caso de ser instrutor CPF e a qual estado pertence o CFC ? 😊</a:t>
            </a: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CFC: xxxxxxxxxxxxxxxx - PB</a:t>
            </a: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Atendente: Usuário confirmado ✔️.</a:t>
            </a: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Em que posso te ajudar?</a:t>
            </a: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CFC: Preciso do envio de uma aula.</a:t>
            </a: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Atendente: Certo, me passa o cfc do aluno ou renach e data ou numeração da aula </a:t>
            </a: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CFC: xxxxxxxxxxxxx</a:t>
            </a: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Análise: A aula computou apenas 20 minutos, não possui log, a data início está no mesmo horário de </a:t>
            </a: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início</a:t>
            </a: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 da telemetria,  a hora fim está menor que o </a:t>
            </a: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horário</a:t>
            </a: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 fim da telemetria, horário das imagens estão divergentes.</a:t>
            </a: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preciso coletar? Cabe mais alguma análise?</a:t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Será necessário a Coleta?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1"/>
          <p:cNvSpPr txBox="1"/>
          <p:nvPr>
            <p:ph idx="1" type="body"/>
          </p:nvPr>
        </p:nvSpPr>
        <p:spPr>
          <a:xfrm>
            <a:off x="341275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Exemplo atendimento: </a:t>
            </a: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Atendente: Olá tudo bem? Me chamo David, Esse atendimento gerou um chamado 827894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 Para iniciar o atendimento poderia me informar usuário do painel ou em caso de ser instrutor CPF e a qual estado pertence o CFC ? 😊</a:t>
            </a: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CFC: xxxxxxxxxxxxxxxx - RN</a:t>
            </a: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Atendente: Usuário confirmado ✔️.</a:t>
            </a: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Em que posso te ajudar?</a:t>
            </a: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CFC: Preciso do envio de uma aula.</a:t>
            </a: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Atendente: Certo, me passa o cfc do aluno ou renach e data ou numeração da aula </a:t>
            </a: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CFC: xxxxxxxxxxxxx</a:t>
            </a: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Análise: aula Não possui desligamento , não possui log, mas possui data início de envio e não possui fim de envio em dados técnicos  </a:t>
            </a: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A aula está com data errada</a:t>
            </a: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preciso coletar?</a:t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idx="1" type="body"/>
          </p:nvPr>
        </p:nvSpPr>
        <p:spPr>
          <a:xfrm>
            <a:off x="311700" y="2045700"/>
            <a:ext cx="8520600" cy="10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500">
                <a:solidFill>
                  <a:schemeClr val="dk1"/>
                </a:solidFill>
              </a:rPr>
              <a:t>Cenário: 2 Aulas Presas</a:t>
            </a:r>
            <a:br>
              <a:rPr lang="pt-BR" sz="2500">
                <a:solidFill>
                  <a:schemeClr val="dk1"/>
                </a:solidFill>
              </a:rPr>
            </a:br>
            <a:r>
              <a:rPr lang="pt-BR" sz="2500">
                <a:solidFill>
                  <a:schemeClr val="dk1"/>
                </a:solidFill>
              </a:rPr>
              <a:t>Quando necessário a coleta?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r>
              <a:rPr lang="pt-BR" sz="2500">
                <a:solidFill>
                  <a:schemeClr val="dk1"/>
                </a:solidFill>
              </a:rPr>
              <a:t>OUTROS CENÁRIOS</a:t>
            </a:r>
            <a:endParaRPr sz="25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pt-BR" sz="1600">
                <a:solidFill>
                  <a:schemeClr val="dk1"/>
                </a:solidFill>
              </a:rPr>
              <a:t>Quais as verificações necessárias para um atendimento que o CFC informa que realizou o pagamento e o boleto do candidato consta não pago?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pt-BR" sz="1600">
                <a:solidFill>
                  <a:schemeClr val="dk1"/>
                </a:solidFill>
              </a:rPr>
              <a:t>Contabilização de aulas PB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pt-BR" sz="1600">
                <a:solidFill>
                  <a:schemeClr val="dk1"/>
                </a:solidFill>
              </a:rPr>
              <a:t>Conflito de aulas PB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idx="1" type="body"/>
          </p:nvPr>
        </p:nvSpPr>
        <p:spPr>
          <a:xfrm>
            <a:off x="311700" y="2297850"/>
            <a:ext cx="85206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500">
                <a:solidFill>
                  <a:schemeClr val="dk1"/>
                </a:solidFill>
              </a:rPr>
              <a:t>Fim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2243250"/>
            <a:ext cx="8520600" cy="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500">
                <a:solidFill>
                  <a:schemeClr val="dk1"/>
                </a:solidFill>
              </a:rPr>
              <a:t>O que é um atendimento Guiado?</a:t>
            </a:r>
            <a:r>
              <a:rPr lang="pt-BR" sz="2500"/>
              <a:t> 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Atendimento guiado para o cliente significa que ele será atendido de forma organizada, com perguntas direcionadas e respostas assertivas, evitando ruídos de comunicação, repetições desnecessárias e informações divergentes.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6FA8DC"/>
                </a:highlight>
              </a:rPr>
              <a:t>Respostas exatas e consistentes</a:t>
            </a:r>
            <a:br>
              <a:rPr lang="pt-BR" sz="1600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2243250"/>
            <a:ext cx="8520600" cy="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500">
                <a:solidFill>
                  <a:schemeClr val="dk1"/>
                </a:solidFill>
              </a:rPr>
              <a:t>O que é um atendimento analítico?</a:t>
            </a:r>
            <a:r>
              <a:rPr lang="pt-BR" sz="2500"/>
              <a:t> 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Atendimento analítico é o processo de suporte que se baseia na </a:t>
            </a:r>
            <a:r>
              <a:rPr b="1" lang="pt-BR" sz="1600">
                <a:solidFill>
                  <a:schemeClr val="dk1"/>
                </a:solidFill>
              </a:rPr>
              <a:t>observação, coleta, correlação e interpretação de informações técnicas</a:t>
            </a:r>
            <a:r>
              <a:rPr lang="pt-BR" sz="1600">
                <a:solidFill>
                  <a:schemeClr val="dk1"/>
                </a:solidFill>
              </a:rPr>
              <a:t>, visando compreender não apenas o sintoma apresentado pelo cliente, mas também os fatores que originaram a falha, garantindo uma resolução precisa e sustentável.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6FA8DC"/>
                </a:highlight>
              </a:rPr>
              <a:t>Resolução assertiva</a:t>
            </a:r>
            <a:endParaRPr sz="1600">
              <a:solidFill>
                <a:schemeClr val="dk1"/>
              </a:solidFill>
              <a:highlight>
                <a:srgbClr val="6FA8DC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2243250"/>
            <a:ext cx="8520600" cy="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Qual a correlação dos 2?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502550" y="217050"/>
            <a:ext cx="8529300" cy="47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2971"/>
              <a:buFont typeface="Arial"/>
              <a:buNone/>
            </a:pPr>
            <a:r>
              <a:rPr b="1" lang="pt-BR" sz="1325">
                <a:solidFill>
                  <a:schemeClr val="dk1"/>
                </a:solidFill>
              </a:rPr>
              <a:t>Guiado ajuda o </a:t>
            </a:r>
            <a:r>
              <a:rPr b="1" lang="pt-BR" sz="1325">
                <a:solidFill>
                  <a:schemeClr val="dk1"/>
                </a:solidFill>
              </a:rPr>
              <a:t>Guiado</a:t>
            </a:r>
            <a:endParaRPr b="1" sz="1325">
              <a:solidFill>
                <a:schemeClr val="dk1"/>
              </a:solidFill>
            </a:endParaRPr>
          </a:p>
          <a:p>
            <a:pPr indent="-30015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1325">
                <a:solidFill>
                  <a:schemeClr val="dk1"/>
                </a:solidFill>
              </a:rPr>
              <a:t>Padronizar</a:t>
            </a:r>
            <a:r>
              <a:rPr lang="pt-BR" sz="1325">
                <a:solidFill>
                  <a:schemeClr val="dk1"/>
                </a:solidFill>
              </a:rPr>
              <a:t> a coleta de dados (evita falhas na informação inicial).</a:t>
            </a:r>
            <a:br>
              <a:rPr lang="pt-BR" sz="1325">
                <a:solidFill>
                  <a:schemeClr val="dk1"/>
                </a:solidFill>
              </a:rPr>
            </a:br>
            <a:endParaRPr sz="1325">
              <a:solidFill>
                <a:schemeClr val="dk1"/>
              </a:solidFill>
            </a:endParaRPr>
          </a:p>
          <a:p>
            <a:pPr indent="-30015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1325">
                <a:solidFill>
                  <a:schemeClr val="dk1"/>
                </a:solidFill>
              </a:rPr>
              <a:t>Garante que o analista já receba um “pacote” de informações organizadas.</a:t>
            </a:r>
            <a:br>
              <a:rPr lang="pt-BR" sz="1325">
                <a:solidFill>
                  <a:schemeClr val="dk1"/>
                </a:solidFill>
              </a:rPr>
            </a:br>
            <a:endParaRPr sz="1325">
              <a:solidFill>
                <a:schemeClr val="dk1"/>
              </a:solidFill>
            </a:endParaRPr>
          </a:p>
          <a:p>
            <a:pPr indent="-30015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1325">
                <a:solidFill>
                  <a:schemeClr val="dk1"/>
                </a:solidFill>
              </a:rPr>
              <a:t>Filtra casos simples, liberando o time analítico para problemas complexos.</a:t>
            </a:r>
            <a:endParaRPr sz="132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325">
                <a:solidFill>
                  <a:schemeClr val="dk1"/>
                </a:solidFill>
              </a:rPr>
              <a:t>Analítico </a:t>
            </a:r>
            <a:r>
              <a:rPr b="1" lang="pt-BR" sz="1325">
                <a:solidFill>
                  <a:schemeClr val="dk1"/>
                </a:solidFill>
              </a:rPr>
              <a:t>ajuda o Analítico</a:t>
            </a:r>
            <a:endParaRPr b="1" sz="1325">
              <a:solidFill>
                <a:schemeClr val="dk1"/>
              </a:solidFill>
            </a:endParaRPr>
          </a:p>
          <a:p>
            <a:pPr indent="-30015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1325">
                <a:solidFill>
                  <a:schemeClr val="dk1"/>
                </a:solidFill>
              </a:rPr>
              <a:t>Gera conhecimento técnico a partir das análises realizadas.</a:t>
            </a:r>
            <a:br>
              <a:rPr lang="pt-BR" sz="1325">
                <a:solidFill>
                  <a:schemeClr val="dk1"/>
                </a:solidFill>
              </a:rPr>
            </a:br>
            <a:endParaRPr sz="1325">
              <a:solidFill>
                <a:schemeClr val="dk1"/>
              </a:solidFill>
            </a:endParaRPr>
          </a:p>
          <a:p>
            <a:pPr indent="-30015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1325">
                <a:solidFill>
                  <a:schemeClr val="dk1"/>
                </a:solidFill>
              </a:rPr>
              <a:t>Alimenta a base de dados e scripts do atendimento guiado com novas soluções.</a:t>
            </a:r>
            <a:br>
              <a:rPr lang="pt-BR" sz="1325">
                <a:solidFill>
                  <a:schemeClr val="dk1"/>
                </a:solidFill>
              </a:rPr>
            </a:br>
            <a:endParaRPr sz="1325">
              <a:solidFill>
                <a:schemeClr val="dk1"/>
              </a:solidFill>
            </a:endParaRPr>
          </a:p>
          <a:p>
            <a:pPr indent="-30015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1325">
                <a:solidFill>
                  <a:schemeClr val="dk1"/>
                </a:solidFill>
              </a:rPr>
              <a:t>Permite que problemas complexos de hoje virem soluções guiadas para amanhã.</a:t>
            </a:r>
            <a:endParaRPr sz="132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1337">
                <a:solidFill>
                  <a:schemeClr val="dk1"/>
                </a:solidFill>
              </a:rPr>
              <a:t>Relação Cíclica</a:t>
            </a:r>
            <a:endParaRPr b="1" sz="1337">
              <a:solidFill>
                <a:schemeClr val="dk1"/>
              </a:solidFill>
            </a:endParaRPr>
          </a:p>
          <a:p>
            <a:pPr indent="-30015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BR" sz="1325">
                <a:solidFill>
                  <a:schemeClr val="dk1"/>
                </a:solidFill>
              </a:rPr>
              <a:t>Começa guiado</a:t>
            </a:r>
            <a:r>
              <a:rPr lang="pt-BR" sz="1325">
                <a:solidFill>
                  <a:schemeClr val="dk1"/>
                </a:solidFill>
              </a:rPr>
              <a:t> → rápido, padronizado e objetivo.</a:t>
            </a:r>
            <a:br>
              <a:rPr lang="pt-BR" sz="1325">
                <a:solidFill>
                  <a:schemeClr val="dk1"/>
                </a:solidFill>
              </a:rPr>
            </a:br>
            <a:endParaRPr sz="1325">
              <a:solidFill>
                <a:schemeClr val="dk1"/>
              </a:solidFill>
            </a:endParaRPr>
          </a:p>
          <a:p>
            <a:pPr indent="-30015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BR" sz="1325">
                <a:solidFill>
                  <a:schemeClr val="dk1"/>
                </a:solidFill>
              </a:rPr>
              <a:t>Escala para analítico</a:t>
            </a:r>
            <a:r>
              <a:rPr lang="pt-BR" sz="1325">
                <a:solidFill>
                  <a:schemeClr val="dk1"/>
                </a:solidFill>
              </a:rPr>
              <a:t> → quando exige profundidade e investigação.</a:t>
            </a:r>
            <a:br>
              <a:rPr lang="pt-BR" sz="1325">
                <a:solidFill>
                  <a:schemeClr val="dk1"/>
                </a:solidFill>
              </a:rPr>
            </a:br>
            <a:endParaRPr sz="1325">
              <a:solidFill>
                <a:schemeClr val="dk1"/>
              </a:solidFill>
            </a:endParaRPr>
          </a:p>
          <a:p>
            <a:pPr indent="-30015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BR" sz="1325">
                <a:solidFill>
                  <a:schemeClr val="dk1"/>
                </a:solidFill>
              </a:rPr>
              <a:t>Volta para guiado</a:t>
            </a:r>
            <a:r>
              <a:rPr lang="pt-BR" sz="1325">
                <a:solidFill>
                  <a:schemeClr val="dk1"/>
                </a:solidFill>
              </a:rPr>
              <a:t> → os aprendizados do analítico são incorporados ao roteiro, aumentando a eficiência nos próximos atendimentos.</a:t>
            </a:r>
            <a:endParaRPr sz="132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Iniciando o atendimento</a:t>
            </a:r>
            <a:endParaRPr/>
          </a:p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Identificar o CFC com usuário, ou CPF em caso de instrutor.</a:t>
            </a:r>
            <a:br>
              <a:rPr lang="pt-BR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Para que serve esse Ato?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