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cb804ba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cb804ba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1db8a72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1db8a7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1db8a72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1db8a72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1db8a72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1db8a72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1db8a72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1db8a72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1db8a72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1db8a72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1db8a72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1db8a72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1db8a72d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1db8a72d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1db8a72d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1db8a72d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63ae87b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63ae87b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cb804ba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cb804ba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63ae87b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63ae87b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cb804ba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cb804ba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cb804ba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cb804ba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cb804baf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cb804baf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cb804baf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cb804baf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cb804baf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cb804baf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cb804ba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cb804ba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cb804ba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cb804ba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://xx.xxx.xxx/xxxx-xx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chemeClr val="lt1"/>
                </a:solidFill>
              </a:rPr>
              <a:t>ATENDIMENTO DIRECIONADO</a:t>
            </a:r>
            <a:endParaRPr sz="45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pt-BR" sz="5200">
                <a:solidFill>
                  <a:schemeClr val="lt1"/>
                </a:solidFill>
              </a:rPr>
              <a:t>Construindo um Atendimento Analítico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Iniciando o atendimento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Após</a:t>
            </a:r>
            <a:r>
              <a:rPr lang="pt-BR"/>
              <a:t> </a:t>
            </a:r>
            <a:r>
              <a:rPr lang="pt-BR"/>
              <a:t>identificado</a:t>
            </a:r>
            <a:r>
              <a:rPr lang="pt-BR"/>
              <a:t> o Usuário, agora já sabe a qual estado e CFC </a:t>
            </a:r>
            <a:r>
              <a:rPr lang="pt-BR"/>
              <a:t>pertence</a:t>
            </a:r>
            <a:r>
              <a:rPr lang="pt-BR"/>
              <a:t>. </a:t>
            </a:r>
            <a:br>
              <a:rPr lang="pt-BR"/>
            </a:br>
            <a:br>
              <a:rPr lang="pt-BR"/>
            </a:br>
            <a:r>
              <a:rPr lang="pt-BR"/>
              <a:t>Qual a importância de entender a peculiaridade do estado?</a:t>
            </a:r>
            <a:br>
              <a:rPr lang="pt-BR"/>
            </a:br>
            <a:br>
              <a:rPr lang="pt-BR"/>
            </a:br>
            <a:r>
              <a:rPr lang="pt-BR"/>
              <a:t>Quais termos mais comuns que pegam por estado?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Vamos analisar Casos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Caso 1: Instalação do Easy Proctor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Solicitação/Contexto: Foi solicitada a ajuda de um N2 para realizar a instalação do Easy Proctor.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Estado: MA.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Produto: Super Prático Instalação do Easy Proctor.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Dados de Acesso (Anydesk): xxxxxxx.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CNPJ CFC: </a:t>
            </a:r>
            <a:r>
              <a:rPr lang="pt-BR" sz="1100" u="sng">
                <a:solidFill>
                  <a:schemeClr val="hlink"/>
                </a:solidFill>
                <a:highlight>
                  <a:srgbClr val="FFFF00"/>
                </a:highlight>
                <a:hlinkClick r:id="rId4"/>
              </a:rPr>
              <a:t>xx.xxx.xxx/xxxx-xx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100">
                <a:solidFill>
                  <a:schemeClr val="dk1"/>
                </a:solidFill>
              </a:rPr>
              <a:t>O que deveria ser verificado?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O que foi verificado ao acessar?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Retificadas várias pendências e instalações feitas pelo N2 incompatíveis com o ambiente de exame resultados da Verificação e Constatações: Foram identificados: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Aplicativos Proibidos: Existem "várias coisas que não podem ter instaladas no pc do Exame". Especificamente, foram identificados VPN e Aplicativo de monitoramento.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Atualizações Pendentes: O computador possuía 16 atualizações ainda por fazer. O computador estava em processo de atualização (Windows Update).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-BR" sz="1100">
                <a:solidFill>
                  <a:schemeClr val="dk1"/>
                </a:solidFill>
              </a:rPr>
            </a:br>
            <a:r>
              <a:rPr b="1" lang="pt-BR" sz="1100">
                <a:solidFill>
                  <a:schemeClr val="dk1"/>
                </a:solidFill>
              </a:rPr>
              <a:t>Resolução e Ações Recomendadas: O N2 instruiu que fosse explicado ao CFC que: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Para a instalação do exame, é necessário que o computador esteja atualizado e os aplicativos incompatíveis (VPN, monitoramento) desinstalados.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O computador do exame deve ser utilizado exclusivamente para o exame.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• Foi solicitada a confirmação do CFC assim que as atualizações estivessem concluídas.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Qual o impacto?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Vamos analisar Casos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Caso 2: Remoção de Aulas de Conceito Básico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Solicitação/Contexto: Solicitação para retirar as aulas de Conceito Básico de uma aluna específica.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Estado: CE.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Produto: SO - PRATICO.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• DADOS da Aluna: CExxxxxxx.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O que deveria ser verificado?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O que foi verificado pelo N2?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Verificações Analíticas Padrão (Questões Levantadas pelo N2): O N2 buscou determinar o enquadramento temporal e a categoria do processo: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1. A solicitação ocorreu Antes ou depois da data de corte? (Resposta obtida: "antes").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2. A solicitação é referente à categoria A?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Resultados da Verificação e Constatações: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• A verificação confirmou que a solicitação era para a categoria A e que o pedido foi feito antes da data de corte.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• Conclusão Técnica: Se o caso se enquadra na categoria A e está antes da data de corte, o aluno não precisa abrir aula de conceitos.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Resolução e Ações Recomendadas: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• Foi instruído que o N2 explicasse esta conclusão ("explica isso a ele"). A aluna, sendo de categoria A e com o processo anterior à data de corte, não requer as aulas de Conceito Básico.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457200" lvl="0" marL="3200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Qual o impacto?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</a:rPr>
              <a:t>						</a:t>
            </a:r>
            <a:endParaRPr sz="1100"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Para que serve uma Coleta de Base?</a:t>
            </a:r>
            <a:br>
              <a:rPr lang="pt-BR" sz="1100">
                <a:solidFill>
                  <a:schemeClr val="dk1"/>
                </a:solidFill>
              </a:rPr>
            </a:b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	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Será necessário a Coleta?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412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Caso 1: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Horário divergente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Possui desligamento na aula?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Possui Telemetria Suficiente?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Possui imagens?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Os Logs Subiram?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Em dados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técnicos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da aula possui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início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e fim do envio? qual a data?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confirmou com o CFC a aula e dia que foi feito?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Será necessário a Coleta?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41275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Exemplo atendimento: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Olá tudo bem? Me chamo David, Esse atendimento gerou um chamado 827894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Para iniciar o atendimento poderia me informar usuário do painel ou em caso de ser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instrutor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CPF e a qual estado pertence o CFC ? 😊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xxxxxxxxxxxxxxxx - RN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</a:t>
            </a: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Usuário confirmado ✔️.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Em que posso te ajudar?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Preciso do envio de uma aula.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Certo, me passa o cfc do aluno ou renach e data ou numeração da aula 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Análise: aula possui desligamento(3 min), não possui log, mas possui data início de envio e fim de envio em dados técnicos 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 aula está com data errada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preciso coletar?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Será necessário a Coleta?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4515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Exemplo atendimento: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Olá tudo bem? Me chamo David, Esse atendimento gerou um chamado 827894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Para iniciar o atendimento poderia me informar usuário do painel ou em caso de ser instrutor CPF e a qual estado pertence o CFC ? 😊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xxxxxxxxxxxxxxxx - PB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Usuário confirmado ✔️.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Em que posso te ajudar?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Preciso do envio de uma aula.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Certo, me passa o cfc do aluno ou renach e data ou numeração da aula 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Análise: A aula computou apenas 20 minutos, não possui log, a data início está no mesmo horário de 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início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 da telemetria,  a hora fim está menor que o 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horário</a:t>
            </a: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 fim da telemetria, horário das imagens estão divergentes.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preciso coletar? Cabe mais alguma análise?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Será necessário a Coleta?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41275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Exemplo atendimento: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Olá tudo bem? Me chamo David, Esse atendimento gerou um chamado 827894</a:t>
            </a:r>
            <a:endParaRPr sz="1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 Para iniciar o atendimento poderia me informar usuário do painel ou em caso de ser instrutor CPF e a qual estado pertence o CFC ? 😊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xxxxxxxxxxxxxxxx - RN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Usuário confirmado ✔️.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Em que posso te ajudar?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Preciso do envio de uma aula.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Atendente: Certo, me passa o cfc do aluno ou renach e data ou numeração da aula </a:t>
            </a: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</a:rPr>
              <a:t>CFC: xxxxxxxxxxxxx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Análise: aula Não possui desligamento , não possui log, mas possui data início de envio e não possui fim de envio em dados técnicos  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A aula está com data errada</a:t>
            </a: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  <a:t>preciso coletar?</a:t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100">
                <a:solidFill>
                  <a:schemeClr val="dk1"/>
                </a:solidFill>
                <a:highlight>
                  <a:srgbClr val="FFFF00"/>
                </a:highlight>
              </a:rPr>
            </a:br>
            <a:r>
              <a:rPr lang="pt-BR" sz="2500"/>
              <a:t>OUTROS CENÁRIOS</a:t>
            </a:r>
            <a:endParaRPr sz="2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Quais as verificações necessárias para um atendimento que o CFC informa que realizou o pagamento e o boleto do candidato consta não pago?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Contabilização de aulas PB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Conflito de aulas PB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100">
                <a:solidFill>
                  <a:schemeClr val="dk1"/>
                </a:solidFill>
              </a:rPr>
              <a:t>O que é um atendimento Guiado?</a:t>
            </a:r>
            <a:r>
              <a:rPr lang="pt-BR" sz="3100"/>
              <a:t> 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Atendimento guiado para o cliente significa que ele será atendido de forma organizada, com perguntas direcionadas e respostas assertivas, evitando ruídos de comunicação, repetições desnecessárias e informações divergentes.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6FA8DC"/>
                </a:highlight>
              </a:rPr>
              <a:t>Respostas exatas e consistentes</a:t>
            </a:r>
            <a:br>
              <a:rPr lang="pt-BR" sz="1600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700">
                <a:solidFill>
                  <a:schemeClr val="dk1"/>
                </a:solidFill>
              </a:rPr>
              <a:t>O que é um atendimento Analítico?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Atendimento analítico é o processo de suporte que se baseia na </a:t>
            </a:r>
            <a:r>
              <a:rPr b="1" lang="pt-BR" sz="1600">
                <a:solidFill>
                  <a:schemeClr val="dk1"/>
                </a:solidFill>
              </a:rPr>
              <a:t>observação, coleta, correlação e interpretação de informações técnicas</a:t>
            </a:r>
            <a:r>
              <a:rPr lang="pt-BR" sz="1600">
                <a:solidFill>
                  <a:schemeClr val="dk1"/>
                </a:solidFill>
              </a:rPr>
              <a:t>, visando compreender não apenas o sintoma apresentado pelo cliente, mas também os fatores que originaram a falha, garantindo uma resolução precisa e sustentável.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dk1"/>
                </a:solidFill>
                <a:highlight>
                  <a:srgbClr val="6FA8DC"/>
                </a:highlight>
              </a:rPr>
              <a:t>Resolução assertiva</a:t>
            </a:r>
            <a:endParaRPr sz="1600">
              <a:solidFill>
                <a:schemeClr val="dk1"/>
              </a:solidFill>
              <a:highlight>
                <a:srgbClr val="6FA8DC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Qual a correlação dos 2?</a:t>
            </a:r>
            <a:br>
              <a:rPr lang="pt-BR" sz="1600">
                <a:solidFill>
                  <a:schemeClr val="dk1"/>
                </a:solidFill>
              </a:rPr>
            </a:b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  <a:highlight>
                <a:srgbClr val="6FA8DC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502550" y="217050"/>
            <a:ext cx="8529300" cy="47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2971"/>
              <a:buFont typeface="Arial"/>
              <a:buNone/>
            </a:pPr>
            <a:r>
              <a:rPr b="1" lang="pt-BR" sz="1325">
                <a:solidFill>
                  <a:schemeClr val="dk1"/>
                </a:solidFill>
              </a:rPr>
              <a:t>Guiado ajuda o Analítico</a:t>
            </a:r>
            <a:endParaRPr b="1"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Padronizar</a:t>
            </a:r>
            <a:r>
              <a:rPr lang="pt-BR" sz="1325">
                <a:solidFill>
                  <a:schemeClr val="dk1"/>
                </a:solidFill>
              </a:rPr>
              <a:t> a coleta de dados (evita falhas na informação inicial).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Garante que o analista já receba um “pacote” de informações organizadas.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Filtra casos simples, liberando o time analítico para problemas complexos.</a:t>
            </a:r>
            <a:endParaRPr sz="13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25">
                <a:solidFill>
                  <a:schemeClr val="dk1"/>
                </a:solidFill>
              </a:rPr>
              <a:t>Analítico ajuda o Guiado</a:t>
            </a:r>
            <a:endParaRPr b="1"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Gera conhecimento técnico a partir das análises realizadas.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Alimenta a base de dados e scripts do atendimento guiado com novas soluções.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1325">
                <a:solidFill>
                  <a:schemeClr val="dk1"/>
                </a:solidFill>
              </a:rPr>
              <a:t>Permite que problemas complexos de hoje virem soluções guiadas para amanhã.</a:t>
            </a:r>
            <a:endParaRPr sz="13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337">
                <a:solidFill>
                  <a:schemeClr val="dk1"/>
                </a:solidFill>
              </a:rPr>
              <a:t>Relação Cíclica</a:t>
            </a:r>
            <a:endParaRPr b="1" sz="1337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25">
                <a:solidFill>
                  <a:schemeClr val="dk1"/>
                </a:solidFill>
              </a:rPr>
              <a:t>Começa guiado</a:t>
            </a:r>
            <a:r>
              <a:rPr lang="pt-BR" sz="1325">
                <a:solidFill>
                  <a:schemeClr val="dk1"/>
                </a:solidFill>
              </a:rPr>
              <a:t> → rápido, padronizado e objetivo.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25">
                <a:solidFill>
                  <a:schemeClr val="dk1"/>
                </a:solidFill>
              </a:rPr>
              <a:t>Escala para analítico</a:t>
            </a:r>
            <a:r>
              <a:rPr lang="pt-BR" sz="1325">
                <a:solidFill>
                  <a:schemeClr val="dk1"/>
                </a:solidFill>
              </a:rPr>
              <a:t> → quando exige profundidade e investigação.</a:t>
            </a:r>
            <a:br>
              <a:rPr lang="pt-BR" sz="1325">
                <a:solidFill>
                  <a:schemeClr val="dk1"/>
                </a:solidFill>
              </a:rPr>
            </a:br>
            <a:endParaRPr sz="1325">
              <a:solidFill>
                <a:schemeClr val="dk1"/>
              </a:solidFill>
            </a:endParaRPr>
          </a:p>
          <a:p>
            <a:pPr indent="-3001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325">
                <a:solidFill>
                  <a:schemeClr val="dk1"/>
                </a:solidFill>
              </a:rPr>
              <a:t>Volta para guiado</a:t>
            </a:r>
            <a:r>
              <a:rPr lang="pt-BR" sz="1325">
                <a:solidFill>
                  <a:schemeClr val="dk1"/>
                </a:solidFill>
              </a:rPr>
              <a:t> → os aprendizados do analítico são incorporados ao roteiro, aumentando a eficiência nos próximos atendimentos.</a:t>
            </a:r>
            <a:endParaRPr sz="13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Iniciando o atendimento</a:t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Identificar o CFC com usuário, ou CPF em caso de instrutor.</a:t>
            </a:r>
            <a:br>
              <a:rPr lang="pt-BR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 que serve esse Ato?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