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0" r:id="rId7"/>
    <p:sldId id="271" r:id="rId8"/>
    <p:sldId id="273" r:id="rId9"/>
    <p:sldId id="274" r:id="rId10"/>
    <p:sldId id="275" r:id="rId11"/>
    <p:sldId id="267" r:id="rId12"/>
  </p:sldIdLst>
  <p:sldSz cx="12188825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2B15B-3540-4678-BF38-A12B13253DB5}" v="23" dt="2023-11-21T19:38:53.262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599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81FCBF-E7DD-4DD1-A4CB-084339655AFC}" type="datetime1">
              <a:rPr lang="ro-RO" smtClean="0"/>
              <a:t>23.11.2023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4F6E84-E1DE-4A11-A36D-34C5870653D1}" type="datetime1">
              <a:rPr lang="ro-RO" smtClean="0"/>
              <a:t>23.11.2023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dirty="0"/>
              <a:t>Faceți clic pentru a edita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5569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4198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37563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5344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7390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60609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1719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512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grpSp>
        <p:nvGrpSpPr>
          <p:cNvPr id="256" name="linie" descr="Grafic cu lini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ă liberă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58" name="Formă liberă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59" name="Formă liberă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0" name="Formă liberă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1" name="Formă liberă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2" name="Formă liberă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3" name="Formă liberă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4" name="Formă liberă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5" name="Formă liberă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6" name="Formă liberă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7" name="Formă liberă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8" name="Formă liberă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9" name="Formă liberă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0" name="Formă liberă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1" name="Formă liberă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2" name="Formă liberă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3" name="Formă liberă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4" name="Formă liberă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5" name="Formă liberă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6" name="Formă liberă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7" name="Formă liberă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8" name="Formă liberă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9" name="Formă liberă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0" name="Formă liberă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1" name="Formă liberă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2" name="Formă liberă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3" name="Formă liberă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4" name="Formă liberă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5" name="Formă liberă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6" name="Formă liberă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7" name="Formă liberă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8" name="Formă liberă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9" name="Formă liberă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0" name="Formă liberă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1" name="Formă liberă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2" name="Formă liberă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3" name="Formă liberă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4" name="Formă liberă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5" name="Formă liberă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6" name="Formă liberă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7" name="Formă liberă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8" name="Formă liberă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9" name="Formă liberă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0" name="Formă liberă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1" name="Formă liberă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2" name="Formă liberă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3" name="Formă liberă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4" name="Formă liberă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5" name="Formă liberă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6" name="Formă liberă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7" name="Formă liberă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8" name="Formă liberă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9" name="Formă liberă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0" name="Formă liberă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1" name="Formă liberă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2" name="Formă liberă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3" name="Formă liberă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4" name="Formă liberă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5" name="Formă liberă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6" name="Formă liberă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7" name="Formă liberă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8" name="Formă liberă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9" name="Formă liberă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0" name="Formă liberă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1" name="Formă liberă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2" name="Formă liberă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3" name="Formă liberă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4" name="Formă liberă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5" name="Formă liberă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6" name="Formă liberă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7" name="Formă liberă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8" name="Formă liberă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9" name="Formă liberă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0" name="Formă liberă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1" name="Formă liberă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2" name="Formă liberă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3" name="Formă liberă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4" name="Formă liberă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5" name="Formă liberă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6" name="Formă liberă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7" name="Formă liberă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8" name="Formă liberă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9" name="Formă liberă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0" name="Formă liberă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1" name="Formă liberă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2" name="Formă liberă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3" name="Formă liberă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4" name="Formă liberă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5" name="Formă liberă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6" name="Formă liberă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7" name="Formă liberă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8" name="Formă liberă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9" name="Formă liberă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0" name="Formă liberă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1" name="Formă liberă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2" name="Formă liberă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3" name="Formă liberă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4" name="Formă liberă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5" name="Formă liberă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6" name="Formă liberă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7" name="Formă liberă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8" name="Formă liberă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9" name="Formă liberă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0" name="Formă liberă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1" name="Formă liberă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2" name="Formă liberă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3" name="Formă liberă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4" name="Formă liberă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5" name="Formă liberă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6" name="Formă liberă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7" name="Formă liberă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8" name="Formă liberă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9" name="Formă liberă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0" name="Formă liberă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1" name="Formă liberă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2" name="Formă liberă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3" name="Formă liberă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4" name="Formă liberă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5" name="Formă liberă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6" name="Formă liberă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7" name="Formă liberă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8" name="Formă liberă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9" name="Formă liberă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</p:grp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7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ă liberă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9" name="Formă liberă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0" name="Formă liberă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1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2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3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4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4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5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6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7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8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9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0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1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2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3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4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5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6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7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8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9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0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1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2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3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4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5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6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7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8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9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0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1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2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3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4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5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6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7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8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9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0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1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2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3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4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5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6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7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8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9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0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1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2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3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4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5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6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7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8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9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0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1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15FFF-5B55-4038-B8E4-91DD3F3240AC}" type="datetime1">
              <a:rPr lang="ro-RO" smtClean="0"/>
              <a:t>23.11.2023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grpSp>
        <p:nvGrpSpPr>
          <p:cNvPr id="7" name="linie" descr="Grafic cu lini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9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0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1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2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3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4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4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5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6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7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8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9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0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1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2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3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4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5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6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7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8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9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0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1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2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3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4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5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6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7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8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9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0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1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2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3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4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5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6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7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8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9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0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1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2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3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4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5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6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7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8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9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0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1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2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3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4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5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6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7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8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9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0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1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o-RO" dirty="0"/>
              <a:t>Faceți clic pentru a edita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B0B418-7781-445B-88AE-8EC4B25B1A19}" type="datetime1">
              <a:rPr lang="ro-RO" smtClean="0"/>
              <a:t>23.11.2023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 sz="320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grpSp>
        <p:nvGrpSpPr>
          <p:cNvPr id="167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69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0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1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2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3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4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5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6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7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8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9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0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1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2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3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4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5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6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7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8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9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0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1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2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3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4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5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6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7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8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9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0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1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2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3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4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5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6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7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8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9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0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1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2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3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4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5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6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7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8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9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0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1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2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3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4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5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6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7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8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9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0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1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2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3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4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5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6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7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8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9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40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41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</p:grp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AB530-F5A9-4C65-A4EE-E3883D26D570}" type="datetime1">
              <a:rPr lang="ro-RO" noProof="0" smtClean="0"/>
              <a:t>23.11.2023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255" name="linie" descr="Grafic cu lini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ă liberă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57" name="Formă liberă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58" name="Formă liberă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59" name="Formă liberă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0" name="Formă liberă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1" name="Formă liberă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2" name="Formă liberă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3" name="Formă liberă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4" name="Formă liberă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5" name="Formă liberă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6" name="Formă liberă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7" name="Formă liberă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8" name="Formă liberă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9" name="Formă liberă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0" name="Formă liberă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1" name="Formă liberă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2" name="Formă liberă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3" name="Formă liberă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4" name="Formă liberă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5" name="Formă liberă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6" name="Formă liberă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7" name="Formă liberă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8" name="Formă liberă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9" name="Formă liberă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0" name="Formă liberă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1" name="Formă liberă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2" name="Formă liberă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3" name="Formă liberă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4" name="Formă liberă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5" name="Formă liberă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6" name="Formă liberă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7" name="Formă liberă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8" name="Formă liberă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9" name="Formă liberă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0" name="Formă liberă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1" name="Formă liberă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2" name="Formă liberă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3" name="Formă liberă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4" name="Formă liberă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5" name="Formă liberă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6" name="Formă liberă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7" name="Formă liberă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8" name="Formă liberă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9" name="Formă liberă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0" name="Formă liberă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1" name="Formă liberă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2" name="Formă liberă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3" name="Formă liberă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4" name="Formă liberă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5" name="Formă liberă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6" name="Formă liberă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7" name="Formă liberă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8" name="Formă liberă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9" name="Formă liberă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0" name="Formă liberă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1" name="Formă liberă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2" name="Formă liberă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3" name="Formă liberă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4" name="Formă liberă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5" name="Formă liberă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6" name="Formă liberă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7" name="Formă liberă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8" name="Formă liberă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9" name="Formă liberă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0" name="Formă liberă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1" name="Formă liberă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2" name="Formă liberă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3" name="Formă liberă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4" name="Formă liberă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5" name="Formă liberă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6" name="Formă liberă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7" name="Formă liberă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8" name="Formă liberă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9" name="Formă liberă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0" name="Formă liberă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1" name="Formă liberă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2" name="Formă liberă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3" name="Formă liberă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4" name="Formă liberă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5" name="Formă liberă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6" name="Formă liberă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7" name="Formă liberă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8" name="Formă liberă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9" name="Formă liberă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0" name="Formă liberă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1" name="Formă liberă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2" name="Formă liberă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3" name="Formă liberă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4" name="Formă liberă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5" name="Formă liberă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6" name="Formă liberă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7" name="Formă liberă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8" name="Formă liberă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9" name="Formă liberă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0" name="Formă liberă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1" name="Formă liberă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2" name="Formă liberă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3" name="Formă liberă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4" name="Formă liberă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5" name="Formă liberă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6" name="Formă liberă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7" name="Formă liberă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8" name="Formă liberă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9" name="Formă liberă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0" name="Formă liberă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1" name="Formă liberă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2" name="Formă liberă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3" name="Formă liberă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4" name="Formă liberă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5" name="Formă liberă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6" name="Formă liberă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7" name="Formă liberă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8" name="Formă liberă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9" name="Formă liberă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0" name="Formă liberă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1" name="Formă liberă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2" name="Formă liberă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3" name="Formă liberă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4" name="Formă liberă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5" name="Formă liberă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6" name="Formă liberă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7" name="Formă liberă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8" name="Formă liberă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</p:grp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1DAA2-C4A6-4738-A1A0-6095A3015D39}" type="datetime1">
              <a:rPr lang="ro-RO" smtClean="0"/>
              <a:t>23.11.2023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158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0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1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2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3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4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5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6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7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8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9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0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1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2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3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4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5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6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7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8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9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0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1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2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3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4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5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6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7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8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9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0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1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2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3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4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5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6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7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8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9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0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1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2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3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4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5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6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7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8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9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0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1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2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3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4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5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6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7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8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9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0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1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2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3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4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5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6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7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8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9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0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1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2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0F8BF-889C-4038-9BDC-165679832D60}" type="datetime1">
              <a:rPr lang="ro-RO" smtClean="0"/>
              <a:t>23.11.2023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160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ă liberă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2" name="Formă liberă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3" name="Formă liberă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4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5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6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7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8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9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0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1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2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3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4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5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6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7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8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9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0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1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2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3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4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5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6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7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8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9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0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1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2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3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4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5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6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7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8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9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0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1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2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3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4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5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6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7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8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9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0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1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2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3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4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5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6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7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8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9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0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1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2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3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4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5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6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7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8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9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0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1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2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3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4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ED3B94-1072-4658-AB48-BD1FA1E589D9}" type="datetime1">
              <a:rPr lang="ro-RO" smtClean="0"/>
              <a:t>23.11.2023</a:t>
            </a:fld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85" name="Substituent conținut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156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8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9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0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1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2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3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4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5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6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7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8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9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0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1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2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3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4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5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6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7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8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9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0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1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2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3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4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5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6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7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8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9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0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1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2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3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4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5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6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7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8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9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0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1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2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3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4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5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6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7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8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9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0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1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2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3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4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5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6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7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8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9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0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1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2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3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4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5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6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7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8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9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0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8CF36B-13DC-445C-963B-1B049A27A534}" type="datetime1">
              <a:rPr lang="ro-RO" smtClean="0"/>
              <a:t>23.11.2023</a:t>
            </a:fld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0781A9-C722-4E12-9901-5E7EA0419238}" type="datetime1">
              <a:rPr lang="ro-RO" smtClean="0"/>
              <a:t>23.11.2023</a:t>
            </a:fld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grpSp>
        <p:nvGrpSpPr>
          <p:cNvPr id="615" name="cadru" descr="Grafic cu casetă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ă liberă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ă liberă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ă liberă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ă liberă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ă liberă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ă liberă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ă liberă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ă liberă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ă liberă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ă liberă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ă liberă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ă liberă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05680-9273-437B-B64A-7314F0B7E3E5}" type="datetime1">
              <a:rPr lang="ro-RO" smtClean="0"/>
              <a:t>23.11.2023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ro-RO" dirty="0"/>
          </a:p>
        </p:txBody>
      </p:sp>
      <p:grpSp>
        <p:nvGrpSpPr>
          <p:cNvPr id="614" name="cadru" descr="Grafic cu casetă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ă liberă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ă liberă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ă liberă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ă liberă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ă liberă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ă liberă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ă liberă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ă liberă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ă liberă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ă liberă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ă liberă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ă liberă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ă liberă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ă liberă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ă liberă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ă liberă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ă liberă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ă liberă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ă liberă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ă liberă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ă liberă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ă liberă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ă liberă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ă liberă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ă liberă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ă liberă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ă liberă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ă liberă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ă liberă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ă liberă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ă liberă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ă liberă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ă liberă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ă liberă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ă liberă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ă liberă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ă liberă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ă liberă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ă liberă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ă liberă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ă liberă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ă liberă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ă liberă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ă liberă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ă liberă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ă liberă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ă liberă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ă liberă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ă liberă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ă liberă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ă liberă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ă liberă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ă liberă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ă liberă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ă liberă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ă liberă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ă liberă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ă liberă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ă liberă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ă liberă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ă liberă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ă liberă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ă liberă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ă liberă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ă liberă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ă liberă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ă liberă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ă liberă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ă liberă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ă liberă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ă liberă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ă liberă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ă liberă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ă liberă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ă liberă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ă liberă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ă liberă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ă liberă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ă liberă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ă liberă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ă liberă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ă liberă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ă liberă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32EE2F-8B9C-4305-9BDB-5187B1BDDA41}" type="datetime1">
              <a:rPr lang="ro-RO" smtClean="0"/>
              <a:t>23.11.2023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74AB8B7-7694-444A-9E05-9851402F3082}" type="datetime1">
              <a:rPr lang="ro-RO" noProof="0" smtClean="0"/>
              <a:t>23.11.2023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2412" y="1895691"/>
            <a:ext cx="9144000" cy="2667000"/>
          </a:xfrm>
        </p:spPr>
        <p:txBody>
          <a:bodyPr rtlCol="0"/>
          <a:lstStyle/>
          <a:p>
            <a:pPr rtl="0"/>
            <a:r>
              <a:rPr lang="en-US" dirty="0"/>
              <a:t>Iris Recognition System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2638028" y="4941168"/>
            <a:ext cx="9289032" cy="1512168"/>
          </a:xfrm>
        </p:spPr>
        <p:txBody>
          <a:bodyPr rtlCol="0">
            <a:normAutofit fontScale="62500" lnSpcReduction="20000"/>
          </a:bodyPr>
          <a:lstStyle/>
          <a:p>
            <a:pPr algn="just" rtl="0">
              <a:lnSpc>
                <a:spcPct val="120000"/>
              </a:lnSpc>
            </a:pPr>
            <a:r>
              <a:rPr lang="en-US" dirty="0"/>
              <a:t>					</a:t>
            </a:r>
            <a:r>
              <a:rPr lang="ro-RO" sz="3600" i="1" dirty="0"/>
              <a:t>Studenţi</a:t>
            </a:r>
            <a:r>
              <a:rPr lang="ro-RO" sz="3600" dirty="0"/>
              <a:t> </a:t>
            </a:r>
            <a:r>
              <a:rPr lang="en-US" sz="3600" dirty="0"/>
              <a:t>:  Gherasim Drago</a:t>
            </a:r>
            <a:r>
              <a:rPr lang="ro-RO" sz="3600" dirty="0"/>
              <a:t>ş</a:t>
            </a:r>
            <a:r>
              <a:rPr lang="en-US" sz="3600" dirty="0"/>
              <a:t>-George</a:t>
            </a:r>
          </a:p>
          <a:p>
            <a:pPr algn="just" rtl="0">
              <a:lnSpc>
                <a:spcPct val="120000"/>
              </a:lnSpc>
            </a:pPr>
            <a:r>
              <a:rPr lang="en-US" sz="3600" dirty="0"/>
              <a:t>					                      Varvara Ioan</a:t>
            </a:r>
            <a:endParaRPr lang="ro-RO" sz="3600" dirty="0"/>
          </a:p>
          <a:p>
            <a:pPr algn="just" rtl="0"/>
            <a:endParaRPr lang="en-US" sz="3200" dirty="0"/>
          </a:p>
          <a:p>
            <a:pPr algn="just" rtl="0"/>
            <a:endParaRPr lang="en-US" sz="3200" dirty="0"/>
          </a:p>
          <a:p>
            <a:pPr algn="just" rtl="0"/>
            <a:r>
              <a:rPr lang="en-US" sz="3200" dirty="0"/>
              <a:t>					</a:t>
            </a:r>
            <a:r>
              <a:rPr lang="en-US" sz="3600" i="1" dirty="0"/>
              <a:t>Grupa</a:t>
            </a:r>
            <a:r>
              <a:rPr lang="en-US" sz="3600" dirty="0"/>
              <a:t> : 1306A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n-US" i="1" dirty="0" err="1"/>
              <a:t>Abordarea</a:t>
            </a:r>
            <a:r>
              <a:rPr lang="en-US" i="1" dirty="0"/>
              <a:t> Solu</a:t>
            </a:r>
            <a:r>
              <a:rPr lang="ro-RO" i="1" dirty="0"/>
              <a:t>ţ</a:t>
            </a:r>
            <a:r>
              <a:rPr lang="en-US" i="1" dirty="0" err="1"/>
              <a:t>iei</a:t>
            </a:r>
            <a:endParaRPr lang="ro-RO" i="1" dirty="0"/>
          </a:p>
        </p:txBody>
      </p:sp>
      <p:sp>
        <p:nvSpPr>
          <p:cNvPr id="14" name="Substituent conținut 13"/>
          <p:cNvSpPr>
            <a:spLocks noGrp="1"/>
          </p:cNvSpPr>
          <p:nvPr>
            <p:ph sz="half" idx="1"/>
          </p:nvPr>
        </p:nvSpPr>
        <p:spPr>
          <a:xfrm>
            <a:off x="1522413" y="2132856"/>
            <a:ext cx="9828583" cy="659904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Procesare</a:t>
            </a:r>
            <a:r>
              <a:rPr lang="en-US" dirty="0"/>
              <a:t> Imagine –&gt; Python –&gt; OpenCV + </a:t>
            </a:r>
            <a:r>
              <a:rPr lang="en-US" dirty="0" err="1"/>
              <a:t>Numpy</a:t>
            </a:r>
            <a:r>
              <a:rPr lang="en-US" dirty="0"/>
              <a:t> -&gt; Google </a:t>
            </a:r>
            <a:r>
              <a:rPr lang="en-US" dirty="0" err="1"/>
              <a:t>Colab</a:t>
            </a:r>
            <a:r>
              <a:rPr lang="en-US" dirty="0"/>
              <a:t> .</a:t>
            </a:r>
          </a:p>
        </p:txBody>
      </p:sp>
      <p:pic>
        <p:nvPicPr>
          <p:cNvPr id="3" name="Picture 2" descr="A logo with yellow letters and a white background&#10;&#10;Description automatically generated">
            <a:extLst>
              <a:ext uri="{FF2B5EF4-FFF2-40B4-BE49-F238E27FC236}">
                <a16:creationId xmlns:a16="http://schemas.microsoft.com/office/drawing/2014/main" id="{C88DF3DE-7529-23C1-F906-223290945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36" y="3212976"/>
            <a:ext cx="5378151" cy="2393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1522413" y="421660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n-US" i="1" dirty="0" err="1"/>
              <a:t>Etapele</a:t>
            </a:r>
            <a:r>
              <a:rPr lang="en-US" i="1" dirty="0"/>
              <a:t> </a:t>
            </a:r>
            <a:r>
              <a:rPr lang="en-US" i="1" dirty="0" err="1"/>
              <a:t>Detec</a:t>
            </a:r>
            <a:r>
              <a:rPr lang="ro-RO" i="1" dirty="0"/>
              <a:t>ţiei</a:t>
            </a:r>
          </a:p>
        </p:txBody>
      </p:sp>
      <p:pic>
        <p:nvPicPr>
          <p:cNvPr id="6" name="Picture 5" descr="Close-up of a person's eye with a blue eyeball&#10;&#10;Description automatically generated">
            <a:extLst>
              <a:ext uri="{FF2B5EF4-FFF2-40B4-BE49-F238E27FC236}">
                <a16:creationId xmlns:a16="http://schemas.microsoft.com/office/drawing/2014/main" id="{78ED8CAE-1F2E-4B0D-C3A5-C3DCF95797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98" b="1"/>
          <a:stretch/>
        </p:blipFill>
        <p:spPr>
          <a:xfrm>
            <a:off x="1745838" y="1884311"/>
            <a:ext cx="5669280" cy="4041648"/>
          </a:xfrm>
          <a:prstGeom prst="rect">
            <a:avLst/>
          </a:prstGeom>
          <a:noFill/>
        </p:spPr>
      </p:pic>
      <p:sp>
        <p:nvSpPr>
          <p:cNvPr id="14" name="Substituent conținut 13"/>
          <p:cNvSpPr>
            <a:spLocks noGrp="1"/>
          </p:cNvSpPr>
          <p:nvPr>
            <p:ph type="body" sz="half" idx="2"/>
          </p:nvPr>
        </p:nvSpPr>
        <p:spPr>
          <a:xfrm>
            <a:off x="8038628" y="1918431"/>
            <a:ext cx="3456384" cy="3271729"/>
          </a:xfrm>
        </p:spPr>
        <p:txBody>
          <a:bodyPr rtlCol="0" anchor="b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n-US" sz="1800" dirty="0" err="1"/>
              <a:t>Citirea</a:t>
            </a:r>
            <a:r>
              <a:rPr lang="en-US" sz="1800" dirty="0"/>
              <a:t> </a:t>
            </a:r>
            <a:r>
              <a:rPr lang="en-US" sz="1800" dirty="0" err="1"/>
              <a:t>imaginii</a:t>
            </a:r>
            <a:r>
              <a:rPr lang="en-US" sz="1800" dirty="0"/>
              <a:t> </a:t>
            </a:r>
            <a:r>
              <a:rPr lang="ro-RO" sz="1800" dirty="0"/>
              <a:t>ş</a:t>
            </a:r>
            <a:r>
              <a:rPr lang="en-US" sz="1800" dirty="0"/>
              <a:t>i </a:t>
            </a:r>
            <a:r>
              <a:rPr lang="en-US" sz="1800" dirty="0" err="1"/>
              <a:t>convertirea</a:t>
            </a:r>
            <a:r>
              <a:rPr lang="en-US" sz="1800" dirty="0"/>
              <a:t> </a:t>
            </a:r>
            <a:r>
              <a:rPr lang="ro-RO" sz="1800" dirty="0"/>
              <a:t>î</a:t>
            </a:r>
            <a:r>
              <a:rPr lang="en-US" sz="1800" dirty="0"/>
              <a:t>n </a:t>
            </a:r>
            <a:r>
              <a:rPr lang="en-US" sz="1800" dirty="0" err="1"/>
              <a:t>tonuri</a:t>
            </a:r>
            <a:r>
              <a:rPr lang="en-US" sz="1800" dirty="0"/>
              <a:t> de </a:t>
            </a:r>
            <a:r>
              <a:rPr lang="en-US" sz="1800" dirty="0" err="1"/>
              <a:t>gri</a:t>
            </a:r>
            <a:r>
              <a:rPr lang="en-US" sz="1800" dirty="0"/>
              <a:t>;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1800" dirty="0" err="1"/>
              <a:t>Aplicarea</a:t>
            </a:r>
            <a:r>
              <a:rPr lang="en-US" sz="1800" dirty="0"/>
              <a:t> </a:t>
            </a:r>
            <a:r>
              <a:rPr lang="en-US" sz="1800" dirty="0" err="1"/>
              <a:t>filtrului</a:t>
            </a:r>
            <a:r>
              <a:rPr lang="en-US" sz="1800" dirty="0"/>
              <a:t> Gaussian;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1800" dirty="0" err="1"/>
              <a:t>Utilizarea</a:t>
            </a:r>
            <a:r>
              <a:rPr lang="en-US" sz="1800" dirty="0"/>
              <a:t> </a:t>
            </a:r>
            <a:r>
              <a:rPr lang="en-US" sz="1800" dirty="0" err="1"/>
              <a:t>algoritmului</a:t>
            </a:r>
            <a:r>
              <a:rPr lang="en-US" sz="1800" dirty="0"/>
              <a:t> Canny-Edge Detector;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1800" dirty="0" err="1"/>
              <a:t>Aplicarea</a:t>
            </a:r>
            <a:r>
              <a:rPr lang="en-US" sz="1800" dirty="0"/>
              <a:t> Hough Transform.</a:t>
            </a:r>
          </a:p>
          <a:p>
            <a:pPr marL="457200" indent="-457200" rtl="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n-US" i="1" dirty="0" err="1"/>
              <a:t>Achizitia</a:t>
            </a:r>
            <a:r>
              <a:rPr lang="en-US" i="1" dirty="0"/>
              <a:t> </a:t>
            </a:r>
            <a:r>
              <a:rPr lang="ro-RO" i="1" dirty="0"/>
              <a:t>Ş</a:t>
            </a:r>
            <a:r>
              <a:rPr lang="en-US" i="1" dirty="0"/>
              <a:t>i </a:t>
            </a:r>
            <a:r>
              <a:rPr lang="ro-RO" i="1" dirty="0"/>
              <a:t>C</a:t>
            </a:r>
            <a:r>
              <a:rPr lang="en-US" i="1" dirty="0" err="1"/>
              <a:t>itirea</a:t>
            </a:r>
            <a:r>
              <a:rPr lang="en-US" i="1" dirty="0"/>
              <a:t> </a:t>
            </a:r>
            <a:r>
              <a:rPr lang="ro-RO" i="1" dirty="0"/>
              <a:t>Imaginii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sz="half" idx="1"/>
          </p:nvPr>
        </p:nvSpPr>
        <p:spPr>
          <a:xfrm>
            <a:off x="1522413" y="1981817"/>
            <a:ext cx="10260631" cy="1152128"/>
          </a:xfrm>
        </p:spPr>
        <p:txBody>
          <a:bodyPr rtlCol="0">
            <a:normAutofit/>
          </a:bodyPr>
          <a:lstStyle/>
          <a:p>
            <a:r>
              <a:rPr lang="en-US" dirty="0"/>
              <a:t>Set de date : CASIA-IrisV4;</a:t>
            </a:r>
          </a:p>
          <a:p>
            <a:r>
              <a:rPr lang="en-US" dirty="0" err="1"/>
              <a:t>Faciliteaz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şi</a:t>
            </a:r>
            <a:r>
              <a:rPr lang="en-US" dirty="0"/>
              <a:t> </a:t>
            </a:r>
            <a:r>
              <a:rPr lang="ro-RO" dirty="0"/>
              <a:t> pregăteşte </a:t>
            </a:r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ulterioară</a:t>
            </a:r>
            <a:r>
              <a:rPr lang="ro-RO" dirty="0"/>
              <a:t>.</a:t>
            </a:r>
            <a:endParaRPr lang="en-US" dirty="0"/>
          </a:p>
        </p:txBody>
      </p:sp>
      <p:pic>
        <p:nvPicPr>
          <p:cNvPr id="3" name="Picture 2" descr="A close up of an eye&#10;&#10;Description automatically generated">
            <a:extLst>
              <a:ext uri="{FF2B5EF4-FFF2-40B4-BE49-F238E27FC236}">
                <a16:creationId xmlns:a16="http://schemas.microsoft.com/office/drawing/2014/main" id="{DC7CA37A-547B-7B69-A4B3-6C2388DF5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537000"/>
            <a:ext cx="2592000" cy="22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Close up of a person's eye&#10;&#10;Description automatically generated">
            <a:extLst>
              <a:ext uri="{FF2B5EF4-FFF2-40B4-BE49-F238E27FC236}">
                <a16:creationId xmlns:a16="http://schemas.microsoft.com/office/drawing/2014/main" id="{87040C32-ED85-6856-BB19-3AC0D2A30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12" y="3321000"/>
            <a:ext cx="2484000" cy="24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 descr="A close-up of an eye&#10;&#10;Description automatically generated">
            <a:extLst>
              <a:ext uri="{FF2B5EF4-FFF2-40B4-BE49-F238E27FC236}">
                <a16:creationId xmlns:a16="http://schemas.microsoft.com/office/drawing/2014/main" id="{2338DE16-2D46-F14D-EB93-CDC692569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72" y="3537000"/>
            <a:ext cx="2592000" cy="22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65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n-US" i="1" dirty="0" err="1"/>
              <a:t>Filtru</a:t>
            </a:r>
            <a:r>
              <a:rPr lang="en-US" i="1" dirty="0"/>
              <a:t> Gaussian</a:t>
            </a:r>
            <a:endParaRPr lang="ro-RO" i="1" dirty="0"/>
          </a:p>
        </p:txBody>
      </p:sp>
      <p:sp>
        <p:nvSpPr>
          <p:cNvPr id="14" name="Substituent conținut 13"/>
          <p:cNvSpPr>
            <a:spLocks noGrp="1"/>
          </p:cNvSpPr>
          <p:nvPr>
            <p:ph sz="half" idx="1"/>
          </p:nvPr>
        </p:nvSpPr>
        <p:spPr>
          <a:xfrm>
            <a:off x="1522413" y="1978524"/>
            <a:ext cx="10260631" cy="1152128"/>
          </a:xfrm>
        </p:spPr>
        <p:txBody>
          <a:bodyPr rtlCol="0">
            <a:normAutofit/>
          </a:bodyPr>
          <a:lstStyle/>
          <a:p>
            <a:r>
              <a:rPr lang="en-US" dirty="0" err="1"/>
              <a:t>Estomparea</a:t>
            </a:r>
            <a:r>
              <a:rPr lang="en-US" dirty="0"/>
              <a:t> </a:t>
            </a:r>
            <a:r>
              <a:rPr lang="en-US" dirty="0" err="1"/>
              <a:t>zgomotului</a:t>
            </a:r>
            <a:r>
              <a:rPr lang="en-US" dirty="0"/>
              <a:t>;</a:t>
            </a:r>
          </a:p>
          <a:p>
            <a:r>
              <a:rPr lang="en-US" dirty="0" err="1"/>
              <a:t>Facilitarea</a:t>
            </a:r>
            <a:r>
              <a:rPr lang="en-US" dirty="0"/>
              <a:t> detect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marginilor</a:t>
            </a:r>
            <a:r>
              <a:rPr lang="ro-RO" dirty="0"/>
              <a:t>.</a:t>
            </a:r>
            <a:endParaRPr lang="en-US" dirty="0"/>
          </a:p>
        </p:txBody>
      </p:sp>
      <p:pic>
        <p:nvPicPr>
          <p:cNvPr id="9" name="Picture 8" descr="A close up of an eye&#10;&#10;Description automatically generated">
            <a:extLst>
              <a:ext uri="{FF2B5EF4-FFF2-40B4-BE49-F238E27FC236}">
                <a16:creationId xmlns:a16="http://schemas.microsoft.com/office/drawing/2014/main" id="{F01B4655-6C79-3D7E-8FC4-2850C250C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557958"/>
            <a:ext cx="2592000" cy="22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Close up of a person's eye&#10;&#10;Description automatically generated">
            <a:extLst>
              <a:ext uri="{FF2B5EF4-FFF2-40B4-BE49-F238E27FC236}">
                <a16:creationId xmlns:a16="http://schemas.microsoft.com/office/drawing/2014/main" id="{48803F86-B984-B924-6AAE-97B843B3E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81" y="3341958"/>
            <a:ext cx="2484000" cy="24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 descr="A close up of an eye&#10;&#10;Description automatically generated">
            <a:extLst>
              <a:ext uri="{FF2B5EF4-FFF2-40B4-BE49-F238E27FC236}">
                <a16:creationId xmlns:a16="http://schemas.microsoft.com/office/drawing/2014/main" id="{A0A5FA54-E74B-A8AF-D788-7C46E6C4A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01" y="3557958"/>
            <a:ext cx="2592000" cy="22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55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n-US" i="1" dirty="0" err="1"/>
              <a:t>Algoritmul</a:t>
            </a:r>
            <a:r>
              <a:rPr lang="en-US" i="1" dirty="0"/>
              <a:t> Canny</a:t>
            </a:r>
            <a:endParaRPr lang="ro-RO" i="1" dirty="0"/>
          </a:p>
        </p:txBody>
      </p:sp>
      <p:sp>
        <p:nvSpPr>
          <p:cNvPr id="14" name="Substituent conținut 13"/>
          <p:cNvSpPr>
            <a:spLocks noGrp="1"/>
          </p:cNvSpPr>
          <p:nvPr>
            <p:ph sz="half" idx="1"/>
          </p:nvPr>
        </p:nvSpPr>
        <p:spPr>
          <a:xfrm>
            <a:off x="1522413" y="2123595"/>
            <a:ext cx="10260631" cy="1152128"/>
          </a:xfrm>
        </p:spPr>
        <p:txBody>
          <a:bodyPr rtlCol="0">
            <a:normAutofit/>
          </a:bodyPr>
          <a:lstStyle/>
          <a:p>
            <a:r>
              <a:rPr lang="en-US" dirty="0"/>
              <a:t>Important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contururile</a:t>
            </a:r>
            <a:r>
              <a:rPr lang="en-US" dirty="0"/>
              <a:t> și a </a:t>
            </a:r>
            <a:r>
              <a:rPr lang="en-US" dirty="0" err="1"/>
              <a:t>evidenția</a:t>
            </a:r>
            <a:r>
              <a:rPr lang="en-US" dirty="0"/>
              <a:t> </a:t>
            </a:r>
            <a:r>
              <a:rPr lang="en-US" dirty="0" err="1"/>
              <a:t>zonele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.</a:t>
            </a:r>
          </a:p>
        </p:txBody>
      </p:sp>
      <p:pic>
        <p:nvPicPr>
          <p:cNvPr id="3" name="Picture 2" descr="A close up of an eye&#10;&#10;Description automatically generated">
            <a:extLst>
              <a:ext uri="{FF2B5EF4-FFF2-40B4-BE49-F238E27FC236}">
                <a16:creationId xmlns:a16="http://schemas.microsoft.com/office/drawing/2014/main" id="{57DBC71E-0C80-0E17-53BF-2F8DDE7E9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0" y="3611742"/>
            <a:ext cx="2376000" cy="207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black and white image of a human eye&#10;&#10;Description automatically generated">
            <a:extLst>
              <a:ext uri="{FF2B5EF4-FFF2-40B4-BE49-F238E27FC236}">
                <a16:creationId xmlns:a16="http://schemas.microsoft.com/office/drawing/2014/main" id="{795737E2-EFDD-B188-735C-9D6F9F42F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69" y="3611742"/>
            <a:ext cx="2376000" cy="207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black and white image of a eye&#10;&#10;Description automatically generated">
            <a:extLst>
              <a:ext uri="{FF2B5EF4-FFF2-40B4-BE49-F238E27FC236}">
                <a16:creationId xmlns:a16="http://schemas.microsoft.com/office/drawing/2014/main" id="{F921EEB7-C872-74E3-EDEA-967D7E891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32" y="3611742"/>
            <a:ext cx="2376000" cy="207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close-up of a eye&#10;&#10;Description automatically generated">
            <a:extLst>
              <a:ext uri="{FF2B5EF4-FFF2-40B4-BE49-F238E27FC236}">
                <a16:creationId xmlns:a16="http://schemas.microsoft.com/office/drawing/2014/main" id="{5B17D996-3A4D-88AC-B900-475C46E22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407" y="3611742"/>
            <a:ext cx="2376000" cy="207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66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n-US" i="1" dirty="0" err="1"/>
              <a:t>Algoritmul</a:t>
            </a:r>
            <a:r>
              <a:rPr lang="en-US" i="1" dirty="0"/>
              <a:t> Hough</a:t>
            </a:r>
            <a:endParaRPr lang="ro-RO" i="1" dirty="0"/>
          </a:p>
        </p:txBody>
      </p:sp>
      <p:sp>
        <p:nvSpPr>
          <p:cNvPr id="14" name="Substituent conținut 13"/>
          <p:cNvSpPr>
            <a:spLocks noGrp="1"/>
          </p:cNvSpPr>
          <p:nvPr>
            <p:ph sz="half" idx="1"/>
          </p:nvPr>
        </p:nvSpPr>
        <p:spPr>
          <a:xfrm>
            <a:off x="1522413" y="2123595"/>
            <a:ext cx="10260631" cy="1152128"/>
          </a:xfrm>
        </p:spPr>
        <p:txBody>
          <a:bodyPr rtlCol="0">
            <a:normAutofit/>
          </a:bodyPr>
          <a:lstStyle/>
          <a:p>
            <a:r>
              <a:rPr lang="en-US" dirty="0" err="1"/>
              <a:t>Detec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zonelor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(iris + pupil</a:t>
            </a:r>
            <a:r>
              <a:rPr lang="ro-RO" dirty="0"/>
              <a:t>ă</a:t>
            </a:r>
            <a:r>
              <a:rPr lang="en-US" dirty="0"/>
              <a:t>) .</a:t>
            </a:r>
          </a:p>
        </p:txBody>
      </p:sp>
      <p:pic>
        <p:nvPicPr>
          <p:cNvPr id="4" name="Picture 3" descr="A close up of an eye&#10;&#10;Description automatically generated">
            <a:extLst>
              <a:ext uri="{FF2B5EF4-FFF2-40B4-BE49-F238E27FC236}">
                <a16:creationId xmlns:a16="http://schemas.microsoft.com/office/drawing/2014/main" id="{1AD109E2-0BB8-ED6A-FA66-DA1512C5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591406"/>
            <a:ext cx="2592000" cy="22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close up of an eye&#10;&#10;Description automatically generated">
            <a:extLst>
              <a:ext uri="{FF2B5EF4-FFF2-40B4-BE49-F238E27FC236}">
                <a16:creationId xmlns:a16="http://schemas.microsoft.com/office/drawing/2014/main" id="{2A068033-4D82-238C-12CE-8657DC275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3375406"/>
            <a:ext cx="2484000" cy="24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close-up of an eye&#10;&#10;Description automatically generated">
            <a:extLst>
              <a:ext uri="{FF2B5EF4-FFF2-40B4-BE49-F238E27FC236}">
                <a16:creationId xmlns:a16="http://schemas.microsoft.com/office/drawing/2014/main" id="{FC72C432-9FFD-CAC5-87DF-E314D7770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00" y="3591406"/>
            <a:ext cx="2592000" cy="22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352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522416" y="476672"/>
            <a:ext cx="9143998" cy="1020762"/>
          </a:xfrm>
        </p:spPr>
        <p:txBody>
          <a:bodyPr rtlCol="0"/>
          <a:lstStyle/>
          <a:p>
            <a:pPr rtl="0"/>
            <a:r>
              <a:rPr lang="en-US" i="1" dirty="0" err="1"/>
              <a:t>Concluzii</a:t>
            </a:r>
            <a:r>
              <a:rPr lang="en-US" i="1" dirty="0"/>
              <a:t> </a:t>
            </a:r>
            <a:r>
              <a:rPr lang="en-US" i="1" dirty="0" err="1"/>
              <a:t>preliminare</a:t>
            </a:r>
            <a:endParaRPr lang="ro-RO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8188B-5D35-C1EA-2941-4A899813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Imagini</a:t>
            </a:r>
            <a:r>
              <a:rPr lang="en-US" dirty="0"/>
              <a:t> de </a:t>
            </a:r>
            <a:r>
              <a:rPr lang="en-US" dirty="0" err="1"/>
              <a:t>calitate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ro-RO" dirty="0"/>
              <a:t>ă afectea</a:t>
            </a:r>
            <a:r>
              <a:rPr lang="en-US" dirty="0"/>
              <a:t>z</a:t>
            </a:r>
            <a:r>
              <a:rPr lang="ro-RO" dirty="0"/>
              <a:t>ă</a:t>
            </a:r>
            <a:r>
              <a:rPr lang="en-US" dirty="0"/>
              <a:t> pr</a:t>
            </a:r>
            <a:r>
              <a:rPr lang="ro-RO" dirty="0"/>
              <a:t>o</a:t>
            </a:r>
            <a:r>
              <a:rPr lang="en-US" dirty="0" err="1"/>
              <a:t>cesul</a:t>
            </a:r>
            <a:r>
              <a:rPr lang="en-US" dirty="0"/>
              <a:t> de </a:t>
            </a:r>
            <a:r>
              <a:rPr lang="en-US" dirty="0" err="1"/>
              <a:t>detec</a:t>
            </a:r>
            <a:r>
              <a:rPr lang="ro-RO" dirty="0"/>
              <a:t>ţie</a:t>
            </a:r>
            <a:r>
              <a:rPr lang="en-US" dirty="0"/>
              <a:t>;</a:t>
            </a:r>
            <a:endParaRPr lang="ro-RO" dirty="0"/>
          </a:p>
          <a:p>
            <a:r>
              <a:rPr lang="ro-RO" dirty="0"/>
              <a:t>Parametrii operaţiilor de procesare pot varia în funcţie de imagine</a:t>
            </a:r>
            <a:r>
              <a:rPr lang="en-US" dirty="0"/>
              <a:t>;</a:t>
            </a:r>
          </a:p>
          <a:p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torul</a:t>
            </a:r>
            <a:r>
              <a:rPr lang="en-US" dirty="0"/>
              <a:t> pas : </a:t>
            </a:r>
            <a:r>
              <a:rPr lang="ro-RO" dirty="0"/>
              <a:t>recunoaşterea irisului.</a:t>
            </a:r>
          </a:p>
        </p:txBody>
      </p:sp>
      <p:pic>
        <p:nvPicPr>
          <p:cNvPr id="7" name="Picture 6" descr="A close up of an eye&#10;&#10;Description automatically generated">
            <a:extLst>
              <a:ext uri="{FF2B5EF4-FFF2-40B4-BE49-F238E27FC236}">
                <a16:creationId xmlns:a16="http://schemas.microsoft.com/office/drawing/2014/main" id="{61F4408F-9586-445C-1DA2-B2C59D9E4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59" y="3645024"/>
            <a:ext cx="5511105" cy="2413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ă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7_TF02804846_TF02804846" id="{AD84107B-2AD8-4918-9F54-4B8A0051EACB}" vid="{A8CBD154-7012-484F-89D5-396315D4C138}"/>
    </a:ext>
  </a:extLst>
</a:theme>
</file>

<file path=ppt/theme/theme2.xml><?xml version="1.0" encoding="utf-8"?>
<a:theme xmlns:a="http://schemas.openxmlformats.org/drawingml/2006/main" name="Temă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6FCD8796AA14F9DCDE8DD3D1F163D" ma:contentTypeVersion="8" ma:contentTypeDescription="Create a new document." ma:contentTypeScope="" ma:versionID="05d7241fbcf9219ffb0585f40e411643">
  <xsd:schema xmlns:xsd="http://www.w3.org/2001/XMLSchema" xmlns:xs="http://www.w3.org/2001/XMLSchema" xmlns:p="http://schemas.microsoft.com/office/2006/metadata/properties" xmlns:ns3="096b5b58-d915-4cec-96ac-b3a0a2df66b0" targetNamespace="http://schemas.microsoft.com/office/2006/metadata/properties" ma:root="true" ma:fieldsID="5610c6bfc797335e5f299dc9aa336c56" ns3:_="">
    <xsd:import namespace="096b5b58-d915-4cec-96ac-b3a0a2df66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b5b58-d915-4cec-96ac-b3a0a2df6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673FF3-3C3C-4C87-8C88-9FD20A7E6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6b5b58-d915-4cec-96ac-b3a0a2df66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9F9E41-4C0C-432D-A48E-18F4A911A8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71E861-DC8F-48A7-86F9-D94946549F5A}">
  <ds:schemaRefs>
    <ds:schemaRef ds:uri="http://schemas.microsoft.com/office/2006/documentManagement/types"/>
    <ds:schemaRef ds:uri="http://purl.org/dc/elements/1.1/"/>
    <ds:schemaRef ds:uri="096b5b58-d915-4cec-96ac-b3a0a2df66b0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școlară sub formă de tablă (ecran lat)</Template>
  <TotalTime>200</TotalTime>
  <Words>176</Words>
  <Application>Microsoft Office PowerPoint</Application>
  <PresentationFormat>Custom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Tablă 16x9</vt:lpstr>
      <vt:lpstr>Iris Recognition System</vt:lpstr>
      <vt:lpstr>Abordarea Soluţiei</vt:lpstr>
      <vt:lpstr>Etapele Detecţiei</vt:lpstr>
      <vt:lpstr>Achizitia Şi Citirea Imaginii</vt:lpstr>
      <vt:lpstr>Filtru Gaussian</vt:lpstr>
      <vt:lpstr>Algoritmul Canny</vt:lpstr>
      <vt:lpstr>Algoritmul Hough</vt:lpstr>
      <vt:lpstr>Concluzii preliminare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titlu</dc:title>
  <dc:creator>Dragoș-George Gherasim</dc:creator>
  <cp:lastModifiedBy>Gherasim Dragos</cp:lastModifiedBy>
  <cp:revision>3</cp:revision>
  <dcterms:created xsi:type="dcterms:W3CDTF">2023-11-21T16:25:07Z</dcterms:created>
  <dcterms:modified xsi:type="dcterms:W3CDTF">2023-11-23T08:09:07Z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0x0101007656FCD8796AA14F9DCDE8DD3D1F163D</vt:lpwstr>
  </property>
</Properties>
</file>