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A8ED6-315D-A94F-9DF7-7D476500814D}" v="20" dt="2025-07-09T15:14:25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2" autoAdjust="0"/>
    <p:restoredTop sz="86488"/>
  </p:normalViewPr>
  <p:slideViewPr>
    <p:cSldViewPr snapToGrid="0" snapToObjects="1">
      <p:cViewPr>
        <p:scale>
          <a:sx n="96" d="100"/>
          <a:sy n="96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7F33A-E250-BB1C-C998-127C6038B7E1}"/>
              </a:ext>
            </a:extLst>
          </p:cNvPr>
          <p:cNvSpPr txBox="1"/>
          <p:nvPr userDrawn="1"/>
        </p:nvSpPr>
        <p:spPr>
          <a:xfrm>
            <a:off x="228600" y="1565294"/>
            <a:ext cx="605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MSc Computer Science Summer Projects 2025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405C4275-9369-E26B-370E-5AEE9488CB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5951" y="5649555"/>
            <a:ext cx="7560000" cy="636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52B9-C275-7CA2-4165-B0F7BF357E68}"/>
              </a:ext>
            </a:extLst>
          </p:cNvPr>
          <p:cNvSpPr txBox="1"/>
          <p:nvPr userDrawn="1"/>
        </p:nvSpPr>
        <p:spPr>
          <a:xfrm>
            <a:off x="3974123" y="8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0722-62A0-601B-6225-B39EF784B6D2}"/>
              </a:ext>
            </a:extLst>
          </p:cNvPr>
          <p:cNvSpPr/>
          <p:nvPr userDrawn="1"/>
        </p:nvSpPr>
        <p:spPr>
          <a:xfrm>
            <a:off x="8845062" y="17584"/>
            <a:ext cx="307730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UCL Branding" descr="UCL Logo">
            <a:extLst>
              <a:ext uri="{FF2B5EF4-FFF2-40B4-BE49-F238E27FC236}">
                <a16:creationId xmlns:a16="http://schemas.microsoft.com/office/drawing/2014/main" id="{D272C7FF-5ABC-29EE-BFD1-D03F01255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-8792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CB8B108A-FF3F-7854-31E0-AF0D37A6E758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977823-1BDD-DB47-6860-EC7D32D071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7258" y="1343493"/>
            <a:ext cx="2320301" cy="14126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E5B75A8-2BA5-495A-DB48-A4603CA6D08A}"/>
              </a:ext>
            </a:extLst>
          </p:cNvPr>
          <p:cNvSpPr txBox="1"/>
          <p:nvPr userDrawn="1"/>
        </p:nvSpPr>
        <p:spPr>
          <a:xfrm>
            <a:off x="8660018" y="2393324"/>
            <a:ext cx="344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u="none" strike="noStrike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Exploring AI Proof of Concepts with UCL and IBM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BB8C82-0C9F-5F63-EAC2-9D73AD94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211" y="2214563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3000" b="1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&lt;Project title&gt;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433A75B-F7D0-41EC-3171-63080543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4050" y="3046795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&lt;Subtitle&gt;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FB2511-122D-0B4E-480E-A0F76F89B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3932059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Client: &lt;Name(s), affiliation(s)&gt;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85DE551-7FE7-E56F-4B55-3519EA112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310" y="4878402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&lt;Your name(s) and email(s)&gt;</a:t>
            </a:r>
          </a:p>
        </p:txBody>
      </p:sp>
      <p:pic>
        <p:nvPicPr>
          <p:cNvPr id="1026" name="Picture 2" descr="Alvarez &amp; Marsal | Partners">
            <a:extLst>
              <a:ext uri="{FF2B5EF4-FFF2-40B4-BE49-F238E27FC236}">
                <a16:creationId xmlns:a16="http://schemas.microsoft.com/office/drawing/2014/main" id="{90415150-B8BF-EAE0-7ABA-BB8E4E1FF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23" y="5608927"/>
            <a:ext cx="2433982" cy="10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Single Text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039020"/>
            <a:ext cx="10439064" cy="3966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18979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ex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07813" y="2262530"/>
            <a:ext cx="4453287" cy="377778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262529"/>
            <a:ext cx="5367032" cy="3777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03312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62245" y="2104650"/>
            <a:ext cx="4453287" cy="3685818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47273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CA0C7-F693-FCDD-BE67-84548671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831" y="2105149"/>
            <a:ext cx="5618162" cy="743560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GitHub: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  <a:p>
            <a:pPr lv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BE5B20-F719-3B5F-8323-404630361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30" y="3182694"/>
            <a:ext cx="5610225" cy="835025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Blog: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7225-3155-A289-33F0-F214492E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468" y="4351704"/>
            <a:ext cx="5626100" cy="143876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&lt;Any other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586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" descr="Footer title">
            <a:extLst>
              <a:ext uri="{FF2B5EF4-FFF2-40B4-BE49-F238E27FC236}">
                <a16:creationId xmlns:a16="http://schemas.microsoft.com/office/drawing/2014/main" id="{36273762-8319-7278-5414-6EB22D568107}"/>
              </a:ext>
            </a:extLst>
          </p:cNvPr>
          <p:cNvSpPr txBox="1">
            <a:spLocks/>
          </p:cNvSpPr>
          <p:nvPr userDrawn="1"/>
        </p:nvSpPr>
        <p:spPr>
          <a:xfrm>
            <a:off x="4603899" y="6534733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UCL Industry Exchange Network (IXN)</a:t>
            </a:r>
          </a:p>
        </p:txBody>
      </p:sp>
      <p:sp>
        <p:nvSpPr>
          <p:cNvPr id="11" name="Date " descr="Date">
            <a:extLst>
              <a:ext uri="{FF2B5EF4-FFF2-40B4-BE49-F238E27FC236}">
                <a16:creationId xmlns:a16="http://schemas.microsoft.com/office/drawing/2014/main" id="{DE3CA725-4D2D-8276-3ABC-708003CECAC0}"/>
              </a:ext>
            </a:extLst>
          </p:cNvPr>
          <p:cNvSpPr txBox="1">
            <a:spLocks/>
          </p:cNvSpPr>
          <p:nvPr userDrawn="1"/>
        </p:nvSpPr>
        <p:spPr>
          <a:xfrm>
            <a:off x="362211" y="6498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7/11/25</a:t>
            </a:fld>
            <a:endParaRPr lang="en-US" dirty="0"/>
          </a:p>
        </p:txBody>
      </p:sp>
      <p:sp>
        <p:nvSpPr>
          <p:cNvPr id="13" name="Slide number" descr="Page number">
            <a:extLst>
              <a:ext uri="{FF2B5EF4-FFF2-40B4-BE49-F238E27FC236}">
                <a16:creationId xmlns:a16="http://schemas.microsoft.com/office/drawing/2014/main" id="{24CAA851-7A6E-1F07-B7B2-A9438260ED60}"/>
              </a:ext>
            </a:extLst>
          </p:cNvPr>
          <p:cNvSpPr txBox="1">
            <a:spLocks/>
          </p:cNvSpPr>
          <p:nvPr userDrawn="1"/>
        </p:nvSpPr>
        <p:spPr>
          <a:xfrm>
            <a:off x="11189436" y="6534446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aculty, Department title">
            <a:extLst>
              <a:ext uri="{FF2B5EF4-FFF2-40B4-BE49-F238E27FC236}">
                <a16:creationId xmlns:a16="http://schemas.microsoft.com/office/drawing/2014/main" id="{EE3E6355-2633-02CE-3433-0D78DC619E4E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0E302-37E5-4441-9C0D-B805B9D7D684}"/>
              </a:ext>
            </a:extLst>
          </p:cNvPr>
          <p:cNvGrpSpPr/>
          <p:nvPr userDrawn="1"/>
        </p:nvGrpSpPr>
        <p:grpSpPr>
          <a:xfrm>
            <a:off x="-25" y="0"/>
            <a:ext cx="12192025" cy="866338"/>
            <a:chOff x="-25" y="0"/>
            <a:chExt cx="12192025" cy="866338"/>
          </a:xfrm>
        </p:grpSpPr>
        <p:pic>
          <p:nvPicPr>
            <p:cNvPr id="5" name="UCL Branding" descr="UCL Logo">
              <a:extLst>
                <a:ext uri="{FF2B5EF4-FFF2-40B4-BE49-F238E27FC236}">
                  <a16:creationId xmlns:a16="http://schemas.microsoft.com/office/drawing/2014/main" id="{6A68211A-6B4F-A7BE-661B-EBF33339AD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02"/>
            <a:stretch/>
          </p:blipFill>
          <p:spPr>
            <a:xfrm>
              <a:off x="-25" y="0"/>
              <a:ext cx="12192025" cy="866338"/>
            </a:xfrm>
            <a:prstGeom prst="rect">
              <a:avLst/>
            </a:prstGeom>
          </p:spPr>
        </p:pic>
        <p:sp>
          <p:nvSpPr>
            <p:cNvPr id="8" name="Faculty, Department title">
              <a:extLst>
                <a:ext uri="{FF2B5EF4-FFF2-40B4-BE49-F238E27FC236}">
                  <a16:creationId xmlns:a16="http://schemas.microsoft.com/office/drawing/2014/main" id="{F5FDF478-8216-47FE-F724-DD151FB93B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5499" y="118307"/>
              <a:ext cx="5760000" cy="720000"/>
            </a:xfrm>
            <a:prstGeom prst="rect">
              <a:avLst/>
            </a:prstGeom>
          </p:spPr>
          <p:txBody>
            <a:bodyPr/>
            <a:lstStyle>
              <a:lvl1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sz="1400" b="1" i="0" kern="1200" cap="none" baseline="0">
                  <a:solidFill>
                    <a:srgbClr val="FFFFFF"/>
                  </a:solidFill>
                  <a:latin typeface="+mj-lt"/>
                  <a:ea typeface="+mn-ea"/>
                  <a:cs typeface="+mn-cs"/>
                </a:defRPr>
              </a:lvl1pPr>
              <a:lvl2pPr marL="222250" indent="-21113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2250" indent="-211138" algn="l" rtl="0" eaLnBrk="1" fontAlgn="base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975" marR="0" indent="-180975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Department of Computer Science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3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velasquez.24@ucl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-velasquez-v/" TargetMode="External"/><Relationship Id="rId2" Type="http://schemas.openxmlformats.org/officeDocument/2006/relationships/hyperlink" Target="https://github.com/davidve0206/ai-analy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david.velasquez.24@ucl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F2321-BCFB-A91D-3182-54953CC3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11" y="2214563"/>
            <a:ext cx="7224838" cy="636105"/>
          </a:xfrm>
        </p:spPr>
        <p:txBody>
          <a:bodyPr/>
          <a:lstStyle/>
          <a:p>
            <a:r>
              <a:rPr lang="en-GB" dirty="0"/>
              <a:t>GenAI and financial data alert systems</a:t>
            </a:r>
          </a:p>
          <a:p>
            <a:r>
              <a:rPr lang="en-GB" dirty="0"/>
              <a:t>GenAI Insight Overlays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34C9D-690E-C836-29E2-4724ED8D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Client: Alvares &amp; Marsal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8592D-46B4-DC22-383F-58571A1EB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David Velasquez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david.velasquez.24@ucl.ac.uk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4741-5B24-17CE-BBAA-50EA0EB8EDF3}"/>
              </a:ext>
            </a:extLst>
          </p:cNvPr>
          <p:cNvSpPr txBox="1"/>
          <p:nvPr/>
        </p:nvSpPr>
        <p:spPr>
          <a:xfrm>
            <a:off x="855617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5B94AC-7341-07A2-4107-95BA8E95E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5" y="2039020"/>
            <a:ext cx="10439064" cy="3966125"/>
          </a:xfrm>
        </p:spPr>
        <p:txBody>
          <a:bodyPr/>
          <a:lstStyle/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Executives spend valuable hours navigating dashboards just to extract the specific information relevant to their needs.</a:t>
            </a:r>
          </a:p>
          <a:p>
            <a:endParaRPr lang="en-GB" dirty="0"/>
          </a:p>
          <a:p>
            <a:r>
              <a:rPr lang="en-GB" b="1" dirty="0"/>
              <a:t>Goal: </a:t>
            </a:r>
            <a:r>
              <a:rPr lang="en-GB" dirty="0"/>
              <a:t>Build an Agentic AI system that runs autonomously and delivers the right insights directly to their inbox — saving time and allowing them to focus on analysis and action, rather than data retrieval.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CC5F3-DA50-3D85-1BCC-1AFCF0A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8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B552A-8DFA-BE4B-1023-F419F7F3B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EDCEBB-67BF-D9E7-5800-2F94FE49A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70361"/>
            <a:ext cx="11035446" cy="3966125"/>
          </a:xfrm>
        </p:spPr>
        <p:txBody>
          <a:bodyPr/>
          <a:lstStyle/>
          <a:p>
            <a:r>
              <a:rPr lang="en-GB" b="1" dirty="0"/>
              <a:t>Open-ended task</a:t>
            </a:r>
          </a:p>
          <a:p>
            <a:r>
              <a:rPr lang="en-GB" dirty="0"/>
              <a:t>Multiple potential paths, depth of research depends on previous findings</a:t>
            </a:r>
          </a:p>
          <a:p>
            <a:endParaRPr lang="en-GB" dirty="0"/>
          </a:p>
          <a:p>
            <a:r>
              <a:rPr lang="en-GB" b="1" dirty="0"/>
              <a:t>Context window</a:t>
            </a:r>
          </a:p>
          <a:p>
            <a:r>
              <a:rPr lang="en-GB" dirty="0"/>
              <a:t>Human analysts keep a lot of “meta data” in their own head</a:t>
            </a:r>
          </a:p>
          <a:p>
            <a:endParaRPr lang="en-GB" dirty="0"/>
          </a:p>
          <a:p>
            <a:r>
              <a:rPr lang="en-GB" b="1" dirty="0"/>
              <a:t>Lack of training data for models</a:t>
            </a:r>
          </a:p>
          <a:p>
            <a:r>
              <a:rPr lang="en-GB" dirty="0"/>
              <a:t>Every company is different, and they don’t share their internal analysis publicly!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D8EF1-F5BF-4C50-B07D-B664E7E9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Complexity: Agent needs to “think” like an analyst</a:t>
            </a:r>
          </a:p>
        </p:txBody>
      </p:sp>
    </p:spTree>
    <p:extLst>
      <p:ext uri="{BB962C8B-B14F-4D97-AF65-F5344CB8AC3E}">
        <p14:creationId xmlns:p14="http://schemas.microsoft.com/office/powerpoint/2010/main" val="401465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20276-CBCE-C2C2-78DD-F13528C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Potential Solution: Context Eng. + </a:t>
            </a:r>
            <a:r>
              <a:rPr lang="en-GB" dirty="0" err="1"/>
              <a:t>MagenticOne</a:t>
            </a:r>
            <a:endParaRPr lang="en-GB" dirty="0"/>
          </a:p>
        </p:txBody>
      </p:sp>
      <p:pic>
        <p:nvPicPr>
          <p:cNvPr id="10" name="Picture 9" descr="A diagram of a company&#10;&#10;AI-generated content may be incorrect.">
            <a:extLst>
              <a:ext uri="{FF2B5EF4-FFF2-40B4-BE49-F238E27FC236}">
                <a16:creationId xmlns:a16="http://schemas.microsoft.com/office/drawing/2014/main" id="{D06EBD04-A582-114D-49F1-514CB03A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39" y="2024545"/>
            <a:ext cx="1778000" cy="4622800"/>
          </a:xfrm>
          <a:prstGeom prst="rect">
            <a:avLst/>
          </a:prstGeom>
        </p:spPr>
      </p:pic>
      <p:pic>
        <p:nvPicPr>
          <p:cNvPr id="12" name="Picture 11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05BBABBA-4E93-E8BC-2AEB-DC013A01C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16" y="2289188"/>
            <a:ext cx="2971800" cy="3365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7634C-8A4D-1F91-3D3C-F1E2552E4B86}"/>
              </a:ext>
            </a:extLst>
          </p:cNvPr>
          <p:cNvSpPr txBox="1"/>
          <p:nvPr/>
        </p:nvSpPr>
        <p:spPr>
          <a:xfrm>
            <a:off x="6705599" y="5840219"/>
            <a:ext cx="417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Microsoft Research AI Frontiers, 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90BE0-6221-A091-B497-3D4868726702}"/>
              </a:ext>
            </a:extLst>
          </p:cNvPr>
          <p:cNvSpPr/>
          <p:nvPr/>
        </p:nvSpPr>
        <p:spPr>
          <a:xfrm>
            <a:off x="2080591" y="5045087"/>
            <a:ext cx="1470992" cy="48106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BAEB9-8E4E-90FA-3838-7BC7158FF88D}"/>
              </a:ext>
            </a:extLst>
          </p:cNvPr>
          <p:cNvSpPr/>
          <p:nvPr/>
        </p:nvSpPr>
        <p:spPr>
          <a:xfrm>
            <a:off x="6571420" y="2103657"/>
            <a:ext cx="4174434" cy="410589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9AD7AF-E278-98F8-D5C2-FF27EAA5968E}"/>
              </a:ext>
            </a:extLst>
          </p:cNvPr>
          <p:cNvCxnSpPr/>
          <p:nvPr/>
        </p:nvCxnSpPr>
        <p:spPr>
          <a:xfrm flipV="1">
            <a:off x="3551583" y="2103657"/>
            <a:ext cx="3019837" cy="294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953A49-6A56-D09B-759F-A76FE635D292}"/>
              </a:ext>
            </a:extLst>
          </p:cNvPr>
          <p:cNvCxnSpPr>
            <a:cxnSpLocks/>
          </p:cNvCxnSpPr>
          <p:nvPr/>
        </p:nvCxnSpPr>
        <p:spPr>
          <a:xfrm>
            <a:off x="3551583" y="5526156"/>
            <a:ext cx="3019837" cy="68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3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DE343-0300-09E6-2CED-C7BB4C4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E409-7722-E7A4-906F-8A07A6CDA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468" y="2409949"/>
            <a:ext cx="10438701" cy="743560"/>
          </a:xfrm>
        </p:spPr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https://github.com/davidve0206/ai-analyst/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3EB86-BB43-9759-A787-3577E3BAF9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468" y="3487494"/>
            <a:ext cx="10438701" cy="835025"/>
          </a:xfrm>
        </p:spPr>
        <p:txBody>
          <a:bodyPr/>
          <a:lstStyle/>
          <a:p>
            <a:r>
              <a:rPr lang="en-GB" dirty="0"/>
              <a:t>LinkedIn: </a:t>
            </a:r>
            <a:r>
              <a:rPr lang="en-GB" dirty="0">
                <a:hlinkClick r:id="rId3"/>
              </a:rPr>
              <a:t>https://www.linkedin.com/in/david-velasquez-v/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99D38-9359-5CB1-C0CA-612389D013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6105" y="4656504"/>
            <a:ext cx="10468239" cy="1438764"/>
          </a:xfrm>
        </p:spPr>
        <p:txBody>
          <a:bodyPr/>
          <a:lstStyle/>
          <a:p>
            <a:r>
              <a:rPr lang="en-GB" dirty="0"/>
              <a:t>Email: </a:t>
            </a:r>
            <a:r>
              <a:rPr lang="en-GB" dirty="0">
                <a:solidFill>
                  <a:srgbClr val="0070C0"/>
                </a:solidFill>
                <a:hlinkClick r:id="rId4"/>
              </a:rPr>
              <a:t>david.velasquez.24@ucl.ac.uk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924823"/>
      </p:ext>
    </p:extLst>
  </p:cSld>
  <p:clrMapOvr>
    <a:masterClrMapping/>
  </p:clrMapOvr>
</p:sld>
</file>

<file path=ppt/theme/theme1.xml><?xml version="1.0" encoding="utf-8"?>
<a:theme xmlns:a="http://schemas.openxmlformats.org/drawingml/2006/main" name="IXN Slide 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202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IBM Plex Sans</vt:lpstr>
      <vt:lpstr>IXN Slide Theme</vt:lpstr>
      <vt:lpstr>PowerPoint Presentation</vt:lpstr>
      <vt:lpstr>Problem Statement</vt:lpstr>
      <vt:lpstr>Technical Complexity: Agent needs to “think” like an analyst</vt:lpstr>
      <vt:lpstr>Potential Solution: Context Eng. + MagenticOne</vt:lpstr>
      <vt:lpstr>Thank You!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IXN PowerPoint Slides </dc:title>
  <dc:subject/>
  <dc:creator/>
  <cp:keywords/>
  <dc:description/>
  <cp:lastModifiedBy>Velasquez Velasquez, David</cp:lastModifiedBy>
  <cp:revision>81</cp:revision>
  <dcterms:created xsi:type="dcterms:W3CDTF">2020-09-10T09:35:54Z</dcterms:created>
  <dcterms:modified xsi:type="dcterms:W3CDTF">2025-07-11T18:07:21Z</dcterms:modified>
  <cp:category>IXN</cp:category>
</cp:coreProperties>
</file>