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63" r:id="rId5"/>
    <p:sldId id="262" r:id="rId6"/>
    <p:sldId id="259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6E8"/>
    <a:srgbClr val="E2F5FF"/>
    <a:srgbClr val="F4E5F6"/>
    <a:srgbClr val="FFF3E0"/>
    <a:srgbClr val="068F4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70" autoAdjust="0"/>
    <p:restoredTop sz="86475"/>
  </p:normalViewPr>
  <p:slideViewPr>
    <p:cSldViewPr snapToGrid="0" snapToObjects="1">
      <p:cViewPr varScale="1">
        <p:scale>
          <a:sx n="103" d="100"/>
          <a:sy n="103" d="100"/>
        </p:scale>
        <p:origin x="1040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1" d="100"/>
          <a:sy n="91" d="100"/>
        </p:scale>
        <p:origin x="4096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9B173D-BDE1-334A-A54B-AB7416F088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8520C-8460-0D42-86C9-D0794A4B3E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5B03-F712-974C-A1D8-1F9A468F5B60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5F3C87-CBF7-CC4C-8F0D-1EB8B063577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9DA787-5DE4-CD4A-B75E-AC89ED789C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74958-CA5E-0C46-B182-67DF590DF5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69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33EF3F-35E2-3B43-BF81-CFC248C52316}" type="datetimeFigureOut">
              <a:rPr lang="en-US" smtClean="0"/>
              <a:t>8/21/25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03F89-1949-E64B-AC42-D3BE5974B6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265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03F89-1949-E64B-AC42-D3BE5974B6D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37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17F33A-E250-BB1C-C998-127C6038B7E1}"/>
              </a:ext>
            </a:extLst>
          </p:cNvPr>
          <p:cNvSpPr txBox="1"/>
          <p:nvPr userDrawn="1"/>
        </p:nvSpPr>
        <p:spPr>
          <a:xfrm>
            <a:off x="228600" y="1565294"/>
            <a:ext cx="6056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2000" b="1" dirty="0"/>
              <a:t>MSc Computer Science Summer Projects 2025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405C4275-9369-E26B-370E-5AEE9488CB72}"/>
              </a:ext>
            </a:extLst>
          </p:cNvPr>
          <p:cNvSpPr txBox="1">
            <a:spLocks/>
          </p:cNvSpPr>
          <p:nvPr userDrawn="1"/>
        </p:nvSpPr>
        <p:spPr bwMode="auto">
          <a:xfrm>
            <a:off x="265951" y="5649555"/>
            <a:ext cx="7560000" cy="63610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180000" rIns="0" bIns="0" numCol="1" anchor="t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000" b="1" i="0" kern="1200" baseline="0">
                <a:solidFill>
                  <a:srgbClr val="000000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552B9-C275-7CA2-4165-B0F7BF357E68}"/>
              </a:ext>
            </a:extLst>
          </p:cNvPr>
          <p:cNvSpPr txBox="1"/>
          <p:nvPr userDrawn="1"/>
        </p:nvSpPr>
        <p:spPr>
          <a:xfrm>
            <a:off x="3974123" y="8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3080722-62A0-601B-6225-B39EF784B6D2}"/>
              </a:ext>
            </a:extLst>
          </p:cNvPr>
          <p:cNvSpPr/>
          <p:nvPr userDrawn="1"/>
        </p:nvSpPr>
        <p:spPr>
          <a:xfrm>
            <a:off x="8845062" y="17584"/>
            <a:ext cx="3077307" cy="852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UCL Branding" descr="UCL Logo">
            <a:extLst>
              <a:ext uri="{FF2B5EF4-FFF2-40B4-BE49-F238E27FC236}">
                <a16:creationId xmlns:a16="http://schemas.microsoft.com/office/drawing/2014/main" id="{D272C7FF-5ABC-29EE-BFD1-D03F0125534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" y="-8792"/>
            <a:ext cx="12192025" cy="1341123"/>
          </a:xfrm>
          <a:prstGeom prst="rect">
            <a:avLst/>
          </a:prstGeom>
        </p:spPr>
      </p:pic>
      <p:sp>
        <p:nvSpPr>
          <p:cNvPr id="13" name="Faculty, Department title">
            <a:extLst>
              <a:ext uri="{FF2B5EF4-FFF2-40B4-BE49-F238E27FC236}">
                <a16:creationId xmlns:a16="http://schemas.microsoft.com/office/drawing/2014/main" id="{CB8B108A-FF3F-7854-31E0-AF0D37A6E758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BB8C82-0C9F-5F63-EAC2-9D73AD94311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2211" y="2214563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3000" b="1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&lt;Project title&gt;</a:t>
            </a:r>
          </a:p>
        </p:txBody>
      </p:sp>
      <p:sp>
        <p:nvSpPr>
          <p:cNvPr id="23" name="Text Placeholder 20">
            <a:extLst>
              <a:ext uri="{FF2B5EF4-FFF2-40B4-BE49-F238E27FC236}">
                <a16:creationId xmlns:a16="http://schemas.microsoft.com/office/drawing/2014/main" id="{4433A75B-F7D0-41EC-3171-63080543494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54050" y="3046795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&lt;Subtitle&gt;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DAFB2511-122D-0B4E-480E-A0F76F89B21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54050" y="3932059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Client: &lt;Name(s), affiliation(s)&gt;</a:t>
            </a: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885DE551-7FE7-E56F-4B55-3519EA1123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48310" y="4878402"/>
            <a:ext cx="6651625" cy="636105"/>
          </a:xfrm>
          <a:prstGeom prst="rect">
            <a:avLst/>
          </a:prstGeom>
        </p:spPr>
        <p:txBody>
          <a:bodyPr/>
          <a:lstStyle>
            <a:lvl1pPr marL="11112" indent="0" algn="l">
              <a:buNone/>
              <a:defRPr sz="2400" baseline="0"/>
            </a:lvl1pPr>
            <a:lvl2pPr marL="11112" indent="0" algn="l">
              <a:buNone/>
              <a:defRPr/>
            </a:lvl2pPr>
            <a:lvl3pPr marL="11112" indent="0" algn="l">
              <a:buNone/>
              <a:defRPr/>
            </a:lvl3pPr>
            <a:lvl4pPr marL="11112" indent="0" algn="l">
              <a:buFont typeface="Arial" panose="020B0604020202020204" pitchFamily="34" charset="0"/>
              <a:buNone/>
              <a:defRPr/>
            </a:lvl4pPr>
            <a:lvl5pPr marL="0" indent="0" algn="l">
              <a:buNone/>
              <a:defRPr/>
            </a:lvl5pPr>
          </a:lstStyle>
          <a:p>
            <a:pPr lvl="0"/>
            <a:r>
              <a:rPr lang="en-GB" dirty="0"/>
              <a:t>&lt;Your name(s) and email(s)&gt;</a:t>
            </a:r>
          </a:p>
        </p:txBody>
      </p:sp>
      <p:pic>
        <p:nvPicPr>
          <p:cNvPr id="1026" name="Picture 2" descr="Alvarez &amp; Marsal | Partners">
            <a:extLst>
              <a:ext uri="{FF2B5EF4-FFF2-40B4-BE49-F238E27FC236}">
                <a16:creationId xmlns:a16="http://schemas.microsoft.com/office/drawing/2014/main" id="{90415150-B8BF-EAE0-7ABA-BB8E4E1FF1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6723" y="5608927"/>
            <a:ext cx="2433982" cy="1064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9837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Single Text Bloc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" descr="Text">
            <a:extLst>
              <a:ext uri="{FF2B5EF4-FFF2-40B4-BE49-F238E27FC236}">
                <a16:creationId xmlns:a16="http://schemas.microsoft.com/office/drawing/2014/main" id="{52E39625-6121-A140-A00B-27BF9DA232C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039020"/>
            <a:ext cx="10439064" cy="3966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2" name="Main Headline" descr="Headline">
            <a:extLst>
              <a:ext uri="{FF2B5EF4-FFF2-40B4-BE49-F238E27FC236}">
                <a16:creationId xmlns:a16="http://schemas.microsoft.com/office/drawing/2014/main" id="{D136E2B9-C028-5142-BBB3-807BD19349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18979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9862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ext and 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907813" y="2262530"/>
            <a:ext cx="4453287" cy="377778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7" name="Text" descr="Text">
            <a:extLst>
              <a:ext uri="{FF2B5EF4-FFF2-40B4-BE49-F238E27FC236}">
                <a16:creationId xmlns:a16="http://schemas.microsoft.com/office/drawing/2014/main" id="{2D2A157B-B06B-5E44-8987-B8F38A7435D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6468" y="2262529"/>
            <a:ext cx="5367032" cy="377778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/>
            </a:lvl1pPr>
            <a:lvl2pPr marL="222250" indent="-222250">
              <a:buFont typeface="Arial" panose="020B0604020202020204" pitchFamily="34" charset="0"/>
              <a:buChar char="•"/>
              <a:tabLst/>
              <a:defRPr/>
            </a:lvl2pPr>
          </a:lstStyle>
          <a:p>
            <a:pPr lvl="0"/>
            <a:endParaRPr lang="en-US" dirty="0"/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03312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97627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XN 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1">
            <a:extLst>
              <a:ext uri="{FF2B5EF4-FFF2-40B4-BE49-F238E27FC236}">
                <a16:creationId xmlns:a16="http://schemas.microsoft.com/office/drawing/2014/main" id="{DD7D5C8C-5AA9-5E5F-4FC4-223B63081F98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862245" y="2104650"/>
            <a:ext cx="4453287" cy="3685818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400"/>
            </a:lvl1pPr>
          </a:lstStyle>
          <a:p>
            <a:r>
              <a:rPr lang="en-GB" dirty="0"/>
              <a:t>Image</a:t>
            </a:r>
          </a:p>
        </p:txBody>
      </p:sp>
      <p:sp>
        <p:nvSpPr>
          <p:cNvPr id="6" name="Main Headline" descr="Headline">
            <a:extLst>
              <a:ext uri="{FF2B5EF4-FFF2-40B4-BE49-F238E27FC236}">
                <a16:creationId xmlns:a16="http://schemas.microsoft.com/office/drawing/2014/main" id="{FF6C2A1C-4772-E273-631B-84629FBDF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6468" y="1247273"/>
            <a:ext cx="10439064" cy="609601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Thank You!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7CA0C7-F693-FCDD-BE67-8454867100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6831" y="2105149"/>
            <a:ext cx="5618162" cy="743560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GitHub: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  <a:p>
            <a:pPr lvl="0"/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CBE5B20-F719-3B5F-8323-40463036199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6830" y="3182694"/>
            <a:ext cx="5610225" cy="835025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Blog: &lt;</a:t>
            </a:r>
            <a:r>
              <a:rPr lang="en-GB" dirty="0" err="1"/>
              <a:t>url</a:t>
            </a:r>
            <a:r>
              <a:rPr lang="en-GB" dirty="0"/>
              <a:t>&gt;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6377225-3155-A289-33F0-F214492ED1F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76468" y="4351704"/>
            <a:ext cx="5626100" cy="1438764"/>
          </a:xfrm>
          <a:prstGeom prst="rect">
            <a:avLst/>
          </a:prstGeom>
        </p:spPr>
        <p:txBody>
          <a:bodyPr/>
          <a:lstStyle>
            <a:lvl1pPr marL="11112" indent="0">
              <a:buNone/>
              <a:defRPr sz="2800"/>
            </a:lvl1pPr>
          </a:lstStyle>
          <a:p>
            <a:pPr lvl="0"/>
            <a:r>
              <a:rPr lang="en-GB" dirty="0"/>
              <a:t>&lt;Any other contact details&gt;</a:t>
            </a:r>
          </a:p>
        </p:txBody>
      </p:sp>
    </p:spTree>
    <p:extLst>
      <p:ext uri="{BB962C8B-B14F-4D97-AF65-F5344CB8AC3E}">
        <p14:creationId xmlns:p14="http://schemas.microsoft.com/office/powerpoint/2010/main" val="586108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oter " descr="Footer title">
            <a:extLst>
              <a:ext uri="{FF2B5EF4-FFF2-40B4-BE49-F238E27FC236}">
                <a16:creationId xmlns:a16="http://schemas.microsoft.com/office/drawing/2014/main" id="{36273762-8319-7278-5414-6EB22D568107}"/>
              </a:ext>
            </a:extLst>
          </p:cNvPr>
          <p:cNvSpPr txBox="1">
            <a:spLocks/>
          </p:cNvSpPr>
          <p:nvPr userDrawn="1"/>
        </p:nvSpPr>
        <p:spPr>
          <a:xfrm>
            <a:off x="4603899" y="6534733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UCL Industry Exchange Network (IXN)</a:t>
            </a:r>
          </a:p>
        </p:txBody>
      </p:sp>
      <p:sp>
        <p:nvSpPr>
          <p:cNvPr id="11" name="Date " descr="Date">
            <a:extLst>
              <a:ext uri="{FF2B5EF4-FFF2-40B4-BE49-F238E27FC236}">
                <a16:creationId xmlns:a16="http://schemas.microsoft.com/office/drawing/2014/main" id="{DE3CA725-4D2D-8276-3ABC-708003CECAC0}"/>
              </a:ext>
            </a:extLst>
          </p:cNvPr>
          <p:cNvSpPr txBox="1">
            <a:spLocks/>
          </p:cNvSpPr>
          <p:nvPr userDrawn="1"/>
        </p:nvSpPr>
        <p:spPr>
          <a:xfrm>
            <a:off x="362211" y="6498000"/>
            <a:ext cx="2743200" cy="36000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l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C6478F44-CA4B-8F47-8400-2C19AC9A20AB}" type="datetimeFigureOut">
              <a:rPr lang="en-US" smtClean="0"/>
              <a:pPr>
                <a:defRPr/>
              </a:pPr>
              <a:t>8/21/25</a:t>
            </a:fld>
            <a:endParaRPr lang="en-US" dirty="0"/>
          </a:p>
        </p:txBody>
      </p:sp>
      <p:sp>
        <p:nvSpPr>
          <p:cNvPr id="13" name="Slide number" descr="Page number">
            <a:extLst>
              <a:ext uri="{FF2B5EF4-FFF2-40B4-BE49-F238E27FC236}">
                <a16:creationId xmlns:a16="http://schemas.microsoft.com/office/drawing/2014/main" id="{24CAA851-7A6E-1F07-B7B2-A9438260ED60}"/>
              </a:ext>
            </a:extLst>
          </p:cNvPr>
          <p:cNvSpPr txBox="1">
            <a:spLocks/>
          </p:cNvSpPr>
          <p:nvPr userDrawn="1"/>
        </p:nvSpPr>
        <p:spPr>
          <a:xfrm>
            <a:off x="11189436" y="6534446"/>
            <a:ext cx="769307" cy="26991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defPPr>
              <a:defRPr lang="en-US"/>
            </a:defPPr>
            <a:lvl1pPr algn="r" rtl="0" eaLnBrk="1" fontAlgn="auto" hangingPunct="1">
              <a:spcBef>
                <a:spcPts val="0"/>
              </a:spcBef>
              <a:spcAft>
                <a:spcPts val="0"/>
              </a:spcAft>
              <a:defRPr sz="12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A68DF897-BF7D-364E-94C4-DBD7D61CD3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UCL branding brackground">
            <a:extLst>
              <a:ext uri="{FF2B5EF4-FFF2-40B4-BE49-F238E27FC236}">
                <a16:creationId xmlns:a16="http://schemas.microsoft.com/office/drawing/2014/main" id="{66A102D5-ABE3-9744-AE9F-9AF93B04B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6414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aculty, Department title">
            <a:extLst>
              <a:ext uri="{FF2B5EF4-FFF2-40B4-BE49-F238E27FC236}">
                <a16:creationId xmlns:a16="http://schemas.microsoft.com/office/drawing/2014/main" id="{EE3E6355-2633-02CE-3433-0D78DC619E4E}"/>
              </a:ext>
            </a:extLst>
          </p:cNvPr>
          <p:cNvSpPr txBox="1">
            <a:spLocks/>
          </p:cNvSpPr>
          <p:nvPr userDrawn="1"/>
        </p:nvSpPr>
        <p:spPr>
          <a:xfrm>
            <a:off x="362211" y="272796"/>
            <a:ext cx="5760000" cy="720000"/>
          </a:xfrm>
          <a:prstGeom prst="rect">
            <a:avLst/>
          </a:prstGeom>
        </p:spPr>
        <p:txBody>
          <a:bodyPr/>
          <a:lstStyle>
            <a:lvl1pPr marL="11112" marR="0" indent="0" algn="l" defTabSz="914400" rtl="0" eaLnBrk="1" fontAlgn="base" latinLnBrk="0" hangingPunct="1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sz="1400" b="1" i="0" kern="1200" cap="none" baseline="0">
                <a:solidFill>
                  <a:srgbClr val="FFFFFF"/>
                </a:solidFill>
                <a:latin typeface="+mj-lt"/>
                <a:ea typeface="+mn-ea"/>
                <a:cs typeface="+mn-cs"/>
              </a:defRPr>
            </a:lvl1pPr>
            <a:lvl2pPr marL="222250" indent="-211138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800" dirty="0"/>
              <a:t>Department of Computer Science</a:t>
            </a:r>
          </a:p>
          <a:p>
            <a:endParaRPr lang="en-GB" dirty="0"/>
          </a:p>
          <a:p>
            <a:endParaRPr lang="en-GB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90E302-37E5-4441-9C0D-B805B9D7D684}"/>
              </a:ext>
            </a:extLst>
          </p:cNvPr>
          <p:cNvGrpSpPr/>
          <p:nvPr userDrawn="1"/>
        </p:nvGrpSpPr>
        <p:grpSpPr>
          <a:xfrm>
            <a:off x="-25" y="0"/>
            <a:ext cx="12192025" cy="866338"/>
            <a:chOff x="-25" y="0"/>
            <a:chExt cx="12192025" cy="866338"/>
          </a:xfrm>
        </p:grpSpPr>
        <p:pic>
          <p:nvPicPr>
            <p:cNvPr id="5" name="UCL Branding" descr="UCL Logo">
              <a:extLst>
                <a:ext uri="{FF2B5EF4-FFF2-40B4-BE49-F238E27FC236}">
                  <a16:creationId xmlns:a16="http://schemas.microsoft.com/office/drawing/2014/main" id="{6A68211A-6B4F-A7BE-661B-EBF33339AD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5402"/>
            <a:stretch/>
          </p:blipFill>
          <p:spPr>
            <a:xfrm>
              <a:off x="-25" y="0"/>
              <a:ext cx="12192025" cy="866338"/>
            </a:xfrm>
            <a:prstGeom prst="rect">
              <a:avLst/>
            </a:prstGeom>
          </p:spPr>
        </p:pic>
        <p:sp>
          <p:nvSpPr>
            <p:cNvPr id="8" name="Faculty, Department title">
              <a:extLst>
                <a:ext uri="{FF2B5EF4-FFF2-40B4-BE49-F238E27FC236}">
                  <a16:creationId xmlns:a16="http://schemas.microsoft.com/office/drawing/2014/main" id="{F5FDF478-8216-47FE-F724-DD151FB93B2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5499" y="118307"/>
              <a:ext cx="5760000" cy="720000"/>
            </a:xfrm>
            <a:prstGeom prst="rect">
              <a:avLst/>
            </a:prstGeom>
          </p:spPr>
          <p:txBody>
            <a:bodyPr/>
            <a:lstStyle>
              <a:lvl1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10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sz="1400" b="1" i="0" kern="1200" cap="none" baseline="0">
                  <a:solidFill>
                    <a:srgbClr val="FFFFFF"/>
                  </a:solidFill>
                  <a:latin typeface="+mj-lt"/>
                  <a:ea typeface="+mn-ea"/>
                  <a:cs typeface="+mn-cs"/>
                </a:defRPr>
              </a:lvl1pPr>
              <a:lvl2pPr marL="222250" indent="-211138" algn="l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222250" indent="-211138" algn="l" rtl="0" eaLnBrk="1" fontAlgn="base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SzPct val="80000"/>
                <a:buFont typeface="Arial" panose="020B0604020202020204" pitchFamily="34" charset="0"/>
                <a:buChar char="•"/>
                <a:tabLst/>
                <a:defRPr sz="1800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1112" marR="0" indent="0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None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0975" marR="0" indent="-180975" algn="l" defTabSz="914400" rtl="0" eaLnBrk="1" fontAlgn="base" latinLnBrk="0" hangingPunct="1">
                <a:lnSpc>
                  <a:spcPct val="100000"/>
                </a:lnSpc>
                <a:spcBef>
                  <a:spcPts val="500"/>
                </a:spcBef>
                <a:spcAft>
                  <a:spcPct val="0"/>
                </a:spcAft>
                <a:buClrTx/>
                <a:buSzPct val="80000"/>
                <a:buFont typeface="Arial" panose="020B0604020202020204" pitchFamily="34" charset="0"/>
                <a:buChar char="•"/>
                <a:tabLst/>
                <a:defRPr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1800" dirty="0"/>
                <a:t>Department of Computer Science</a:t>
              </a:r>
            </a:p>
            <a:p>
              <a:endParaRPr lang="en-GB" dirty="0"/>
            </a:p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021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31" r:id="rId2"/>
    <p:sldLayoutId id="2147483732" r:id="rId3"/>
    <p:sldLayoutId id="2147483733" r:id="rId4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2250" marR="0" indent="-211138" algn="l" defTabSz="914400" rtl="0" eaLnBrk="1" fontAlgn="base" latinLnBrk="0" hangingPunct="1">
        <a:lnSpc>
          <a:spcPct val="100000"/>
        </a:lnSpc>
        <a:spcBef>
          <a:spcPts val="10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sz="3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22250" indent="-211138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222250" indent="-211138" algn="l" rtl="0" eaLnBrk="1" fontAlgn="base" hangingPunct="1">
        <a:lnSpc>
          <a:spcPct val="100000"/>
        </a:lnSpc>
        <a:spcBef>
          <a:spcPts val="500"/>
        </a:spcBef>
        <a:spcAft>
          <a:spcPct val="0"/>
        </a:spcAft>
        <a:buSzPct val="80000"/>
        <a:buFont typeface="Arial" panose="020B0604020202020204" pitchFamily="34" charset="0"/>
        <a:buChar char="•"/>
        <a:tabLst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1112" marR="0" indent="0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None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0975" marR="0" indent="-180975" algn="l" defTabSz="914400" rtl="0" eaLnBrk="1" fontAlgn="base" latinLnBrk="0" hangingPunct="1">
        <a:lnSpc>
          <a:spcPct val="100000"/>
        </a:lnSpc>
        <a:spcBef>
          <a:spcPts val="500"/>
        </a:spcBef>
        <a:spcAft>
          <a:spcPct val="0"/>
        </a:spcAft>
        <a:buClrTx/>
        <a:buSzPct val="80000"/>
        <a:buFont typeface="Arial" panose="020B0604020202020204" pitchFamily="34" charset="0"/>
        <a:buChar char="•"/>
        <a:tabLst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avid.velasquez.24@ucl.ac.u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idve0206/ai-analyst/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36F2321-BCFB-A91D-3182-54953CC3EF8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2211" y="2214563"/>
            <a:ext cx="7224838" cy="636105"/>
          </a:xfrm>
        </p:spPr>
        <p:txBody>
          <a:bodyPr/>
          <a:lstStyle/>
          <a:p>
            <a:r>
              <a:rPr lang="en-GB" dirty="0"/>
              <a:t>GenAI and financial data alert systems</a:t>
            </a:r>
          </a:p>
          <a:p>
            <a:r>
              <a:rPr lang="en-GB" dirty="0"/>
              <a:t>GenAI Insight Overlays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234C9D-690E-C836-29E2-4724ED8D71C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Client: Alvarez &amp; Marsal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18592D-46B4-DC22-383F-58571A1EBC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David Velasquez </a:t>
            </a:r>
            <a:r>
              <a:rPr lang="en-GB" dirty="0">
                <a:solidFill>
                  <a:srgbClr val="0070C0"/>
                </a:solidFill>
                <a:hlinkClick r:id="rId2"/>
              </a:rPr>
              <a:t>david.velasquez.24@ucl.ac.uk</a:t>
            </a:r>
            <a:endParaRPr lang="en-GB" dirty="0">
              <a:solidFill>
                <a:srgbClr val="0070C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D74741-5B24-17CE-BBAA-50EA0EB8EDF3}"/>
              </a:ext>
            </a:extLst>
          </p:cNvPr>
          <p:cNvSpPr txBox="1"/>
          <p:nvPr/>
        </p:nvSpPr>
        <p:spPr>
          <a:xfrm>
            <a:off x="8556171" y="4114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12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C5CC5F3-DA50-3D85-1BCC-1AFCF0A08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Scope - Implementation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48558E3-E6B6-0E41-11ED-C1BDE962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111073"/>
              </p:ext>
            </p:extLst>
          </p:nvPr>
        </p:nvGraphicFramePr>
        <p:xfrm>
          <a:off x="876468" y="1887955"/>
          <a:ext cx="10800000" cy="45360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480000">
                  <a:extLst>
                    <a:ext uri="{9D8B030D-6E8A-4147-A177-3AD203B41FA5}">
                      <a16:colId xmlns:a16="http://schemas.microsoft.com/office/drawing/2014/main" val="233824049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3964789852"/>
                    </a:ext>
                  </a:extLst>
                </a:gridCol>
                <a:gridCol w="2160000">
                  <a:extLst>
                    <a:ext uri="{9D8B030D-6E8A-4147-A177-3AD203B41FA5}">
                      <a16:colId xmlns:a16="http://schemas.microsoft.com/office/drawing/2014/main" val="1454177065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Report Parts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Manager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CFO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217059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high-level data (e.g., Sales trend, filtered, over time)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96640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detailed data (e.g., Sales by product for the last period)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0954982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Sales forecasts based on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5800277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Retrieve changes in detailed data that explain current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106645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Recommend potential actions to remedy negative trends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5984340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Sales forecasts based on the remedy action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7965818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Customized email body based on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3630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6101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Sources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445726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CSV File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1153975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Azure Database Retrieval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Used</a:t>
                      </a: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763534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Information Retrieval Agent (e.g., company reports)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1578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Web Search Agent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>
                            <a:lumMod val="50000"/>
                            <a:lumOff val="50000"/>
                          </a:prstClr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0051699"/>
                  </a:ext>
                </a:extLst>
              </a:tr>
              <a:tr h="7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GB" sz="1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0661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1" u="none" strike="noStrike" dirty="0"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GB" sz="14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406191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 a single run internal for all requests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433363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for defining report scope (e.g., sales region)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0864831"/>
                  </a:ext>
                </a:extLst>
              </a:tr>
              <a:tr h="25200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Frontend to configure emails to receive report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7200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68F4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n-GB" sz="1400" b="0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9333464"/>
                  </a:ext>
                </a:extLst>
              </a:tr>
            </a:tbl>
          </a:graphicData>
        </a:graphic>
      </p:graphicFrame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F68B6119-D783-7969-423C-548B739E53A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239553" y="5942359"/>
            <a:ext cx="1436915" cy="422221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/>
          <a:p>
            <a:r>
              <a:rPr lang="en-GB" sz="12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Not relevant with anonymized data</a:t>
            </a:r>
            <a:endParaRPr lang="en-GB" sz="12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82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420276-CBCE-C2C2-78DD-F13528C0A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468" y="1203312"/>
            <a:ext cx="10825202" cy="609601"/>
          </a:xfrm>
        </p:spPr>
        <p:txBody>
          <a:bodyPr/>
          <a:lstStyle/>
          <a:p>
            <a:r>
              <a:rPr lang="en-GB" dirty="0"/>
              <a:t>Final Detailed Workflow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99B064E-53D8-7B30-2F1C-EC4ED3B0F7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62" y="3393783"/>
            <a:ext cx="11899075" cy="830455"/>
          </a:xfrm>
          <a:prstGeom prst="rect">
            <a:avLst/>
          </a:prstGeom>
        </p:spPr>
      </p:pic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5B1769BC-5720-8C42-3B69-FA681636E8F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583562" y="5232468"/>
            <a:ext cx="1092906" cy="262018"/>
          </a:xfrm>
          <a:solidFill>
            <a:srgbClr val="FFF3E0"/>
          </a:solidFill>
          <a:ln>
            <a:solidFill>
              <a:schemeClr val="tx2"/>
            </a:solidFill>
          </a:ln>
        </p:spPr>
        <p:txBody>
          <a:bodyPr anchor="ctr"/>
          <a:lstStyle/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Direct call to LLM</a:t>
            </a:r>
          </a:p>
        </p:txBody>
      </p:sp>
      <p:sp>
        <p:nvSpPr>
          <p:cNvPr id="16" name="Text Placeholder 1">
            <a:extLst>
              <a:ext uri="{FF2B5EF4-FFF2-40B4-BE49-F238E27FC236}">
                <a16:creationId xmlns:a16="http://schemas.microsoft.com/office/drawing/2014/main" id="{8518B64F-669A-A783-04F3-CE21E0DF9D34}"/>
              </a:ext>
            </a:extLst>
          </p:cNvPr>
          <p:cNvSpPr txBox="1">
            <a:spLocks/>
          </p:cNvSpPr>
          <p:nvPr/>
        </p:nvSpPr>
        <p:spPr>
          <a:xfrm>
            <a:off x="10583562" y="5537268"/>
            <a:ext cx="1092906" cy="262800"/>
          </a:xfrm>
          <a:prstGeom prst="rect">
            <a:avLst/>
          </a:prstGeom>
          <a:gradFill flip="none" rotWithShape="1">
            <a:gsLst>
              <a:gs pos="0">
                <a:srgbClr val="E2F5FF"/>
              </a:gs>
              <a:gs pos="82000">
                <a:srgbClr val="E8F6E8"/>
              </a:gs>
            </a:gsLst>
            <a:lin ang="0" scaled="1"/>
            <a:tileRect/>
          </a:gra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Single-agent</a:t>
            </a:r>
          </a:p>
        </p:txBody>
      </p:sp>
      <p:sp>
        <p:nvSpPr>
          <p:cNvPr id="17" name="Text Placeholder 1">
            <a:extLst>
              <a:ext uri="{FF2B5EF4-FFF2-40B4-BE49-F238E27FC236}">
                <a16:creationId xmlns:a16="http://schemas.microsoft.com/office/drawing/2014/main" id="{EBF2CC6D-BBF8-0986-362E-1543FAD2CDC4}"/>
              </a:ext>
            </a:extLst>
          </p:cNvPr>
          <p:cNvSpPr txBox="1">
            <a:spLocks/>
          </p:cNvSpPr>
          <p:nvPr/>
        </p:nvSpPr>
        <p:spPr>
          <a:xfrm>
            <a:off x="10583561" y="5842068"/>
            <a:ext cx="1092906" cy="262018"/>
          </a:xfrm>
          <a:prstGeom prst="rect">
            <a:avLst/>
          </a:prstGeom>
          <a:solidFill>
            <a:srgbClr val="F4E5F6"/>
          </a:solidFill>
          <a:ln>
            <a:solidFill>
              <a:schemeClr val="tx2"/>
            </a:solidFill>
          </a:ln>
        </p:spPr>
        <p:txBody>
          <a:bodyPr anchor="ctr"/>
          <a:lstStyle>
            <a:lvl1pPr marL="0" marR="0" indent="0" algn="l" defTabSz="914400" rtl="0" eaLnBrk="1" fontAlgn="base" latinLnBrk="0" hangingPunct="1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2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2250" indent="-22225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222250" indent="-211138" algn="l" rtl="0" eaLnBrk="1" fontAlgn="base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SzPct val="80000"/>
              <a:buFont typeface="Arial" panose="020B0604020202020204" pitchFamily="34" charset="0"/>
              <a:buChar char="•"/>
              <a:tabLst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112" marR="0" indent="0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None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0975" marR="0" indent="-180975" algn="l" defTabSz="914400" rtl="0" eaLnBrk="1" fontAlgn="base" latinLnBrk="0" hangingPunct="1">
              <a:lnSpc>
                <a:spcPct val="100000"/>
              </a:lnSpc>
              <a:spcBef>
                <a:spcPts val="500"/>
              </a:spcBef>
              <a:spcAft>
                <a:spcPct val="0"/>
              </a:spcAft>
              <a:buClrTx/>
              <a:buSzPct val="80000"/>
              <a:buFont typeface="Arial" panose="020B0604020202020204" pitchFamily="34" charset="0"/>
              <a:buChar char="•"/>
              <a:tabLst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9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Multi-agent Flow</a:t>
            </a:r>
          </a:p>
        </p:txBody>
      </p:sp>
    </p:spTree>
    <p:extLst>
      <p:ext uri="{BB962C8B-B14F-4D97-AF65-F5344CB8AC3E}">
        <p14:creationId xmlns:p14="http://schemas.microsoft.com/office/powerpoint/2010/main" val="2530135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28180-EE2E-4976-3E54-0C62F8D9B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88A8566-164C-68EC-56FC-5D366F1E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Frontend Demo…</a:t>
            </a:r>
          </a:p>
        </p:txBody>
      </p:sp>
    </p:spTree>
    <p:extLst>
      <p:ext uri="{BB962C8B-B14F-4D97-AF65-F5344CB8AC3E}">
        <p14:creationId xmlns:p14="http://schemas.microsoft.com/office/powerpoint/2010/main" val="2408748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5E814-9AF6-5DA5-4656-C13AF9B64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CADF66-3266-E36A-8F3F-81D74CA5D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…Sample Email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59A44C3-F149-F1C2-F468-71386FE3BC3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957"/>
          <a:stretch>
            <a:fillRect/>
          </a:stretch>
        </p:blipFill>
        <p:spPr>
          <a:xfrm>
            <a:off x="1784104" y="2256310"/>
            <a:ext cx="8623792" cy="3832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878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CDE343-0300-09E6-2CED-C7BB4C439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ACE409-7722-E7A4-906F-8A07A6CDA8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76468" y="2409949"/>
            <a:ext cx="10438701" cy="743560"/>
          </a:xfrm>
        </p:spPr>
        <p:txBody>
          <a:bodyPr/>
          <a:lstStyle/>
          <a:p>
            <a:r>
              <a:rPr lang="en-GB" dirty="0"/>
              <a:t>GitHub: </a:t>
            </a:r>
            <a:r>
              <a:rPr lang="en-GB" dirty="0">
                <a:hlinkClick r:id="rId2"/>
              </a:rPr>
              <a:t>https://github.com/davidve0206/ai-analyst/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3924823"/>
      </p:ext>
    </p:extLst>
  </p:cSld>
  <p:clrMapOvr>
    <a:masterClrMapping/>
  </p:clrMapOvr>
</p:sld>
</file>

<file path=ppt/theme/theme1.xml><?xml version="1.0" encoding="utf-8"?>
<a:theme xmlns:a="http://schemas.openxmlformats.org/drawingml/2006/main" name="IXN Slide Theme">
  <a:themeElements>
    <a:clrScheme name="UCL Black Theme">
      <a:dk1>
        <a:sysClr val="windowText" lastClr="000000"/>
      </a:dk1>
      <a:lt1>
        <a:srgbClr val="FFFFFF"/>
      </a:lt1>
      <a:dk2>
        <a:srgbClr val="000000"/>
      </a:dk2>
      <a:lt2>
        <a:srgbClr val="E6E6E6"/>
      </a:lt2>
      <a:accent1>
        <a:srgbClr val="F6BE00"/>
      </a:accent1>
      <a:accent2>
        <a:srgbClr val="B5BD00"/>
      </a:accent2>
      <a:accent3>
        <a:srgbClr val="A4DBE8"/>
      </a:accent3>
      <a:accent4>
        <a:srgbClr val="8C8279"/>
      </a:accent4>
      <a:accent5>
        <a:srgbClr val="EA7600"/>
      </a:accent5>
      <a:accent6>
        <a:srgbClr val="E03C31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custClrLst>
    <a:custClr name="name of colour">
      <a:srgbClr val="000000"/>
    </a:custClr>
  </a:custClrLst>
  <a:extLst>
    <a:ext uri="{05A4C25C-085E-4340-85A3-A5531E510DB2}">
      <thm15:themeFamily xmlns:thm15="http://schemas.microsoft.com/office/thememl/2012/main" name="Presentation4" id="{1117F47E-1820-FB44-B702-91BC503BEEB2}" vid="{7AC29BA8-160E-2647-B666-6ADA20DE7E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1faf88fe-a998-4c5b-93c9-210a11d9a5c2}" enabled="0" method="" siteId="{1faf88fe-a998-4c5b-93c9-210a11d9a5c2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2637</TotalTime>
  <Words>202</Words>
  <Application>Microsoft Macintosh PowerPoint</Application>
  <PresentationFormat>Widescreen</PresentationFormat>
  <Paragraphs>37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IXN Slide Theme</vt:lpstr>
      <vt:lpstr>PowerPoint Presentation</vt:lpstr>
      <vt:lpstr>Project Scope - Implementation</vt:lpstr>
      <vt:lpstr>Final Detailed Workflow</vt:lpstr>
      <vt:lpstr>Frontend Demo…</vt:lpstr>
      <vt:lpstr>…Sample Email Output</vt:lpstr>
      <vt:lpstr>Thank You!</vt:lpstr>
    </vt:vector>
  </TitlesOfParts>
  <Manager/>
  <Company>University College London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IXN PowerPoint Slides </dc:title>
  <dc:subject/>
  <dc:creator/>
  <cp:keywords/>
  <dc:description/>
  <cp:lastModifiedBy>Velasquez Velasquez, David</cp:lastModifiedBy>
  <cp:revision>84</cp:revision>
  <dcterms:created xsi:type="dcterms:W3CDTF">2020-09-10T09:35:54Z</dcterms:created>
  <dcterms:modified xsi:type="dcterms:W3CDTF">2025-08-21T14:07:13Z</dcterms:modified>
  <cp:category>IXN</cp:category>
</cp:coreProperties>
</file>