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9" r:id="rId3"/>
    <p:sldId id="270" r:id="rId4"/>
    <p:sldId id="257" r:id="rId5"/>
    <p:sldId id="271" r:id="rId6"/>
    <p:sldId id="261" r:id="rId7"/>
    <p:sldId id="264" r:id="rId8"/>
    <p:sldId id="265" r:id="rId9"/>
    <p:sldId id="258" r:id="rId10"/>
    <p:sldId id="266" r:id="rId11"/>
    <p:sldId id="268" r:id="rId12"/>
    <p:sldId id="259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6E8"/>
    <a:srgbClr val="E2F5FF"/>
    <a:srgbClr val="F4E5F6"/>
    <a:srgbClr val="FFF3E0"/>
    <a:srgbClr val="068F4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31" autoAdjust="0"/>
    <p:restoredTop sz="86483"/>
  </p:normalViewPr>
  <p:slideViewPr>
    <p:cSldViewPr snapToGrid="0" snapToObjects="1">
      <p:cViewPr>
        <p:scale>
          <a:sx n="90" d="100"/>
          <a:sy n="90" d="100"/>
        </p:scale>
        <p:origin x="1576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40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9B173D-BDE1-334A-A54B-AB7416F088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8520C-8460-0D42-86C9-D0794A4B3E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5B03-F712-974C-A1D8-1F9A468F5B60}" type="datetimeFigureOut">
              <a:rPr lang="en-US" smtClean="0"/>
              <a:t>8/25/25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F3C87-CBF7-CC4C-8F0D-1EB8B06357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DA787-5DE4-CD4A-B75E-AC89ED789C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74958-CA5E-0C46-B182-67DF590DF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69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3EF3F-35E2-3B43-BF81-CFC248C52316}" type="datetimeFigureOut">
              <a:rPr lang="en-US" smtClean="0"/>
              <a:t>8/25/25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03F89-1949-E64B-AC42-D3BE5974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6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03F89-1949-E64B-AC42-D3BE5974B6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3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X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17F33A-E250-BB1C-C998-127C6038B7E1}"/>
              </a:ext>
            </a:extLst>
          </p:cNvPr>
          <p:cNvSpPr txBox="1"/>
          <p:nvPr userDrawn="1"/>
        </p:nvSpPr>
        <p:spPr>
          <a:xfrm>
            <a:off x="228600" y="1565294"/>
            <a:ext cx="6056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b="1" dirty="0"/>
              <a:t>MSc Computer Science Summer Projects 2025</a:t>
            </a:r>
          </a:p>
        </p:txBody>
      </p:sp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405C4275-9369-E26B-370E-5AEE9488CB7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65951" y="5649555"/>
            <a:ext cx="7560000" cy="6361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18000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 i="0" kern="120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552B9-C275-7CA2-4165-B0F7BF357E68}"/>
              </a:ext>
            </a:extLst>
          </p:cNvPr>
          <p:cNvSpPr txBox="1"/>
          <p:nvPr userDrawn="1"/>
        </p:nvSpPr>
        <p:spPr>
          <a:xfrm>
            <a:off x="3974123" y="8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080722-62A0-601B-6225-B39EF784B6D2}"/>
              </a:ext>
            </a:extLst>
          </p:cNvPr>
          <p:cNvSpPr/>
          <p:nvPr userDrawn="1"/>
        </p:nvSpPr>
        <p:spPr>
          <a:xfrm>
            <a:off x="8845062" y="17584"/>
            <a:ext cx="3077307" cy="852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UCL Branding" descr="UCL Logo">
            <a:extLst>
              <a:ext uri="{FF2B5EF4-FFF2-40B4-BE49-F238E27FC236}">
                <a16:creationId xmlns:a16="http://schemas.microsoft.com/office/drawing/2014/main" id="{D272C7FF-5ABC-29EE-BFD1-D03F012553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" y="-8792"/>
            <a:ext cx="12192025" cy="1341123"/>
          </a:xfrm>
          <a:prstGeom prst="rect">
            <a:avLst/>
          </a:prstGeom>
        </p:spPr>
      </p:pic>
      <p:sp>
        <p:nvSpPr>
          <p:cNvPr id="13" name="Faculty, Department title">
            <a:extLst>
              <a:ext uri="{FF2B5EF4-FFF2-40B4-BE49-F238E27FC236}">
                <a16:creationId xmlns:a16="http://schemas.microsoft.com/office/drawing/2014/main" id="{CB8B108A-FF3F-7854-31E0-AF0D37A6E758}"/>
              </a:ext>
            </a:extLst>
          </p:cNvPr>
          <p:cNvSpPr txBox="1">
            <a:spLocks/>
          </p:cNvSpPr>
          <p:nvPr userDrawn="1"/>
        </p:nvSpPr>
        <p:spPr>
          <a:xfrm>
            <a:off x="362211" y="272796"/>
            <a:ext cx="5760000" cy="720000"/>
          </a:xfrm>
          <a:prstGeom prst="rect">
            <a:avLst/>
          </a:prstGeom>
        </p:spPr>
        <p:txBody>
          <a:bodyPr/>
          <a:lstStyle>
            <a:lvl1pPr marL="11112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400" b="1" i="0" kern="1200" cap="none" baseline="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975" marR="0" indent="-1809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Department of Computer Science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8BB8C82-0C9F-5F63-EAC2-9D73AD9431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2211" y="2214563"/>
            <a:ext cx="6651625" cy="636105"/>
          </a:xfrm>
          <a:prstGeom prst="rect">
            <a:avLst/>
          </a:prstGeom>
        </p:spPr>
        <p:txBody>
          <a:bodyPr/>
          <a:lstStyle>
            <a:lvl1pPr marL="11112" indent="0" algn="l">
              <a:buNone/>
              <a:defRPr sz="3000" b="1" baseline="0"/>
            </a:lvl1pPr>
            <a:lvl2pPr marL="11112" indent="0" algn="l">
              <a:buNone/>
              <a:defRPr/>
            </a:lvl2pPr>
            <a:lvl3pPr marL="11112" indent="0" algn="l">
              <a:buNone/>
              <a:defRPr/>
            </a:lvl3pPr>
            <a:lvl4pPr marL="11112" indent="0" algn="l">
              <a:buFont typeface="Arial" panose="020B0604020202020204" pitchFamily="34" charset="0"/>
              <a:buNone/>
              <a:defRPr/>
            </a:lvl4pPr>
            <a:lvl5pPr marL="0" indent="0" algn="l">
              <a:buNone/>
              <a:defRPr/>
            </a:lvl5pPr>
          </a:lstStyle>
          <a:p>
            <a:pPr lvl="0"/>
            <a:r>
              <a:rPr lang="en-GB" dirty="0"/>
              <a:t>&lt;Project title&gt;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4433A75B-F7D0-41EC-3171-6308054349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4050" y="3046795"/>
            <a:ext cx="6651625" cy="636105"/>
          </a:xfrm>
          <a:prstGeom prst="rect">
            <a:avLst/>
          </a:prstGeom>
        </p:spPr>
        <p:txBody>
          <a:bodyPr/>
          <a:lstStyle>
            <a:lvl1pPr marL="11112" indent="0" algn="l">
              <a:buNone/>
              <a:defRPr sz="2400" baseline="0"/>
            </a:lvl1pPr>
            <a:lvl2pPr marL="11112" indent="0" algn="l">
              <a:buNone/>
              <a:defRPr/>
            </a:lvl2pPr>
            <a:lvl3pPr marL="11112" indent="0" algn="l">
              <a:buNone/>
              <a:defRPr/>
            </a:lvl3pPr>
            <a:lvl4pPr marL="11112" indent="0" algn="l">
              <a:buFont typeface="Arial" panose="020B0604020202020204" pitchFamily="34" charset="0"/>
              <a:buNone/>
              <a:defRPr/>
            </a:lvl4pPr>
            <a:lvl5pPr marL="0" indent="0" algn="l">
              <a:buNone/>
              <a:defRPr/>
            </a:lvl5pPr>
          </a:lstStyle>
          <a:p>
            <a:pPr lvl="0"/>
            <a:r>
              <a:rPr lang="en-GB" dirty="0"/>
              <a:t>&lt;Subtitle&gt;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DAFB2511-122D-0B4E-480E-A0F76F89B2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4050" y="3932059"/>
            <a:ext cx="6651625" cy="636105"/>
          </a:xfrm>
          <a:prstGeom prst="rect">
            <a:avLst/>
          </a:prstGeom>
        </p:spPr>
        <p:txBody>
          <a:bodyPr/>
          <a:lstStyle>
            <a:lvl1pPr marL="11112" indent="0" algn="l">
              <a:buNone/>
              <a:defRPr sz="2400" baseline="0"/>
            </a:lvl1pPr>
            <a:lvl2pPr marL="11112" indent="0" algn="l">
              <a:buNone/>
              <a:defRPr/>
            </a:lvl2pPr>
            <a:lvl3pPr marL="11112" indent="0" algn="l">
              <a:buNone/>
              <a:defRPr/>
            </a:lvl3pPr>
            <a:lvl4pPr marL="11112" indent="0" algn="l">
              <a:buFont typeface="Arial" panose="020B0604020202020204" pitchFamily="34" charset="0"/>
              <a:buNone/>
              <a:defRPr/>
            </a:lvl4pPr>
            <a:lvl5pPr marL="0" indent="0" algn="l">
              <a:buNone/>
              <a:defRPr/>
            </a:lvl5pPr>
          </a:lstStyle>
          <a:p>
            <a:pPr lvl="0"/>
            <a:r>
              <a:rPr lang="en-GB" dirty="0"/>
              <a:t>Client: &lt;Name(s), affiliation(s)&gt;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885DE551-7FE7-E56F-4B55-3519EA1123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310" y="4878402"/>
            <a:ext cx="6651625" cy="636105"/>
          </a:xfrm>
          <a:prstGeom prst="rect">
            <a:avLst/>
          </a:prstGeom>
        </p:spPr>
        <p:txBody>
          <a:bodyPr/>
          <a:lstStyle>
            <a:lvl1pPr marL="11112" indent="0" algn="l">
              <a:buNone/>
              <a:defRPr sz="2400" baseline="0"/>
            </a:lvl1pPr>
            <a:lvl2pPr marL="11112" indent="0" algn="l">
              <a:buNone/>
              <a:defRPr/>
            </a:lvl2pPr>
            <a:lvl3pPr marL="11112" indent="0" algn="l">
              <a:buNone/>
              <a:defRPr/>
            </a:lvl3pPr>
            <a:lvl4pPr marL="11112" indent="0" algn="l">
              <a:buFont typeface="Arial" panose="020B0604020202020204" pitchFamily="34" charset="0"/>
              <a:buNone/>
              <a:defRPr/>
            </a:lvl4pPr>
            <a:lvl5pPr marL="0" indent="0" algn="l">
              <a:buNone/>
              <a:defRPr/>
            </a:lvl5pPr>
          </a:lstStyle>
          <a:p>
            <a:pPr lvl="0"/>
            <a:r>
              <a:rPr lang="en-GB" dirty="0"/>
              <a:t>&lt;Your name(s) and email(s)&gt;</a:t>
            </a:r>
          </a:p>
        </p:txBody>
      </p:sp>
      <p:pic>
        <p:nvPicPr>
          <p:cNvPr id="1026" name="Picture 2" descr="Alvarez &amp; Marsal | Partners">
            <a:extLst>
              <a:ext uri="{FF2B5EF4-FFF2-40B4-BE49-F238E27FC236}">
                <a16:creationId xmlns:a16="http://schemas.microsoft.com/office/drawing/2014/main" id="{90415150-B8BF-EAE0-7ABA-BB8E4E1FF1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723" y="5608927"/>
            <a:ext cx="2433982" cy="106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83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XN Single Text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" descr="Text">
            <a:extLst>
              <a:ext uri="{FF2B5EF4-FFF2-40B4-BE49-F238E27FC236}">
                <a16:creationId xmlns:a16="http://schemas.microsoft.com/office/drawing/2014/main" id="{52E39625-6121-A140-A00B-27BF9DA232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468" y="2039020"/>
            <a:ext cx="10439064" cy="3966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6468" y="1218979"/>
            <a:ext cx="10439064" cy="6096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7986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XN Text and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DD7D5C8C-5AA9-5E5F-4FC4-223B63081F9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07813" y="2262530"/>
            <a:ext cx="4453287" cy="3777784"/>
          </a:xfrm>
          <a:prstGeom prst="rect">
            <a:avLst/>
          </a:prstGeom>
        </p:spPr>
        <p:txBody>
          <a:bodyPr/>
          <a:lstStyle>
            <a:lvl1pPr marL="11112" indent="0">
              <a:buNone/>
              <a:defRPr sz="2400"/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7" name="Text" descr="Text">
            <a:extLst>
              <a:ext uri="{FF2B5EF4-FFF2-40B4-BE49-F238E27FC236}">
                <a16:creationId xmlns:a16="http://schemas.microsoft.com/office/drawing/2014/main" id="{2D2A157B-B06B-5E44-8987-B8F38A743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468" y="2262529"/>
            <a:ext cx="5367032" cy="3777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F6C2A1C-4772-E273-631B-84629FBDF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6468" y="1203312"/>
            <a:ext cx="10439064" cy="6096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9762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XN 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DD7D5C8C-5AA9-5E5F-4FC4-223B63081F9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862245" y="2104650"/>
            <a:ext cx="4453287" cy="3685818"/>
          </a:xfrm>
          <a:prstGeom prst="rect">
            <a:avLst/>
          </a:prstGeom>
        </p:spPr>
        <p:txBody>
          <a:bodyPr/>
          <a:lstStyle>
            <a:lvl1pPr marL="11112" indent="0">
              <a:buNone/>
              <a:defRPr sz="2400"/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F6C2A1C-4772-E273-631B-84629FBDF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6468" y="1247273"/>
            <a:ext cx="10439064" cy="6096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7CA0C7-F693-FCDD-BE67-8454867100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76831" y="2105149"/>
            <a:ext cx="5618162" cy="743560"/>
          </a:xfrm>
          <a:prstGeom prst="rect">
            <a:avLst/>
          </a:prstGeom>
        </p:spPr>
        <p:txBody>
          <a:bodyPr/>
          <a:lstStyle>
            <a:lvl1pPr marL="11112" indent="0">
              <a:buNone/>
              <a:defRPr sz="2800"/>
            </a:lvl1pPr>
          </a:lstStyle>
          <a:p>
            <a:pPr lvl="0"/>
            <a:r>
              <a:rPr lang="en-GB" dirty="0"/>
              <a:t>GitHub: &lt;</a:t>
            </a:r>
            <a:r>
              <a:rPr lang="en-GB" dirty="0" err="1"/>
              <a:t>url</a:t>
            </a:r>
            <a:r>
              <a:rPr lang="en-GB" dirty="0"/>
              <a:t>&gt;</a:t>
            </a:r>
          </a:p>
          <a:p>
            <a:pPr lvl="0"/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CBE5B20-F719-3B5F-8323-4046303619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830" y="3182694"/>
            <a:ext cx="5610225" cy="835025"/>
          </a:xfrm>
          <a:prstGeom prst="rect">
            <a:avLst/>
          </a:prstGeom>
        </p:spPr>
        <p:txBody>
          <a:bodyPr/>
          <a:lstStyle>
            <a:lvl1pPr marL="11112" indent="0">
              <a:buNone/>
              <a:defRPr sz="2800"/>
            </a:lvl1pPr>
          </a:lstStyle>
          <a:p>
            <a:pPr lvl="0"/>
            <a:r>
              <a:rPr lang="en-GB" dirty="0"/>
              <a:t>Blog: &lt;</a:t>
            </a:r>
            <a:r>
              <a:rPr lang="en-GB" dirty="0" err="1"/>
              <a:t>url</a:t>
            </a:r>
            <a:r>
              <a:rPr lang="en-GB" dirty="0"/>
              <a:t>&gt;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6377225-3155-A289-33F0-F214492ED1F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468" y="4351704"/>
            <a:ext cx="5626100" cy="1438764"/>
          </a:xfrm>
          <a:prstGeom prst="rect">
            <a:avLst/>
          </a:prstGeom>
        </p:spPr>
        <p:txBody>
          <a:bodyPr/>
          <a:lstStyle>
            <a:lvl1pPr marL="11112" indent="0">
              <a:buNone/>
              <a:defRPr sz="2800"/>
            </a:lvl1pPr>
          </a:lstStyle>
          <a:p>
            <a:pPr lvl="0"/>
            <a:r>
              <a:rPr lang="en-GB" dirty="0"/>
              <a:t>&lt;Any other contact details&gt;</a:t>
            </a:r>
          </a:p>
        </p:txBody>
      </p:sp>
    </p:spTree>
    <p:extLst>
      <p:ext uri="{BB962C8B-B14F-4D97-AF65-F5344CB8AC3E}">
        <p14:creationId xmlns:p14="http://schemas.microsoft.com/office/powerpoint/2010/main" val="58610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" descr="Footer title">
            <a:extLst>
              <a:ext uri="{FF2B5EF4-FFF2-40B4-BE49-F238E27FC236}">
                <a16:creationId xmlns:a16="http://schemas.microsoft.com/office/drawing/2014/main" id="{36273762-8319-7278-5414-6EB22D568107}"/>
              </a:ext>
            </a:extLst>
          </p:cNvPr>
          <p:cNvSpPr txBox="1">
            <a:spLocks/>
          </p:cNvSpPr>
          <p:nvPr userDrawn="1"/>
        </p:nvSpPr>
        <p:spPr>
          <a:xfrm>
            <a:off x="4603899" y="6534733"/>
            <a:ext cx="27432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UCL Industry Exchange Network (IXN)</a:t>
            </a:r>
          </a:p>
        </p:txBody>
      </p:sp>
      <p:sp>
        <p:nvSpPr>
          <p:cNvPr id="11" name="Date " descr="Date">
            <a:extLst>
              <a:ext uri="{FF2B5EF4-FFF2-40B4-BE49-F238E27FC236}">
                <a16:creationId xmlns:a16="http://schemas.microsoft.com/office/drawing/2014/main" id="{DE3CA725-4D2D-8276-3ABC-708003CECAC0}"/>
              </a:ext>
            </a:extLst>
          </p:cNvPr>
          <p:cNvSpPr txBox="1">
            <a:spLocks/>
          </p:cNvSpPr>
          <p:nvPr userDrawn="1"/>
        </p:nvSpPr>
        <p:spPr>
          <a:xfrm>
            <a:off x="362211" y="6498000"/>
            <a:ext cx="27432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8/25/25</a:t>
            </a:fld>
            <a:endParaRPr lang="en-US" dirty="0"/>
          </a:p>
        </p:txBody>
      </p:sp>
      <p:sp>
        <p:nvSpPr>
          <p:cNvPr id="13" name="Slide number" descr="Page number">
            <a:extLst>
              <a:ext uri="{FF2B5EF4-FFF2-40B4-BE49-F238E27FC236}">
                <a16:creationId xmlns:a16="http://schemas.microsoft.com/office/drawing/2014/main" id="{24CAA851-7A6E-1F07-B7B2-A9438260ED60}"/>
              </a:ext>
            </a:extLst>
          </p:cNvPr>
          <p:cNvSpPr txBox="1">
            <a:spLocks/>
          </p:cNvSpPr>
          <p:nvPr userDrawn="1"/>
        </p:nvSpPr>
        <p:spPr>
          <a:xfrm>
            <a:off x="11189436" y="6534446"/>
            <a:ext cx="769307" cy="269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UCL branding brackground">
            <a:extLst>
              <a:ext uri="{FF2B5EF4-FFF2-40B4-BE49-F238E27FC236}">
                <a16:creationId xmlns:a16="http://schemas.microsoft.com/office/drawing/2014/main" id="{66A102D5-ABE3-9744-AE9F-9AF93B04B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64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aculty, Department title">
            <a:extLst>
              <a:ext uri="{FF2B5EF4-FFF2-40B4-BE49-F238E27FC236}">
                <a16:creationId xmlns:a16="http://schemas.microsoft.com/office/drawing/2014/main" id="{EE3E6355-2633-02CE-3433-0D78DC619E4E}"/>
              </a:ext>
            </a:extLst>
          </p:cNvPr>
          <p:cNvSpPr txBox="1">
            <a:spLocks/>
          </p:cNvSpPr>
          <p:nvPr userDrawn="1"/>
        </p:nvSpPr>
        <p:spPr>
          <a:xfrm>
            <a:off x="362211" y="272796"/>
            <a:ext cx="5760000" cy="720000"/>
          </a:xfrm>
          <a:prstGeom prst="rect">
            <a:avLst/>
          </a:prstGeom>
        </p:spPr>
        <p:txBody>
          <a:bodyPr/>
          <a:lstStyle>
            <a:lvl1pPr marL="11112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400" b="1" i="0" kern="1200" cap="none" baseline="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975" marR="0" indent="-1809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Department of Computer Science</a:t>
            </a:r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490E302-37E5-4441-9C0D-B805B9D7D684}"/>
              </a:ext>
            </a:extLst>
          </p:cNvPr>
          <p:cNvGrpSpPr/>
          <p:nvPr userDrawn="1"/>
        </p:nvGrpSpPr>
        <p:grpSpPr>
          <a:xfrm>
            <a:off x="-25" y="0"/>
            <a:ext cx="12192025" cy="866338"/>
            <a:chOff x="-25" y="0"/>
            <a:chExt cx="12192025" cy="866338"/>
          </a:xfrm>
        </p:grpSpPr>
        <p:pic>
          <p:nvPicPr>
            <p:cNvPr id="5" name="UCL Branding" descr="UCL Logo">
              <a:extLst>
                <a:ext uri="{FF2B5EF4-FFF2-40B4-BE49-F238E27FC236}">
                  <a16:creationId xmlns:a16="http://schemas.microsoft.com/office/drawing/2014/main" id="{6A68211A-6B4F-A7BE-661B-EBF33339AD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402"/>
            <a:stretch/>
          </p:blipFill>
          <p:spPr>
            <a:xfrm>
              <a:off x="-25" y="0"/>
              <a:ext cx="12192025" cy="866338"/>
            </a:xfrm>
            <a:prstGeom prst="rect">
              <a:avLst/>
            </a:prstGeom>
          </p:spPr>
        </p:pic>
        <p:sp>
          <p:nvSpPr>
            <p:cNvPr id="8" name="Faculty, Department title">
              <a:extLst>
                <a:ext uri="{FF2B5EF4-FFF2-40B4-BE49-F238E27FC236}">
                  <a16:creationId xmlns:a16="http://schemas.microsoft.com/office/drawing/2014/main" id="{F5FDF478-8216-47FE-F724-DD151FB93B2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15499" y="118307"/>
              <a:ext cx="5760000" cy="720000"/>
            </a:xfrm>
            <a:prstGeom prst="rect">
              <a:avLst/>
            </a:prstGeom>
          </p:spPr>
          <p:txBody>
            <a:bodyPr/>
            <a:lstStyle>
              <a:lvl1pPr marL="11112" marR="0" indent="0" algn="l" defTabSz="914400" rtl="0" eaLnBrk="1" fontAlgn="base" latinLnBrk="0" hangingPunct="1">
                <a:lnSpc>
                  <a:spcPct val="100000"/>
                </a:lnSpc>
                <a:spcBef>
                  <a:spcPts val="1000"/>
                </a:spcBef>
                <a:spcAft>
                  <a:spcPct val="0"/>
                </a:spcAft>
                <a:buClrTx/>
                <a:buSzPct val="80000"/>
                <a:buFont typeface="Arial" panose="020B0604020202020204" pitchFamily="34" charset="0"/>
                <a:buNone/>
                <a:tabLst/>
                <a:defRPr sz="1400" b="1" i="0" kern="1200" cap="none" baseline="0">
                  <a:solidFill>
                    <a:srgbClr val="FFFFFF"/>
                  </a:solidFill>
                  <a:latin typeface="+mj-lt"/>
                  <a:ea typeface="+mn-ea"/>
                  <a:cs typeface="+mn-cs"/>
                </a:defRPr>
              </a:lvl1pPr>
              <a:lvl2pPr marL="222250" indent="-211138" algn="l" rtl="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SzPct val="80000"/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2250" indent="-211138" algn="l" rtl="0" eaLnBrk="1" fontAlgn="base" hangingPunct="1">
                <a:lnSpc>
                  <a:spcPct val="100000"/>
                </a:lnSpc>
                <a:spcBef>
                  <a:spcPts val="500"/>
                </a:spcBef>
                <a:spcAft>
                  <a:spcPct val="0"/>
                </a:spcAft>
                <a:buSzPct val="80000"/>
                <a:buFont typeface="Arial" panose="020B0604020202020204" pitchFamily="34" charset="0"/>
                <a:buChar char="•"/>
                <a:tabLst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112" marR="0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ct val="0"/>
                </a:spcAft>
                <a:buClrTx/>
                <a:buSzPct val="80000"/>
                <a:buFont typeface="Arial" panose="020B0604020202020204" pitchFamily="34" charset="0"/>
                <a:buNone/>
                <a:tabLst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0975" marR="0" indent="-180975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ct val="0"/>
                </a:spcAft>
                <a:buClrTx/>
                <a:buSzPct val="80000"/>
                <a:buFont typeface="Arial" panose="020B0604020202020204" pitchFamily="34" charset="0"/>
                <a:buChar char="•"/>
                <a:tabLst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800" dirty="0"/>
                <a:t>Department of Computer Science</a:t>
              </a:r>
            </a:p>
            <a:p>
              <a:endParaRPr lang="en-GB" dirty="0"/>
            </a:p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02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31" r:id="rId2"/>
    <p:sldLayoutId id="2147483732" r:id="rId3"/>
    <p:sldLayoutId id="2147483733" r:id="rId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2250" marR="0" indent="-211138" algn="l" defTabSz="914400" rtl="0" eaLnBrk="1" fontAlgn="base" latinLnBrk="0" hangingPunct="1">
        <a:lnSpc>
          <a:spcPct val="100000"/>
        </a:lnSpc>
        <a:spcBef>
          <a:spcPts val="10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tabLst/>
        <a:defRPr sz="3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22250" indent="-211138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SzPct val="80000"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22250" indent="-211138" algn="l" rtl="0" eaLnBrk="1" fontAlgn="base" hangingPunct="1">
        <a:lnSpc>
          <a:spcPct val="100000"/>
        </a:lnSpc>
        <a:spcBef>
          <a:spcPts val="500"/>
        </a:spcBef>
        <a:spcAft>
          <a:spcPct val="0"/>
        </a:spcAft>
        <a:buSzPct val="80000"/>
        <a:buFont typeface="Arial" panose="020B0604020202020204" pitchFamily="34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1112" marR="0" indent="0" algn="l" defTabSz="914400" rtl="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Tx/>
        <a:buSzPct val="80000"/>
        <a:buFont typeface="Arial" panose="020B0604020202020204" pitchFamily="34" charset="0"/>
        <a:buNone/>
        <a:tabLst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0975" marR="0" indent="-180975" algn="l" defTabSz="914400" rtl="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tabLst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.velasquez.24@ucl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idve0206/ai-analyst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6F2321-BCFB-A91D-3182-54953CC3EF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2211" y="2214563"/>
            <a:ext cx="7224838" cy="636105"/>
          </a:xfrm>
        </p:spPr>
        <p:txBody>
          <a:bodyPr/>
          <a:lstStyle/>
          <a:p>
            <a:r>
              <a:rPr lang="en-GB" dirty="0"/>
              <a:t>GenAI and financial data alert systems</a:t>
            </a:r>
          </a:p>
          <a:p>
            <a:r>
              <a:rPr lang="en-GB" dirty="0"/>
              <a:t>GenAI Insight Overlays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34C9D-690E-C836-29E2-4724ED8D71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Client: Alvarez &amp; Marsal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18592D-46B4-DC22-383F-58571A1EBC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David Velasquez </a:t>
            </a:r>
            <a:r>
              <a:rPr lang="en-GB" dirty="0">
                <a:solidFill>
                  <a:srgbClr val="0070C0"/>
                </a:solidFill>
                <a:hlinkClick r:id="rId2"/>
              </a:rPr>
              <a:t>david.velasquez.24@ucl.ac.uk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D74741-5B24-17CE-BBAA-50EA0EB8EDF3}"/>
              </a:ext>
            </a:extLst>
          </p:cNvPr>
          <p:cNvSpPr txBox="1"/>
          <p:nvPr/>
        </p:nvSpPr>
        <p:spPr>
          <a:xfrm>
            <a:off x="8556171" y="411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28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770DB-3A0D-5826-E456-1F5B4D0ED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05CF4B-3B94-E16F-997B-AE0F9521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468" y="1203312"/>
            <a:ext cx="10825202" cy="609601"/>
          </a:xfrm>
        </p:spPr>
        <p:txBody>
          <a:bodyPr/>
          <a:lstStyle/>
          <a:p>
            <a:r>
              <a:rPr lang="en-GB" dirty="0"/>
              <a:t>Implementation Highlight: Research Graph</a:t>
            </a:r>
            <a:br>
              <a:rPr lang="en-GB" dirty="0"/>
            </a:br>
            <a:r>
              <a:rPr lang="en-GB" sz="2400" b="0" dirty="0"/>
              <a:t>(Based on </a:t>
            </a:r>
            <a:r>
              <a:rPr lang="en-GB" sz="2400" b="0" dirty="0" err="1"/>
              <a:t>Magentic</a:t>
            </a:r>
            <a:r>
              <a:rPr lang="en-GB" sz="2400" b="0" dirty="0"/>
              <a:t> One - </a:t>
            </a:r>
            <a:r>
              <a:rPr lang="en-GB" sz="2400" b="0" dirty="0">
                <a:solidFill>
                  <a:srgbClr val="000000"/>
                </a:solidFill>
                <a:latin typeface="Helvetica" pitchFamily="2" charset="0"/>
              </a:rPr>
              <a:t>Microsoft Research AI Frontiers, 2024)</a:t>
            </a:r>
            <a:br>
              <a:rPr lang="en-GB" sz="2400" b="0" dirty="0"/>
            </a:br>
            <a:endParaRPr lang="en-GB" b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4136F8-8920-1D2C-7147-58B30EE88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19" y="2232560"/>
            <a:ext cx="2726362" cy="424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51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FD48C-5FAA-AB3E-E870-7EEA22421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D2CDF7-5210-0CBC-8157-4C856E20E9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8824" y="2189360"/>
            <a:ext cx="10915249" cy="396612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GB" b="1" dirty="0"/>
              <a:t>Improve Evaluation framework:</a:t>
            </a:r>
          </a:p>
          <a:p>
            <a:pPr marL="565150" lvl="1" indent="-342900">
              <a:lnSpc>
                <a:spcPct val="150000"/>
              </a:lnSpc>
              <a:buFontTx/>
              <a:buChar char="-"/>
            </a:pPr>
            <a:r>
              <a:rPr lang="en-GB" dirty="0"/>
              <a:t>Automatic evaluation of outputs would allow for faster iterations</a:t>
            </a:r>
          </a:p>
          <a:p>
            <a:pPr marL="565150" lvl="1" indent="-342900">
              <a:lnSpc>
                <a:spcPct val="150000"/>
              </a:lnSpc>
              <a:buFontTx/>
              <a:buChar char="-"/>
            </a:pPr>
            <a:r>
              <a:rPr lang="en-GB" dirty="0"/>
              <a:t>Evaluating intermediate steps when executing the entire task could highlight where the agent is struggling most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GB" b="1" dirty="0"/>
              <a:t>Improve Retry logic:</a:t>
            </a:r>
          </a:p>
          <a:p>
            <a:pPr marL="565150" lvl="1" indent="-342900">
              <a:lnSpc>
                <a:spcPct val="150000"/>
              </a:lnSpc>
              <a:buFontTx/>
              <a:buChar char="-"/>
            </a:pPr>
            <a:r>
              <a:rPr lang="en-GB" dirty="0"/>
              <a:t>Move from workflow-level retry to step-level, avoiding work loss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FB96B6-5244-31B9-53D8-71A89A8C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Work: Production Readiness</a:t>
            </a:r>
          </a:p>
        </p:txBody>
      </p:sp>
    </p:spTree>
    <p:extLst>
      <p:ext uri="{BB962C8B-B14F-4D97-AF65-F5344CB8AC3E}">
        <p14:creationId xmlns:p14="http://schemas.microsoft.com/office/powerpoint/2010/main" val="12867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CDE343-0300-09E6-2CED-C7BB4C43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CE409-7722-E7A4-906F-8A07A6CDA8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6468" y="2409949"/>
            <a:ext cx="10438701" cy="743560"/>
          </a:xfrm>
        </p:spPr>
        <p:txBody>
          <a:bodyPr/>
          <a:lstStyle/>
          <a:p>
            <a:r>
              <a:rPr lang="en-GB" dirty="0"/>
              <a:t>GitHub: </a:t>
            </a:r>
            <a:r>
              <a:rPr lang="en-GB" dirty="0">
                <a:hlinkClick r:id="rId2"/>
              </a:rPr>
              <a:t>https://github.com/davidve0206/ai-analyst/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92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2CD43-F289-72F5-D805-4A785CE32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FEAE87-0370-D00B-2E06-EFA39A47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Summary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F78C64D-1348-C577-B365-EB04E9A7702F}"/>
              </a:ext>
            </a:extLst>
          </p:cNvPr>
          <p:cNvSpPr/>
          <p:nvPr/>
        </p:nvSpPr>
        <p:spPr>
          <a:xfrm>
            <a:off x="876468" y="2957520"/>
            <a:ext cx="2154477" cy="125103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Requirement Analysis</a:t>
            </a:r>
          </a:p>
          <a:p>
            <a:pPr algn="ctr"/>
            <a:r>
              <a:rPr lang="en-US" dirty="0"/>
              <a:t>(Personas)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5FD1F5D-D6AC-7CEE-5177-701AE59089C3}"/>
              </a:ext>
            </a:extLst>
          </p:cNvPr>
          <p:cNvSpPr/>
          <p:nvPr/>
        </p:nvSpPr>
        <p:spPr>
          <a:xfrm>
            <a:off x="3758309" y="2957520"/>
            <a:ext cx="2154477" cy="125103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High Level Design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BD82934-9C97-DD87-0F31-7298607D818E}"/>
              </a:ext>
            </a:extLst>
          </p:cNvPr>
          <p:cNvSpPr/>
          <p:nvPr/>
        </p:nvSpPr>
        <p:spPr>
          <a:xfrm>
            <a:off x="6640150" y="2957520"/>
            <a:ext cx="2154477" cy="125103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Implementation Stage 1</a:t>
            </a:r>
          </a:p>
          <a:p>
            <a:pPr algn="ctr"/>
            <a:r>
              <a:rPr lang="en-GB" dirty="0"/>
              <a:t>Single Task Architecture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C1F3879-8D3A-5057-8BB0-EDD424E4D09D}"/>
              </a:ext>
            </a:extLst>
          </p:cNvPr>
          <p:cNvSpPr/>
          <p:nvPr/>
        </p:nvSpPr>
        <p:spPr>
          <a:xfrm>
            <a:off x="9521991" y="2957520"/>
            <a:ext cx="2154477" cy="125103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Implementation Stage 2</a:t>
            </a:r>
          </a:p>
          <a:p>
            <a:pPr algn="ctr"/>
            <a:r>
              <a:rPr lang="en-GB" dirty="0"/>
              <a:t>Workflow Driven Architecture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108BED-27DD-1564-A825-EA201CA0A13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030945" y="3583037"/>
            <a:ext cx="727364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58F62F-05D7-66A5-E634-6069CF5FB81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912786" y="3583037"/>
            <a:ext cx="727364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332F68-3F68-C059-27C3-A77A7A513A1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658225" y="3583037"/>
            <a:ext cx="863766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89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79DBB-981D-B7B6-FE6B-8439E04DB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5495C6-E439-414D-2244-D864757009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8824" y="2570361"/>
            <a:ext cx="10915249" cy="396612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GB" b="1" dirty="0"/>
              <a:t>Target personas not particularly tech savvy, and used to the intuitive interface of a dashboard</a:t>
            </a:r>
          </a:p>
          <a:p>
            <a:pPr marL="565150" lvl="1" indent="-342900">
              <a:buFontTx/>
              <a:buChar char="-"/>
            </a:pPr>
            <a:r>
              <a:rPr lang="en-GB" dirty="0"/>
              <a:t>Setup must be simple</a:t>
            </a:r>
          </a:p>
          <a:p>
            <a:pPr marL="565150" lvl="1" indent="-342900">
              <a:buFontTx/>
              <a:buChar char="-"/>
            </a:pPr>
            <a:r>
              <a:rPr lang="en-GB" dirty="0"/>
              <a:t>Key output they need is knowing where to look in detail for their next steps, so a high-level report can be good enough in early iterations.</a:t>
            </a:r>
          </a:p>
          <a:p>
            <a:pPr marL="342900" indent="-342900">
              <a:buFontTx/>
              <a:buChar char="-"/>
            </a:pPr>
            <a:r>
              <a:rPr lang="en-GB" b="1" dirty="0"/>
              <a:t>Different type of users need not just different KPIs but different detail levels</a:t>
            </a:r>
          </a:p>
          <a:p>
            <a:pPr marL="565150" lvl="1" indent="-342900">
              <a:buFontTx/>
              <a:buChar char="-"/>
            </a:pPr>
            <a:r>
              <a:rPr lang="en-GB" dirty="0"/>
              <a:t>Likely need to create different prompt sets for each</a:t>
            </a:r>
          </a:p>
          <a:p>
            <a:pPr marL="342900" indent="-342900">
              <a:buFontTx/>
              <a:buChar char="-"/>
            </a:pPr>
            <a:r>
              <a:rPr lang="en-GB" b="1" dirty="0"/>
              <a:t>Design must be Modular and Extensible</a:t>
            </a:r>
          </a:p>
          <a:p>
            <a:pPr marL="342900" indent="-342900">
              <a:buFontTx/>
              <a:buChar char="-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38D9E4-03A5-AB81-7459-01E004A1A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Analysis Summary</a:t>
            </a:r>
          </a:p>
        </p:txBody>
      </p:sp>
    </p:spTree>
    <p:extLst>
      <p:ext uri="{BB962C8B-B14F-4D97-AF65-F5344CB8AC3E}">
        <p14:creationId xmlns:p14="http://schemas.microsoft.com/office/powerpoint/2010/main" val="225397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5CC5F3-DA50-3D85-1BCC-1AFCF0A0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Analysis Summary (cont’d)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8558E3-E6B6-0E41-11ED-C1BDE9627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111073"/>
              </p:ext>
            </p:extLst>
          </p:nvPr>
        </p:nvGraphicFramePr>
        <p:xfrm>
          <a:off x="876468" y="1887955"/>
          <a:ext cx="10800000" cy="453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000">
                  <a:extLst>
                    <a:ext uri="{9D8B030D-6E8A-4147-A177-3AD203B41FA5}">
                      <a16:colId xmlns:a16="http://schemas.microsoft.com/office/drawing/2014/main" val="23382404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6478985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45417706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 Parts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 Manager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CFO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70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Retrieve high-level data (e.g., Sales trend, filtered, over time)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8F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9664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Retrieve detailed data (e.g., Sales by product for the last period)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8F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95498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Sales forecasts based on current trends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8F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80027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Retrieve changes in detailed data that explain current trends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8F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664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Recommend potential actions to remedy negative trends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98434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 forecasts based on the remedy action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9658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Customized email body based on report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8F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36309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61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Sources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4457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CSV File Retrieval Agent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8F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1539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Azure Database Retrieval Agent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Used</a:t>
                      </a: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8F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7635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File Information Retrieval Agent (e.g., company reports)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157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Search Agent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051699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0661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Frontend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0619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Frontend to configure  a single run internal for all requests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8F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3336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Frontend for defining report scope (e.g., sales region)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8F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8648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Frontend to configure emails to receive report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8F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333464"/>
                  </a:ext>
                </a:extLst>
              </a:tr>
            </a:tbl>
          </a:graphicData>
        </a:graphic>
      </p:graphicFrame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68B6119-D783-7969-423C-548B739E53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39553" y="5942359"/>
            <a:ext cx="1436915" cy="422221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relevant with anonymized data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3CD4FB-48F9-ED53-66F4-4AA247C6E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A4C54-8903-BF0C-C957-75B1AC502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48" y="2349500"/>
            <a:ext cx="10137303" cy="344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9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B552A-8DFA-BE4B-1023-F419F7F3B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EDCEBB-67BF-D9E7-5800-2F94FE49AA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8824" y="2570361"/>
            <a:ext cx="10915249" cy="3966125"/>
          </a:xfrm>
        </p:spPr>
        <p:txBody>
          <a:bodyPr/>
          <a:lstStyle/>
          <a:p>
            <a:r>
              <a:rPr lang="en-GB" b="1" dirty="0"/>
              <a:t>Loosely defined task</a:t>
            </a:r>
          </a:p>
          <a:p>
            <a:r>
              <a:rPr lang="en-GB" dirty="0"/>
              <a:t>Multiple potential paths, depth of research depends on previous findings</a:t>
            </a:r>
          </a:p>
          <a:p>
            <a:endParaRPr lang="en-GB" dirty="0"/>
          </a:p>
          <a:p>
            <a:r>
              <a:rPr lang="en-GB" b="1" dirty="0"/>
              <a:t>Context, nuance and causality</a:t>
            </a:r>
          </a:p>
          <a:p>
            <a:r>
              <a:rPr lang="en-GB" dirty="0"/>
              <a:t>Human analysts keep a lot of context in their head and make causal inferences</a:t>
            </a:r>
          </a:p>
          <a:p>
            <a:endParaRPr lang="en-GB" dirty="0"/>
          </a:p>
          <a:p>
            <a:r>
              <a:rPr lang="en-GB" b="1" dirty="0"/>
              <a:t>Lack of training data for models</a:t>
            </a:r>
          </a:p>
          <a:p>
            <a:r>
              <a:rPr lang="en-GB" dirty="0"/>
              <a:t>Every company is different, and they don’t share their internal analysis publicly!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7D8EF1-F5BF-4C50-B07D-B664E7E9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Technical Complexity: Agent needs to “think” like an analyst</a:t>
            </a:r>
          </a:p>
        </p:txBody>
      </p:sp>
    </p:spTree>
    <p:extLst>
      <p:ext uri="{BB962C8B-B14F-4D97-AF65-F5344CB8AC3E}">
        <p14:creationId xmlns:p14="http://schemas.microsoft.com/office/powerpoint/2010/main" val="401465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6D169-812B-C943-BDEB-3F49EBC36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B3B64F-D2DF-35C7-53CB-069BBAE963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8824" y="2546555"/>
            <a:ext cx="10915249" cy="3966125"/>
          </a:xfrm>
        </p:spPr>
        <p:txBody>
          <a:bodyPr/>
          <a:lstStyle/>
          <a:p>
            <a:r>
              <a:rPr lang="en-GB" b="1" dirty="0"/>
              <a:t>Stage 1: Single orchestration framework for the entire task</a:t>
            </a:r>
          </a:p>
          <a:p>
            <a:endParaRPr lang="en-GB" sz="1200" dirty="0"/>
          </a:p>
          <a:p>
            <a:r>
              <a:rPr lang="en-GB" dirty="0"/>
              <a:t>Key findings:</a:t>
            </a:r>
          </a:p>
          <a:p>
            <a:pPr marL="342900" indent="-342900">
              <a:buFontTx/>
              <a:buChar char="-"/>
            </a:pPr>
            <a:r>
              <a:rPr lang="en-GB" dirty="0"/>
              <a:t>Easier to set up – single prompt for the main task + system prompt per agent</a:t>
            </a:r>
          </a:p>
          <a:p>
            <a:pPr marL="342900" indent="-342900">
              <a:buFontTx/>
              <a:buChar char="-"/>
            </a:pPr>
            <a:r>
              <a:rPr lang="en-GB" dirty="0"/>
              <a:t>Can follow general outlines quite well, but not the nuance / details</a:t>
            </a:r>
          </a:p>
          <a:p>
            <a:pPr marL="342900" indent="-342900">
              <a:buFontTx/>
              <a:buChar char="-"/>
            </a:pPr>
            <a:r>
              <a:rPr lang="en-GB" dirty="0"/>
              <a:t>Context grows too quickly, “blowing up” the context for each agent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E73AAC-FD4D-8082-4558-D7CBBA6A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Methodology: Two stage experiment (1 / 2)</a:t>
            </a:r>
          </a:p>
        </p:txBody>
      </p:sp>
    </p:spTree>
    <p:extLst>
      <p:ext uri="{BB962C8B-B14F-4D97-AF65-F5344CB8AC3E}">
        <p14:creationId xmlns:p14="http://schemas.microsoft.com/office/powerpoint/2010/main" val="379612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BC506-866E-37C4-D04F-01EE099FC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2E3445-358C-7B5D-09DF-9734355D54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8824" y="2532262"/>
            <a:ext cx="10915249" cy="3966125"/>
          </a:xfrm>
        </p:spPr>
        <p:txBody>
          <a:bodyPr/>
          <a:lstStyle/>
          <a:p>
            <a:r>
              <a:rPr lang="en-GB" b="1" dirty="0"/>
              <a:t>Stage 2: Detailed workflow</a:t>
            </a:r>
          </a:p>
          <a:p>
            <a:endParaRPr lang="en-GB" sz="1200" dirty="0"/>
          </a:p>
          <a:p>
            <a:r>
              <a:rPr lang="en-GB" dirty="0"/>
              <a:t>Key findings:</a:t>
            </a:r>
          </a:p>
          <a:p>
            <a:pPr marL="342900" indent="-342900">
              <a:buFontTx/>
              <a:buChar char="-"/>
            </a:pPr>
            <a:r>
              <a:rPr lang="en-GB" dirty="0"/>
              <a:t>Breaking task in smaller, better-defined steps improves LLM reliability</a:t>
            </a:r>
          </a:p>
          <a:p>
            <a:pPr marL="342900" indent="-342900">
              <a:buFontTx/>
              <a:buChar char="-"/>
            </a:pPr>
            <a:r>
              <a:rPr lang="en-GB" dirty="0"/>
              <a:t>Context management is key – e.g., allowing context to grow within deep tasks but exposing only outputs to the rest of the flow</a:t>
            </a:r>
          </a:p>
          <a:p>
            <a:pPr marL="342900" indent="-342900">
              <a:buFontTx/>
              <a:buChar char="-"/>
            </a:pPr>
            <a:r>
              <a:rPr lang="en-GB" dirty="0"/>
              <a:t>Iterative agents tend to go into “rabbit-holes” – important to build flows that can unstuck themselves, but also define forceful exit points when there isn’t a good measure of done</a:t>
            </a:r>
            <a:endParaRPr lang="en-GB" sz="18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1800" i="1" dirty="0">
                <a:solidFill>
                  <a:schemeClr val="bg1">
                    <a:lumMod val="50000"/>
                  </a:schemeClr>
                </a:solidFill>
              </a:rPr>
              <a:t>Note: My final process is quite in with </a:t>
            </a:r>
            <a:r>
              <a:rPr lang="en-GB" sz="1800" i="1" dirty="0" err="1">
                <a:solidFill>
                  <a:schemeClr val="bg1">
                    <a:lumMod val="50000"/>
                  </a:schemeClr>
                </a:solidFill>
              </a:rPr>
              <a:t>LangChain’s</a:t>
            </a:r>
            <a:r>
              <a:rPr lang="en-GB" sz="1800" i="1" dirty="0">
                <a:solidFill>
                  <a:schemeClr val="bg1">
                    <a:lumMod val="50000"/>
                  </a:schemeClr>
                </a:solidFill>
              </a:rPr>
              <a:t> guide for building agents, and their new “Deep Agents”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959309-4CA7-6152-C185-7DAF0B62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Methodology: Two stage experiment (2 / 2)</a:t>
            </a:r>
          </a:p>
        </p:txBody>
      </p:sp>
    </p:spTree>
    <p:extLst>
      <p:ext uri="{BB962C8B-B14F-4D97-AF65-F5344CB8AC3E}">
        <p14:creationId xmlns:p14="http://schemas.microsoft.com/office/powerpoint/2010/main" val="215583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420276-CBCE-C2C2-78DD-F13528C0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468" y="1203312"/>
            <a:ext cx="10825202" cy="609601"/>
          </a:xfrm>
        </p:spPr>
        <p:txBody>
          <a:bodyPr/>
          <a:lstStyle/>
          <a:p>
            <a:r>
              <a:rPr lang="en-GB" dirty="0"/>
              <a:t>Implementation Methodology: Final Detailed Workflow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9B064E-53D8-7B30-2F1C-EC4ED3B0F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62" y="3393783"/>
            <a:ext cx="11899075" cy="830455"/>
          </a:xfrm>
          <a:prstGeom prst="rect">
            <a:avLst/>
          </a:prstGeom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5B1769BC-5720-8C42-3B69-FA681636E8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83562" y="5232468"/>
            <a:ext cx="1092906" cy="262018"/>
          </a:xfrm>
          <a:solidFill>
            <a:srgbClr val="FFF3E0"/>
          </a:solidFill>
          <a:ln>
            <a:solidFill>
              <a:schemeClr val="tx2"/>
            </a:solidFill>
          </a:ln>
        </p:spPr>
        <p:txBody>
          <a:bodyPr anchor="ctr"/>
          <a:lstStyle/>
          <a:p>
            <a:pPr algn="ctr"/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Direct call to LLM</a:t>
            </a: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8518B64F-669A-A783-04F3-CE21E0DF9D34}"/>
              </a:ext>
            </a:extLst>
          </p:cNvPr>
          <p:cNvSpPr txBox="1">
            <a:spLocks/>
          </p:cNvSpPr>
          <p:nvPr/>
        </p:nvSpPr>
        <p:spPr>
          <a:xfrm>
            <a:off x="10583562" y="5537268"/>
            <a:ext cx="1092906" cy="262800"/>
          </a:xfrm>
          <a:prstGeom prst="rect">
            <a:avLst/>
          </a:prstGeom>
          <a:gradFill flip="none" rotWithShape="1">
            <a:gsLst>
              <a:gs pos="0">
                <a:srgbClr val="E2F5FF"/>
              </a:gs>
              <a:gs pos="82000">
                <a:srgbClr val="E8F6E8"/>
              </a:gs>
            </a:gsLst>
            <a:lin ang="0" scaled="1"/>
            <a:tileRect/>
          </a:gradFill>
          <a:ln>
            <a:solidFill>
              <a:schemeClr val="tx2"/>
            </a:solidFill>
          </a:ln>
        </p:spPr>
        <p:txBody>
          <a:bodyPr anchor="ctr"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2250" indent="-22225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975" marR="0" indent="-1809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Single-agent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EBF2CC6D-BBF8-0986-362E-1543FAD2CDC4}"/>
              </a:ext>
            </a:extLst>
          </p:cNvPr>
          <p:cNvSpPr txBox="1">
            <a:spLocks/>
          </p:cNvSpPr>
          <p:nvPr/>
        </p:nvSpPr>
        <p:spPr>
          <a:xfrm>
            <a:off x="10583561" y="5842068"/>
            <a:ext cx="1092906" cy="262018"/>
          </a:xfrm>
          <a:prstGeom prst="rect">
            <a:avLst/>
          </a:prstGeom>
          <a:solidFill>
            <a:srgbClr val="F4E5F6"/>
          </a:solidFill>
          <a:ln>
            <a:solidFill>
              <a:schemeClr val="tx2"/>
            </a:solidFill>
          </a:ln>
        </p:spPr>
        <p:txBody>
          <a:bodyPr anchor="ctr"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2250" indent="-22225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975" marR="0" indent="-1809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Multi-agent Flow</a:t>
            </a:r>
          </a:p>
        </p:txBody>
      </p:sp>
    </p:spTree>
    <p:extLst>
      <p:ext uri="{BB962C8B-B14F-4D97-AF65-F5344CB8AC3E}">
        <p14:creationId xmlns:p14="http://schemas.microsoft.com/office/powerpoint/2010/main" val="2530135968"/>
      </p:ext>
    </p:extLst>
  </p:cSld>
  <p:clrMapOvr>
    <a:masterClrMapping/>
  </p:clrMapOvr>
</p:sld>
</file>

<file path=ppt/theme/theme1.xml><?xml version="1.0" encoding="utf-8"?>
<a:theme xmlns:a="http://schemas.openxmlformats.org/drawingml/2006/main" name="IXN Slide Theme">
  <a:themeElements>
    <a:clrScheme name="UCL Black Theme">
      <a:dk1>
        <a:sysClr val="windowText" lastClr="000000"/>
      </a:dk1>
      <a:lt1>
        <a:srgbClr val="FFFFFF"/>
      </a:lt1>
      <a:dk2>
        <a:srgbClr val="000000"/>
      </a:dk2>
      <a:lt2>
        <a:srgbClr val="E6E6E6"/>
      </a:lt2>
      <a:accent1>
        <a:srgbClr val="F6BE00"/>
      </a:accent1>
      <a:accent2>
        <a:srgbClr val="B5BD00"/>
      </a:accent2>
      <a:accent3>
        <a:srgbClr val="A4DBE8"/>
      </a:accent3>
      <a:accent4>
        <a:srgbClr val="8C8279"/>
      </a:accent4>
      <a:accent5>
        <a:srgbClr val="EA7600"/>
      </a:accent5>
      <a:accent6>
        <a:srgbClr val="E03C31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custClrLst>
    <a:custClr name="name of colour">
      <a:srgbClr val="000000"/>
    </a:custClr>
  </a:custClrLst>
  <a:extLst>
    <a:ext uri="{05A4C25C-085E-4340-85A3-A5531E510DB2}">
      <thm15:themeFamily xmlns:thm15="http://schemas.microsoft.com/office/thememl/2012/main" name="Presentation4" id="{1117F47E-1820-FB44-B702-91BC503BEEB2}" vid="{7AC29BA8-160E-2647-B666-6ADA20DE7E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faf88fe-a998-4c5b-93c9-210a11d9a5c2}" enabled="0" method="" siteId="{1faf88fe-a998-4c5b-93c9-210a11d9a5c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8075</TotalTime>
  <Words>614</Words>
  <Application>Microsoft Macintosh PowerPoint</Application>
  <PresentationFormat>Widescreen</PresentationFormat>
  <Paragraphs>82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Helvetica</vt:lpstr>
      <vt:lpstr>IXN Slide Theme</vt:lpstr>
      <vt:lpstr>PowerPoint Presentation</vt:lpstr>
      <vt:lpstr>Process Summary</vt:lpstr>
      <vt:lpstr>Requirements Analysis Summary</vt:lpstr>
      <vt:lpstr>Requirements Analysis Summary (cont’d)</vt:lpstr>
      <vt:lpstr>High-Level Design</vt:lpstr>
      <vt:lpstr>Implementation Technical Complexity: Agent needs to “think” like an analyst</vt:lpstr>
      <vt:lpstr>Implementation Methodology: Two stage experiment (1 / 2)</vt:lpstr>
      <vt:lpstr>Implementation Methodology: Two stage experiment (2 / 2)</vt:lpstr>
      <vt:lpstr>Implementation Methodology: Final Detailed Workflow</vt:lpstr>
      <vt:lpstr>Implementation Highlight: Research Graph (Based on Magentic One - Microsoft Research AI Frontiers, 2024) </vt:lpstr>
      <vt:lpstr>Future Work: Production Readiness</vt:lpstr>
      <vt:lpstr>Thank You!</vt:lpstr>
    </vt:vector>
  </TitlesOfParts>
  <Manager/>
  <Company>University College London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IXN PowerPoint Slides </dc:title>
  <dc:subject/>
  <dc:creator/>
  <cp:keywords/>
  <dc:description/>
  <cp:lastModifiedBy>Velasquez Velasquez, David</cp:lastModifiedBy>
  <cp:revision>85</cp:revision>
  <dcterms:created xsi:type="dcterms:W3CDTF">2020-09-10T09:35:54Z</dcterms:created>
  <dcterms:modified xsi:type="dcterms:W3CDTF">2025-08-29T13:35:41Z</dcterms:modified>
  <cp:category>IXN</cp:category>
</cp:coreProperties>
</file>