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69" r:id="rId4"/>
    <p:sldId id="273" r:id="rId5"/>
    <p:sldId id="264" r:id="rId6"/>
    <p:sldId id="258" r:id="rId7"/>
    <p:sldId id="274" r:id="rId8"/>
    <p:sldId id="275" r:id="rId9"/>
    <p:sldId id="259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6E8"/>
    <a:srgbClr val="E2F5FF"/>
    <a:srgbClr val="F4E5F6"/>
    <a:srgbClr val="FFF3E0"/>
    <a:srgbClr val="068F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86483"/>
  </p:normalViewPr>
  <p:slideViewPr>
    <p:cSldViewPr snapToGrid="0" snapToObjects="1">
      <p:cViewPr varScale="1">
        <p:scale>
          <a:sx n="102" d="100"/>
          <a:sy n="102" d="100"/>
        </p:scale>
        <p:origin x="10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4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6856A-36E6-B9A6-FB7C-2BD271D99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F91B2-8E10-0F90-6FE6-35754707A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8F404-386B-088E-E65E-68A88D13F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414E-8313-42B9-0726-07AC0547B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7F33A-E250-BB1C-C998-127C6038B7E1}"/>
              </a:ext>
            </a:extLst>
          </p:cNvPr>
          <p:cNvSpPr txBox="1"/>
          <p:nvPr userDrawn="1"/>
        </p:nvSpPr>
        <p:spPr>
          <a:xfrm>
            <a:off x="228600" y="1565294"/>
            <a:ext cx="605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/>
              <a:t>MSc Computer Science Summer Projects 2025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405C4275-9369-E26B-370E-5AEE9488CB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5951" y="5649555"/>
            <a:ext cx="7560000" cy="6361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18000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i="0" kern="1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552B9-C275-7CA2-4165-B0F7BF357E68}"/>
              </a:ext>
            </a:extLst>
          </p:cNvPr>
          <p:cNvSpPr txBox="1"/>
          <p:nvPr userDrawn="1"/>
        </p:nvSpPr>
        <p:spPr>
          <a:xfrm>
            <a:off x="3974123" y="8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80722-62A0-601B-6225-B39EF784B6D2}"/>
              </a:ext>
            </a:extLst>
          </p:cNvPr>
          <p:cNvSpPr/>
          <p:nvPr userDrawn="1"/>
        </p:nvSpPr>
        <p:spPr>
          <a:xfrm>
            <a:off x="8845062" y="17584"/>
            <a:ext cx="307730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UCL Branding" descr="UCL Logo">
            <a:extLst>
              <a:ext uri="{FF2B5EF4-FFF2-40B4-BE49-F238E27FC236}">
                <a16:creationId xmlns:a16="http://schemas.microsoft.com/office/drawing/2014/main" id="{D272C7FF-5ABC-29EE-BFD1-D03F01255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-8792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CB8B108A-FF3F-7854-31E0-AF0D37A6E758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BB8C82-0C9F-5F63-EAC2-9D73AD943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211" y="2214563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3000" b="1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&lt;Project title&gt;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433A75B-F7D0-41EC-3171-63080543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4050" y="3046795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&lt;Subtitle&gt;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AFB2511-122D-0B4E-480E-A0F76F89B2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3932059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Client: &lt;Name(s), affiliation(s)&gt;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85DE551-7FE7-E56F-4B55-3519EA112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310" y="4878402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&lt;Your name(s) and email(s)&gt;</a:t>
            </a:r>
          </a:p>
        </p:txBody>
      </p:sp>
      <p:pic>
        <p:nvPicPr>
          <p:cNvPr id="1026" name="Picture 2" descr="Alvarez &amp; Marsal | Partners">
            <a:extLst>
              <a:ext uri="{FF2B5EF4-FFF2-40B4-BE49-F238E27FC236}">
                <a16:creationId xmlns:a16="http://schemas.microsoft.com/office/drawing/2014/main" id="{90415150-B8BF-EAE0-7ABA-BB8E4E1FF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23" y="5608927"/>
            <a:ext cx="2433982" cy="10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Single Text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039020"/>
            <a:ext cx="10439064" cy="3966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18979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ex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07813" y="2262530"/>
            <a:ext cx="4453287" cy="377778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262529"/>
            <a:ext cx="5367032" cy="3777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03312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862245" y="2104650"/>
            <a:ext cx="4453287" cy="3685818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47273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CA0C7-F693-FCDD-BE67-8454867100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831" y="2105149"/>
            <a:ext cx="5618162" cy="743560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GitHub: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  <a:p>
            <a:pPr lvl="0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BE5B20-F719-3B5F-8323-404630361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30" y="3182694"/>
            <a:ext cx="5610225" cy="835025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Blog: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377225-3155-A289-33F0-F214492ED1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468" y="4351704"/>
            <a:ext cx="5626100" cy="143876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&lt;Any other contact details&gt;</a:t>
            </a:r>
          </a:p>
        </p:txBody>
      </p:sp>
    </p:spTree>
    <p:extLst>
      <p:ext uri="{BB962C8B-B14F-4D97-AF65-F5344CB8AC3E}">
        <p14:creationId xmlns:p14="http://schemas.microsoft.com/office/powerpoint/2010/main" val="5861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" descr="Footer title">
            <a:extLst>
              <a:ext uri="{FF2B5EF4-FFF2-40B4-BE49-F238E27FC236}">
                <a16:creationId xmlns:a16="http://schemas.microsoft.com/office/drawing/2014/main" id="{36273762-8319-7278-5414-6EB22D568107}"/>
              </a:ext>
            </a:extLst>
          </p:cNvPr>
          <p:cNvSpPr txBox="1">
            <a:spLocks/>
          </p:cNvSpPr>
          <p:nvPr userDrawn="1"/>
        </p:nvSpPr>
        <p:spPr>
          <a:xfrm>
            <a:off x="4603899" y="6534733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UCL Industry Exchange Network (IXN)</a:t>
            </a:r>
          </a:p>
        </p:txBody>
      </p:sp>
      <p:sp>
        <p:nvSpPr>
          <p:cNvPr id="11" name="Date " descr="Date">
            <a:extLst>
              <a:ext uri="{FF2B5EF4-FFF2-40B4-BE49-F238E27FC236}">
                <a16:creationId xmlns:a16="http://schemas.microsoft.com/office/drawing/2014/main" id="{DE3CA725-4D2D-8276-3ABC-708003CECAC0}"/>
              </a:ext>
            </a:extLst>
          </p:cNvPr>
          <p:cNvSpPr txBox="1">
            <a:spLocks/>
          </p:cNvSpPr>
          <p:nvPr userDrawn="1"/>
        </p:nvSpPr>
        <p:spPr>
          <a:xfrm>
            <a:off x="362211" y="6498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9/2/25</a:t>
            </a:fld>
            <a:endParaRPr lang="en-US" dirty="0"/>
          </a:p>
        </p:txBody>
      </p:sp>
      <p:sp>
        <p:nvSpPr>
          <p:cNvPr id="13" name="Slide number" descr="Page number">
            <a:extLst>
              <a:ext uri="{FF2B5EF4-FFF2-40B4-BE49-F238E27FC236}">
                <a16:creationId xmlns:a16="http://schemas.microsoft.com/office/drawing/2014/main" id="{24CAA851-7A6E-1F07-B7B2-A9438260ED60}"/>
              </a:ext>
            </a:extLst>
          </p:cNvPr>
          <p:cNvSpPr txBox="1">
            <a:spLocks/>
          </p:cNvSpPr>
          <p:nvPr userDrawn="1"/>
        </p:nvSpPr>
        <p:spPr>
          <a:xfrm>
            <a:off x="11189436" y="6534446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aculty, Department title">
            <a:extLst>
              <a:ext uri="{FF2B5EF4-FFF2-40B4-BE49-F238E27FC236}">
                <a16:creationId xmlns:a16="http://schemas.microsoft.com/office/drawing/2014/main" id="{EE3E6355-2633-02CE-3433-0D78DC619E4E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90E302-37E5-4441-9C0D-B805B9D7D684}"/>
              </a:ext>
            </a:extLst>
          </p:cNvPr>
          <p:cNvGrpSpPr/>
          <p:nvPr userDrawn="1"/>
        </p:nvGrpSpPr>
        <p:grpSpPr>
          <a:xfrm>
            <a:off x="-25" y="0"/>
            <a:ext cx="12192025" cy="866338"/>
            <a:chOff x="-25" y="0"/>
            <a:chExt cx="12192025" cy="866338"/>
          </a:xfrm>
        </p:grpSpPr>
        <p:pic>
          <p:nvPicPr>
            <p:cNvPr id="5" name="UCL Branding" descr="UCL Logo">
              <a:extLst>
                <a:ext uri="{FF2B5EF4-FFF2-40B4-BE49-F238E27FC236}">
                  <a16:creationId xmlns:a16="http://schemas.microsoft.com/office/drawing/2014/main" id="{6A68211A-6B4F-A7BE-661B-EBF33339AD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402"/>
            <a:stretch/>
          </p:blipFill>
          <p:spPr>
            <a:xfrm>
              <a:off x="-25" y="0"/>
              <a:ext cx="12192025" cy="866338"/>
            </a:xfrm>
            <a:prstGeom prst="rect">
              <a:avLst/>
            </a:prstGeom>
          </p:spPr>
        </p:pic>
        <p:sp>
          <p:nvSpPr>
            <p:cNvPr id="8" name="Faculty, Department title">
              <a:extLst>
                <a:ext uri="{FF2B5EF4-FFF2-40B4-BE49-F238E27FC236}">
                  <a16:creationId xmlns:a16="http://schemas.microsoft.com/office/drawing/2014/main" id="{F5FDF478-8216-47FE-F724-DD151FB93B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5499" y="118307"/>
              <a:ext cx="5760000" cy="720000"/>
            </a:xfrm>
            <a:prstGeom prst="rect">
              <a:avLst/>
            </a:prstGeom>
          </p:spPr>
          <p:txBody>
            <a:bodyPr/>
            <a:lstStyle>
              <a:lvl1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sz="1400" b="1" i="0" kern="1200" cap="none" baseline="0">
                  <a:solidFill>
                    <a:srgbClr val="FFFFFF"/>
                  </a:solidFill>
                  <a:latin typeface="+mj-lt"/>
                  <a:ea typeface="+mn-ea"/>
                  <a:cs typeface="+mn-cs"/>
                </a:defRPr>
              </a:lvl1pPr>
              <a:lvl2pPr marL="222250" indent="-21113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2250" indent="-211138" algn="l" rtl="0" eaLnBrk="1" fontAlgn="base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0975" marR="0" indent="-180975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Department of Computer Science</a:t>
              </a:r>
            </a:p>
            <a:p>
              <a:endParaRPr lang="en-GB" dirty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1" r:id="rId2"/>
    <p:sldLayoutId id="2147483732" r:id="rId3"/>
    <p:sldLayoutId id="2147483733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6F2321-BCFB-A91D-3182-54953CC3E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11" y="2214563"/>
            <a:ext cx="7224838" cy="636105"/>
          </a:xfrm>
        </p:spPr>
        <p:txBody>
          <a:bodyPr/>
          <a:lstStyle/>
          <a:p>
            <a:r>
              <a:rPr lang="en-GB" dirty="0"/>
              <a:t>AI Analyst: GenAI and financial data</a:t>
            </a:r>
          </a:p>
          <a:p>
            <a:r>
              <a:rPr lang="en-GB" dirty="0"/>
              <a:t>alert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34C9D-690E-C836-29E2-4724ED8D71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Client: Alvarez &amp; Marsal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8592D-46B4-DC22-383F-58571A1EB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Candidate Number: KYHL7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74741-5B24-17CE-BBAA-50EA0EB8EDF3}"/>
              </a:ext>
            </a:extLst>
          </p:cNvPr>
          <p:cNvSpPr txBox="1"/>
          <p:nvPr/>
        </p:nvSpPr>
        <p:spPr>
          <a:xfrm>
            <a:off x="855617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2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E0DC6-9B13-2BB7-D2A7-DF3B13708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F46B39-E826-2539-2F13-9B2B6D0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24DAEDF-C8C0-4663-4C07-C67303ECC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570361"/>
            <a:ext cx="10915249" cy="3966125"/>
          </a:xfrm>
        </p:spPr>
        <p:txBody>
          <a:bodyPr/>
          <a:lstStyle/>
          <a:p>
            <a:r>
              <a:rPr lang="en-GB" b="1" dirty="0"/>
              <a:t>Aim:</a:t>
            </a:r>
            <a:endParaRPr lang="en-GB" dirty="0"/>
          </a:p>
          <a:p>
            <a:r>
              <a:rPr lang="en-GB" dirty="0"/>
              <a:t>The aim of this project is to explore the capabilities of AI Agents to act as a junior data analyst within a company.</a:t>
            </a:r>
          </a:p>
          <a:p>
            <a:endParaRPr lang="en-GB" dirty="0"/>
          </a:p>
          <a:p>
            <a:r>
              <a:rPr lang="en-GB" b="1" dirty="0"/>
              <a:t>How?</a:t>
            </a:r>
          </a:p>
          <a:p>
            <a:r>
              <a:rPr lang="en-GB" dirty="0"/>
              <a:t>By creating a </a:t>
            </a:r>
            <a:r>
              <a:rPr lang="en-GB" b="1" dirty="0"/>
              <a:t>proof-of-concept system</a:t>
            </a:r>
            <a:r>
              <a:rPr lang="en-GB" dirty="0"/>
              <a:t>, the “AI Analyst”, that can autonomously access a company's data, retrieve operational figures, extract initial insights from these figures and generate detailed Sales reports.</a:t>
            </a:r>
          </a:p>
        </p:txBody>
      </p:sp>
    </p:spTree>
    <p:extLst>
      <p:ext uri="{BB962C8B-B14F-4D97-AF65-F5344CB8AC3E}">
        <p14:creationId xmlns:p14="http://schemas.microsoft.com/office/powerpoint/2010/main" val="87013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2CD43-F289-72F5-D805-4A785CE32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FEAE87-0370-D00B-2E06-EFA39A47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Summary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F78C64D-1348-C577-B365-EB04E9A7702F}"/>
              </a:ext>
            </a:extLst>
          </p:cNvPr>
          <p:cNvSpPr/>
          <p:nvPr/>
        </p:nvSpPr>
        <p:spPr>
          <a:xfrm>
            <a:off x="876468" y="2957520"/>
            <a:ext cx="2154477" cy="1251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Requirement Analysis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FD1F5D-D6AC-7CEE-5177-701AE59089C3}"/>
              </a:ext>
            </a:extLst>
          </p:cNvPr>
          <p:cNvSpPr/>
          <p:nvPr/>
        </p:nvSpPr>
        <p:spPr>
          <a:xfrm>
            <a:off x="3758309" y="2957520"/>
            <a:ext cx="2154477" cy="1251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Level Design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82934-9C97-DD87-0F31-7298607D818E}"/>
              </a:ext>
            </a:extLst>
          </p:cNvPr>
          <p:cNvSpPr/>
          <p:nvPr/>
        </p:nvSpPr>
        <p:spPr>
          <a:xfrm>
            <a:off x="6640150" y="2957520"/>
            <a:ext cx="2154477" cy="1251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Implementation Stage 1</a:t>
            </a:r>
          </a:p>
          <a:p>
            <a:pPr algn="ctr"/>
            <a:r>
              <a:rPr lang="en-GB" dirty="0"/>
              <a:t>Single Task Architecture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1F3879-8D3A-5057-8BB0-EDD424E4D09D}"/>
              </a:ext>
            </a:extLst>
          </p:cNvPr>
          <p:cNvSpPr/>
          <p:nvPr/>
        </p:nvSpPr>
        <p:spPr>
          <a:xfrm>
            <a:off x="9521991" y="2957520"/>
            <a:ext cx="2154477" cy="1251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Implementation Stage 2</a:t>
            </a:r>
          </a:p>
          <a:p>
            <a:pPr algn="ctr"/>
            <a:r>
              <a:rPr lang="en-GB" dirty="0"/>
              <a:t>Workflow Architecture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08BED-27DD-1564-A825-EA201CA0A13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30945" y="3583037"/>
            <a:ext cx="7273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58F62F-05D7-66A5-E634-6069CF5FB8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912786" y="3583037"/>
            <a:ext cx="7273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332F68-3F68-C059-27C3-A77A7A513A1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794627" y="3583037"/>
            <a:ext cx="7273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13D2E3-99A8-8379-C485-3E7238A5EF53}"/>
              </a:ext>
            </a:extLst>
          </p:cNvPr>
          <p:cNvSpPr txBox="1"/>
          <p:nvPr/>
        </p:nvSpPr>
        <p:spPr>
          <a:xfrm>
            <a:off x="7828766" y="427137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/>
              <a:t>Progressive Experiments</a:t>
            </a:r>
          </a:p>
        </p:txBody>
      </p:sp>
    </p:spTree>
    <p:extLst>
      <p:ext uri="{BB962C8B-B14F-4D97-AF65-F5344CB8AC3E}">
        <p14:creationId xmlns:p14="http://schemas.microsoft.com/office/powerpoint/2010/main" val="15438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4DDD-FB5B-863F-C946-3C5078254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A4365C-ADE4-4638-8C60-C89E969E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1010732" cy="609601"/>
          </a:xfrm>
        </p:spPr>
        <p:txBody>
          <a:bodyPr/>
          <a:lstStyle/>
          <a:p>
            <a:r>
              <a:rPr lang="en-GB" dirty="0"/>
              <a:t>Implementation Stage 1: Single Task Architecture</a:t>
            </a:r>
            <a:br>
              <a:rPr lang="en-GB" dirty="0"/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(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Magentic</a:t>
            </a:r>
            <a:r>
              <a:rPr lang="en-GB" sz="2400" b="0" dirty="0">
                <a:solidFill>
                  <a:prstClr val="black"/>
                </a:solidFill>
                <a:latin typeface="Arial"/>
              </a:rPr>
              <a:t>-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One -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j-ea"/>
                <a:cs typeface="+mj-cs"/>
              </a:rPr>
              <a:t>Microsoft Research AI Frontiers, 2024)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2ACC11-3F8A-EBA8-64EF-3D73F35F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051" y="2179529"/>
            <a:ext cx="3067898" cy="41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6D169-812B-C943-BDEB-3F49EBC36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B3B64F-D2DF-35C7-53CB-069BBAE96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546555"/>
            <a:ext cx="10915249" cy="39661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LLMs can indeed perform large tasks with some success, but their effectiveness and reliability can improve by breaking the task into smaller subtasks</a:t>
            </a:r>
          </a:p>
          <a:p>
            <a:pPr marL="342900" indent="-342900">
              <a:buFontTx/>
              <a:buChar char="-"/>
            </a:pPr>
            <a:r>
              <a:rPr lang="en-GB" dirty="0"/>
              <a:t>Deep research tasks increase the agent's context quickly, and the irrelevant context has a masking effect, so they benefit for summarization steps within the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E73AAC-FD4D-8082-4558-D7CBBA6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18979"/>
            <a:ext cx="10915248" cy="609601"/>
          </a:xfrm>
        </p:spPr>
        <p:txBody>
          <a:bodyPr/>
          <a:lstStyle/>
          <a:p>
            <a:r>
              <a:rPr lang="en-GB" dirty="0"/>
              <a:t>Implementation Stage 1: Learnings</a:t>
            </a:r>
          </a:p>
        </p:txBody>
      </p:sp>
    </p:spTree>
    <p:extLst>
      <p:ext uri="{BB962C8B-B14F-4D97-AF65-F5344CB8AC3E}">
        <p14:creationId xmlns:p14="http://schemas.microsoft.com/office/powerpoint/2010/main" val="379612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20276-CBCE-C2C2-78DD-F13528C0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0825202" cy="609601"/>
          </a:xfrm>
        </p:spPr>
        <p:txBody>
          <a:bodyPr/>
          <a:lstStyle/>
          <a:p>
            <a:r>
              <a:rPr lang="en-GB" dirty="0"/>
              <a:t>Implementation Stage 2: Workflow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61E07-F399-2494-A190-6FAD5296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742" y="1913597"/>
            <a:ext cx="1546515" cy="44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3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28FE2-482A-5BA6-51D5-1A8BF7ED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51926B-9A19-07B5-6220-4C12BDF57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546555"/>
            <a:ext cx="10915249" cy="39661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Autonomous agents are not guaranteed to self-recover, and the system must be planned around that.</a:t>
            </a:r>
          </a:p>
          <a:p>
            <a:pPr marL="565150" lvl="1" indent="-342900">
              <a:buFontTx/>
              <a:buChar char="-"/>
            </a:pPr>
            <a:r>
              <a:rPr lang="en-GB" dirty="0"/>
              <a:t>Allow intermediate thinking steps</a:t>
            </a:r>
          </a:p>
          <a:p>
            <a:pPr marL="565150" lvl="1" indent="-342900">
              <a:buFontTx/>
              <a:buChar char="-"/>
            </a:pPr>
            <a:r>
              <a:rPr lang="en-GB" dirty="0"/>
              <a:t>Steps to reflect and re-plan</a:t>
            </a:r>
          </a:p>
          <a:p>
            <a:pPr marL="565150" lvl="1" indent="-342900">
              <a:buFontTx/>
              <a:buChar char="-"/>
            </a:pPr>
            <a:r>
              <a:rPr lang="en-GB" dirty="0"/>
              <a:t>When there is no clear measure for the task to be considered complete, it is important to create, and properly handle, forceful ending points.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73CED-4455-1339-4460-16E8D1BA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18979"/>
            <a:ext cx="10915248" cy="609601"/>
          </a:xfrm>
        </p:spPr>
        <p:txBody>
          <a:bodyPr/>
          <a:lstStyle/>
          <a:p>
            <a:r>
              <a:rPr lang="en-GB" dirty="0"/>
              <a:t>Implementation Stage 2: Learnings</a:t>
            </a:r>
          </a:p>
        </p:txBody>
      </p:sp>
    </p:spTree>
    <p:extLst>
      <p:ext uri="{BB962C8B-B14F-4D97-AF65-F5344CB8AC3E}">
        <p14:creationId xmlns:p14="http://schemas.microsoft.com/office/powerpoint/2010/main" val="44739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C7674-999F-D916-E55A-0AA073F1B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88560-5CBB-14F2-6256-86F52CF2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0547269" cy="609601"/>
          </a:xfrm>
        </p:spPr>
        <p:txBody>
          <a:bodyPr/>
          <a:lstStyle/>
          <a:p>
            <a:r>
              <a:rPr lang="en-GB" dirty="0"/>
              <a:t>Implementation Stage 2: Coding Agent Architecture</a:t>
            </a:r>
            <a:endParaRPr lang="en-GB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1211D-11D1-99D3-9E52-A061B908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835" y="2242158"/>
            <a:ext cx="2815277" cy="404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1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DE343-0300-09E6-2CED-C7BB4C4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2393924823"/>
      </p:ext>
    </p:extLst>
  </p:cSld>
  <p:clrMapOvr>
    <a:masterClrMapping/>
  </p:clrMapOvr>
</p:sld>
</file>

<file path=ppt/theme/theme1.xml><?xml version="1.0" encoding="utf-8"?>
<a:theme xmlns:a="http://schemas.openxmlformats.org/drawingml/2006/main" name="IXN Slide 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12615</TotalTime>
  <Words>253</Words>
  <Application>Microsoft Macintosh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IXN Slide Theme</vt:lpstr>
      <vt:lpstr>PowerPoint Presentation</vt:lpstr>
      <vt:lpstr>Project Overview</vt:lpstr>
      <vt:lpstr>Process Summary</vt:lpstr>
      <vt:lpstr>Implementation Stage 1: Single Task Architecture (Magentic-One - Microsoft Research AI Frontiers, 2024)</vt:lpstr>
      <vt:lpstr>Implementation Stage 1: Learnings</vt:lpstr>
      <vt:lpstr>Implementation Stage 2: Workflow Architecture</vt:lpstr>
      <vt:lpstr>Implementation Stage 2: Learnings</vt:lpstr>
      <vt:lpstr>Implementation Stage 2: Coding Agent Architecture</vt:lpstr>
      <vt:lpstr>Demo…</vt:lpstr>
    </vt:vector>
  </TitlesOfParts>
  <Manager/>
  <Company>University College London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IXN PowerPoint Slides </dc:title>
  <dc:subject/>
  <dc:creator/>
  <cp:keywords/>
  <dc:description/>
  <cp:lastModifiedBy>Velasquez Velasquez, David</cp:lastModifiedBy>
  <cp:revision>88</cp:revision>
  <dcterms:created xsi:type="dcterms:W3CDTF">2020-09-10T09:35:54Z</dcterms:created>
  <dcterms:modified xsi:type="dcterms:W3CDTF">2025-09-05T15:40:13Z</dcterms:modified>
  <cp:category>IXN</cp:category>
</cp:coreProperties>
</file>