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6" r:id="rId11"/>
    <p:sldId id="277" r:id="rId12"/>
    <p:sldId id="278" r:id="rId13"/>
    <p:sldId id="271" r:id="rId14"/>
    <p:sldId id="280" r:id="rId15"/>
    <p:sldId id="281" r:id="rId16"/>
    <p:sldId id="279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en-US" dirty="0" smtClean="0"/>
              <a:t> testing: functional; performance;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acceptance/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1: Intro to Testing Concurrent Programs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42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interleavings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3739"/>
            <a:ext cx="8039100" cy="47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0" y="1600200"/>
            <a:ext cx="802226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81138"/>
            <a:ext cx="8788400" cy="48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Concurrent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sequences of actions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interleavings</a:t>
            </a:r>
            <a:r>
              <a:rPr lang="en-US" dirty="0" smtClean="0"/>
              <a:t> of actions can produce different results</a:t>
            </a:r>
          </a:p>
          <a:p>
            <a:r>
              <a:rPr lang="en-US" dirty="0" smtClean="0"/>
              <a:t>So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Nondeterminism, and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From previous discussion, lots of 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IncThread.java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IncRace.java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TestRace.java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8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TestRace</a:t>
            </a:r>
            <a:r>
              <a:rPr lang="en-US" dirty="0" smtClean="0"/>
              <a:t>: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152851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Run 8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t1 read shared = 0</a:t>
            </a:r>
          </a:p>
          <a:p>
            <a:r>
              <a:rPr lang="en-US" dirty="0"/>
              <a:t>t2 read shared = 0</a:t>
            </a:r>
          </a:p>
          <a:p>
            <a:r>
              <a:rPr lang="en-US" dirty="0"/>
              <a:t>t2 assigned to shared: 1</a:t>
            </a:r>
          </a:p>
          <a:p>
            <a:r>
              <a:rPr lang="en-US" dirty="0"/>
              <a:t>t1 assigned to shared: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Run 9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t1 read shared = 0</a:t>
            </a:r>
          </a:p>
          <a:p>
            <a:r>
              <a:rPr lang="en-US" dirty="0"/>
              <a:t>t1 assigned to shared: 1</a:t>
            </a:r>
          </a:p>
          <a:p>
            <a:r>
              <a:rPr lang="en-US" dirty="0"/>
              <a:t>t2 read shared = 1</a:t>
            </a:r>
          </a:p>
          <a:p>
            <a:r>
              <a:rPr lang="en-US" dirty="0"/>
              <a:t>t2 assigned to shared: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-----------------------------</a:t>
            </a:r>
            <a:r>
              <a:rPr lang="en-US" dirty="0" smtClean="0"/>
              <a:t>-</a:t>
            </a:r>
            <a:endParaRPr lang="en-US" dirty="0"/>
          </a:p>
          <a:p>
            <a:r>
              <a:rPr lang="en-US" dirty="0"/>
              <a:t># of runs = 10; # of passes = 5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Time: 0.012</a:t>
            </a:r>
          </a:p>
          <a:p>
            <a:r>
              <a:rPr lang="en-US" dirty="0"/>
              <a:t>There was 1 failure:</a:t>
            </a:r>
          </a:p>
          <a:p>
            <a:r>
              <a:rPr lang="en-US" dirty="0"/>
              <a:t>1) test(</a:t>
            </a:r>
            <a:r>
              <a:rPr lang="en-US" dirty="0" err="1"/>
              <a:t>race.TestRace</a:t>
            </a:r>
            <a:r>
              <a:rPr lang="en-US" dirty="0"/>
              <a:t>)</a:t>
            </a:r>
          </a:p>
          <a:p>
            <a:r>
              <a:rPr lang="en-US" dirty="0" err="1"/>
              <a:t>java.lang.AssertionError</a:t>
            </a:r>
            <a:endParaRPr lang="en-US" dirty="0"/>
          </a:p>
          <a:p>
            <a:r>
              <a:rPr lang="en-US" dirty="0"/>
              <a:t>	at </a:t>
            </a:r>
            <a:r>
              <a:rPr lang="en-US" dirty="0" err="1"/>
              <a:t>org.junit.Assert.fail</a:t>
            </a:r>
            <a:r>
              <a:rPr lang="en-US" dirty="0"/>
              <a:t>(Assert.java:86)</a:t>
            </a:r>
          </a:p>
        </p:txBody>
      </p:sp>
    </p:spTree>
    <p:extLst>
      <p:ext uri="{BB962C8B-B14F-4D97-AF65-F5344CB8AC3E}">
        <p14:creationId xmlns:p14="http://schemas.microsoft.com/office/powerpoint/2010/main" val="227426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350"/>
            <a:ext cx="833313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test can yield different results, depending on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r>
              <a:rPr lang="en-US" dirty="0" smtClean="0"/>
              <a:t>Not all </a:t>
            </a:r>
            <a:r>
              <a:rPr lang="en-US" dirty="0" err="1" smtClean="0"/>
              <a:t>interleavings</a:t>
            </a:r>
            <a:r>
              <a:rPr lang="en-US" dirty="0" smtClean="0"/>
              <a:t> yield distinct results, necessarily</a:t>
            </a:r>
          </a:p>
          <a:p>
            <a:r>
              <a:rPr lang="en-US" dirty="0" smtClean="0"/>
              <a:t>During testing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xercise multiple </a:t>
            </a:r>
            <a:r>
              <a:rPr lang="en-US" dirty="0" err="1" smtClean="0"/>
              <a:t>interleavings</a:t>
            </a:r>
            <a:r>
              <a:rPr lang="en-US" dirty="0" smtClean="0"/>
              <a:t> per test</a:t>
            </a:r>
          </a:p>
          <a:p>
            <a:pPr lvl="1"/>
            <a:r>
              <a:rPr lang="en-US" dirty="0" smtClean="0"/>
              <a:t>If a bad interleaving is detected, try to recreate it using directives to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Interleavings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 test cases, rerun same test inside a loop!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Number of iterations of loop is a “judgment call” based on expected complexity of program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After each iteration, determine success, keep count of failures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Be sure to reset state of program before each iteration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E.g. “TestRace.java” </a:t>
            </a:r>
            <a:r>
              <a:rPr lang="en-US" dirty="0" err="1" smtClean="0"/>
              <a:t>JUnit</a:t>
            </a:r>
            <a:r>
              <a:rPr lang="en-US" dirty="0" smtClean="0"/>
              <a:t> test from Lecture 2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numRuns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test() throws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i=0; i &lt; numRuns; i++)</a:t>
            </a: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IncThread.resetShared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new Thread (new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("t1"));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new Thread (new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("t2"));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IncThread.getShared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2) ? (passes + 1) : passes;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Recreating Bad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Interleavings</a:t>
            </a:r>
            <a:r>
              <a:rPr lang="en-US" dirty="0" smtClean="0"/>
              <a:t> result from scheduling decisions</a:t>
            </a:r>
          </a:p>
          <a:p>
            <a:r>
              <a:rPr lang="en-US" dirty="0" smtClean="0"/>
              <a:t>Scheduler is not under tester control</a:t>
            </a:r>
          </a:p>
          <a:p>
            <a:r>
              <a:rPr lang="en-US" dirty="0" smtClean="0"/>
              <a:t>However, Java Thread class provides some methods that can influence scheduling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sleep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>
                <a:solidFill>
                  <a:srgbClr val="0070C0"/>
                </a:solidFill>
              </a:rPr>
              <a:t>Block for </a:t>
            </a:r>
            <a:r>
              <a:rPr lang="en-US" dirty="0" err="1">
                <a:solidFill>
                  <a:srgbClr val="0070C0"/>
                </a:solidFill>
              </a:rPr>
              <a:t>millis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milliseconds</a:t>
            </a:r>
            <a:endParaRPr lang="en-US" sz="2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yield ()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0070C0"/>
                </a:solidFill>
              </a:rPr>
              <a:t>“Hint” to scheduler that thread can give up processor</a:t>
            </a:r>
          </a:p>
          <a:p>
            <a:r>
              <a:rPr lang="en-US" dirty="0" smtClean="0"/>
              <a:t>You can insert these statements in your code to coax threads to give up processor</a:t>
            </a:r>
          </a:p>
          <a:p>
            <a:pPr lvl="1"/>
            <a:r>
              <a:rPr lang="en-US" dirty="0" smtClean="0"/>
              <a:t>Remember to remove these after done with testing!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yield() </a:t>
            </a:r>
            <a:r>
              <a:rPr lang="en-US" dirty="0" smtClean="0"/>
              <a:t>is not guaranteed to do anything, so be warned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dirty="0" smtClean="0"/>
              <a:t>Basics of Concurrent Testing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confirm behavior of systems</a:t>
            </a:r>
          </a:p>
          <a:p>
            <a:r>
              <a:rPr lang="en-US" dirty="0" smtClean="0"/>
              <a:t>Some types of testing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Functional</a:t>
            </a:r>
          </a:p>
          <a:p>
            <a:pPr marL="685800" lvl="2" indent="0">
              <a:buNone/>
            </a:pPr>
            <a:r>
              <a:rPr lang="en-US" i="1" dirty="0" smtClean="0"/>
              <a:t>Does the system deliver the required features?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i="1" dirty="0" smtClean="0"/>
              <a:t>Does system execute in a sufficiently timely manner?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Stress</a:t>
            </a:r>
            <a:endParaRPr lang="en-US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i="1" dirty="0" smtClean="0"/>
              <a:t>How does the system respond to unexpected operating conditions (failures, etc.)?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for testing software aspects of systems</a:t>
            </a:r>
          </a:p>
          <a:p>
            <a:r>
              <a:rPr lang="en-US" dirty="0" smtClean="0"/>
              <a:t>Some types of software testing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Unit</a:t>
            </a:r>
          </a:p>
          <a:p>
            <a:pPr marL="685800" lvl="2" indent="0">
              <a:buNone/>
            </a:pPr>
            <a:r>
              <a:rPr lang="en-US" i="1" dirty="0" smtClean="0"/>
              <a:t>Checks individual code units (e.g. classes)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Integration</a:t>
            </a:r>
          </a:p>
          <a:p>
            <a:pPr marL="685800" lvl="2" indent="0">
              <a:buNone/>
            </a:pPr>
            <a:r>
              <a:rPr lang="en-US" i="1" dirty="0" smtClean="0"/>
              <a:t>Checks collections of units (e.g. components)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Acceptance / validation</a:t>
            </a:r>
          </a:p>
          <a:p>
            <a:pPr marL="685800" lvl="2" indent="0">
              <a:buNone/>
            </a:pPr>
            <a:r>
              <a:rPr lang="en-US" i="1" dirty="0" smtClean="0"/>
              <a:t>Checks entire software system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“Program testing can be used to show the presence of bugs, but never to show their absence</a:t>
            </a:r>
            <a:r>
              <a:rPr lang="en-US" dirty="0" smtClean="0"/>
              <a:t>!”</a:t>
            </a:r>
          </a:p>
          <a:p>
            <a:pPr lvl="1"/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(1970), 1972 Turing Award winner</a:t>
            </a:r>
          </a:p>
          <a:p>
            <a:r>
              <a:rPr lang="en-US" dirty="0" smtClean="0"/>
              <a:t>When do you stop testing? Traditionally:  when tests meet </a:t>
            </a:r>
            <a:r>
              <a:rPr lang="en-US" i="1" dirty="0" smtClean="0">
                <a:solidFill>
                  <a:srgbClr val="FF0000"/>
                </a:solidFill>
              </a:rPr>
              <a:t>coverage criteria</a:t>
            </a:r>
            <a:endParaRPr lang="en-US" dirty="0" smtClean="0"/>
          </a:p>
          <a:p>
            <a:pPr lvl="1"/>
            <a:r>
              <a:rPr lang="en-US" dirty="0" smtClean="0"/>
              <a:t>“White box”:  statement coverage, branch coverage, etc.</a:t>
            </a:r>
          </a:p>
          <a:p>
            <a:pPr lvl="1"/>
            <a:r>
              <a:rPr lang="en-US" dirty="0" smtClean="0"/>
              <a:t>“Black box”:  requirements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cost</a:t>
            </a:r>
          </a:p>
          <a:p>
            <a:pPr lvl="1"/>
            <a:r>
              <a:rPr lang="en-US" dirty="0" smtClean="0"/>
              <a:t>Rule of thumb:  50% of software project budgets</a:t>
            </a:r>
          </a:p>
          <a:p>
            <a:pPr lvl="1"/>
            <a:r>
              <a:rPr lang="en-US" dirty="0" smtClean="0"/>
              <a:t>Largely manual</a:t>
            </a:r>
          </a:p>
          <a:p>
            <a:r>
              <a:rPr lang="en-US" dirty="0" smtClean="0"/>
              <a:t>Essential in safety-, business-critical settings</a:t>
            </a:r>
          </a:p>
          <a:p>
            <a:r>
              <a:rPr lang="en-US" dirty="0" smtClean="0"/>
              <a:t>Often seen as “boring”</a:t>
            </a:r>
          </a:p>
          <a:p>
            <a:pPr lvl="1"/>
            <a:r>
              <a:rPr lang="en-US" dirty="0" smtClean="0"/>
              <a:t>See “largely manual”</a:t>
            </a:r>
          </a:p>
          <a:p>
            <a:pPr lvl="1"/>
            <a:r>
              <a:rPr lang="en-US" dirty="0" smtClean="0"/>
              <a:t>Sometimes outsourced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general testing scenario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Devise tests (test cases)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Run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 failures to identify, correct bugs</a:t>
            </a:r>
          </a:p>
          <a:p>
            <a:r>
              <a:rPr lang="en-US" dirty="0" smtClean="0"/>
              <a:t>The hardest part traditionally (single-threaded applications):  </a:t>
            </a:r>
            <a:r>
              <a:rPr lang="en-US" dirty="0" smtClean="0">
                <a:solidFill>
                  <a:srgbClr val="FF0000"/>
                </a:solidFill>
              </a:rPr>
              <a:t>devising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Automated test running environments exist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Debuggers can be used to replay buggy tests, since applications are </a:t>
            </a:r>
            <a:r>
              <a:rPr lang="en-US" i="1" dirty="0" smtClean="0">
                <a:solidFill>
                  <a:srgbClr val="FF0000"/>
                </a:solidFill>
              </a:rPr>
              <a:t>deterministic</a:t>
            </a:r>
          </a:p>
          <a:p>
            <a:r>
              <a:rPr lang="en-US" dirty="0" smtClean="0"/>
              <a:t>Concurrency:  all parts are hard, due to </a:t>
            </a:r>
            <a:r>
              <a:rPr lang="en-US" dirty="0" smtClean="0">
                <a:solidFill>
                  <a:srgbClr val="FF0000"/>
                </a:solidFill>
              </a:rPr>
              <a:t>nondeterminism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same test can be passed, failed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Replaying a buggy test run is difficult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Difficulties?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 requires executing system</a:t>
            </a:r>
          </a:p>
          <a:p>
            <a:r>
              <a:rPr lang="en-US" dirty="0" smtClean="0"/>
              <a:t>Multiple threads need processor time</a:t>
            </a:r>
          </a:p>
          <a:p>
            <a:r>
              <a:rPr lang="en-US" dirty="0" smtClean="0"/>
              <a:t>Scheduler handles distribution of processing resources among threads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 is outside of testers’ control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Implication:  many possible </a:t>
            </a:r>
            <a:r>
              <a:rPr lang="en-US" dirty="0" err="1" smtClean="0">
                <a:solidFill>
                  <a:srgbClr val="0070C0"/>
                </a:solidFill>
              </a:rPr>
              <a:t>interleavings</a:t>
            </a:r>
            <a:r>
              <a:rPr lang="en-US" dirty="0" smtClean="0">
                <a:solidFill>
                  <a:srgbClr val="0070C0"/>
                </a:solidFill>
              </a:rPr>
              <a:t> of thread actions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Testing needs to consider these, in addition to traditional coverage notions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sequences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an </a:t>
            </a:r>
            <a:r>
              <a:rPr lang="en-US" i="1" dirty="0" smtClean="0">
                <a:solidFill>
                  <a:srgbClr val="FF0000"/>
                </a:solidFill>
              </a:rPr>
              <a:t>interleaving</a:t>
            </a:r>
            <a:r>
              <a:rPr lang="en-US" dirty="0" smtClean="0"/>
              <a:t> of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is a sequence containing all the elements of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and respecting the relative orders within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a.b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c.d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be (two-element) sequences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a.b.c.d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a.c.b.d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c.a.d.b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are some </a:t>
            </a:r>
            <a:r>
              <a:rPr lang="en-US" dirty="0" err="1" smtClean="0">
                <a:solidFill>
                  <a:srgbClr val="0070C0"/>
                </a:solidFill>
              </a:rPr>
              <a:t>interleavings</a:t>
            </a:r>
            <a:r>
              <a:rPr lang="en-US" dirty="0" smtClean="0">
                <a:solidFill>
                  <a:srgbClr val="0070C0"/>
                </a:solidFill>
              </a:rPr>
              <a:t> of s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 s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b.c.a.d</a:t>
            </a:r>
            <a:r>
              <a:rPr lang="en-US" dirty="0" smtClean="0">
                <a:solidFill>
                  <a:srgbClr val="0070C0"/>
                </a:solidFill>
              </a:rPr>
              <a:t> is not an interleaving because order between a, b in s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is not preserved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1074</Words>
  <Application>Microsoft Macintosh PowerPoint</Application>
  <PresentationFormat>On-screen Show (4:3)</PresentationFormat>
  <Paragraphs>177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CSYE 7215: Parallel &amp; Multithreaded Programming  Textbook:  Brian Goetz et al.  "Java Concurrency in Practice.”  Lecture 1: Intro to Testing Concurrent Programs</vt:lpstr>
      <vt:lpstr>Lecture 3 Basics of Concurrent Testing</vt:lpstr>
      <vt:lpstr>System Testing</vt:lpstr>
      <vt:lpstr>Software Testing</vt:lpstr>
      <vt:lpstr>How Much Testing?</vt:lpstr>
      <vt:lpstr>Practical Aspects of Testing</vt:lpstr>
      <vt:lpstr>Testing and Concurrency</vt:lpstr>
      <vt:lpstr>Why the Difficulties?</vt:lpstr>
      <vt:lpstr>Interleavings</vt:lpstr>
      <vt:lpstr>How many interleavings?</vt:lpstr>
      <vt:lpstr>Why?</vt:lpstr>
      <vt:lpstr>Example</vt:lpstr>
      <vt:lpstr>Back to Concurrent Testing</vt:lpstr>
      <vt:lpstr>Code examples</vt:lpstr>
      <vt:lpstr>TestRace: Output</vt:lpstr>
      <vt:lpstr>Example</vt:lpstr>
      <vt:lpstr>Testing and Interleavings</vt:lpstr>
      <vt:lpstr>Multiple Interleavings?</vt:lpstr>
      <vt:lpstr>Recreating Bad Interleavings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Yan  Wu</cp:lastModifiedBy>
  <cp:revision>33</cp:revision>
  <dcterms:created xsi:type="dcterms:W3CDTF">2014-09-29T16:23:53Z</dcterms:created>
  <dcterms:modified xsi:type="dcterms:W3CDTF">2016-10-20T18:14:49Z</dcterms:modified>
</cp:coreProperties>
</file>