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82" r:id="rId2"/>
    <p:sldId id="260" r:id="rId3"/>
    <p:sldId id="261" r:id="rId4"/>
    <p:sldId id="262" r:id="rId5"/>
    <p:sldId id="263" r:id="rId6"/>
    <p:sldId id="281" r:id="rId7"/>
    <p:sldId id="264" r:id="rId8"/>
    <p:sldId id="265" r:id="rId9"/>
    <p:sldId id="266" r:id="rId10"/>
    <p:sldId id="298" r:id="rId11"/>
    <p:sldId id="299" r:id="rId12"/>
    <p:sldId id="30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302" r:id="rId24"/>
    <p:sldId id="303" r:id="rId25"/>
    <p:sldId id="305" r:id="rId26"/>
    <p:sldId id="304" r:id="rId27"/>
    <p:sldId id="277" r:id="rId28"/>
    <p:sldId id="278" r:id="rId29"/>
    <p:sldId id="279" r:id="rId30"/>
    <p:sldId id="310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306" r:id="rId47"/>
    <p:sldId id="307" r:id="rId48"/>
    <p:sldId id="309" r:id="rId49"/>
    <p:sldId id="308" r:id="rId5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70583" cy="480388"/>
          </a:xfrm>
          <a:prstGeom prst="rect">
            <a:avLst/>
          </a:prstGeom>
        </p:spPr>
        <p:txBody>
          <a:bodyPr vert="horz" lIns="94829" tIns="47415" rIns="94829" bIns="47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4" y="1"/>
            <a:ext cx="3170583" cy="480388"/>
          </a:xfrm>
          <a:prstGeom prst="rect">
            <a:avLst/>
          </a:prstGeom>
        </p:spPr>
        <p:txBody>
          <a:bodyPr vert="horz" lIns="94829" tIns="47415" rIns="94829" bIns="47415" rtlCol="0"/>
          <a:lstStyle>
            <a:lvl1pPr algn="r">
              <a:defRPr sz="1200"/>
            </a:lvl1pPr>
          </a:lstStyle>
          <a:p>
            <a:fld id="{71AF67D5-2819-420C-BE4A-C963FCBC808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175"/>
            <a:ext cx="3170583" cy="480388"/>
          </a:xfrm>
          <a:prstGeom prst="rect">
            <a:avLst/>
          </a:prstGeom>
        </p:spPr>
        <p:txBody>
          <a:bodyPr vert="horz" lIns="94829" tIns="47415" rIns="94829" bIns="47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4" y="9119175"/>
            <a:ext cx="3170583" cy="480388"/>
          </a:xfrm>
          <a:prstGeom prst="rect">
            <a:avLst/>
          </a:prstGeom>
        </p:spPr>
        <p:txBody>
          <a:bodyPr vert="horz" lIns="94829" tIns="47415" rIns="94829" bIns="47415" rtlCol="0" anchor="b"/>
          <a:lstStyle>
            <a:lvl1pPr algn="r">
              <a:defRPr sz="1200"/>
            </a:lvl1pPr>
          </a:lstStyle>
          <a:p>
            <a:fld id="{CD95B6A5-0128-43A1-8DED-E75D0254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69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26" tIns="48313" rIns="96626" bIns="483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26" tIns="48313" rIns="96626" bIns="48313" rtlCol="0"/>
          <a:lstStyle>
            <a:lvl1pPr algn="r">
              <a:defRPr sz="1200"/>
            </a:lvl1pPr>
          </a:lstStyle>
          <a:p>
            <a:fld id="{7B734363-AC76-4BB0-8D03-F7622D534B0C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2313"/>
            <a:ext cx="4797425" cy="3598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6" tIns="48313" rIns="96626" bIns="483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2"/>
            <a:ext cx="5852160" cy="4320539"/>
          </a:xfrm>
          <a:prstGeom prst="rect">
            <a:avLst/>
          </a:prstGeom>
        </p:spPr>
        <p:txBody>
          <a:bodyPr vert="horz" lIns="96626" tIns="48313" rIns="96626" bIns="483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26" tIns="48313" rIns="96626" bIns="483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26" tIns="48313" rIns="96626" bIns="48313" rtlCol="0" anchor="b"/>
          <a:lstStyle>
            <a:lvl1pPr algn="r">
              <a:defRPr sz="1200"/>
            </a:lvl1pPr>
          </a:lstStyle>
          <a:p>
            <a:fld id="{63777715-4EB2-4402-A8A6-6E1665FA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8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Layers 1 to 6 are often called the protocol stack.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Times" charset="0"/>
                <a:ea typeface="ＭＳ Ｐゴシック" charset="0"/>
                <a:cs typeface="ＭＳ Ｐゴシック" charset="0"/>
              </a:rPr>
              <a:t>Transport layer</a:t>
            </a:r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 is responsible for reliably transmitting messages </a:t>
            </a:r>
          </a:p>
          <a:p>
            <a:pPr lvl="1"/>
            <a:r>
              <a:rPr lang="en-US">
                <a:latin typeface="Times" charset="0"/>
                <a:ea typeface="ＭＳ Ｐゴシック" charset="0"/>
              </a:rPr>
              <a:t>This is the service seen by Unix programmers when want to transmit messages over TCP/IP sockets</a:t>
            </a:r>
          </a:p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Times" charset="0"/>
                <a:ea typeface="ＭＳ Ｐゴシック" charset="0"/>
                <a:cs typeface="ＭＳ Ｐゴシック" charset="0"/>
              </a:rPr>
              <a:t>Network layer</a:t>
            </a:r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 ensures data transmission</a:t>
            </a:r>
          </a:p>
          <a:p>
            <a:pPr lvl="1"/>
            <a:r>
              <a:rPr lang="en-US">
                <a:latin typeface="Times" charset="0"/>
                <a:ea typeface="ＭＳ Ｐゴシック" charset="0"/>
              </a:rPr>
              <a:t>It provides the service to transmit and route date within the network</a:t>
            </a:r>
          </a:p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Times" charset="0"/>
                <a:ea typeface="ＭＳ Ｐゴシック" charset="0"/>
                <a:cs typeface="ＭＳ Ｐゴシック" charset="0"/>
              </a:rPr>
              <a:t>Datalink layer</a:t>
            </a:r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 models frames </a:t>
            </a:r>
          </a:p>
          <a:p>
            <a:pPr lvl="1"/>
            <a:r>
              <a:rPr lang="en-US">
                <a:latin typeface="Times" charset="0"/>
                <a:ea typeface="ＭＳ Ｐゴシック" charset="0"/>
              </a:rPr>
              <a:t>It provides the service to send and receive frames without error</a:t>
            </a:r>
          </a:p>
          <a:p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Times" charset="0"/>
                <a:ea typeface="ＭＳ Ｐゴシック" charset="0"/>
                <a:cs typeface="ＭＳ Ｐゴシック" charset="0"/>
              </a:rPr>
              <a:t>Physical layer</a:t>
            </a:r>
            <a:r>
              <a:rPr lang="en-US">
                <a:latin typeface="Times" charset="0"/>
                <a:ea typeface="ＭＳ Ｐゴシック" charset="0"/>
                <a:cs typeface="ＭＳ Ｐゴシック" charset="0"/>
              </a:rPr>
              <a:t> represents the hardware interface to the network. </a:t>
            </a:r>
          </a:p>
          <a:p>
            <a:pPr lvl="1"/>
            <a:r>
              <a:rPr lang="en-US">
                <a:latin typeface="Times" charset="0"/>
                <a:ea typeface="ＭＳ Ｐゴシック" charset="0"/>
              </a:rPr>
              <a:t>It provides the service consisting of the operations send() and receive bits over a channel</a:t>
            </a:r>
          </a:p>
          <a:p>
            <a:pPr lvl="1"/>
            <a:r>
              <a:rPr lang="en-US">
                <a:latin typeface="Times" charset="0"/>
                <a:ea typeface="ＭＳ Ｐゴシック" charset="0"/>
              </a:rPr>
              <a:t> </a:t>
            </a:r>
          </a:p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7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338138">
              <a:defRPr/>
            </a:lvl2pPr>
            <a:lvl3pPr marL="1033463" indent="-347663">
              <a:defRPr/>
            </a:lvl3pPr>
            <a:lvl4pPr marL="1371600" indent="-338138">
              <a:defRPr/>
            </a:lvl4pPr>
            <a:lvl5pPr marL="1719263" indent="-3476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 marL="682625" indent="-334963">
              <a:defRPr sz="2400"/>
            </a:lvl2pPr>
            <a:lvl3pPr marL="1030288" indent="-347663">
              <a:defRPr sz="2000"/>
            </a:lvl3pPr>
            <a:lvl4pPr marL="1377950" indent="-347663">
              <a:defRPr sz="1800"/>
            </a:lvl4pPr>
            <a:lvl5pPr marL="1712913" indent="-334963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 marL="682625" indent="-334963">
              <a:defRPr sz="2400"/>
            </a:lvl2pPr>
            <a:lvl3pPr marL="1030288" indent="-347663">
              <a:defRPr sz="2000"/>
            </a:lvl3pPr>
            <a:lvl4pPr marL="1377950" indent="-347663">
              <a:defRPr sz="1800"/>
            </a:lvl4pPr>
            <a:lvl5pPr marL="1712913" indent="-334963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0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3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4/16/2014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3429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031875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344488" algn="l" defTabSz="914400" rtl="0" eaLnBrk="1" latinLnBrk="0" hangingPunct="1">
        <a:spcBef>
          <a:spcPct val="20000"/>
        </a:spcBef>
        <a:buFont typeface="Arial" pitchFamily="34" charset="0"/>
        <a:buChar char="–"/>
        <a:tabLst>
          <a:tab pos="1376363" algn="l"/>
        </a:tabLst>
        <a:defRPr sz="2000" kern="1200">
          <a:solidFill>
            <a:srgbClr val="0070C0"/>
          </a:solidFill>
          <a:latin typeface="+mn-lt"/>
          <a:ea typeface="+mn-ea"/>
          <a:cs typeface="+mn-cs"/>
        </a:defRPr>
      </a:lvl4pPr>
      <a:lvl5pPr marL="1711325" indent="-334963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torialspoint.com/java/java_serialization.ht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ost:port/~ann/classes/" TargetMode="External"/><Relationship Id="rId3" Type="http://schemas.openxmlformats.org/officeDocument/2006/relationships/hyperlink" Target="http://host:port/~jones/classes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Parallel </a:t>
            </a: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10: Java RMI – Remote Method Invocation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0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8585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>
                <a:latin typeface="Century Gothic" charset="0"/>
                <a:ea typeface="ＭＳ Ｐゴシック" charset="0"/>
                <a:cs typeface="ＭＳ Ｐゴシック" charset="0"/>
              </a:rPr>
              <a:t>OSI Model Layers and their Services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5686425" cy="4800600"/>
          </a:xfrm>
        </p:spPr>
        <p:txBody>
          <a:bodyPr>
            <a:normAutofit fontScale="77500" lnSpcReduction="20000"/>
          </a:bodyPr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Verdana" charset="0"/>
                <a:ea typeface="ＭＳ Ｐゴシック" charset="0"/>
                <a:cs typeface="ＭＳ Ｐゴシック" charset="0"/>
              </a:rPr>
              <a:t>Application layer</a:t>
            </a: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is the system you are building (unless you build a protocol stack)</a:t>
            </a:r>
          </a:p>
          <a:p>
            <a:pPr lvl="1"/>
            <a:r>
              <a:rPr lang="en-US">
                <a:latin typeface="Verdana" charset="0"/>
                <a:ea typeface="ＭＳ Ｐゴシック" charset="0"/>
              </a:rPr>
              <a:t>The application layer is usually layered itself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Verdana" charset="0"/>
                <a:ea typeface="ＭＳ Ｐゴシック" charset="0"/>
                <a:cs typeface="ＭＳ Ｐゴシック" charset="0"/>
              </a:rPr>
              <a:t>Presentation layer</a:t>
            </a: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performs data transformation services, such as byte swapping and encryption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Verdana" charset="0"/>
                <a:ea typeface="ＭＳ Ｐゴシック" charset="0"/>
                <a:cs typeface="ＭＳ Ｐゴシック" charset="0"/>
              </a:rPr>
              <a:t>Session layer</a:t>
            </a: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is responsible for initializing a connection, including authentication</a:t>
            </a:r>
          </a:p>
        </p:txBody>
      </p:sp>
      <p:grpSp>
        <p:nvGrpSpPr>
          <p:cNvPr id="65539" name="Group 4"/>
          <p:cNvGrpSpPr>
            <a:grpSpLocks/>
          </p:cNvGrpSpPr>
          <p:nvPr/>
        </p:nvGrpSpPr>
        <p:grpSpPr bwMode="auto">
          <a:xfrm>
            <a:off x="6178550" y="835025"/>
            <a:ext cx="2225675" cy="5578475"/>
            <a:chOff x="3422" y="526"/>
            <a:chExt cx="1402" cy="3514"/>
          </a:xfrm>
        </p:grpSpPr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3434" y="3257"/>
              <a:ext cx="1390" cy="269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3434" y="3760"/>
              <a:ext cx="1390" cy="280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3434" y="2744"/>
              <a:ext cx="1390" cy="280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3434" y="2242"/>
              <a:ext cx="1390" cy="280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3434" y="1740"/>
              <a:ext cx="1390" cy="269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3434" y="723"/>
              <a:ext cx="1390" cy="268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grpSp>
          <p:nvGrpSpPr>
            <p:cNvPr id="65547" name="Group 11"/>
            <p:cNvGrpSpPr>
              <a:grpSpLocks/>
            </p:cNvGrpSpPr>
            <p:nvPr/>
          </p:nvGrpSpPr>
          <p:grpSpPr bwMode="auto">
            <a:xfrm>
              <a:off x="3422" y="526"/>
              <a:ext cx="502" cy="211"/>
              <a:chOff x="2522" y="160"/>
              <a:chExt cx="555" cy="233"/>
            </a:xfrm>
          </p:grpSpPr>
          <p:sp>
            <p:nvSpPr>
              <p:cNvPr id="65591" name="Freeform 12"/>
              <p:cNvSpPr>
                <a:spLocks/>
              </p:cNvSpPr>
              <p:nvPr/>
            </p:nvSpPr>
            <p:spPr bwMode="auto">
              <a:xfrm>
                <a:off x="2522" y="160"/>
                <a:ext cx="129" cy="233"/>
              </a:xfrm>
              <a:custGeom>
                <a:avLst/>
                <a:gdLst>
                  <a:gd name="T0" fmla="*/ 0 w 129"/>
                  <a:gd name="T1" fmla="*/ 220 h 233"/>
                  <a:gd name="T2" fmla="*/ 26 w 129"/>
                  <a:gd name="T3" fmla="*/ 233 h 233"/>
                  <a:gd name="T4" fmla="*/ 129 w 129"/>
                  <a:gd name="T5" fmla="*/ 26 h 233"/>
                  <a:gd name="T6" fmla="*/ 116 w 129"/>
                  <a:gd name="T7" fmla="*/ 0 h 233"/>
                  <a:gd name="T8" fmla="*/ 116 w 129"/>
                  <a:gd name="T9" fmla="*/ 0 h 233"/>
                  <a:gd name="T10" fmla="*/ 103 w 129"/>
                  <a:gd name="T11" fmla="*/ 13 h 233"/>
                  <a:gd name="T12" fmla="*/ 0 w 129"/>
                  <a:gd name="T13" fmla="*/ 220 h 2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3"/>
                  <a:gd name="T23" fmla="*/ 129 w 129"/>
                  <a:gd name="T24" fmla="*/ 233 h 2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3">
                    <a:moveTo>
                      <a:pt x="0" y="220"/>
                    </a:moveTo>
                    <a:lnTo>
                      <a:pt x="26" y="233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92" name="Freeform 13"/>
              <p:cNvSpPr>
                <a:spLocks/>
              </p:cNvSpPr>
              <p:nvPr/>
            </p:nvSpPr>
            <p:spPr bwMode="auto">
              <a:xfrm>
                <a:off x="2638" y="160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93" name="Freeform 14"/>
              <p:cNvSpPr>
                <a:spLocks/>
              </p:cNvSpPr>
              <p:nvPr/>
            </p:nvSpPr>
            <p:spPr bwMode="auto">
              <a:xfrm>
                <a:off x="2935" y="173"/>
                <a:ext cx="142" cy="220"/>
              </a:xfrm>
              <a:custGeom>
                <a:avLst/>
                <a:gdLst>
                  <a:gd name="T0" fmla="*/ 26 w 142"/>
                  <a:gd name="T1" fmla="*/ 0 h 220"/>
                  <a:gd name="T2" fmla="*/ 0 w 142"/>
                  <a:gd name="T3" fmla="*/ 13 h 220"/>
                  <a:gd name="T4" fmla="*/ 103 w 142"/>
                  <a:gd name="T5" fmla="*/ 220 h 220"/>
                  <a:gd name="T6" fmla="*/ 116 w 142"/>
                  <a:gd name="T7" fmla="*/ 220 h 220"/>
                  <a:gd name="T8" fmla="*/ 142 w 142"/>
                  <a:gd name="T9" fmla="*/ 220 h 220"/>
                  <a:gd name="T10" fmla="*/ 129 w 142"/>
                  <a:gd name="T11" fmla="*/ 207 h 220"/>
                  <a:gd name="T12" fmla="*/ 26 w 142"/>
                  <a:gd name="T13" fmla="*/ 0 h 2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20"/>
                  <a:gd name="T23" fmla="*/ 142 w 142"/>
                  <a:gd name="T24" fmla="*/ 220 h 2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20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20"/>
                    </a:lnTo>
                    <a:lnTo>
                      <a:pt x="116" y="220"/>
                    </a:lnTo>
                    <a:lnTo>
                      <a:pt x="142" y="220"/>
                    </a:lnTo>
                    <a:lnTo>
                      <a:pt x="129" y="20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94" name="Freeform 15"/>
              <p:cNvSpPr>
                <a:spLocks/>
              </p:cNvSpPr>
              <p:nvPr/>
            </p:nvSpPr>
            <p:spPr bwMode="auto">
              <a:xfrm>
                <a:off x="2522" y="367"/>
                <a:ext cx="529" cy="26"/>
              </a:xfrm>
              <a:custGeom>
                <a:avLst/>
                <a:gdLst>
                  <a:gd name="T0" fmla="*/ 529 w 529"/>
                  <a:gd name="T1" fmla="*/ 26 h 26"/>
                  <a:gd name="T2" fmla="*/ 529 w 529"/>
                  <a:gd name="T3" fmla="*/ 0 h 26"/>
                  <a:gd name="T4" fmla="*/ 13 w 529"/>
                  <a:gd name="T5" fmla="*/ 0 h 26"/>
                  <a:gd name="T6" fmla="*/ 0 w 529"/>
                  <a:gd name="T7" fmla="*/ 13 h 26"/>
                  <a:gd name="T8" fmla="*/ 0 w 529"/>
                  <a:gd name="T9" fmla="*/ 26 h 26"/>
                  <a:gd name="T10" fmla="*/ 13 w 529"/>
                  <a:gd name="T11" fmla="*/ 26 h 26"/>
                  <a:gd name="T12" fmla="*/ 529 w 529"/>
                  <a:gd name="T13" fmla="*/ 26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6"/>
                  <a:gd name="T23" fmla="*/ 529 w 529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6">
                    <a:moveTo>
                      <a:pt x="529" y="26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0" y="26"/>
                    </a:lnTo>
                    <a:lnTo>
                      <a:pt x="13" y="26"/>
                    </a:lnTo>
                    <a:lnTo>
                      <a:pt x="5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548" name="Freeform 16"/>
            <p:cNvSpPr>
              <a:spLocks/>
            </p:cNvSpPr>
            <p:nvPr/>
          </p:nvSpPr>
          <p:spPr bwMode="auto">
            <a:xfrm>
              <a:off x="3422" y="1039"/>
              <a:ext cx="117" cy="211"/>
            </a:xfrm>
            <a:custGeom>
              <a:avLst/>
              <a:gdLst>
                <a:gd name="T0" fmla="*/ 0 w 129"/>
                <a:gd name="T1" fmla="*/ 41 h 233"/>
                <a:gd name="T2" fmla="*/ 5 w 129"/>
                <a:gd name="T3" fmla="*/ 43 h 233"/>
                <a:gd name="T4" fmla="*/ 24 w 129"/>
                <a:gd name="T5" fmla="*/ 5 h 233"/>
                <a:gd name="T6" fmla="*/ 22 w 129"/>
                <a:gd name="T7" fmla="*/ 0 h 233"/>
                <a:gd name="T8" fmla="*/ 22 w 129"/>
                <a:gd name="T9" fmla="*/ 0 h 233"/>
                <a:gd name="T10" fmla="*/ 20 w 129"/>
                <a:gd name="T11" fmla="*/ 5 h 233"/>
                <a:gd name="T12" fmla="*/ 0 w 129"/>
                <a:gd name="T13" fmla="*/ 41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"/>
                <a:gd name="T22" fmla="*/ 0 h 233"/>
                <a:gd name="T23" fmla="*/ 129 w 129"/>
                <a:gd name="T24" fmla="*/ 233 h 2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" h="233">
                  <a:moveTo>
                    <a:pt x="0" y="220"/>
                  </a:moveTo>
                  <a:lnTo>
                    <a:pt x="26" y="233"/>
                  </a:lnTo>
                  <a:lnTo>
                    <a:pt x="129" y="26"/>
                  </a:lnTo>
                  <a:lnTo>
                    <a:pt x="116" y="0"/>
                  </a:lnTo>
                  <a:lnTo>
                    <a:pt x="103" y="13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Freeform 17"/>
            <p:cNvSpPr>
              <a:spLocks/>
            </p:cNvSpPr>
            <p:nvPr/>
          </p:nvSpPr>
          <p:spPr bwMode="auto">
            <a:xfrm>
              <a:off x="3527" y="1029"/>
              <a:ext cx="292" cy="24"/>
            </a:xfrm>
            <a:custGeom>
              <a:avLst/>
              <a:gdLst>
                <a:gd name="T0" fmla="*/ 0 w 323"/>
                <a:gd name="T1" fmla="*/ 0 h 26"/>
                <a:gd name="T2" fmla="*/ 0 w 323"/>
                <a:gd name="T3" fmla="*/ 6 h 26"/>
                <a:gd name="T4" fmla="*/ 55 w 323"/>
                <a:gd name="T5" fmla="*/ 6 h 26"/>
                <a:gd name="T6" fmla="*/ 59 w 323"/>
                <a:gd name="T7" fmla="*/ 6 h 26"/>
                <a:gd name="T8" fmla="*/ 59 w 323"/>
                <a:gd name="T9" fmla="*/ 0 h 26"/>
                <a:gd name="T10" fmla="*/ 55 w 323"/>
                <a:gd name="T11" fmla="*/ 0 h 26"/>
                <a:gd name="T12" fmla="*/ 0 w 323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3"/>
                <a:gd name="T22" fmla="*/ 0 h 26"/>
                <a:gd name="T23" fmla="*/ 323 w 323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3" h="26">
                  <a:moveTo>
                    <a:pt x="0" y="0"/>
                  </a:moveTo>
                  <a:lnTo>
                    <a:pt x="0" y="26"/>
                  </a:lnTo>
                  <a:lnTo>
                    <a:pt x="310" y="26"/>
                  </a:lnTo>
                  <a:lnTo>
                    <a:pt x="323" y="13"/>
                  </a:lnTo>
                  <a:lnTo>
                    <a:pt x="323" y="0"/>
                  </a:lnTo>
                  <a:lnTo>
                    <a:pt x="3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Freeform 18"/>
            <p:cNvSpPr>
              <a:spLocks/>
            </p:cNvSpPr>
            <p:nvPr/>
          </p:nvSpPr>
          <p:spPr bwMode="auto">
            <a:xfrm>
              <a:off x="3796" y="1051"/>
              <a:ext cx="128" cy="199"/>
            </a:xfrm>
            <a:custGeom>
              <a:avLst/>
              <a:gdLst>
                <a:gd name="T0" fmla="*/ 5 w 142"/>
                <a:gd name="T1" fmla="*/ 0 h 220"/>
                <a:gd name="T2" fmla="*/ 0 w 142"/>
                <a:gd name="T3" fmla="*/ 5 h 220"/>
                <a:gd name="T4" fmla="*/ 18 w 142"/>
                <a:gd name="T5" fmla="*/ 40 h 220"/>
                <a:gd name="T6" fmla="*/ 20 w 142"/>
                <a:gd name="T7" fmla="*/ 40 h 220"/>
                <a:gd name="T8" fmla="*/ 24 w 142"/>
                <a:gd name="T9" fmla="*/ 40 h 220"/>
                <a:gd name="T10" fmla="*/ 22 w 142"/>
                <a:gd name="T11" fmla="*/ 38 h 220"/>
                <a:gd name="T12" fmla="*/ 5 w 142"/>
                <a:gd name="T13" fmla="*/ 0 h 2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"/>
                <a:gd name="T22" fmla="*/ 0 h 220"/>
                <a:gd name="T23" fmla="*/ 142 w 142"/>
                <a:gd name="T24" fmla="*/ 220 h 2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" h="220">
                  <a:moveTo>
                    <a:pt x="26" y="0"/>
                  </a:moveTo>
                  <a:lnTo>
                    <a:pt x="0" y="13"/>
                  </a:lnTo>
                  <a:lnTo>
                    <a:pt x="103" y="220"/>
                  </a:lnTo>
                  <a:lnTo>
                    <a:pt x="116" y="220"/>
                  </a:lnTo>
                  <a:lnTo>
                    <a:pt x="142" y="220"/>
                  </a:lnTo>
                  <a:lnTo>
                    <a:pt x="129" y="2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Freeform 19"/>
            <p:cNvSpPr>
              <a:spLocks/>
            </p:cNvSpPr>
            <p:nvPr/>
          </p:nvSpPr>
          <p:spPr bwMode="auto">
            <a:xfrm>
              <a:off x="3422" y="1226"/>
              <a:ext cx="479" cy="24"/>
            </a:xfrm>
            <a:custGeom>
              <a:avLst/>
              <a:gdLst>
                <a:gd name="T0" fmla="*/ 98 w 529"/>
                <a:gd name="T1" fmla="*/ 6 h 26"/>
                <a:gd name="T2" fmla="*/ 98 w 529"/>
                <a:gd name="T3" fmla="*/ 0 h 26"/>
                <a:gd name="T4" fmla="*/ 5 w 529"/>
                <a:gd name="T5" fmla="*/ 0 h 26"/>
                <a:gd name="T6" fmla="*/ 0 w 529"/>
                <a:gd name="T7" fmla="*/ 6 h 26"/>
                <a:gd name="T8" fmla="*/ 0 w 529"/>
                <a:gd name="T9" fmla="*/ 6 h 26"/>
                <a:gd name="T10" fmla="*/ 5 w 529"/>
                <a:gd name="T11" fmla="*/ 6 h 26"/>
                <a:gd name="T12" fmla="*/ 98 w 529"/>
                <a:gd name="T13" fmla="*/ 6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9"/>
                <a:gd name="T22" fmla="*/ 0 h 26"/>
                <a:gd name="T23" fmla="*/ 529 w 529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9" h="26">
                  <a:moveTo>
                    <a:pt x="529" y="26"/>
                  </a:moveTo>
                  <a:lnTo>
                    <a:pt x="529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26"/>
                  </a:lnTo>
                  <a:lnTo>
                    <a:pt x="52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Rectangle 20"/>
            <p:cNvSpPr>
              <a:spLocks noChangeArrowheads="1"/>
            </p:cNvSpPr>
            <p:nvPr/>
          </p:nvSpPr>
          <p:spPr bwMode="auto">
            <a:xfrm>
              <a:off x="3434" y="1238"/>
              <a:ext cx="1390" cy="269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grpSp>
          <p:nvGrpSpPr>
            <p:cNvPr id="65553" name="Group 21"/>
            <p:cNvGrpSpPr>
              <a:grpSpLocks/>
            </p:cNvGrpSpPr>
            <p:nvPr/>
          </p:nvGrpSpPr>
          <p:grpSpPr bwMode="auto">
            <a:xfrm>
              <a:off x="3422" y="1546"/>
              <a:ext cx="502" cy="210"/>
              <a:chOff x="2522" y="1270"/>
              <a:chExt cx="555" cy="232"/>
            </a:xfrm>
          </p:grpSpPr>
          <p:sp>
            <p:nvSpPr>
              <p:cNvPr id="65587" name="Freeform 22"/>
              <p:cNvSpPr>
                <a:spLocks/>
              </p:cNvSpPr>
              <p:nvPr/>
            </p:nvSpPr>
            <p:spPr bwMode="auto">
              <a:xfrm>
                <a:off x="2522" y="1270"/>
                <a:ext cx="129" cy="232"/>
              </a:xfrm>
              <a:custGeom>
                <a:avLst/>
                <a:gdLst>
                  <a:gd name="T0" fmla="*/ 0 w 129"/>
                  <a:gd name="T1" fmla="*/ 220 h 232"/>
                  <a:gd name="T2" fmla="*/ 26 w 129"/>
                  <a:gd name="T3" fmla="*/ 232 h 232"/>
                  <a:gd name="T4" fmla="*/ 129 w 129"/>
                  <a:gd name="T5" fmla="*/ 26 h 232"/>
                  <a:gd name="T6" fmla="*/ 116 w 129"/>
                  <a:gd name="T7" fmla="*/ 0 h 232"/>
                  <a:gd name="T8" fmla="*/ 116 w 129"/>
                  <a:gd name="T9" fmla="*/ 0 h 232"/>
                  <a:gd name="T10" fmla="*/ 103 w 129"/>
                  <a:gd name="T11" fmla="*/ 13 h 232"/>
                  <a:gd name="T12" fmla="*/ 0 w 129"/>
                  <a:gd name="T13" fmla="*/ 220 h 2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2"/>
                  <a:gd name="T23" fmla="*/ 129 w 129"/>
                  <a:gd name="T24" fmla="*/ 232 h 2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2">
                    <a:moveTo>
                      <a:pt x="0" y="220"/>
                    </a:moveTo>
                    <a:lnTo>
                      <a:pt x="26" y="232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88" name="Freeform 23"/>
              <p:cNvSpPr>
                <a:spLocks/>
              </p:cNvSpPr>
              <p:nvPr/>
            </p:nvSpPr>
            <p:spPr bwMode="auto">
              <a:xfrm>
                <a:off x="2638" y="1270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89" name="Freeform 24"/>
              <p:cNvSpPr>
                <a:spLocks/>
              </p:cNvSpPr>
              <p:nvPr/>
            </p:nvSpPr>
            <p:spPr bwMode="auto">
              <a:xfrm>
                <a:off x="2935" y="1283"/>
                <a:ext cx="142" cy="219"/>
              </a:xfrm>
              <a:custGeom>
                <a:avLst/>
                <a:gdLst>
                  <a:gd name="T0" fmla="*/ 26 w 142"/>
                  <a:gd name="T1" fmla="*/ 0 h 219"/>
                  <a:gd name="T2" fmla="*/ 0 w 142"/>
                  <a:gd name="T3" fmla="*/ 13 h 219"/>
                  <a:gd name="T4" fmla="*/ 103 w 142"/>
                  <a:gd name="T5" fmla="*/ 219 h 219"/>
                  <a:gd name="T6" fmla="*/ 116 w 142"/>
                  <a:gd name="T7" fmla="*/ 219 h 219"/>
                  <a:gd name="T8" fmla="*/ 142 w 142"/>
                  <a:gd name="T9" fmla="*/ 219 h 219"/>
                  <a:gd name="T10" fmla="*/ 129 w 142"/>
                  <a:gd name="T11" fmla="*/ 207 h 219"/>
                  <a:gd name="T12" fmla="*/ 26 w 142"/>
                  <a:gd name="T13" fmla="*/ 0 h 2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19"/>
                  <a:gd name="T23" fmla="*/ 142 w 142"/>
                  <a:gd name="T24" fmla="*/ 219 h 2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19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19"/>
                    </a:lnTo>
                    <a:lnTo>
                      <a:pt x="116" y="219"/>
                    </a:lnTo>
                    <a:lnTo>
                      <a:pt x="142" y="219"/>
                    </a:lnTo>
                    <a:lnTo>
                      <a:pt x="129" y="20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90" name="Freeform 25"/>
              <p:cNvSpPr>
                <a:spLocks/>
              </p:cNvSpPr>
              <p:nvPr/>
            </p:nvSpPr>
            <p:spPr bwMode="auto">
              <a:xfrm>
                <a:off x="2522" y="1477"/>
                <a:ext cx="529" cy="25"/>
              </a:xfrm>
              <a:custGeom>
                <a:avLst/>
                <a:gdLst>
                  <a:gd name="T0" fmla="*/ 529 w 529"/>
                  <a:gd name="T1" fmla="*/ 25 h 25"/>
                  <a:gd name="T2" fmla="*/ 529 w 529"/>
                  <a:gd name="T3" fmla="*/ 0 h 25"/>
                  <a:gd name="T4" fmla="*/ 13 w 529"/>
                  <a:gd name="T5" fmla="*/ 0 h 25"/>
                  <a:gd name="T6" fmla="*/ 0 w 529"/>
                  <a:gd name="T7" fmla="*/ 13 h 25"/>
                  <a:gd name="T8" fmla="*/ 0 w 529"/>
                  <a:gd name="T9" fmla="*/ 25 h 25"/>
                  <a:gd name="T10" fmla="*/ 13 w 529"/>
                  <a:gd name="T11" fmla="*/ 25 h 25"/>
                  <a:gd name="T12" fmla="*/ 529 w 529"/>
                  <a:gd name="T13" fmla="*/ 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5"/>
                  <a:gd name="T23" fmla="*/ 529 w 529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5">
                    <a:moveTo>
                      <a:pt x="529" y="25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13" y="25"/>
                    </a:lnTo>
                    <a:lnTo>
                      <a:pt x="529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554" name="Group 26"/>
            <p:cNvGrpSpPr>
              <a:grpSpLocks/>
            </p:cNvGrpSpPr>
            <p:nvPr/>
          </p:nvGrpSpPr>
          <p:grpSpPr bwMode="auto">
            <a:xfrm>
              <a:off x="3422" y="2048"/>
              <a:ext cx="502" cy="210"/>
              <a:chOff x="2522" y="1825"/>
              <a:chExt cx="555" cy="232"/>
            </a:xfrm>
          </p:grpSpPr>
          <p:sp>
            <p:nvSpPr>
              <p:cNvPr id="65583" name="Freeform 27"/>
              <p:cNvSpPr>
                <a:spLocks/>
              </p:cNvSpPr>
              <p:nvPr/>
            </p:nvSpPr>
            <p:spPr bwMode="auto">
              <a:xfrm>
                <a:off x="2522" y="1825"/>
                <a:ext cx="129" cy="232"/>
              </a:xfrm>
              <a:custGeom>
                <a:avLst/>
                <a:gdLst>
                  <a:gd name="T0" fmla="*/ 0 w 129"/>
                  <a:gd name="T1" fmla="*/ 220 h 232"/>
                  <a:gd name="T2" fmla="*/ 26 w 129"/>
                  <a:gd name="T3" fmla="*/ 232 h 232"/>
                  <a:gd name="T4" fmla="*/ 129 w 129"/>
                  <a:gd name="T5" fmla="*/ 26 h 232"/>
                  <a:gd name="T6" fmla="*/ 116 w 129"/>
                  <a:gd name="T7" fmla="*/ 0 h 232"/>
                  <a:gd name="T8" fmla="*/ 116 w 129"/>
                  <a:gd name="T9" fmla="*/ 0 h 232"/>
                  <a:gd name="T10" fmla="*/ 103 w 129"/>
                  <a:gd name="T11" fmla="*/ 13 h 232"/>
                  <a:gd name="T12" fmla="*/ 0 w 129"/>
                  <a:gd name="T13" fmla="*/ 220 h 2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2"/>
                  <a:gd name="T23" fmla="*/ 129 w 129"/>
                  <a:gd name="T24" fmla="*/ 232 h 2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2">
                    <a:moveTo>
                      <a:pt x="0" y="220"/>
                    </a:moveTo>
                    <a:lnTo>
                      <a:pt x="26" y="232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84" name="Freeform 28"/>
              <p:cNvSpPr>
                <a:spLocks/>
              </p:cNvSpPr>
              <p:nvPr/>
            </p:nvSpPr>
            <p:spPr bwMode="auto">
              <a:xfrm>
                <a:off x="2638" y="1825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85" name="Freeform 29"/>
              <p:cNvSpPr>
                <a:spLocks/>
              </p:cNvSpPr>
              <p:nvPr/>
            </p:nvSpPr>
            <p:spPr bwMode="auto">
              <a:xfrm>
                <a:off x="2935" y="1838"/>
                <a:ext cx="142" cy="219"/>
              </a:xfrm>
              <a:custGeom>
                <a:avLst/>
                <a:gdLst>
                  <a:gd name="T0" fmla="*/ 26 w 142"/>
                  <a:gd name="T1" fmla="*/ 0 h 219"/>
                  <a:gd name="T2" fmla="*/ 0 w 142"/>
                  <a:gd name="T3" fmla="*/ 13 h 219"/>
                  <a:gd name="T4" fmla="*/ 103 w 142"/>
                  <a:gd name="T5" fmla="*/ 219 h 219"/>
                  <a:gd name="T6" fmla="*/ 116 w 142"/>
                  <a:gd name="T7" fmla="*/ 219 h 219"/>
                  <a:gd name="T8" fmla="*/ 142 w 142"/>
                  <a:gd name="T9" fmla="*/ 219 h 219"/>
                  <a:gd name="T10" fmla="*/ 129 w 142"/>
                  <a:gd name="T11" fmla="*/ 207 h 219"/>
                  <a:gd name="T12" fmla="*/ 26 w 142"/>
                  <a:gd name="T13" fmla="*/ 0 h 2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19"/>
                  <a:gd name="T23" fmla="*/ 142 w 142"/>
                  <a:gd name="T24" fmla="*/ 219 h 2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19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19"/>
                    </a:lnTo>
                    <a:lnTo>
                      <a:pt x="116" y="219"/>
                    </a:lnTo>
                    <a:lnTo>
                      <a:pt x="142" y="219"/>
                    </a:lnTo>
                    <a:lnTo>
                      <a:pt x="129" y="20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86" name="Freeform 30"/>
              <p:cNvSpPr>
                <a:spLocks/>
              </p:cNvSpPr>
              <p:nvPr/>
            </p:nvSpPr>
            <p:spPr bwMode="auto">
              <a:xfrm>
                <a:off x="2522" y="2032"/>
                <a:ext cx="529" cy="25"/>
              </a:xfrm>
              <a:custGeom>
                <a:avLst/>
                <a:gdLst>
                  <a:gd name="T0" fmla="*/ 529 w 529"/>
                  <a:gd name="T1" fmla="*/ 25 h 25"/>
                  <a:gd name="T2" fmla="*/ 529 w 529"/>
                  <a:gd name="T3" fmla="*/ 0 h 25"/>
                  <a:gd name="T4" fmla="*/ 13 w 529"/>
                  <a:gd name="T5" fmla="*/ 0 h 25"/>
                  <a:gd name="T6" fmla="*/ 0 w 529"/>
                  <a:gd name="T7" fmla="*/ 13 h 25"/>
                  <a:gd name="T8" fmla="*/ 0 w 529"/>
                  <a:gd name="T9" fmla="*/ 25 h 25"/>
                  <a:gd name="T10" fmla="*/ 13 w 529"/>
                  <a:gd name="T11" fmla="*/ 25 h 25"/>
                  <a:gd name="T12" fmla="*/ 529 w 529"/>
                  <a:gd name="T13" fmla="*/ 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5"/>
                  <a:gd name="T23" fmla="*/ 529 w 529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5">
                    <a:moveTo>
                      <a:pt x="529" y="25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13" y="25"/>
                    </a:lnTo>
                    <a:lnTo>
                      <a:pt x="529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555" name="Group 31"/>
            <p:cNvGrpSpPr>
              <a:grpSpLocks/>
            </p:cNvGrpSpPr>
            <p:nvPr/>
          </p:nvGrpSpPr>
          <p:grpSpPr bwMode="auto">
            <a:xfrm>
              <a:off x="3422" y="2550"/>
              <a:ext cx="502" cy="210"/>
              <a:chOff x="2522" y="2380"/>
              <a:chExt cx="555" cy="232"/>
            </a:xfrm>
          </p:grpSpPr>
          <p:sp>
            <p:nvSpPr>
              <p:cNvPr id="65579" name="Freeform 32"/>
              <p:cNvSpPr>
                <a:spLocks/>
              </p:cNvSpPr>
              <p:nvPr/>
            </p:nvSpPr>
            <p:spPr bwMode="auto">
              <a:xfrm>
                <a:off x="2522" y="2380"/>
                <a:ext cx="129" cy="232"/>
              </a:xfrm>
              <a:custGeom>
                <a:avLst/>
                <a:gdLst>
                  <a:gd name="T0" fmla="*/ 0 w 129"/>
                  <a:gd name="T1" fmla="*/ 219 h 232"/>
                  <a:gd name="T2" fmla="*/ 26 w 129"/>
                  <a:gd name="T3" fmla="*/ 232 h 232"/>
                  <a:gd name="T4" fmla="*/ 129 w 129"/>
                  <a:gd name="T5" fmla="*/ 26 h 232"/>
                  <a:gd name="T6" fmla="*/ 116 w 129"/>
                  <a:gd name="T7" fmla="*/ 0 h 232"/>
                  <a:gd name="T8" fmla="*/ 116 w 129"/>
                  <a:gd name="T9" fmla="*/ 0 h 232"/>
                  <a:gd name="T10" fmla="*/ 103 w 129"/>
                  <a:gd name="T11" fmla="*/ 13 h 232"/>
                  <a:gd name="T12" fmla="*/ 0 w 129"/>
                  <a:gd name="T13" fmla="*/ 219 h 2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2"/>
                  <a:gd name="T23" fmla="*/ 129 w 129"/>
                  <a:gd name="T24" fmla="*/ 232 h 2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2">
                    <a:moveTo>
                      <a:pt x="0" y="219"/>
                    </a:moveTo>
                    <a:lnTo>
                      <a:pt x="26" y="232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80" name="Freeform 33"/>
              <p:cNvSpPr>
                <a:spLocks/>
              </p:cNvSpPr>
              <p:nvPr/>
            </p:nvSpPr>
            <p:spPr bwMode="auto">
              <a:xfrm>
                <a:off x="2638" y="2380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81" name="Freeform 34"/>
              <p:cNvSpPr>
                <a:spLocks/>
              </p:cNvSpPr>
              <p:nvPr/>
            </p:nvSpPr>
            <p:spPr bwMode="auto">
              <a:xfrm>
                <a:off x="2935" y="2393"/>
                <a:ext cx="142" cy="219"/>
              </a:xfrm>
              <a:custGeom>
                <a:avLst/>
                <a:gdLst>
                  <a:gd name="T0" fmla="*/ 26 w 142"/>
                  <a:gd name="T1" fmla="*/ 0 h 219"/>
                  <a:gd name="T2" fmla="*/ 0 w 142"/>
                  <a:gd name="T3" fmla="*/ 13 h 219"/>
                  <a:gd name="T4" fmla="*/ 103 w 142"/>
                  <a:gd name="T5" fmla="*/ 219 h 219"/>
                  <a:gd name="T6" fmla="*/ 116 w 142"/>
                  <a:gd name="T7" fmla="*/ 219 h 219"/>
                  <a:gd name="T8" fmla="*/ 142 w 142"/>
                  <a:gd name="T9" fmla="*/ 219 h 219"/>
                  <a:gd name="T10" fmla="*/ 129 w 142"/>
                  <a:gd name="T11" fmla="*/ 206 h 219"/>
                  <a:gd name="T12" fmla="*/ 26 w 142"/>
                  <a:gd name="T13" fmla="*/ 0 h 2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19"/>
                  <a:gd name="T23" fmla="*/ 142 w 142"/>
                  <a:gd name="T24" fmla="*/ 219 h 2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19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19"/>
                    </a:lnTo>
                    <a:lnTo>
                      <a:pt x="116" y="219"/>
                    </a:lnTo>
                    <a:lnTo>
                      <a:pt x="142" y="219"/>
                    </a:lnTo>
                    <a:lnTo>
                      <a:pt x="129" y="20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82" name="Freeform 35"/>
              <p:cNvSpPr>
                <a:spLocks/>
              </p:cNvSpPr>
              <p:nvPr/>
            </p:nvSpPr>
            <p:spPr bwMode="auto">
              <a:xfrm>
                <a:off x="2522" y="2587"/>
                <a:ext cx="529" cy="25"/>
              </a:xfrm>
              <a:custGeom>
                <a:avLst/>
                <a:gdLst>
                  <a:gd name="T0" fmla="*/ 529 w 529"/>
                  <a:gd name="T1" fmla="*/ 25 h 25"/>
                  <a:gd name="T2" fmla="*/ 529 w 529"/>
                  <a:gd name="T3" fmla="*/ 0 h 25"/>
                  <a:gd name="T4" fmla="*/ 13 w 529"/>
                  <a:gd name="T5" fmla="*/ 0 h 25"/>
                  <a:gd name="T6" fmla="*/ 0 w 529"/>
                  <a:gd name="T7" fmla="*/ 12 h 25"/>
                  <a:gd name="T8" fmla="*/ 0 w 529"/>
                  <a:gd name="T9" fmla="*/ 25 h 25"/>
                  <a:gd name="T10" fmla="*/ 13 w 529"/>
                  <a:gd name="T11" fmla="*/ 25 h 25"/>
                  <a:gd name="T12" fmla="*/ 529 w 529"/>
                  <a:gd name="T13" fmla="*/ 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5"/>
                  <a:gd name="T23" fmla="*/ 529 w 529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5">
                    <a:moveTo>
                      <a:pt x="529" y="25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2"/>
                    </a:lnTo>
                    <a:lnTo>
                      <a:pt x="0" y="25"/>
                    </a:lnTo>
                    <a:lnTo>
                      <a:pt x="13" y="25"/>
                    </a:lnTo>
                    <a:lnTo>
                      <a:pt x="529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556" name="Group 36"/>
            <p:cNvGrpSpPr>
              <a:grpSpLocks/>
            </p:cNvGrpSpPr>
            <p:nvPr/>
          </p:nvGrpSpPr>
          <p:grpSpPr bwMode="auto">
            <a:xfrm>
              <a:off x="3422" y="3064"/>
              <a:ext cx="502" cy="210"/>
              <a:chOff x="2522" y="2948"/>
              <a:chExt cx="555" cy="232"/>
            </a:xfrm>
          </p:grpSpPr>
          <p:sp>
            <p:nvSpPr>
              <p:cNvPr id="65575" name="Freeform 37"/>
              <p:cNvSpPr>
                <a:spLocks/>
              </p:cNvSpPr>
              <p:nvPr/>
            </p:nvSpPr>
            <p:spPr bwMode="auto">
              <a:xfrm>
                <a:off x="2522" y="2948"/>
                <a:ext cx="129" cy="232"/>
              </a:xfrm>
              <a:custGeom>
                <a:avLst/>
                <a:gdLst>
                  <a:gd name="T0" fmla="*/ 0 w 129"/>
                  <a:gd name="T1" fmla="*/ 219 h 232"/>
                  <a:gd name="T2" fmla="*/ 26 w 129"/>
                  <a:gd name="T3" fmla="*/ 232 h 232"/>
                  <a:gd name="T4" fmla="*/ 129 w 129"/>
                  <a:gd name="T5" fmla="*/ 26 h 232"/>
                  <a:gd name="T6" fmla="*/ 116 w 129"/>
                  <a:gd name="T7" fmla="*/ 0 h 232"/>
                  <a:gd name="T8" fmla="*/ 116 w 129"/>
                  <a:gd name="T9" fmla="*/ 0 h 232"/>
                  <a:gd name="T10" fmla="*/ 103 w 129"/>
                  <a:gd name="T11" fmla="*/ 13 h 232"/>
                  <a:gd name="T12" fmla="*/ 0 w 129"/>
                  <a:gd name="T13" fmla="*/ 219 h 2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2"/>
                  <a:gd name="T23" fmla="*/ 129 w 129"/>
                  <a:gd name="T24" fmla="*/ 232 h 2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2">
                    <a:moveTo>
                      <a:pt x="0" y="219"/>
                    </a:moveTo>
                    <a:lnTo>
                      <a:pt x="26" y="232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6" name="Freeform 38"/>
              <p:cNvSpPr>
                <a:spLocks/>
              </p:cNvSpPr>
              <p:nvPr/>
            </p:nvSpPr>
            <p:spPr bwMode="auto">
              <a:xfrm>
                <a:off x="2638" y="2948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7" name="Freeform 39"/>
              <p:cNvSpPr>
                <a:spLocks/>
              </p:cNvSpPr>
              <p:nvPr/>
            </p:nvSpPr>
            <p:spPr bwMode="auto">
              <a:xfrm>
                <a:off x="2935" y="2961"/>
                <a:ext cx="142" cy="219"/>
              </a:xfrm>
              <a:custGeom>
                <a:avLst/>
                <a:gdLst>
                  <a:gd name="T0" fmla="*/ 26 w 142"/>
                  <a:gd name="T1" fmla="*/ 0 h 219"/>
                  <a:gd name="T2" fmla="*/ 0 w 142"/>
                  <a:gd name="T3" fmla="*/ 13 h 219"/>
                  <a:gd name="T4" fmla="*/ 103 w 142"/>
                  <a:gd name="T5" fmla="*/ 219 h 219"/>
                  <a:gd name="T6" fmla="*/ 116 w 142"/>
                  <a:gd name="T7" fmla="*/ 219 h 219"/>
                  <a:gd name="T8" fmla="*/ 142 w 142"/>
                  <a:gd name="T9" fmla="*/ 219 h 219"/>
                  <a:gd name="T10" fmla="*/ 129 w 142"/>
                  <a:gd name="T11" fmla="*/ 206 h 219"/>
                  <a:gd name="T12" fmla="*/ 26 w 142"/>
                  <a:gd name="T13" fmla="*/ 0 h 2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19"/>
                  <a:gd name="T23" fmla="*/ 142 w 142"/>
                  <a:gd name="T24" fmla="*/ 219 h 2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19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19"/>
                    </a:lnTo>
                    <a:lnTo>
                      <a:pt x="116" y="219"/>
                    </a:lnTo>
                    <a:lnTo>
                      <a:pt x="142" y="219"/>
                    </a:lnTo>
                    <a:lnTo>
                      <a:pt x="129" y="20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8" name="Freeform 40"/>
              <p:cNvSpPr>
                <a:spLocks/>
              </p:cNvSpPr>
              <p:nvPr/>
            </p:nvSpPr>
            <p:spPr bwMode="auto">
              <a:xfrm>
                <a:off x="2522" y="3154"/>
                <a:ext cx="529" cy="26"/>
              </a:xfrm>
              <a:custGeom>
                <a:avLst/>
                <a:gdLst>
                  <a:gd name="T0" fmla="*/ 529 w 529"/>
                  <a:gd name="T1" fmla="*/ 26 h 26"/>
                  <a:gd name="T2" fmla="*/ 529 w 529"/>
                  <a:gd name="T3" fmla="*/ 0 h 26"/>
                  <a:gd name="T4" fmla="*/ 13 w 529"/>
                  <a:gd name="T5" fmla="*/ 0 h 26"/>
                  <a:gd name="T6" fmla="*/ 0 w 529"/>
                  <a:gd name="T7" fmla="*/ 13 h 26"/>
                  <a:gd name="T8" fmla="*/ 0 w 529"/>
                  <a:gd name="T9" fmla="*/ 26 h 26"/>
                  <a:gd name="T10" fmla="*/ 13 w 529"/>
                  <a:gd name="T11" fmla="*/ 26 h 26"/>
                  <a:gd name="T12" fmla="*/ 529 w 529"/>
                  <a:gd name="T13" fmla="*/ 26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6"/>
                  <a:gd name="T23" fmla="*/ 529 w 529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6">
                    <a:moveTo>
                      <a:pt x="529" y="26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0" y="26"/>
                    </a:lnTo>
                    <a:lnTo>
                      <a:pt x="13" y="26"/>
                    </a:lnTo>
                    <a:lnTo>
                      <a:pt x="5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557" name="Group 41"/>
            <p:cNvGrpSpPr>
              <a:grpSpLocks/>
            </p:cNvGrpSpPr>
            <p:nvPr/>
          </p:nvGrpSpPr>
          <p:grpSpPr bwMode="auto">
            <a:xfrm>
              <a:off x="3422" y="3566"/>
              <a:ext cx="502" cy="210"/>
              <a:chOff x="2522" y="3503"/>
              <a:chExt cx="555" cy="232"/>
            </a:xfrm>
          </p:grpSpPr>
          <p:sp>
            <p:nvSpPr>
              <p:cNvPr id="65571" name="Freeform 42"/>
              <p:cNvSpPr>
                <a:spLocks/>
              </p:cNvSpPr>
              <p:nvPr/>
            </p:nvSpPr>
            <p:spPr bwMode="auto">
              <a:xfrm>
                <a:off x="2522" y="3503"/>
                <a:ext cx="129" cy="232"/>
              </a:xfrm>
              <a:custGeom>
                <a:avLst/>
                <a:gdLst>
                  <a:gd name="T0" fmla="*/ 0 w 129"/>
                  <a:gd name="T1" fmla="*/ 219 h 232"/>
                  <a:gd name="T2" fmla="*/ 26 w 129"/>
                  <a:gd name="T3" fmla="*/ 232 h 232"/>
                  <a:gd name="T4" fmla="*/ 129 w 129"/>
                  <a:gd name="T5" fmla="*/ 26 h 232"/>
                  <a:gd name="T6" fmla="*/ 116 w 129"/>
                  <a:gd name="T7" fmla="*/ 0 h 232"/>
                  <a:gd name="T8" fmla="*/ 116 w 129"/>
                  <a:gd name="T9" fmla="*/ 0 h 232"/>
                  <a:gd name="T10" fmla="*/ 103 w 129"/>
                  <a:gd name="T11" fmla="*/ 13 h 232"/>
                  <a:gd name="T12" fmla="*/ 0 w 129"/>
                  <a:gd name="T13" fmla="*/ 219 h 2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2"/>
                  <a:gd name="T23" fmla="*/ 129 w 129"/>
                  <a:gd name="T24" fmla="*/ 232 h 2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2">
                    <a:moveTo>
                      <a:pt x="0" y="219"/>
                    </a:moveTo>
                    <a:lnTo>
                      <a:pt x="26" y="232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2" name="Freeform 43"/>
              <p:cNvSpPr>
                <a:spLocks/>
              </p:cNvSpPr>
              <p:nvPr/>
            </p:nvSpPr>
            <p:spPr bwMode="auto">
              <a:xfrm>
                <a:off x="2638" y="3503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3" name="Freeform 44"/>
              <p:cNvSpPr>
                <a:spLocks/>
              </p:cNvSpPr>
              <p:nvPr/>
            </p:nvSpPr>
            <p:spPr bwMode="auto">
              <a:xfrm>
                <a:off x="2935" y="3516"/>
                <a:ext cx="142" cy="219"/>
              </a:xfrm>
              <a:custGeom>
                <a:avLst/>
                <a:gdLst>
                  <a:gd name="T0" fmla="*/ 26 w 142"/>
                  <a:gd name="T1" fmla="*/ 0 h 219"/>
                  <a:gd name="T2" fmla="*/ 0 w 142"/>
                  <a:gd name="T3" fmla="*/ 13 h 219"/>
                  <a:gd name="T4" fmla="*/ 103 w 142"/>
                  <a:gd name="T5" fmla="*/ 219 h 219"/>
                  <a:gd name="T6" fmla="*/ 116 w 142"/>
                  <a:gd name="T7" fmla="*/ 219 h 219"/>
                  <a:gd name="T8" fmla="*/ 142 w 142"/>
                  <a:gd name="T9" fmla="*/ 219 h 219"/>
                  <a:gd name="T10" fmla="*/ 129 w 142"/>
                  <a:gd name="T11" fmla="*/ 206 h 219"/>
                  <a:gd name="T12" fmla="*/ 26 w 142"/>
                  <a:gd name="T13" fmla="*/ 0 h 2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19"/>
                  <a:gd name="T23" fmla="*/ 142 w 142"/>
                  <a:gd name="T24" fmla="*/ 219 h 2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19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19"/>
                    </a:lnTo>
                    <a:lnTo>
                      <a:pt x="116" y="219"/>
                    </a:lnTo>
                    <a:lnTo>
                      <a:pt x="142" y="219"/>
                    </a:lnTo>
                    <a:lnTo>
                      <a:pt x="129" y="20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4" name="Freeform 45"/>
              <p:cNvSpPr>
                <a:spLocks/>
              </p:cNvSpPr>
              <p:nvPr/>
            </p:nvSpPr>
            <p:spPr bwMode="auto">
              <a:xfrm>
                <a:off x="2522" y="3709"/>
                <a:ext cx="529" cy="26"/>
              </a:xfrm>
              <a:custGeom>
                <a:avLst/>
                <a:gdLst>
                  <a:gd name="T0" fmla="*/ 529 w 529"/>
                  <a:gd name="T1" fmla="*/ 26 h 26"/>
                  <a:gd name="T2" fmla="*/ 529 w 529"/>
                  <a:gd name="T3" fmla="*/ 0 h 26"/>
                  <a:gd name="T4" fmla="*/ 13 w 529"/>
                  <a:gd name="T5" fmla="*/ 0 h 26"/>
                  <a:gd name="T6" fmla="*/ 0 w 529"/>
                  <a:gd name="T7" fmla="*/ 13 h 26"/>
                  <a:gd name="T8" fmla="*/ 0 w 529"/>
                  <a:gd name="T9" fmla="*/ 26 h 26"/>
                  <a:gd name="T10" fmla="*/ 13 w 529"/>
                  <a:gd name="T11" fmla="*/ 26 h 26"/>
                  <a:gd name="T12" fmla="*/ 529 w 529"/>
                  <a:gd name="T13" fmla="*/ 26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6"/>
                  <a:gd name="T23" fmla="*/ 529 w 529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6">
                    <a:moveTo>
                      <a:pt x="529" y="26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0" y="26"/>
                    </a:lnTo>
                    <a:lnTo>
                      <a:pt x="13" y="26"/>
                    </a:lnTo>
                    <a:lnTo>
                      <a:pt x="5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5558" name="Rectangle 46"/>
            <p:cNvSpPr>
              <a:spLocks noChangeArrowheads="1"/>
            </p:cNvSpPr>
            <p:nvPr/>
          </p:nvSpPr>
          <p:spPr bwMode="auto">
            <a:xfrm>
              <a:off x="3746" y="783"/>
              <a:ext cx="8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Courier New" charset="0"/>
                </a:rPr>
                <a:t>Application</a:t>
              </a:r>
              <a:endParaRPr lang="en-US" sz="1600" b="0">
                <a:solidFill>
                  <a:srgbClr val="0000CC"/>
                </a:solidFill>
                <a:latin typeface="Courier New" charset="0"/>
              </a:endParaRPr>
            </a:p>
          </p:txBody>
        </p:sp>
        <p:sp>
          <p:nvSpPr>
            <p:cNvPr id="65559" name="Rectangle 47"/>
            <p:cNvSpPr>
              <a:spLocks noChangeArrowheads="1"/>
            </p:cNvSpPr>
            <p:nvPr/>
          </p:nvSpPr>
          <p:spPr bwMode="auto">
            <a:xfrm>
              <a:off x="3711" y="1303"/>
              <a:ext cx="9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Courier New" charset="0"/>
                </a:rPr>
                <a:t>Presentation</a:t>
              </a:r>
              <a:endParaRPr lang="en-US" sz="1600" b="0">
                <a:latin typeface="Courier New" charset="0"/>
              </a:endParaRPr>
            </a:p>
          </p:txBody>
        </p:sp>
        <p:sp>
          <p:nvSpPr>
            <p:cNvPr id="65560" name="Rectangle 48"/>
            <p:cNvSpPr>
              <a:spLocks noChangeArrowheads="1"/>
            </p:cNvSpPr>
            <p:nvPr/>
          </p:nvSpPr>
          <p:spPr bwMode="auto">
            <a:xfrm>
              <a:off x="3886" y="1805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Courier New" charset="0"/>
                </a:rPr>
                <a:t>Session</a:t>
              </a:r>
              <a:endParaRPr lang="en-US" sz="1600" b="0">
                <a:solidFill>
                  <a:srgbClr val="0000CC"/>
                </a:solidFill>
                <a:latin typeface="Courier New" charset="0"/>
              </a:endParaRPr>
            </a:p>
          </p:txBody>
        </p:sp>
        <p:sp>
          <p:nvSpPr>
            <p:cNvPr id="65561" name="Rectangle 49"/>
            <p:cNvSpPr>
              <a:spLocks noChangeArrowheads="1"/>
            </p:cNvSpPr>
            <p:nvPr/>
          </p:nvSpPr>
          <p:spPr bwMode="auto">
            <a:xfrm>
              <a:off x="3816" y="2313"/>
              <a:ext cx="6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Courier New" charset="0"/>
                </a:rPr>
                <a:t>Transport</a:t>
              </a:r>
              <a:endParaRPr lang="en-US" sz="1600" b="0">
                <a:latin typeface="Courier New" charset="0"/>
              </a:endParaRPr>
            </a:p>
          </p:txBody>
        </p:sp>
        <p:sp>
          <p:nvSpPr>
            <p:cNvPr id="65562" name="Rectangle 50"/>
            <p:cNvSpPr>
              <a:spLocks noChangeArrowheads="1"/>
            </p:cNvSpPr>
            <p:nvPr/>
          </p:nvSpPr>
          <p:spPr bwMode="auto">
            <a:xfrm>
              <a:off x="3886" y="2815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Courier New" charset="0"/>
                </a:rPr>
                <a:t>Network</a:t>
              </a:r>
              <a:endParaRPr lang="en-US" sz="1600" b="0">
                <a:latin typeface="Courier New" charset="0"/>
              </a:endParaRPr>
            </a:p>
          </p:txBody>
        </p:sp>
        <p:sp>
          <p:nvSpPr>
            <p:cNvPr id="65563" name="Rectangle 51"/>
            <p:cNvSpPr>
              <a:spLocks noChangeArrowheads="1"/>
            </p:cNvSpPr>
            <p:nvPr/>
          </p:nvSpPr>
          <p:spPr bwMode="auto">
            <a:xfrm>
              <a:off x="3850" y="3323"/>
              <a:ext cx="61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Courier New" charset="0"/>
                </a:rPr>
                <a:t>DataLink</a:t>
              </a:r>
              <a:endParaRPr lang="en-US" sz="1600" b="0">
                <a:latin typeface="Courier New" charset="0"/>
              </a:endParaRPr>
            </a:p>
          </p:txBody>
        </p:sp>
        <p:sp>
          <p:nvSpPr>
            <p:cNvPr id="65564" name="Rectangle 52"/>
            <p:cNvSpPr>
              <a:spLocks noChangeArrowheads="1"/>
            </p:cNvSpPr>
            <p:nvPr/>
          </p:nvSpPr>
          <p:spPr bwMode="auto">
            <a:xfrm>
              <a:off x="3850" y="3830"/>
              <a:ext cx="61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Courier New" charset="0"/>
                </a:rPr>
                <a:t>Physical</a:t>
              </a:r>
              <a:endParaRPr lang="en-US" sz="1600" b="0">
                <a:latin typeface="Courier New" charset="0"/>
              </a:endParaRPr>
            </a:p>
          </p:txBody>
        </p:sp>
        <p:sp>
          <p:nvSpPr>
            <p:cNvPr id="65565" name="Line 53"/>
            <p:cNvSpPr>
              <a:spLocks noChangeShapeType="1"/>
            </p:cNvSpPr>
            <p:nvPr/>
          </p:nvSpPr>
          <p:spPr bwMode="auto">
            <a:xfrm>
              <a:off x="4129" y="1012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Line 54"/>
            <p:cNvSpPr>
              <a:spLocks noChangeShapeType="1"/>
            </p:cNvSpPr>
            <p:nvPr/>
          </p:nvSpPr>
          <p:spPr bwMode="auto">
            <a:xfrm>
              <a:off x="4129" y="1521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Line 55"/>
            <p:cNvSpPr>
              <a:spLocks noChangeShapeType="1"/>
            </p:cNvSpPr>
            <p:nvPr/>
          </p:nvSpPr>
          <p:spPr bwMode="auto">
            <a:xfrm>
              <a:off x="4129" y="2011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Line 56"/>
            <p:cNvSpPr>
              <a:spLocks noChangeShapeType="1"/>
            </p:cNvSpPr>
            <p:nvPr/>
          </p:nvSpPr>
          <p:spPr bwMode="auto">
            <a:xfrm>
              <a:off x="4129" y="2532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Line 57"/>
            <p:cNvSpPr>
              <a:spLocks noChangeShapeType="1"/>
            </p:cNvSpPr>
            <p:nvPr/>
          </p:nvSpPr>
          <p:spPr bwMode="auto">
            <a:xfrm>
              <a:off x="4129" y="3035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Line 58"/>
            <p:cNvSpPr>
              <a:spLocks noChangeShapeType="1"/>
            </p:cNvSpPr>
            <p:nvPr/>
          </p:nvSpPr>
          <p:spPr bwMode="auto">
            <a:xfrm>
              <a:off x="4129" y="3537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3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225" y="1168400"/>
            <a:ext cx="5965825" cy="4800600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Verdana" charset="0"/>
                <a:ea typeface="ＭＳ Ｐゴシック" charset="0"/>
                <a:cs typeface="ＭＳ Ｐゴシック" charset="0"/>
              </a:rPr>
              <a:t>Transport layer</a:t>
            </a: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is responsible for reliably transmitting messages </a:t>
            </a:r>
          </a:p>
          <a:p>
            <a:pPr lvl="1"/>
            <a:r>
              <a:rPr lang="en-US">
                <a:latin typeface="Verdana" charset="0"/>
                <a:ea typeface="ＭＳ Ｐゴシック" charset="0"/>
              </a:rPr>
              <a:t>Used by Unix programmers who transmit messages over TCP/IP sockets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Verdana" charset="0"/>
                <a:ea typeface="ＭＳ Ｐゴシック" charset="0"/>
                <a:cs typeface="ＭＳ Ｐゴシック" charset="0"/>
              </a:rPr>
              <a:t>Network layer</a:t>
            </a: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ensures transmission and routing</a:t>
            </a:r>
          </a:p>
          <a:p>
            <a:pPr lvl="1"/>
            <a:r>
              <a:rPr lang="en-US">
                <a:latin typeface="Verdana" charset="0"/>
                <a:ea typeface="ＭＳ Ｐゴシック" charset="0"/>
              </a:rPr>
              <a:t>Service: Transmit and route data within the network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Verdana" charset="0"/>
                <a:ea typeface="ＭＳ Ｐゴシック" charset="0"/>
                <a:cs typeface="ＭＳ Ｐゴシック" charset="0"/>
              </a:rPr>
              <a:t>Datalink layer</a:t>
            </a: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models frames </a:t>
            </a:r>
          </a:p>
          <a:p>
            <a:pPr lvl="1"/>
            <a:r>
              <a:rPr lang="en-US">
                <a:latin typeface="Verdana" charset="0"/>
                <a:ea typeface="ＭＳ Ｐゴシック" charset="0"/>
              </a:rPr>
              <a:t>Service: Transmit frames without error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>
                <a:solidFill>
                  <a:srgbClr val="0000CC"/>
                </a:solidFill>
                <a:latin typeface="Verdana" charset="0"/>
                <a:ea typeface="ＭＳ Ｐゴシック" charset="0"/>
                <a:cs typeface="ＭＳ Ｐゴシック" charset="0"/>
              </a:rPr>
              <a:t>Physical layer</a:t>
            </a: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represents the hardware interface to the network </a:t>
            </a:r>
          </a:p>
          <a:p>
            <a:pPr lvl="1"/>
            <a:r>
              <a:rPr lang="en-US">
                <a:latin typeface="Verdana" charset="0"/>
                <a:ea typeface="ＭＳ Ｐゴシック" charset="0"/>
              </a:rPr>
              <a:t>Service:  sendBit() and receiveBit()</a:t>
            </a:r>
          </a:p>
        </p:txBody>
      </p:sp>
      <p:grpSp>
        <p:nvGrpSpPr>
          <p:cNvPr id="67587" name="Group 4"/>
          <p:cNvGrpSpPr>
            <a:grpSpLocks/>
          </p:cNvGrpSpPr>
          <p:nvPr/>
        </p:nvGrpSpPr>
        <p:grpSpPr bwMode="auto">
          <a:xfrm>
            <a:off x="6178550" y="835025"/>
            <a:ext cx="2225675" cy="5578475"/>
            <a:chOff x="3422" y="526"/>
            <a:chExt cx="1402" cy="3514"/>
          </a:xfrm>
        </p:grpSpPr>
        <p:sp>
          <p:nvSpPr>
            <p:cNvPr id="67588" name="Rectangle 5"/>
            <p:cNvSpPr>
              <a:spLocks noChangeArrowheads="1"/>
            </p:cNvSpPr>
            <p:nvPr/>
          </p:nvSpPr>
          <p:spPr bwMode="auto">
            <a:xfrm>
              <a:off x="3434" y="3257"/>
              <a:ext cx="1390" cy="269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sp>
          <p:nvSpPr>
            <p:cNvPr id="67589" name="Rectangle 6"/>
            <p:cNvSpPr>
              <a:spLocks noChangeArrowheads="1"/>
            </p:cNvSpPr>
            <p:nvPr/>
          </p:nvSpPr>
          <p:spPr bwMode="auto">
            <a:xfrm>
              <a:off x="3434" y="3760"/>
              <a:ext cx="1390" cy="280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sp>
          <p:nvSpPr>
            <p:cNvPr id="67590" name="Rectangle 7"/>
            <p:cNvSpPr>
              <a:spLocks noChangeArrowheads="1"/>
            </p:cNvSpPr>
            <p:nvPr/>
          </p:nvSpPr>
          <p:spPr bwMode="auto">
            <a:xfrm>
              <a:off x="3434" y="2744"/>
              <a:ext cx="1390" cy="280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sp>
          <p:nvSpPr>
            <p:cNvPr id="67591" name="Rectangle 8"/>
            <p:cNvSpPr>
              <a:spLocks noChangeArrowheads="1"/>
            </p:cNvSpPr>
            <p:nvPr/>
          </p:nvSpPr>
          <p:spPr bwMode="auto">
            <a:xfrm>
              <a:off x="3434" y="2242"/>
              <a:ext cx="1390" cy="280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sp>
          <p:nvSpPr>
            <p:cNvPr id="67592" name="Rectangle 9"/>
            <p:cNvSpPr>
              <a:spLocks noChangeArrowheads="1"/>
            </p:cNvSpPr>
            <p:nvPr/>
          </p:nvSpPr>
          <p:spPr bwMode="auto">
            <a:xfrm>
              <a:off x="3434" y="1740"/>
              <a:ext cx="1390" cy="269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sp>
          <p:nvSpPr>
            <p:cNvPr id="67593" name="Rectangle 10"/>
            <p:cNvSpPr>
              <a:spLocks noChangeArrowheads="1"/>
            </p:cNvSpPr>
            <p:nvPr/>
          </p:nvSpPr>
          <p:spPr bwMode="auto">
            <a:xfrm>
              <a:off x="3434" y="723"/>
              <a:ext cx="1390" cy="268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grpSp>
          <p:nvGrpSpPr>
            <p:cNvPr id="67594" name="Group 11"/>
            <p:cNvGrpSpPr>
              <a:grpSpLocks/>
            </p:cNvGrpSpPr>
            <p:nvPr/>
          </p:nvGrpSpPr>
          <p:grpSpPr bwMode="auto">
            <a:xfrm>
              <a:off x="3422" y="526"/>
              <a:ext cx="502" cy="211"/>
              <a:chOff x="2522" y="160"/>
              <a:chExt cx="555" cy="233"/>
            </a:xfrm>
          </p:grpSpPr>
          <p:sp>
            <p:nvSpPr>
              <p:cNvPr id="67638" name="Freeform 12"/>
              <p:cNvSpPr>
                <a:spLocks/>
              </p:cNvSpPr>
              <p:nvPr/>
            </p:nvSpPr>
            <p:spPr bwMode="auto">
              <a:xfrm>
                <a:off x="2522" y="160"/>
                <a:ext cx="129" cy="233"/>
              </a:xfrm>
              <a:custGeom>
                <a:avLst/>
                <a:gdLst>
                  <a:gd name="T0" fmla="*/ 0 w 129"/>
                  <a:gd name="T1" fmla="*/ 220 h 233"/>
                  <a:gd name="T2" fmla="*/ 26 w 129"/>
                  <a:gd name="T3" fmla="*/ 233 h 233"/>
                  <a:gd name="T4" fmla="*/ 129 w 129"/>
                  <a:gd name="T5" fmla="*/ 26 h 233"/>
                  <a:gd name="T6" fmla="*/ 116 w 129"/>
                  <a:gd name="T7" fmla="*/ 0 h 233"/>
                  <a:gd name="T8" fmla="*/ 116 w 129"/>
                  <a:gd name="T9" fmla="*/ 0 h 233"/>
                  <a:gd name="T10" fmla="*/ 103 w 129"/>
                  <a:gd name="T11" fmla="*/ 13 h 233"/>
                  <a:gd name="T12" fmla="*/ 0 w 129"/>
                  <a:gd name="T13" fmla="*/ 220 h 2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3"/>
                  <a:gd name="T23" fmla="*/ 129 w 129"/>
                  <a:gd name="T24" fmla="*/ 233 h 2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3">
                    <a:moveTo>
                      <a:pt x="0" y="220"/>
                    </a:moveTo>
                    <a:lnTo>
                      <a:pt x="26" y="233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9" name="Freeform 13"/>
              <p:cNvSpPr>
                <a:spLocks/>
              </p:cNvSpPr>
              <p:nvPr/>
            </p:nvSpPr>
            <p:spPr bwMode="auto">
              <a:xfrm>
                <a:off x="2638" y="160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40" name="Freeform 14"/>
              <p:cNvSpPr>
                <a:spLocks/>
              </p:cNvSpPr>
              <p:nvPr/>
            </p:nvSpPr>
            <p:spPr bwMode="auto">
              <a:xfrm>
                <a:off x="2935" y="173"/>
                <a:ext cx="142" cy="220"/>
              </a:xfrm>
              <a:custGeom>
                <a:avLst/>
                <a:gdLst>
                  <a:gd name="T0" fmla="*/ 26 w 142"/>
                  <a:gd name="T1" fmla="*/ 0 h 220"/>
                  <a:gd name="T2" fmla="*/ 0 w 142"/>
                  <a:gd name="T3" fmla="*/ 13 h 220"/>
                  <a:gd name="T4" fmla="*/ 103 w 142"/>
                  <a:gd name="T5" fmla="*/ 220 h 220"/>
                  <a:gd name="T6" fmla="*/ 116 w 142"/>
                  <a:gd name="T7" fmla="*/ 220 h 220"/>
                  <a:gd name="T8" fmla="*/ 142 w 142"/>
                  <a:gd name="T9" fmla="*/ 220 h 220"/>
                  <a:gd name="T10" fmla="*/ 129 w 142"/>
                  <a:gd name="T11" fmla="*/ 207 h 220"/>
                  <a:gd name="T12" fmla="*/ 26 w 142"/>
                  <a:gd name="T13" fmla="*/ 0 h 2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20"/>
                  <a:gd name="T23" fmla="*/ 142 w 142"/>
                  <a:gd name="T24" fmla="*/ 220 h 2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20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20"/>
                    </a:lnTo>
                    <a:lnTo>
                      <a:pt x="116" y="220"/>
                    </a:lnTo>
                    <a:lnTo>
                      <a:pt x="142" y="220"/>
                    </a:lnTo>
                    <a:lnTo>
                      <a:pt x="129" y="20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41" name="Freeform 15"/>
              <p:cNvSpPr>
                <a:spLocks/>
              </p:cNvSpPr>
              <p:nvPr/>
            </p:nvSpPr>
            <p:spPr bwMode="auto">
              <a:xfrm>
                <a:off x="2522" y="367"/>
                <a:ext cx="529" cy="26"/>
              </a:xfrm>
              <a:custGeom>
                <a:avLst/>
                <a:gdLst>
                  <a:gd name="T0" fmla="*/ 529 w 529"/>
                  <a:gd name="T1" fmla="*/ 26 h 26"/>
                  <a:gd name="T2" fmla="*/ 529 w 529"/>
                  <a:gd name="T3" fmla="*/ 0 h 26"/>
                  <a:gd name="T4" fmla="*/ 13 w 529"/>
                  <a:gd name="T5" fmla="*/ 0 h 26"/>
                  <a:gd name="T6" fmla="*/ 0 w 529"/>
                  <a:gd name="T7" fmla="*/ 13 h 26"/>
                  <a:gd name="T8" fmla="*/ 0 w 529"/>
                  <a:gd name="T9" fmla="*/ 26 h 26"/>
                  <a:gd name="T10" fmla="*/ 13 w 529"/>
                  <a:gd name="T11" fmla="*/ 26 h 26"/>
                  <a:gd name="T12" fmla="*/ 529 w 529"/>
                  <a:gd name="T13" fmla="*/ 26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6"/>
                  <a:gd name="T23" fmla="*/ 529 w 529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6">
                    <a:moveTo>
                      <a:pt x="529" y="26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0" y="26"/>
                    </a:lnTo>
                    <a:lnTo>
                      <a:pt x="13" y="26"/>
                    </a:lnTo>
                    <a:lnTo>
                      <a:pt x="5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595" name="Freeform 16"/>
            <p:cNvSpPr>
              <a:spLocks/>
            </p:cNvSpPr>
            <p:nvPr/>
          </p:nvSpPr>
          <p:spPr bwMode="auto">
            <a:xfrm>
              <a:off x="3422" y="1039"/>
              <a:ext cx="117" cy="211"/>
            </a:xfrm>
            <a:custGeom>
              <a:avLst/>
              <a:gdLst>
                <a:gd name="T0" fmla="*/ 0 w 129"/>
                <a:gd name="T1" fmla="*/ 41 h 233"/>
                <a:gd name="T2" fmla="*/ 5 w 129"/>
                <a:gd name="T3" fmla="*/ 43 h 233"/>
                <a:gd name="T4" fmla="*/ 24 w 129"/>
                <a:gd name="T5" fmla="*/ 5 h 233"/>
                <a:gd name="T6" fmla="*/ 22 w 129"/>
                <a:gd name="T7" fmla="*/ 0 h 233"/>
                <a:gd name="T8" fmla="*/ 22 w 129"/>
                <a:gd name="T9" fmla="*/ 0 h 233"/>
                <a:gd name="T10" fmla="*/ 20 w 129"/>
                <a:gd name="T11" fmla="*/ 5 h 233"/>
                <a:gd name="T12" fmla="*/ 0 w 129"/>
                <a:gd name="T13" fmla="*/ 41 h 2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"/>
                <a:gd name="T22" fmla="*/ 0 h 233"/>
                <a:gd name="T23" fmla="*/ 129 w 129"/>
                <a:gd name="T24" fmla="*/ 233 h 2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" h="233">
                  <a:moveTo>
                    <a:pt x="0" y="220"/>
                  </a:moveTo>
                  <a:lnTo>
                    <a:pt x="26" y="233"/>
                  </a:lnTo>
                  <a:lnTo>
                    <a:pt x="129" y="26"/>
                  </a:lnTo>
                  <a:lnTo>
                    <a:pt x="116" y="0"/>
                  </a:lnTo>
                  <a:lnTo>
                    <a:pt x="103" y="13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6" name="Freeform 17"/>
            <p:cNvSpPr>
              <a:spLocks/>
            </p:cNvSpPr>
            <p:nvPr/>
          </p:nvSpPr>
          <p:spPr bwMode="auto">
            <a:xfrm>
              <a:off x="3527" y="1029"/>
              <a:ext cx="292" cy="24"/>
            </a:xfrm>
            <a:custGeom>
              <a:avLst/>
              <a:gdLst>
                <a:gd name="T0" fmla="*/ 0 w 323"/>
                <a:gd name="T1" fmla="*/ 0 h 26"/>
                <a:gd name="T2" fmla="*/ 0 w 323"/>
                <a:gd name="T3" fmla="*/ 6 h 26"/>
                <a:gd name="T4" fmla="*/ 55 w 323"/>
                <a:gd name="T5" fmla="*/ 6 h 26"/>
                <a:gd name="T6" fmla="*/ 59 w 323"/>
                <a:gd name="T7" fmla="*/ 6 h 26"/>
                <a:gd name="T8" fmla="*/ 59 w 323"/>
                <a:gd name="T9" fmla="*/ 0 h 26"/>
                <a:gd name="T10" fmla="*/ 55 w 323"/>
                <a:gd name="T11" fmla="*/ 0 h 26"/>
                <a:gd name="T12" fmla="*/ 0 w 323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3"/>
                <a:gd name="T22" fmla="*/ 0 h 26"/>
                <a:gd name="T23" fmla="*/ 323 w 323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3" h="26">
                  <a:moveTo>
                    <a:pt x="0" y="0"/>
                  </a:moveTo>
                  <a:lnTo>
                    <a:pt x="0" y="26"/>
                  </a:lnTo>
                  <a:lnTo>
                    <a:pt x="310" y="26"/>
                  </a:lnTo>
                  <a:lnTo>
                    <a:pt x="323" y="13"/>
                  </a:lnTo>
                  <a:lnTo>
                    <a:pt x="323" y="0"/>
                  </a:lnTo>
                  <a:lnTo>
                    <a:pt x="3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7" name="Freeform 18"/>
            <p:cNvSpPr>
              <a:spLocks/>
            </p:cNvSpPr>
            <p:nvPr/>
          </p:nvSpPr>
          <p:spPr bwMode="auto">
            <a:xfrm>
              <a:off x="3796" y="1051"/>
              <a:ext cx="128" cy="199"/>
            </a:xfrm>
            <a:custGeom>
              <a:avLst/>
              <a:gdLst>
                <a:gd name="T0" fmla="*/ 5 w 142"/>
                <a:gd name="T1" fmla="*/ 0 h 220"/>
                <a:gd name="T2" fmla="*/ 0 w 142"/>
                <a:gd name="T3" fmla="*/ 5 h 220"/>
                <a:gd name="T4" fmla="*/ 18 w 142"/>
                <a:gd name="T5" fmla="*/ 40 h 220"/>
                <a:gd name="T6" fmla="*/ 20 w 142"/>
                <a:gd name="T7" fmla="*/ 40 h 220"/>
                <a:gd name="T8" fmla="*/ 24 w 142"/>
                <a:gd name="T9" fmla="*/ 40 h 220"/>
                <a:gd name="T10" fmla="*/ 22 w 142"/>
                <a:gd name="T11" fmla="*/ 38 h 220"/>
                <a:gd name="T12" fmla="*/ 5 w 142"/>
                <a:gd name="T13" fmla="*/ 0 h 2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2"/>
                <a:gd name="T22" fmla="*/ 0 h 220"/>
                <a:gd name="T23" fmla="*/ 142 w 142"/>
                <a:gd name="T24" fmla="*/ 220 h 2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2" h="220">
                  <a:moveTo>
                    <a:pt x="26" y="0"/>
                  </a:moveTo>
                  <a:lnTo>
                    <a:pt x="0" y="13"/>
                  </a:lnTo>
                  <a:lnTo>
                    <a:pt x="103" y="220"/>
                  </a:lnTo>
                  <a:lnTo>
                    <a:pt x="116" y="220"/>
                  </a:lnTo>
                  <a:lnTo>
                    <a:pt x="142" y="220"/>
                  </a:lnTo>
                  <a:lnTo>
                    <a:pt x="129" y="20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Freeform 19"/>
            <p:cNvSpPr>
              <a:spLocks/>
            </p:cNvSpPr>
            <p:nvPr/>
          </p:nvSpPr>
          <p:spPr bwMode="auto">
            <a:xfrm>
              <a:off x="3422" y="1226"/>
              <a:ext cx="479" cy="24"/>
            </a:xfrm>
            <a:custGeom>
              <a:avLst/>
              <a:gdLst>
                <a:gd name="T0" fmla="*/ 98 w 529"/>
                <a:gd name="T1" fmla="*/ 6 h 26"/>
                <a:gd name="T2" fmla="*/ 98 w 529"/>
                <a:gd name="T3" fmla="*/ 0 h 26"/>
                <a:gd name="T4" fmla="*/ 5 w 529"/>
                <a:gd name="T5" fmla="*/ 0 h 26"/>
                <a:gd name="T6" fmla="*/ 0 w 529"/>
                <a:gd name="T7" fmla="*/ 6 h 26"/>
                <a:gd name="T8" fmla="*/ 0 w 529"/>
                <a:gd name="T9" fmla="*/ 6 h 26"/>
                <a:gd name="T10" fmla="*/ 5 w 529"/>
                <a:gd name="T11" fmla="*/ 6 h 26"/>
                <a:gd name="T12" fmla="*/ 98 w 529"/>
                <a:gd name="T13" fmla="*/ 6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9"/>
                <a:gd name="T22" fmla="*/ 0 h 26"/>
                <a:gd name="T23" fmla="*/ 529 w 529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9" h="26">
                  <a:moveTo>
                    <a:pt x="529" y="26"/>
                  </a:moveTo>
                  <a:lnTo>
                    <a:pt x="529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26"/>
                  </a:lnTo>
                  <a:lnTo>
                    <a:pt x="529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9" name="Rectangle 20"/>
            <p:cNvSpPr>
              <a:spLocks noChangeArrowheads="1"/>
            </p:cNvSpPr>
            <p:nvPr/>
          </p:nvSpPr>
          <p:spPr bwMode="auto">
            <a:xfrm>
              <a:off x="3434" y="1238"/>
              <a:ext cx="1390" cy="269"/>
            </a:xfrm>
            <a:prstGeom prst="rect">
              <a:avLst/>
            </a:prstGeom>
            <a:noFill/>
            <a:ln w="412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1800"/>
            </a:p>
          </p:txBody>
        </p:sp>
        <p:grpSp>
          <p:nvGrpSpPr>
            <p:cNvPr id="67600" name="Group 21"/>
            <p:cNvGrpSpPr>
              <a:grpSpLocks/>
            </p:cNvGrpSpPr>
            <p:nvPr/>
          </p:nvGrpSpPr>
          <p:grpSpPr bwMode="auto">
            <a:xfrm>
              <a:off x="3422" y="1546"/>
              <a:ext cx="502" cy="210"/>
              <a:chOff x="2522" y="1270"/>
              <a:chExt cx="555" cy="232"/>
            </a:xfrm>
          </p:grpSpPr>
          <p:sp>
            <p:nvSpPr>
              <p:cNvPr id="67634" name="Freeform 22"/>
              <p:cNvSpPr>
                <a:spLocks/>
              </p:cNvSpPr>
              <p:nvPr/>
            </p:nvSpPr>
            <p:spPr bwMode="auto">
              <a:xfrm>
                <a:off x="2522" y="1270"/>
                <a:ext cx="129" cy="232"/>
              </a:xfrm>
              <a:custGeom>
                <a:avLst/>
                <a:gdLst>
                  <a:gd name="T0" fmla="*/ 0 w 129"/>
                  <a:gd name="T1" fmla="*/ 220 h 232"/>
                  <a:gd name="T2" fmla="*/ 26 w 129"/>
                  <a:gd name="T3" fmla="*/ 232 h 232"/>
                  <a:gd name="T4" fmla="*/ 129 w 129"/>
                  <a:gd name="T5" fmla="*/ 26 h 232"/>
                  <a:gd name="T6" fmla="*/ 116 w 129"/>
                  <a:gd name="T7" fmla="*/ 0 h 232"/>
                  <a:gd name="T8" fmla="*/ 116 w 129"/>
                  <a:gd name="T9" fmla="*/ 0 h 232"/>
                  <a:gd name="T10" fmla="*/ 103 w 129"/>
                  <a:gd name="T11" fmla="*/ 13 h 232"/>
                  <a:gd name="T12" fmla="*/ 0 w 129"/>
                  <a:gd name="T13" fmla="*/ 220 h 2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2"/>
                  <a:gd name="T23" fmla="*/ 129 w 129"/>
                  <a:gd name="T24" fmla="*/ 232 h 2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2">
                    <a:moveTo>
                      <a:pt x="0" y="220"/>
                    </a:moveTo>
                    <a:lnTo>
                      <a:pt x="26" y="232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5" name="Freeform 23"/>
              <p:cNvSpPr>
                <a:spLocks/>
              </p:cNvSpPr>
              <p:nvPr/>
            </p:nvSpPr>
            <p:spPr bwMode="auto">
              <a:xfrm>
                <a:off x="2638" y="1270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6" name="Freeform 24"/>
              <p:cNvSpPr>
                <a:spLocks/>
              </p:cNvSpPr>
              <p:nvPr/>
            </p:nvSpPr>
            <p:spPr bwMode="auto">
              <a:xfrm>
                <a:off x="2935" y="1283"/>
                <a:ext cx="142" cy="219"/>
              </a:xfrm>
              <a:custGeom>
                <a:avLst/>
                <a:gdLst>
                  <a:gd name="T0" fmla="*/ 26 w 142"/>
                  <a:gd name="T1" fmla="*/ 0 h 219"/>
                  <a:gd name="T2" fmla="*/ 0 w 142"/>
                  <a:gd name="T3" fmla="*/ 13 h 219"/>
                  <a:gd name="T4" fmla="*/ 103 w 142"/>
                  <a:gd name="T5" fmla="*/ 219 h 219"/>
                  <a:gd name="T6" fmla="*/ 116 w 142"/>
                  <a:gd name="T7" fmla="*/ 219 h 219"/>
                  <a:gd name="T8" fmla="*/ 142 w 142"/>
                  <a:gd name="T9" fmla="*/ 219 h 219"/>
                  <a:gd name="T10" fmla="*/ 129 w 142"/>
                  <a:gd name="T11" fmla="*/ 207 h 219"/>
                  <a:gd name="T12" fmla="*/ 26 w 142"/>
                  <a:gd name="T13" fmla="*/ 0 h 2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19"/>
                  <a:gd name="T23" fmla="*/ 142 w 142"/>
                  <a:gd name="T24" fmla="*/ 219 h 2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19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19"/>
                    </a:lnTo>
                    <a:lnTo>
                      <a:pt x="116" y="219"/>
                    </a:lnTo>
                    <a:lnTo>
                      <a:pt x="142" y="219"/>
                    </a:lnTo>
                    <a:lnTo>
                      <a:pt x="129" y="20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7" name="Freeform 25"/>
              <p:cNvSpPr>
                <a:spLocks/>
              </p:cNvSpPr>
              <p:nvPr/>
            </p:nvSpPr>
            <p:spPr bwMode="auto">
              <a:xfrm>
                <a:off x="2522" y="1477"/>
                <a:ext cx="529" cy="25"/>
              </a:xfrm>
              <a:custGeom>
                <a:avLst/>
                <a:gdLst>
                  <a:gd name="T0" fmla="*/ 529 w 529"/>
                  <a:gd name="T1" fmla="*/ 25 h 25"/>
                  <a:gd name="T2" fmla="*/ 529 w 529"/>
                  <a:gd name="T3" fmla="*/ 0 h 25"/>
                  <a:gd name="T4" fmla="*/ 13 w 529"/>
                  <a:gd name="T5" fmla="*/ 0 h 25"/>
                  <a:gd name="T6" fmla="*/ 0 w 529"/>
                  <a:gd name="T7" fmla="*/ 13 h 25"/>
                  <a:gd name="T8" fmla="*/ 0 w 529"/>
                  <a:gd name="T9" fmla="*/ 25 h 25"/>
                  <a:gd name="T10" fmla="*/ 13 w 529"/>
                  <a:gd name="T11" fmla="*/ 25 h 25"/>
                  <a:gd name="T12" fmla="*/ 529 w 529"/>
                  <a:gd name="T13" fmla="*/ 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5"/>
                  <a:gd name="T23" fmla="*/ 529 w 529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5">
                    <a:moveTo>
                      <a:pt x="529" y="25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13" y="25"/>
                    </a:lnTo>
                    <a:lnTo>
                      <a:pt x="529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01" name="Group 26"/>
            <p:cNvGrpSpPr>
              <a:grpSpLocks/>
            </p:cNvGrpSpPr>
            <p:nvPr/>
          </p:nvGrpSpPr>
          <p:grpSpPr bwMode="auto">
            <a:xfrm>
              <a:off x="3422" y="2048"/>
              <a:ext cx="502" cy="210"/>
              <a:chOff x="2522" y="1825"/>
              <a:chExt cx="555" cy="232"/>
            </a:xfrm>
          </p:grpSpPr>
          <p:sp>
            <p:nvSpPr>
              <p:cNvPr id="67630" name="Freeform 27"/>
              <p:cNvSpPr>
                <a:spLocks/>
              </p:cNvSpPr>
              <p:nvPr/>
            </p:nvSpPr>
            <p:spPr bwMode="auto">
              <a:xfrm>
                <a:off x="2522" y="1825"/>
                <a:ext cx="129" cy="232"/>
              </a:xfrm>
              <a:custGeom>
                <a:avLst/>
                <a:gdLst>
                  <a:gd name="T0" fmla="*/ 0 w 129"/>
                  <a:gd name="T1" fmla="*/ 220 h 232"/>
                  <a:gd name="T2" fmla="*/ 26 w 129"/>
                  <a:gd name="T3" fmla="*/ 232 h 232"/>
                  <a:gd name="T4" fmla="*/ 129 w 129"/>
                  <a:gd name="T5" fmla="*/ 26 h 232"/>
                  <a:gd name="T6" fmla="*/ 116 w 129"/>
                  <a:gd name="T7" fmla="*/ 0 h 232"/>
                  <a:gd name="T8" fmla="*/ 116 w 129"/>
                  <a:gd name="T9" fmla="*/ 0 h 232"/>
                  <a:gd name="T10" fmla="*/ 103 w 129"/>
                  <a:gd name="T11" fmla="*/ 13 h 232"/>
                  <a:gd name="T12" fmla="*/ 0 w 129"/>
                  <a:gd name="T13" fmla="*/ 220 h 2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2"/>
                  <a:gd name="T23" fmla="*/ 129 w 129"/>
                  <a:gd name="T24" fmla="*/ 232 h 2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2">
                    <a:moveTo>
                      <a:pt x="0" y="220"/>
                    </a:moveTo>
                    <a:lnTo>
                      <a:pt x="26" y="232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1" name="Freeform 28"/>
              <p:cNvSpPr>
                <a:spLocks/>
              </p:cNvSpPr>
              <p:nvPr/>
            </p:nvSpPr>
            <p:spPr bwMode="auto">
              <a:xfrm>
                <a:off x="2638" y="1825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2" name="Freeform 29"/>
              <p:cNvSpPr>
                <a:spLocks/>
              </p:cNvSpPr>
              <p:nvPr/>
            </p:nvSpPr>
            <p:spPr bwMode="auto">
              <a:xfrm>
                <a:off x="2935" y="1838"/>
                <a:ext cx="142" cy="219"/>
              </a:xfrm>
              <a:custGeom>
                <a:avLst/>
                <a:gdLst>
                  <a:gd name="T0" fmla="*/ 26 w 142"/>
                  <a:gd name="T1" fmla="*/ 0 h 219"/>
                  <a:gd name="T2" fmla="*/ 0 w 142"/>
                  <a:gd name="T3" fmla="*/ 13 h 219"/>
                  <a:gd name="T4" fmla="*/ 103 w 142"/>
                  <a:gd name="T5" fmla="*/ 219 h 219"/>
                  <a:gd name="T6" fmla="*/ 116 w 142"/>
                  <a:gd name="T7" fmla="*/ 219 h 219"/>
                  <a:gd name="T8" fmla="*/ 142 w 142"/>
                  <a:gd name="T9" fmla="*/ 219 h 219"/>
                  <a:gd name="T10" fmla="*/ 129 w 142"/>
                  <a:gd name="T11" fmla="*/ 207 h 219"/>
                  <a:gd name="T12" fmla="*/ 26 w 142"/>
                  <a:gd name="T13" fmla="*/ 0 h 2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19"/>
                  <a:gd name="T23" fmla="*/ 142 w 142"/>
                  <a:gd name="T24" fmla="*/ 219 h 2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19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19"/>
                    </a:lnTo>
                    <a:lnTo>
                      <a:pt x="116" y="219"/>
                    </a:lnTo>
                    <a:lnTo>
                      <a:pt x="142" y="219"/>
                    </a:lnTo>
                    <a:lnTo>
                      <a:pt x="129" y="20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33" name="Freeform 30"/>
              <p:cNvSpPr>
                <a:spLocks/>
              </p:cNvSpPr>
              <p:nvPr/>
            </p:nvSpPr>
            <p:spPr bwMode="auto">
              <a:xfrm>
                <a:off x="2522" y="2032"/>
                <a:ext cx="529" cy="25"/>
              </a:xfrm>
              <a:custGeom>
                <a:avLst/>
                <a:gdLst>
                  <a:gd name="T0" fmla="*/ 529 w 529"/>
                  <a:gd name="T1" fmla="*/ 25 h 25"/>
                  <a:gd name="T2" fmla="*/ 529 w 529"/>
                  <a:gd name="T3" fmla="*/ 0 h 25"/>
                  <a:gd name="T4" fmla="*/ 13 w 529"/>
                  <a:gd name="T5" fmla="*/ 0 h 25"/>
                  <a:gd name="T6" fmla="*/ 0 w 529"/>
                  <a:gd name="T7" fmla="*/ 13 h 25"/>
                  <a:gd name="T8" fmla="*/ 0 w 529"/>
                  <a:gd name="T9" fmla="*/ 25 h 25"/>
                  <a:gd name="T10" fmla="*/ 13 w 529"/>
                  <a:gd name="T11" fmla="*/ 25 h 25"/>
                  <a:gd name="T12" fmla="*/ 529 w 529"/>
                  <a:gd name="T13" fmla="*/ 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5"/>
                  <a:gd name="T23" fmla="*/ 529 w 529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5">
                    <a:moveTo>
                      <a:pt x="529" y="25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0" y="25"/>
                    </a:lnTo>
                    <a:lnTo>
                      <a:pt x="13" y="25"/>
                    </a:lnTo>
                    <a:lnTo>
                      <a:pt x="529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02" name="Group 31"/>
            <p:cNvGrpSpPr>
              <a:grpSpLocks/>
            </p:cNvGrpSpPr>
            <p:nvPr/>
          </p:nvGrpSpPr>
          <p:grpSpPr bwMode="auto">
            <a:xfrm>
              <a:off x="3422" y="2550"/>
              <a:ext cx="502" cy="210"/>
              <a:chOff x="2522" y="2380"/>
              <a:chExt cx="555" cy="232"/>
            </a:xfrm>
          </p:grpSpPr>
          <p:sp>
            <p:nvSpPr>
              <p:cNvPr id="67626" name="Freeform 32"/>
              <p:cNvSpPr>
                <a:spLocks/>
              </p:cNvSpPr>
              <p:nvPr/>
            </p:nvSpPr>
            <p:spPr bwMode="auto">
              <a:xfrm>
                <a:off x="2522" y="2380"/>
                <a:ext cx="129" cy="232"/>
              </a:xfrm>
              <a:custGeom>
                <a:avLst/>
                <a:gdLst>
                  <a:gd name="T0" fmla="*/ 0 w 129"/>
                  <a:gd name="T1" fmla="*/ 219 h 232"/>
                  <a:gd name="T2" fmla="*/ 26 w 129"/>
                  <a:gd name="T3" fmla="*/ 232 h 232"/>
                  <a:gd name="T4" fmla="*/ 129 w 129"/>
                  <a:gd name="T5" fmla="*/ 26 h 232"/>
                  <a:gd name="T6" fmla="*/ 116 w 129"/>
                  <a:gd name="T7" fmla="*/ 0 h 232"/>
                  <a:gd name="T8" fmla="*/ 116 w 129"/>
                  <a:gd name="T9" fmla="*/ 0 h 232"/>
                  <a:gd name="T10" fmla="*/ 103 w 129"/>
                  <a:gd name="T11" fmla="*/ 13 h 232"/>
                  <a:gd name="T12" fmla="*/ 0 w 129"/>
                  <a:gd name="T13" fmla="*/ 219 h 2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2"/>
                  <a:gd name="T23" fmla="*/ 129 w 129"/>
                  <a:gd name="T24" fmla="*/ 232 h 2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2">
                    <a:moveTo>
                      <a:pt x="0" y="219"/>
                    </a:moveTo>
                    <a:lnTo>
                      <a:pt x="26" y="232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7" name="Freeform 33"/>
              <p:cNvSpPr>
                <a:spLocks/>
              </p:cNvSpPr>
              <p:nvPr/>
            </p:nvSpPr>
            <p:spPr bwMode="auto">
              <a:xfrm>
                <a:off x="2638" y="2380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8" name="Freeform 34"/>
              <p:cNvSpPr>
                <a:spLocks/>
              </p:cNvSpPr>
              <p:nvPr/>
            </p:nvSpPr>
            <p:spPr bwMode="auto">
              <a:xfrm>
                <a:off x="2935" y="2393"/>
                <a:ext cx="142" cy="219"/>
              </a:xfrm>
              <a:custGeom>
                <a:avLst/>
                <a:gdLst>
                  <a:gd name="T0" fmla="*/ 26 w 142"/>
                  <a:gd name="T1" fmla="*/ 0 h 219"/>
                  <a:gd name="T2" fmla="*/ 0 w 142"/>
                  <a:gd name="T3" fmla="*/ 13 h 219"/>
                  <a:gd name="T4" fmla="*/ 103 w 142"/>
                  <a:gd name="T5" fmla="*/ 219 h 219"/>
                  <a:gd name="T6" fmla="*/ 116 w 142"/>
                  <a:gd name="T7" fmla="*/ 219 h 219"/>
                  <a:gd name="T8" fmla="*/ 142 w 142"/>
                  <a:gd name="T9" fmla="*/ 219 h 219"/>
                  <a:gd name="T10" fmla="*/ 129 w 142"/>
                  <a:gd name="T11" fmla="*/ 206 h 219"/>
                  <a:gd name="T12" fmla="*/ 26 w 142"/>
                  <a:gd name="T13" fmla="*/ 0 h 2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19"/>
                  <a:gd name="T23" fmla="*/ 142 w 142"/>
                  <a:gd name="T24" fmla="*/ 219 h 2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19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19"/>
                    </a:lnTo>
                    <a:lnTo>
                      <a:pt x="116" y="219"/>
                    </a:lnTo>
                    <a:lnTo>
                      <a:pt x="142" y="219"/>
                    </a:lnTo>
                    <a:lnTo>
                      <a:pt x="129" y="20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9" name="Freeform 35"/>
              <p:cNvSpPr>
                <a:spLocks/>
              </p:cNvSpPr>
              <p:nvPr/>
            </p:nvSpPr>
            <p:spPr bwMode="auto">
              <a:xfrm>
                <a:off x="2522" y="2587"/>
                <a:ext cx="529" cy="25"/>
              </a:xfrm>
              <a:custGeom>
                <a:avLst/>
                <a:gdLst>
                  <a:gd name="T0" fmla="*/ 529 w 529"/>
                  <a:gd name="T1" fmla="*/ 25 h 25"/>
                  <a:gd name="T2" fmla="*/ 529 w 529"/>
                  <a:gd name="T3" fmla="*/ 0 h 25"/>
                  <a:gd name="T4" fmla="*/ 13 w 529"/>
                  <a:gd name="T5" fmla="*/ 0 h 25"/>
                  <a:gd name="T6" fmla="*/ 0 w 529"/>
                  <a:gd name="T7" fmla="*/ 12 h 25"/>
                  <a:gd name="T8" fmla="*/ 0 w 529"/>
                  <a:gd name="T9" fmla="*/ 25 h 25"/>
                  <a:gd name="T10" fmla="*/ 13 w 529"/>
                  <a:gd name="T11" fmla="*/ 25 h 25"/>
                  <a:gd name="T12" fmla="*/ 529 w 529"/>
                  <a:gd name="T13" fmla="*/ 2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5"/>
                  <a:gd name="T23" fmla="*/ 529 w 529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5">
                    <a:moveTo>
                      <a:pt x="529" y="25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2"/>
                    </a:lnTo>
                    <a:lnTo>
                      <a:pt x="0" y="25"/>
                    </a:lnTo>
                    <a:lnTo>
                      <a:pt x="13" y="25"/>
                    </a:lnTo>
                    <a:lnTo>
                      <a:pt x="529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03" name="Group 36"/>
            <p:cNvGrpSpPr>
              <a:grpSpLocks/>
            </p:cNvGrpSpPr>
            <p:nvPr/>
          </p:nvGrpSpPr>
          <p:grpSpPr bwMode="auto">
            <a:xfrm>
              <a:off x="3422" y="3064"/>
              <a:ext cx="502" cy="210"/>
              <a:chOff x="2522" y="2948"/>
              <a:chExt cx="555" cy="232"/>
            </a:xfrm>
          </p:grpSpPr>
          <p:sp>
            <p:nvSpPr>
              <p:cNvPr id="67622" name="Freeform 37"/>
              <p:cNvSpPr>
                <a:spLocks/>
              </p:cNvSpPr>
              <p:nvPr/>
            </p:nvSpPr>
            <p:spPr bwMode="auto">
              <a:xfrm>
                <a:off x="2522" y="2948"/>
                <a:ext cx="129" cy="232"/>
              </a:xfrm>
              <a:custGeom>
                <a:avLst/>
                <a:gdLst>
                  <a:gd name="T0" fmla="*/ 0 w 129"/>
                  <a:gd name="T1" fmla="*/ 219 h 232"/>
                  <a:gd name="T2" fmla="*/ 26 w 129"/>
                  <a:gd name="T3" fmla="*/ 232 h 232"/>
                  <a:gd name="T4" fmla="*/ 129 w 129"/>
                  <a:gd name="T5" fmla="*/ 26 h 232"/>
                  <a:gd name="T6" fmla="*/ 116 w 129"/>
                  <a:gd name="T7" fmla="*/ 0 h 232"/>
                  <a:gd name="T8" fmla="*/ 116 w 129"/>
                  <a:gd name="T9" fmla="*/ 0 h 232"/>
                  <a:gd name="T10" fmla="*/ 103 w 129"/>
                  <a:gd name="T11" fmla="*/ 13 h 232"/>
                  <a:gd name="T12" fmla="*/ 0 w 129"/>
                  <a:gd name="T13" fmla="*/ 219 h 2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2"/>
                  <a:gd name="T23" fmla="*/ 129 w 129"/>
                  <a:gd name="T24" fmla="*/ 232 h 2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2">
                    <a:moveTo>
                      <a:pt x="0" y="219"/>
                    </a:moveTo>
                    <a:lnTo>
                      <a:pt x="26" y="232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3" name="Freeform 38"/>
              <p:cNvSpPr>
                <a:spLocks/>
              </p:cNvSpPr>
              <p:nvPr/>
            </p:nvSpPr>
            <p:spPr bwMode="auto">
              <a:xfrm>
                <a:off x="2638" y="2948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4" name="Freeform 39"/>
              <p:cNvSpPr>
                <a:spLocks/>
              </p:cNvSpPr>
              <p:nvPr/>
            </p:nvSpPr>
            <p:spPr bwMode="auto">
              <a:xfrm>
                <a:off x="2935" y="2961"/>
                <a:ext cx="142" cy="219"/>
              </a:xfrm>
              <a:custGeom>
                <a:avLst/>
                <a:gdLst>
                  <a:gd name="T0" fmla="*/ 26 w 142"/>
                  <a:gd name="T1" fmla="*/ 0 h 219"/>
                  <a:gd name="T2" fmla="*/ 0 w 142"/>
                  <a:gd name="T3" fmla="*/ 13 h 219"/>
                  <a:gd name="T4" fmla="*/ 103 w 142"/>
                  <a:gd name="T5" fmla="*/ 219 h 219"/>
                  <a:gd name="T6" fmla="*/ 116 w 142"/>
                  <a:gd name="T7" fmla="*/ 219 h 219"/>
                  <a:gd name="T8" fmla="*/ 142 w 142"/>
                  <a:gd name="T9" fmla="*/ 219 h 219"/>
                  <a:gd name="T10" fmla="*/ 129 w 142"/>
                  <a:gd name="T11" fmla="*/ 206 h 219"/>
                  <a:gd name="T12" fmla="*/ 26 w 142"/>
                  <a:gd name="T13" fmla="*/ 0 h 2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19"/>
                  <a:gd name="T23" fmla="*/ 142 w 142"/>
                  <a:gd name="T24" fmla="*/ 219 h 2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19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19"/>
                    </a:lnTo>
                    <a:lnTo>
                      <a:pt x="116" y="219"/>
                    </a:lnTo>
                    <a:lnTo>
                      <a:pt x="142" y="219"/>
                    </a:lnTo>
                    <a:lnTo>
                      <a:pt x="129" y="20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5" name="Freeform 40"/>
              <p:cNvSpPr>
                <a:spLocks/>
              </p:cNvSpPr>
              <p:nvPr/>
            </p:nvSpPr>
            <p:spPr bwMode="auto">
              <a:xfrm>
                <a:off x="2522" y="3154"/>
                <a:ext cx="529" cy="26"/>
              </a:xfrm>
              <a:custGeom>
                <a:avLst/>
                <a:gdLst>
                  <a:gd name="T0" fmla="*/ 529 w 529"/>
                  <a:gd name="T1" fmla="*/ 26 h 26"/>
                  <a:gd name="T2" fmla="*/ 529 w 529"/>
                  <a:gd name="T3" fmla="*/ 0 h 26"/>
                  <a:gd name="T4" fmla="*/ 13 w 529"/>
                  <a:gd name="T5" fmla="*/ 0 h 26"/>
                  <a:gd name="T6" fmla="*/ 0 w 529"/>
                  <a:gd name="T7" fmla="*/ 13 h 26"/>
                  <a:gd name="T8" fmla="*/ 0 w 529"/>
                  <a:gd name="T9" fmla="*/ 26 h 26"/>
                  <a:gd name="T10" fmla="*/ 13 w 529"/>
                  <a:gd name="T11" fmla="*/ 26 h 26"/>
                  <a:gd name="T12" fmla="*/ 529 w 529"/>
                  <a:gd name="T13" fmla="*/ 26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6"/>
                  <a:gd name="T23" fmla="*/ 529 w 529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6">
                    <a:moveTo>
                      <a:pt x="529" y="26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0" y="26"/>
                    </a:lnTo>
                    <a:lnTo>
                      <a:pt x="13" y="26"/>
                    </a:lnTo>
                    <a:lnTo>
                      <a:pt x="5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04" name="Group 41"/>
            <p:cNvGrpSpPr>
              <a:grpSpLocks/>
            </p:cNvGrpSpPr>
            <p:nvPr/>
          </p:nvGrpSpPr>
          <p:grpSpPr bwMode="auto">
            <a:xfrm>
              <a:off x="3422" y="3566"/>
              <a:ext cx="502" cy="210"/>
              <a:chOff x="2522" y="3503"/>
              <a:chExt cx="555" cy="232"/>
            </a:xfrm>
          </p:grpSpPr>
          <p:sp>
            <p:nvSpPr>
              <p:cNvPr id="67618" name="Freeform 42"/>
              <p:cNvSpPr>
                <a:spLocks/>
              </p:cNvSpPr>
              <p:nvPr/>
            </p:nvSpPr>
            <p:spPr bwMode="auto">
              <a:xfrm>
                <a:off x="2522" y="3503"/>
                <a:ext cx="129" cy="232"/>
              </a:xfrm>
              <a:custGeom>
                <a:avLst/>
                <a:gdLst>
                  <a:gd name="T0" fmla="*/ 0 w 129"/>
                  <a:gd name="T1" fmla="*/ 219 h 232"/>
                  <a:gd name="T2" fmla="*/ 26 w 129"/>
                  <a:gd name="T3" fmla="*/ 232 h 232"/>
                  <a:gd name="T4" fmla="*/ 129 w 129"/>
                  <a:gd name="T5" fmla="*/ 26 h 232"/>
                  <a:gd name="T6" fmla="*/ 116 w 129"/>
                  <a:gd name="T7" fmla="*/ 0 h 232"/>
                  <a:gd name="T8" fmla="*/ 116 w 129"/>
                  <a:gd name="T9" fmla="*/ 0 h 232"/>
                  <a:gd name="T10" fmla="*/ 103 w 129"/>
                  <a:gd name="T11" fmla="*/ 13 h 232"/>
                  <a:gd name="T12" fmla="*/ 0 w 129"/>
                  <a:gd name="T13" fmla="*/ 219 h 2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9"/>
                  <a:gd name="T22" fmla="*/ 0 h 232"/>
                  <a:gd name="T23" fmla="*/ 129 w 129"/>
                  <a:gd name="T24" fmla="*/ 232 h 2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9" h="232">
                    <a:moveTo>
                      <a:pt x="0" y="219"/>
                    </a:moveTo>
                    <a:lnTo>
                      <a:pt x="26" y="232"/>
                    </a:lnTo>
                    <a:lnTo>
                      <a:pt x="129" y="26"/>
                    </a:lnTo>
                    <a:lnTo>
                      <a:pt x="116" y="0"/>
                    </a:lnTo>
                    <a:lnTo>
                      <a:pt x="103" y="13"/>
                    </a:ln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19" name="Freeform 43"/>
              <p:cNvSpPr>
                <a:spLocks/>
              </p:cNvSpPr>
              <p:nvPr/>
            </p:nvSpPr>
            <p:spPr bwMode="auto">
              <a:xfrm>
                <a:off x="2638" y="3503"/>
                <a:ext cx="323" cy="26"/>
              </a:xfrm>
              <a:custGeom>
                <a:avLst/>
                <a:gdLst>
                  <a:gd name="T0" fmla="*/ 0 w 323"/>
                  <a:gd name="T1" fmla="*/ 0 h 26"/>
                  <a:gd name="T2" fmla="*/ 0 w 323"/>
                  <a:gd name="T3" fmla="*/ 26 h 26"/>
                  <a:gd name="T4" fmla="*/ 310 w 323"/>
                  <a:gd name="T5" fmla="*/ 26 h 26"/>
                  <a:gd name="T6" fmla="*/ 323 w 323"/>
                  <a:gd name="T7" fmla="*/ 13 h 26"/>
                  <a:gd name="T8" fmla="*/ 323 w 323"/>
                  <a:gd name="T9" fmla="*/ 0 h 26"/>
                  <a:gd name="T10" fmla="*/ 310 w 323"/>
                  <a:gd name="T11" fmla="*/ 0 h 26"/>
                  <a:gd name="T12" fmla="*/ 0 w 323"/>
                  <a:gd name="T13" fmla="*/ 0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3"/>
                  <a:gd name="T22" fmla="*/ 0 h 26"/>
                  <a:gd name="T23" fmla="*/ 323 w 323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3" h="26">
                    <a:moveTo>
                      <a:pt x="0" y="0"/>
                    </a:moveTo>
                    <a:lnTo>
                      <a:pt x="0" y="26"/>
                    </a:lnTo>
                    <a:lnTo>
                      <a:pt x="310" y="26"/>
                    </a:lnTo>
                    <a:lnTo>
                      <a:pt x="323" y="13"/>
                    </a:lnTo>
                    <a:lnTo>
                      <a:pt x="323" y="0"/>
                    </a:lnTo>
                    <a:lnTo>
                      <a:pt x="3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0" name="Freeform 44"/>
              <p:cNvSpPr>
                <a:spLocks/>
              </p:cNvSpPr>
              <p:nvPr/>
            </p:nvSpPr>
            <p:spPr bwMode="auto">
              <a:xfrm>
                <a:off x="2935" y="3516"/>
                <a:ext cx="142" cy="219"/>
              </a:xfrm>
              <a:custGeom>
                <a:avLst/>
                <a:gdLst>
                  <a:gd name="T0" fmla="*/ 26 w 142"/>
                  <a:gd name="T1" fmla="*/ 0 h 219"/>
                  <a:gd name="T2" fmla="*/ 0 w 142"/>
                  <a:gd name="T3" fmla="*/ 13 h 219"/>
                  <a:gd name="T4" fmla="*/ 103 w 142"/>
                  <a:gd name="T5" fmla="*/ 219 h 219"/>
                  <a:gd name="T6" fmla="*/ 116 w 142"/>
                  <a:gd name="T7" fmla="*/ 219 h 219"/>
                  <a:gd name="T8" fmla="*/ 142 w 142"/>
                  <a:gd name="T9" fmla="*/ 219 h 219"/>
                  <a:gd name="T10" fmla="*/ 129 w 142"/>
                  <a:gd name="T11" fmla="*/ 206 h 219"/>
                  <a:gd name="T12" fmla="*/ 26 w 142"/>
                  <a:gd name="T13" fmla="*/ 0 h 2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2"/>
                  <a:gd name="T22" fmla="*/ 0 h 219"/>
                  <a:gd name="T23" fmla="*/ 142 w 142"/>
                  <a:gd name="T24" fmla="*/ 219 h 2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2" h="219">
                    <a:moveTo>
                      <a:pt x="26" y="0"/>
                    </a:moveTo>
                    <a:lnTo>
                      <a:pt x="0" y="13"/>
                    </a:lnTo>
                    <a:lnTo>
                      <a:pt x="103" y="219"/>
                    </a:lnTo>
                    <a:lnTo>
                      <a:pt x="116" y="219"/>
                    </a:lnTo>
                    <a:lnTo>
                      <a:pt x="142" y="219"/>
                    </a:lnTo>
                    <a:lnTo>
                      <a:pt x="129" y="20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21" name="Freeform 45"/>
              <p:cNvSpPr>
                <a:spLocks/>
              </p:cNvSpPr>
              <p:nvPr/>
            </p:nvSpPr>
            <p:spPr bwMode="auto">
              <a:xfrm>
                <a:off x="2522" y="3709"/>
                <a:ext cx="529" cy="26"/>
              </a:xfrm>
              <a:custGeom>
                <a:avLst/>
                <a:gdLst>
                  <a:gd name="T0" fmla="*/ 529 w 529"/>
                  <a:gd name="T1" fmla="*/ 26 h 26"/>
                  <a:gd name="T2" fmla="*/ 529 w 529"/>
                  <a:gd name="T3" fmla="*/ 0 h 26"/>
                  <a:gd name="T4" fmla="*/ 13 w 529"/>
                  <a:gd name="T5" fmla="*/ 0 h 26"/>
                  <a:gd name="T6" fmla="*/ 0 w 529"/>
                  <a:gd name="T7" fmla="*/ 13 h 26"/>
                  <a:gd name="T8" fmla="*/ 0 w 529"/>
                  <a:gd name="T9" fmla="*/ 26 h 26"/>
                  <a:gd name="T10" fmla="*/ 13 w 529"/>
                  <a:gd name="T11" fmla="*/ 26 h 26"/>
                  <a:gd name="T12" fmla="*/ 529 w 529"/>
                  <a:gd name="T13" fmla="*/ 26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9"/>
                  <a:gd name="T22" fmla="*/ 0 h 26"/>
                  <a:gd name="T23" fmla="*/ 529 w 529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9" h="26">
                    <a:moveTo>
                      <a:pt x="529" y="26"/>
                    </a:moveTo>
                    <a:lnTo>
                      <a:pt x="529" y="0"/>
                    </a:lnTo>
                    <a:lnTo>
                      <a:pt x="13" y="0"/>
                    </a:lnTo>
                    <a:lnTo>
                      <a:pt x="0" y="13"/>
                    </a:lnTo>
                    <a:lnTo>
                      <a:pt x="0" y="26"/>
                    </a:lnTo>
                    <a:lnTo>
                      <a:pt x="13" y="26"/>
                    </a:lnTo>
                    <a:lnTo>
                      <a:pt x="5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605" name="Rectangle 46"/>
            <p:cNvSpPr>
              <a:spLocks noChangeArrowheads="1"/>
            </p:cNvSpPr>
            <p:nvPr/>
          </p:nvSpPr>
          <p:spPr bwMode="auto">
            <a:xfrm>
              <a:off x="3746" y="783"/>
              <a:ext cx="84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Courier New" charset="0"/>
                </a:rPr>
                <a:t>Application</a:t>
              </a:r>
              <a:endParaRPr lang="en-US" sz="1600" b="0">
                <a:latin typeface="Courier New" charset="0"/>
              </a:endParaRPr>
            </a:p>
          </p:txBody>
        </p:sp>
        <p:sp>
          <p:nvSpPr>
            <p:cNvPr id="67606" name="Rectangle 47"/>
            <p:cNvSpPr>
              <a:spLocks noChangeArrowheads="1"/>
            </p:cNvSpPr>
            <p:nvPr/>
          </p:nvSpPr>
          <p:spPr bwMode="auto">
            <a:xfrm>
              <a:off x="3711" y="1303"/>
              <a:ext cx="92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Courier New" charset="0"/>
                </a:rPr>
                <a:t>Presentation</a:t>
              </a:r>
              <a:endParaRPr lang="en-US" sz="1600" b="0">
                <a:latin typeface="Courier New" charset="0"/>
              </a:endParaRPr>
            </a:p>
          </p:txBody>
        </p:sp>
        <p:sp>
          <p:nvSpPr>
            <p:cNvPr id="67607" name="Rectangle 48"/>
            <p:cNvSpPr>
              <a:spLocks noChangeArrowheads="1"/>
            </p:cNvSpPr>
            <p:nvPr/>
          </p:nvSpPr>
          <p:spPr bwMode="auto">
            <a:xfrm>
              <a:off x="3886" y="1805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Courier New" charset="0"/>
                </a:rPr>
                <a:t>Session</a:t>
              </a:r>
              <a:endParaRPr lang="en-US" sz="1600" b="0">
                <a:latin typeface="Courier New" charset="0"/>
              </a:endParaRPr>
            </a:p>
          </p:txBody>
        </p:sp>
        <p:sp>
          <p:nvSpPr>
            <p:cNvPr id="67608" name="Rectangle 49"/>
            <p:cNvSpPr>
              <a:spLocks noChangeArrowheads="1"/>
            </p:cNvSpPr>
            <p:nvPr/>
          </p:nvSpPr>
          <p:spPr bwMode="auto">
            <a:xfrm>
              <a:off x="3816" y="2313"/>
              <a:ext cx="6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Courier New" charset="0"/>
                </a:rPr>
                <a:t>Transport</a:t>
              </a:r>
              <a:endParaRPr lang="en-US" sz="1600" b="0">
                <a:solidFill>
                  <a:srgbClr val="0000CC"/>
                </a:solidFill>
                <a:latin typeface="Courier New" charset="0"/>
              </a:endParaRPr>
            </a:p>
          </p:txBody>
        </p:sp>
        <p:sp>
          <p:nvSpPr>
            <p:cNvPr id="67609" name="Rectangle 50"/>
            <p:cNvSpPr>
              <a:spLocks noChangeArrowheads="1"/>
            </p:cNvSpPr>
            <p:nvPr/>
          </p:nvSpPr>
          <p:spPr bwMode="auto">
            <a:xfrm>
              <a:off x="3886" y="2815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Courier New" charset="0"/>
                </a:rPr>
                <a:t>Network</a:t>
              </a:r>
              <a:endParaRPr lang="en-US" sz="1600" b="0">
                <a:solidFill>
                  <a:srgbClr val="0000CC"/>
                </a:solidFill>
                <a:latin typeface="Courier New" charset="0"/>
              </a:endParaRPr>
            </a:p>
          </p:txBody>
        </p:sp>
        <p:sp>
          <p:nvSpPr>
            <p:cNvPr id="67610" name="Rectangle 51"/>
            <p:cNvSpPr>
              <a:spLocks noChangeArrowheads="1"/>
            </p:cNvSpPr>
            <p:nvPr/>
          </p:nvSpPr>
          <p:spPr bwMode="auto">
            <a:xfrm>
              <a:off x="3850" y="3323"/>
              <a:ext cx="61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Courier New" charset="0"/>
                </a:rPr>
                <a:t>DataLink</a:t>
              </a:r>
              <a:endParaRPr lang="en-US" sz="1600" b="0">
                <a:solidFill>
                  <a:srgbClr val="0000CC"/>
                </a:solidFill>
                <a:latin typeface="Courier New" charset="0"/>
              </a:endParaRPr>
            </a:p>
          </p:txBody>
        </p:sp>
        <p:sp>
          <p:nvSpPr>
            <p:cNvPr id="67611" name="Rectangle 52"/>
            <p:cNvSpPr>
              <a:spLocks noChangeArrowheads="1"/>
            </p:cNvSpPr>
            <p:nvPr/>
          </p:nvSpPr>
          <p:spPr bwMode="auto">
            <a:xfrm>
              <a:off x="3850" y="3830"/>
              <a:ext cx="61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CC"/>
                  </a:solidFill>
                  <a:latin typeface="Courier New" charset="0"/>
                </a:rPr>
                <a:t>Physical</a:t>
              </a:r>
              <a:endParaRPr lang="en-US" sz="1600" b="0">
                <a:solidFill>
                  <a:srgbClr val="0000CC"/>
                </a:solidFill>
                <a:latin typeface="Courier New" charset="0"/>
              </a:endParaRPr>
            </a:p>
          </p:txBody>
        </p:sp>
        <p:sp>
          <p:nvSpPr>
            <p:cNvPr id="67612" name="Line 53"/>
            <p:cNvSpPr>
              <a:spLocks noChangeShapeType="1"/>
            </p:cNvSpPr>
            <p:nvPr/>
          </p:nvSpPr>
          <p:spPr bwMode="auto">
            <a:xfrm>
              <a:off x="4129" y="1012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3" name="Line 54"/>
            <p:cNvSpPr>
              <a:spLocks noChangeShapeType="1"/>
            </p:cNvSpPr>
            <p:nvPr/>
          </p:nvSpPr>
          <p:spPr bwMode="auto">
            <a:xfrm>
              <a:off x="4129" y="1521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Line 55"/>
            <p:cNvSpPr>
              <a:spLocks noChangeShapeType="1"/>
            </p:cNvSpPr>
            <p:nvPr/>
          </p:nvSpPr>
          <p:spPr bwMode="auto">
            <a:xfrm>
              <a:off x="4129" y="2011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5" name="Line 56"/>
            <p:cNvSpPr>
              <a:spLocks noChangeShapeType="1"/>
            </p:cNvSpPr>
            <p:nvPr/>
          </p:nvSpPr>
          <p:spPr bwMode="auto">
            <a:xfrm>
              <a:off x="4129" y="2532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6" name="Line 57"/>
            <p:cNvSpPr>
              <a:spLocks noChangeShapeType="1"/>
            </p:cNvSpPr>
            <p:nvPr/>
          </p:nvSpPr>
          <p:spPr bwMode="auto">
            <a:xfrm>
              <a:off x="4129" y="3035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7" name="Line 58"/>
            <p:cNvSpPr>
              <a:spLocks noChangeShapeType="1"/>
            </p:cNvSpPr>
            <p:nvPr/>
          </p:nvSpPr>
          <p:spPr bwMode="auto">
            <a:xfrm>
              <a:off x="4129" y="3537"/>
              <a:ext cx="0" cy="2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>
                <a:latin typeface="Century Gothic" charset="0"/>
                <a:ea typeface="ＭＳ Ｐゴシック" charset="0"/>
                <a:cs typeface="ＭＳ Ｐゴシック" charset="0"/>
              </a:rPr>
              <a:t>OSI Model Layers and their Services</a:t>
            </a:r>
          </a:p>
        </p:txBody>
      </p:sp>
    </p:spTree>
    <p:extLst>
      <p:ext uri="{BB962C8B-B14F-4D97-AF65-F5344CB8AC3E}">
        <p14:creationId xmlns:p14="http://schemas.microsoft.com/office/powerpoint/2010/main" val="118844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entury Gothic" charset="0"/>
                <a:ea typeface="ＭＳ Ｐゴシック" charset="0"/>
                <a:cs typeface="ＭＳ Ｐゴシック" charset="0"/>
              </a:rPr>
              <a:t>TCP/IP in OSI</a:t>
            </a:r>
          </a:p>
        </p:txBody>
      </p:sp>
      <p:grpSp>
        <p:nvGrpSpPr>
          <p:cNvPr id="71682" name="Group 3"/>
          <p:cNvGrpSpPr>
            <a:grpSpLocks/>
          </p:cNvGrpSpPr>
          <p:nvPr/>
        </p:nvGrpSpPr>
        <p:grpSpPr bwMode="auto">
          <a:xfrm>
            <a:off x="1371600" y="1155700"/>
            <a:ext cx="738188" cy="315913"/>
            <a:chOff x="897" y="99"/>
            <a:chExt cx="465" cy="199"/>
          </a:xfrm>
        </p:grpSpPr>
        <p:sp>
          <p:nvSpPr>
            <p:cNvPr id="71824" name="Freeform 4"/>
            <p:cNvSpPr>
              <a:spLocks/>
            </p:cNvSpPr>
            <p:nvPr/>
          </p:nvSpPr>
          <p:spPr bwMode="auto">
            <a:xfrm>
              <a:off x="897" y="99"/>
              <a:ext cx="100" cy="199"/>
            </a:xfrm>
            <a:custGeom>
              <a:avLst/>
              <a:gdLst>
                <a:gd name="T0" fmla="*/ 0 w 100"/>
                <a:gd name="T1" fmla="*/ 188 h 199"/>
                <a:gd name="T2" fmla="*/ 22 w 100"/>
                <a:gd name="T3" fmla="*/ 199 h 199"/>
                <a:gd name="T4" fmla="*/ 100 w 100"/>
                <a:gd name="T5" fmla="*/ 22 h 199"/>
                <a:gd name="T6" fmla="*/ 89 w 100"/>
                <a:gd name="T7" fmla="*/ 0 h 199"/>
                <a:gd name="T8" fmla="*/ 89 w 100"/>
                <a:gd name="T9" fmla="*/ 0 h 199"/>
                <a:gd name="T10" fmla="*/ 78 w 100"/>
                <a:gd name="T11" fmla="*/ 11 h 199"/>
                <a:gd name="T12" fmla="*/ 0 w 100"/>
                <a:gd name="T13" fmla="*/ 188 h 1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199"/>
                <a:gd name="T23" fmla="*/ 100 w 100"/>
                <a:gd name="T24" fmla="*/ 199 h 1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199">
                  <a:moveTo>
                    <a:pt x="0" y="188"/>
                  </a:moveTo>
                  <a:lnTo>
                    <a:pt x="22" y="199"/>
                  </a:lnTo>
                  <a:lnTo>
                    <a:pt x="100" y="22"/>
                  </a:lnTo>
                  <a:lnTo>
                    <a:pt x="89" y="0"/>
                  </a:lnTo>
                  <a:lnTo>
                    <a:pt x="78" y="11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5" name="Freeform 5"/>
            <p:cNvSpPr>
              <a:spLocks/>
            </p:cNvSpPr>
            <p:nvPr/>
          </p:nvSpPr>
          <p:spPr bwMode="auto">
            <a:xfrm>
              <a:off x="986" y="99"/>
              <a:ext cx="287" cy="22"/>
            </a:xfrm>
            <a:custGeom>
              <a:avLst/>
              <a:gdLst>
                <a:gd name="T0" fmla="*/ 0 w 287"/>
                <a:gd name="T1" fmla="*/ 0 h 22"/>
                <a:gd name="T2" fmla="*/ 0 w 287"/>
                <a:gd name="T3" fmla="*/ 22 h 22"/>
                <a:gd name="T4" fmla="*/ 276 w 287"/>
                <a:gd name="T5" fmla="*/ 22 h 22"/>
                <a:gd name="T6" fmla="*/ 287 w 287"/>
                <a:gd name="T7" fmla="*/ 11 h 22"/>
                <a:gd name="T8" fmla="*/ 287 w 287"/>
                <a:gd name="T9" fmla="*/ 0 h 22"/>
                <a:gd name="T10" fmla="*/ 276 w 287"/>
                <a:gd name="T11" fmla="*/ 0 h 22"/>
                <a:gd name="T12" fmla="*/ 0 w 287"/>
                <a:gd name="T13" fmla="*/ 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7"/>
                <a:gd name="T22" fmla="*/ 0 h 22"/>
                <a:gd name="T23" fmla="*/ 287 w 287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7" h="22">
                  <a:moveTo>
                    <a:pt x="0" y="0"/>
                  </a:moveTo>
                  <a:lnTo>
                    <a:pt x="0" y="22"/>
                  </a:lnTo>
                  <a:lnTo>
                    <a:pt x="276" y="22"/>
                  </a:lnTo>
                  <a:lnTo>
                    <a:pt x="287" y="11"/>
                  </a:lnTo>
                  <a:lnTo>
                    <a:pt x="287" y="0"/>
                  </a:lnTo>
                  <a:lnTo>
                    <a:pt x="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6" name="Freeform 6"/>
            <p:cNvSpPr>
              <a:spLocks/>
            </p:cNvSpPr>
            <p:nvPr/>
          </p:nvSpPr>
          <p:spPr bwMode="auto">
            <a:xfrm>
              <a:off x="1251" y="110"/>
              <a:ext cx="111" cy="188"/>
            </a:xfrm>
            <a:custGeom>
              <a:avLst/>
              <a:gdLst>
                <a:gd name="T0" fmla="*/ 22 w 111"/>
                <a:gd name="T1" fmla="*/ 0 h 188"/>
                <a:gd name="T2" fmla="*/ 0 w 111"/>
                <a:gd name="T3" fmla="*/ 11 h 188"/>
                <a:gd name="T4" fmla="*/ 78 w 111"/>
                <a:gd name="T5" fmla="*/ 188 h 188"/>
                <a:gd name="T6" fmla="*/ 89 w 111"/>
                <a:gd name="T7" fmla="*/ 188 h 188"/>
                <a:gd name="T8" fmla="*/ 111 w 111"/>
                <a:gd name="T9" fmla="*/ 188 h 188"/>
                <a:gd name="T10" fmla="*/ 100 w 111"/>
                <a:gd name="T11" fmla="*/ 177 h 188"/>
                <a:gd name="T12" fmla="*/ 22 w 111"/>
                <a:gd name="T13" fmla="*/ 0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188"/>
                <a:gd name="T23" fmla="*/ 111 w 111"/>
                <a:gd name="T24" fmla="*/ 188 h 1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188">
                  <a:moveTo>
                    <a:pt x="22" y="0"/>
                  </a:moveTo>
                  <a:lnTo>
                    <a:pt x="0" y="11"/>
                  </a:lnTo>
                  <a:lnTo>
                    <a:pt x="78" y="188"/>
                  </a:lnTo>
                  <a:lnTo>
                    <a:pt x="89" y="188"/>
                  </a:lnTo>
                  <a:lnTo>
                    <a:pt x="111" y="188"/>
                  </a:lnTo>
                  <a:lnTo>
                    <a:pt x="100" y="17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7" name="Freeform 7"/>
            <p:cNvSpPr>
              <a:spLocks/>
            </p:cNvSpPr>
            <p:nvPr/>
          </p:nvSpPr>
          <p:spPr bwMode="auto">
            <a:xfrm>
              <a:off x="897" y="276"/>
              <a:ext cx="443" cy="22"/>
            </a:xfrm>
            <a:custGeom>
              <a:avLst/>
              <a:gdLst>
                <a:gd name="T0" fmla="*/ 443 w 443"/>
                <a:gd name="T1" fmla="*/ 22 h 22"/>
                <a:gd name="T2" fmla="*/ 443 w 443"/>
                <a:gd name="T3" fmla="*/ 0 h 22"/>
                <a:gd name="T4" fmla="*/ 11 w 443"/>
                <a:gd name="T5" fmla="*/ 0 h 22"/>
                <a:gd name="T6" fmla="*/ 0 w 443"/>
                <a:gd name="T7" fmla="*/ 11 h 22"/>
                <a:gd name="T8" fmla="*/ 0 w 443"/>
                <a:gd name="T9" fmla="*/ 22 h 22"/>
                <a:gd name="T10" fmla="*/ 11 w 443"/>
                <a:gd name="T11" fmla="*/ 22 h 22"/>
                <a:gd name="T12" fmla="*/ 443 w 443"/>
                <a:gd name="T13" fmla="*/ 22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22"/>
                <a:gd name="T23" fmla="*/ 443 w 44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22">
                  <a:moveTo>
                    <a:pt x="443" y="22"/>
                  </a:moveTo>
                  <a:lnTo>
                    <a:pt x="443" y="0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1" y="22"/>
                  </a:lnTo>
                  <a:lnTo>
                    <a:pt x="44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83" name="Rectangle 8"/>
          <p:cNvSpPr>
            <a:spLocks noChangeArrowheads="1"/>
          </p:cNvSpPr>
          <p:nvPr/>
        </p:nvSpPr>
        <p:spPr bwMode="auto">
          <a:xfrm>
            <a:off x="1417638" y="1454150"/>
            <a:ext cx="2073275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sp>
        <p:nvSpPr>
          <p:cNvPr id="71684" name="Rectangle 9"/>
          <p:cNvSpPr>
            <a:spLocks noChangeArrowheads="1"/>
          </p:cNvSpPr>
          <p:nvPr/>
        </p:nvSpPr>
        <p:spPr bwMode="auto">
          <a:xfrm>
            <a:off x="1400175" y="1436688"/>
            <a:ext cx="2108200" cy="422275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grpSp>
        <p:nvGrpSpPr>
          <p:cNvPr id="71685" name="Group 10"/>
          <p:cNvGrpSpPr>
            <a:grpSpLocks/>
          </p:cNvGrpSpPr>
          <p:nvPr/>
        </p:nvGrpSpPr>
        <p:grpSpPr bwMode="auto">
          <a:xfrm>
            <a:off x="1371600" y="1893888"/>
            <a:ext cx="738188" cy="315912"/>
            <a:chOff x="897" y="564"/>
            <a:chExt cx="465" cy="199"/>
          </a:xfrm>
        </p:grpSpPr>
        <p:sp>
          <p:nvSpPr>
            <p:cNvPr id="71820" name="Freeform 11"/>
            <p:cNvSpPr>
              <a:spLocks/>
            </p:cNvSpPr>
            <p:nvPr/>
          </p:nvSpPr>
          <p:spPr bwMode="auto">
            <a:xfrm>
              <a:off x="897" y="564"/>
              <a:ext cx="100" cy="199"/>
            </a:xfrm>
            <a:custGeom>
              <a:avLst/>
              <a:gdLst>
                <a:gd name="T0" fmla="*/ 0 w 100"/>
                <a:gd name="T1" fmla="*/ 188 h 199"/>
                <a:gd name="T2" fmla="*/ 22 w 100"/>
                <a:gd name="T3" fmla="*/ 199 h 199"/>
                <a:gd name="T4" fmla="*/ 100 w 100"/>
                <a:gd name="T5" fmla="*/ 22 h 199"/>
                <a:gd name="T6" fmla="*/ 89 w 100"/>
                <a:gd name="T7" fmla="*/ 0 h 199"/>
                <a:gd name="T8" fmla="*/ 89 w 100"/>
                <a:gd name="T9" fmla="*/ 0 h 199"/>
                <a:gd name="T10" fmla="*/ 78 w 100"/>
                <a:gd name="T11" fmla="*/ 11 h 199"/>
                <a:gd name="T12" fmla="*/ 0 w 100"/>
                <a:gd name="T13" fmla="*/ 188 h 1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199"/>
                <a:gd name="T23" fmla="*/ 100 w 100"/>
                <a:gd name="T24" fmla="*/ 199 h 1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199">
                  <a:moveTo>
                    <a:pt x="0" y="188"/>
                  </a:moveTo>
                  <a:lnTo>
                    <a:pt x="22" y="199"/>
                  </a:lnTo>
                  <a:lnTo>
                    <a:pt x="100" y="22"/>
                  </a:lnTo>
                  <a:lnTo>
                    <a:pt x="89" y="0"/>
                  </a:lnTo>
                  <a:lnTo>
                    <a:pt x="78" y="11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1" name="Freeform 12"/>
            <p:cNvSpPr>
              <a:spLocks/>
            </p:cNvSpPr>
            <p:nvPr/>
          </p:nvSpPr>
          <p:spPr bwMode="auto">
            <a:xfrm>
              <a:off x="986" y="564"/>
              <a:ext cx="287" cy="22"/>
            </a:xfrm>
            <a:custGeom>
              <a:avLst/>
              <a:gdLst>
                <a:gd name="T0" fmla="*/ 0 w 287"/>
                <a:gd name="T1" fmla="*/ 0 h 22"/>
                <a:gd name="T2" fmla="*/ 0 w 287"/>
                <a:gd name="T3" fmla="*/ 22 h 22"/>
                <a:gd name="T4" fmla="*/ 276 w 287"/>
                <a:gd name="T5" fmla="*/ 22 h 22"/>
                <a:gd name="T6" fmla="*/ 287 w 287"/>
                <a:gd name="T7" fmla="*/ 11 h 22"/>
                <a:gd name="T8" fmla="*/ 287 w 287"/>
                <a:gd name="T9" fmla="*/ 0 h 22"/>
                <a:gd name="T10" fmla="*/ 276 w 287"/>
                <a:gd name="T11" fmla="*/ 0 h 22"/>
                <a:gd name="T12" fmla="*/ 0 w 287"/>
                <a:gd name="T13" fmla="*/ 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7"/>
                <a:gd name="T22" fmla="*/ 0 h 22"/>
                <a:gd name="T23" fmla="*/ 287 w 287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7" h="22">
                  <a:moveTo>
                    <a:pt x="0" y="0"/>
                  </a:moveTo>
                  <a:lnTo>
                    <a:pt x="0" y="22"/>
                  </a:lnTo>
                  <a:lnTo>
                    <a:pt x="276" y="22"/>
                  </a:lnTo>
                  <a:lnTo>
                    <a:pt x="287" y="11"/>
                  </a:lnTo>
                  <a:lnTo>
                    <a:pt x="287" y="0"/>
                  </a:lnTo>
                  <a:lnTo>
                    <a:pt x="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2" name="Freeform 13"/>
            <p:cNvSpPr>
              <a:spLocks/>
            </p:cNvSpPr>
            <p:nvPr/>
          </p:nvSpPr>
          <p:spPr bwMode="auto">
            <a:xfrm>
              <a:off x="1251" y="575"/>
              <a:ext cx="111" cy="188"/>
            </a:xfrm>
            <a:custGeom>
              <a:avLst/>
              <a:gdLst>
                <a:gd name="T0" fmla="*/ 22 w 111"/>
                <a:gd name="T1" fmla="*/ 0 h 188"/>
                <a:gd name="T2" fmla="*/ 0 w 111"/>
                <a:gd name="T3" fmla="*/ 11 h 188"/>
                <a:gd name="T4" fmla="*/ 78 w 111"/>
                <a:gd name="T5" fmla="*/ 188 h 188"/>
                <a:gd name="T6" fmla="*/ 89 w 111"/>
                <a:gd name="T7" fmla="*/ 188 h 188"/>
                <a:gd name="T8" fmla="*/ 111 w 111"/>
                <a:gd name="T9" fmla="*/ 188 h 188"/>
                <a:gd name="T10" fmla="*/ 100 w 111"/>
                <a:gd name="T11" fmla="*/ 177 h 188"/>
                <a:gd name="T12" fmla="*/ 22 w 111"/>
                <a:gd name="T13" fmla="*/ 0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188"/>
                <a:gd name="T23" fmla="*/ 111 w 111"/>
                <a:gd name="T24" fmla="*/ 188 h 1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188">
                  <a:moveTo>
                    <a:pt x="22" y="0"/>
                  </a:moveTo>
                  <a:lnTo>
                    <a:pt x="0" y="11"/>
                  </a:lnTo>
                  <a:lnTo>
                    <a:pt x="78" y="188"/>
                  </a:lnTo>
                  <a:lnTo>
                    <a:pt x="89" y="188"/>
                  </a:lnTo>
                  <a:lnTo>
                    <a:pt x="111" y="188"/>
                  </a:lnTo>
                  <a:lnTo>
                    <a:pt x="100" y="17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3" name="Freeform 14"/>
            <p:cNvSpPr>
              <a:spLocks/>
            </p:cNvSpPr>
            <p:nvPr/>
          </p:nvSpPr>
          <p:spPr bwMode="auto">
            <a:xfrm>
              <a:off x="897" y="741"/>
              <a:ext cx="443" cy="22"/>
            </a:xfrm>
            <a:custGeom>
              <a:avLst/>
              <a:gdLst>
                <a:gd name="T0" fmla="*/ 443 w 443"/>
                <a:gd name="T1" fmla="*/ 22 h 22"/>
                <a:gd name="T2" fmla="*/ 443 w 443"/>
                <a:gd name="T3" fmla="*/ 0 h 22"/>
                <a:gd name="T4" fmla="*/ 11 w 443"/>
                <a:gd name="T5" fmla="*/ 0 h 22"/>
                <a:gd name="T6" fmla="*/ 0 w 443"/>
                <a:gd name="T7" fmla="*/ 11 h 22"/>
                <a:gd name="T8" fmla="*/ 0 w 443"/>
                <a:gd name="T9" fmla="*/ 22 h 22"/>
                <a:gd name="T10" fmla="*/ 11 w 443"/>
                <a:gd name="T11" fmla="*/ 22 h 22"/>
                <a:gd name="T12" fmla="*/ 443 w 443"/>
                <a:gd name="T13" fmla="*/ 22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22"/>
                <a:gd name="T23" fmla="*/ 443 w 44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22">
                  <a:moveTo>
                    <a:pt x="443" y="22"/>
                  </a:moveTo>
                  <a:lnTo>
                    <a:pt x="443" y="0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1" y="22"/>
                  </a:lnTo>
                  <a:lnTo>
                    <a:pt x="44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86" name="Rectangle 15"/>
          <p:cNvSpPr>
            <a:spLocks noChangeArrowheads="1"/>
          </p:cNvSpPr>
          <p:nvPr/>
        </p:nvSpPr>
        <p:spPr bwMode="auto">
          <a:xfrm>
            <a:off x="1417638" y="2192338"/>
            <a:ext cx="2073275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sp>
        <p:nvSpPr>
          <p:cNvPr id="71687" name="Rectangle 16"/>
          <p:cNvSpPr>
            <a:spLocks noChangeArrowheads="1"/>
          </p:cNvSpPr>
          <p:nvPr/>
        </p:nvSpPr>
        <p:spPr bwMode="auto">
          <a:xfrm>
            <a:off x="1400175" y="2178050"/>
            <a:ext cx="2108200" cy="403225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grpSp>
        <p:nvGrpSpPr>
          <p:cNvPr id="71688" name="Group 17"/>
          <p:cNvGrpSpPr>
            <a:grpSpLocks/>
          </p:cNvGrpSpPr>
          <p:nvPr/>
        </p:nvGrpSpPr>
        <p:grpSpPr bwMode="auto">
          <a:xfrm>
            <a:off x="1371600" y="2649538"/>
            <a:ext cx="738188" cy="315912"/>
            <a:chOff x="897" y="1040"/>
            <a:chExt cx="465" cy="199"/>
          </a:xfrm>
        </p:grpSpPr>
        <p:sp>
          <p:nvSpPr>
            <p:cNvPr id="71816" name="Freeform 18"/>
            <p:cNvSpPr>
              <a:spLocks/>
            </p:cNvSpPr>
            <p:nvPr/>
          </p:nvSpPr>
          <p:spPr bwMode="auto">
            <a:xfrm>
              <a:off x="897" y="1040"/>
              <a:ext cx="100" cy="199"/>
            </a:xfrm>
            <a:custGeom>
              <a:avLst/>
              <a:gdLst>
                <a:gd name="T0" fmla="*/ 0 w 100"/>
                <a:gd name="T1" fmla="*/ 188 h 199"/>
                <a:gd name="T2" fmla="*/ 22 w 100"/>
                <a:gd name="T3" fmla="*/ 199 h 199"/>
                <a:gd name="T4" fmla="*/ 100 w 100"/>
                <a:gd name="T5" fmla="*/ 22 h 199"/>
                <a:gd name="T6" fmla="*/ 89 w 100"/>
                <a:gd name="T7" fmla="*/ 0 h 199"/>
                <a:gd name="T8" fmla="*/ 89 w 100"/>
                <a:gd name="T9" fmla="*/ 0 h 199"/>
                <a:gd name="T10" fmla="*/ 78 w 100"/>
                <a:gd name="T11" fmla="*/ 11 h 199"/>
                <a:gd name="T12" fmla="*/ 0 w 100"/>
                <a:gd name="T13" fmla="*/ 188 h 1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199"/>
                <a:gd name="T23" fmla="*/ 100 w 100"/>
                <a:gd name="T24" fmla="*/ 199 h 1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199">
                  <a:moveTo>
                    <a:pt x="0" y="188"/>
                  </a:moveTo>
                  <a:lnTo>
                    <a:pt x="22" y="199"/>
                  </a:lnTo>
                  <a:lnTo>
                    <a:pt x="100" y="22"/>
                  </a:lnTo>
                  <a:lnTo>
                    <a:pt x="89" y="0"/>
                  </a:lnTo>
                  <a:lnTo>
                    <a:pt x="78" y="11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7" name="Freeform 19"/>
            <p:cNvSpPr>
              <a:spLocks/>
            </p:cNvSpPr>
            <p:nvPr/>
          </p:nvSpPr>
          <p:spPr bwMode="auto">
            <a:xfrm>
              <a:off x="986" y="1040"/>
              <a:ext cx="287" cy="22"/>
            </a:xfrm>
            <a:custGeom>
              <a:avLst/>
              <a:gdLst>
                <a:gd name="T0" fmla="*/ 0 w 287"/>
                <a:gd name="T1" fmla="*/ 0 h 22"/>
                <a:gd name="T2" fmla="*/ 0 w 287"/>
                <a:gd name="T3" fmla="*/ 22 h 22"/>
                <a:gd name="T4" fmla="*/ 276 w 287"/>
                <a:gd name="T5" fmla="*/ 22 h 22"/>
                <a:gd name="T6" fmla="*/ 287 w 287"/>
                <a:gd name="T7" fmla="*/ 11 h 22"/>
                <a:gd name="T8" fmla="*/ 287 w 287"/>
                <a:gd name="T9" fmla="*/ 0 h 22"/>
                <a:gd name="T10" fmla="*/ 276 w 287"/>
                <a:gd name="T11" fmla="*/ 0 h 22"/>
                <a:gd name="T12" fmla="*/ 0 w 287"/>
                <a:gd name="T13" fmla="*/ 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7"/>
                <a:gd name="T22" fmla="*/ 0 h 22"/>
                <a:gd name="T23" fmla="*/ 287 w 287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7" h="22">
                  <a:moveTo>
                    <a:pt x="0" y="0"/>
                  </a:moveTo>
                  <a:lnTo>
                    <a:pt x="0" y="22"/>
                  </a:lnTo>
                  <a:lnTo>
                    <a:pt x="276" y="22"/>
                  </a:lnTo>
                  <a:lnTo>
                    <a:pt x="287" y="11"/>
                  </a:lnTo>
                  <a:lnTo>
                    <a:pt x="287" y="0"/>
                  </a:lnTo>
                  <a:lnTo>
                    <a:pt x="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8" name="Freeform 20"/>
            <p:cNvSpPr>
              <a:spLocks/>
            </p:cNvSpPr>
            <p:nvPr/>
          </p:nvSpPr>
          <p:spPr bwMode="auto">
            <a:xfrm>
              <a:off x="1251" y="1051"/>
              <a:ext cx="111" cy="188"/>
            </a:xfrm>
            <a:custGeom>
              <a:avLst/>
              <a:gdLst>
                <a:gd name="T0" fmla="*/ 22 w 111"/>
                <a:gd name="T1" fmla="*/ 0 h 188"/>
                <a:gd name="T2" fmla="*/ 0 w 111"/>
                <a:gd name="T3" fmla="*/ 11 h 188"/>
                <a:gd name="T4" fmla="*/ 78 w 111"/>
                <a:gd name="T5" fmla="*/ 188 h 188"/>
                <a:gd name="T6" fmla="*/ 89 w 111"/>
                <a:gd name="T7" fmla="*/ 188 h 188"/>
                <a:gd name="T8" fmla="*/ 111 w 111"/>
                <a:gd name="T9" fmla="*/ 188 h 188"/>
                <a:gd name="T10" fmla="*/ 100 w 111"/>
                <a:gd name="T11" fmla="*/ 177 h 188"/>
                <a:gd name="T12" fmla="*/ 22 w 111"/>
                <a:gd name="T13" fmla="*/ 0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188"/>
                <a:gd name="T23" fmla="*/ 111 w 111"/>
                <a:gd name="T24" fmla="*/ 188 h 1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188">
                  <a:moveTo>
                    <a:pt x="22" y="0"/>
                  </a:moveTo>
                  <a:lnTo>
                    <a:pt x="0" y="11"/>
                  </a:lnTo>
                  <a:lnTo>
                    <a:pt x="78" y="188"/>
                  </a:lnTo>
                  <a:lnTo>
                    <a:pt x="89" y="188"/>
                  </a:lnTo>
                  <a:lnTo>
                    <a:pt x="111" y="188"/>
                  </a:lnTo>
                  <a:lnTo>
                    <a:pt x="100" y="17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9" name="Freeform 21"/>
            <p:cNvSpPr>
              <a:spLocks/>
            </p:cNvSpPr>
            <p:nvPr/>
          </p:nvSpPr>
          <p:spPr bwMode="auto">
            <a:xfrm>
              <a:off x="897" y="1217"/>
              <a:ext cx="443" cy="22"/>
            </a:xfrm>
            <a:custGeom>
              <a:avLst/>
              <a:gdLst>
                <a:gd name="T0" fmla="*/ 443 w 443"/>
                <a:gd name="T1" fmla="*/ 22 h 22"/>
                <a:gd name="T2" fmla="*/ 443 w 443"/>
                <a:gd name="T3" fmla="*/ 0 h 22"/>
                <a:gd name="T4" fmla="*/ 11 w 443"/>
                <a:gd name="T5" fmla="*/ 0 h 22"/>
                <a:gd name="T6" fmla="*/ 0 w 443"/>
                <a:gd name="T7" fmla="*/ 11 h 22"/>
                <a:gd name="T8" fmla="*/ 0 w 443"/>
                <a:gd name="T9" fmla="*/ 22 h 22"/>
                <a:gd name="T10" fmla="*/ 11 w 443"/>
                <a:gd name="T11" fmla="*/ 22 h 22"/>
                <a:gd name="T12" fmla="*/ 443 w 443"/>
                <a:gd name="T13" fmla="*/ 22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22"/>
                <a:gd name="T23" fmla="*/ 443 w 44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22">
                  <a:moveTo>
                    <a:pt x="443" y="22"/>
                  </a:moveTo>
                  <a:lnTo>
                    <a:pt x="443" y="0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1" y="22"/>
                  </a:lnTo>
                  <a:lnTo>
                    <a:pt x="44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89" name="Rectangle 22"/>
          <p:cNvSpPr>
            <a:spLocks noChangeArrowheads="1"/>
          </p:cNvSpPr>
          <p:nvPr/>
        </p:nvSpPr>
        <p:spPr bwMode="auto">
          <a:xfrm>
            <a:off x="1417638" y="2947988"/>
            <a:ext cx="2073275" cy="385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sp>
        <p:nvSpPr>
          <p:cNvPr id="71690" name="Rectangle 23"/>
          <p:cNvSpPr>
            <a:spLocks noChangeArrowheads="1"/>
          </p:cNvSpPr>
          <p:nvPr/>
        </p:nvSpPr>
        <p:spPr bwMode="auto">
          <a:xfrm>
            <a:off x="1400175" y="2930525"/>
            <a:ext cx="2108200" cy="420688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grpSp>
        <p:nvGrpSpPr>
          <p:cNvPr id="71691" name="Group 24"/>
          <p:cNvGrpSpPr>
            <a:grpSpLocks/>
          </p:cNvGrpSpPr>
          <p:nvPr/>
        </p:nvGrpSpPr>
        <p:grpSpPr bwMode="auto">
          <a:xfrm>
            <a:off x="1371600" y="3405188"/>
            <a:ext cx="738188" cy="315912"/>
            <a:chOff x="897" y="1516"/>
            <a:chExt cx="465" cy="199"/>
          </a:xfrm>
        </p:grpSpPr>
        <p:sp>
          <p:nvSpPr>
            <p:cNvPr id="71812" name="Freeform 25"/>
            <p:cNvSpPr>
              <a:spLocks/>
            </p:cNvSpPr>
            <p:nvPr/>
          </p:nvSpPr>
          <p:spPr bwMode="auto">
            <a:xfrm>
              <a:off x="897" y="1516"/>
              <a:ext cx="100" cy="199"/>
            </a:xfrm>
            <a:custGeom>
              <a:avLst/>
              <a:gdLst>
                <a:gd name="T0" fmla="*/ 0 w 100"/>
                <a:gd name="T1" fmla="*/ 188 h 199"/>
                <a:gd name="T2" fmla="*/ 22 w 100"/>
                <a:gd name="T3" fmla="*/ 199 h 199"/>
                <a:gd name="T4" fmla="*/ 100 w 100"/>
                <a:gd name="T5" fmla="*/ 22 h 199"/>
                <a:gd name="T6" fmla="*/ 89 w 100"/>
                <a:gd name="T7" fmla="*/ 0 h 199"/>
                <a:gd name="T8" fmla="*/ 89 w 100"/>
                <a:gd name="T9" fmla="*/ 0 h 199"/>
                <a:gd name="T10" fmla="*/ 78 w 100"/>
                <a:gd name="T11" fmla="*/ 11 h 199"/>
                <a:gd name="T12" fmla="*/ 0 w 100"/>
                <a:gd name="T13" fmla="*/ 188 h 1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199"/>
                <a:gd name="T23" fmla="*/ 100 w 100"/>
                <a:gd name="T24" fmla="*/ 199 h 1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199">
                  <a:moveTo>
                    <a:pt x="0" y="188"/>
                  </a:moveTo>
                  <a:lnTo>
                    <a:pt x="22" y="199"/>
                  </a:lnTo>
                  <a:lnTo>
                    <a:pt x="100" y="22"/>
                  </a:lnTo>
                  <a:lnTo>
                    <a:pt x="89" y="0"/>
                  </a:lnTo>
                  <a:lnTo>
                    <a:pt x="78" y="11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3" name="Freeform 26"/>
            <p:cNvSpPr>
              <a:spLocks/>
            </p:cNvSpPr>
            <p:nvPr/>
          </p:nvSpPr>
          <p:spPr bwMode="auto">
            <a:xfrm>
              <a:off x="986" y="1516"/>
              <a:ext cx="287" cy="22"/>
            </a:xfrm>
            <a:custGeom>
              <a:avLst/>
              <a:gdLst>
                <a:gd name="T0" fmla="*/ 0 w 287"/>
                <a:gd name="T1" fmla="*/ 0 h 22"/>
                <a:gd name="T2" fmla="*/ 0 w 287"/>
                <a:gd name="T3" fmla="*/ 22 h 22"/>
                <a:gd name="T4" fmla="*/ 276 w 287"/>
                <a:gd name="T5" fmla="*/ 22 h 22"/>
                <a:gd name="T6" fmla="*/ 287 w 287"/>
                <a:gd name="T7" fmla="*/ 11 h 22"/>
                <a:gd name="T8" fmla="*/ 287 w 287"/>
                <a:gd name="T9" fmla="*/ 0 h 22"/>
                <a:gd name="T10" fmla="*/ 276 w 287"/>
                <a:gd name="T11" fmla="*/ 0 h 22"/>
                <a:gd name="T12" fmla="*/ 0 w 287"/>
                <a:gd name="T13" fmla="*/ 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7"/>
                <a:gd name="T22" fmla="*/ 0 h 22"/>
                <a:gd name="T23" fmla="*/ 287 w 287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7" h="22">
                  <a:moveTo>
                    <a:pt x="0" y="0"/>
                  </a:moveTo>
                  <a:lnTo>
                    <a:pt x="0" y="22"/>
                  </a:lnTo>
                  <a:lnTo>
                    <a:pt x="276" y="22"/>
                  </a:lnTo>
                  <a:lnTo>
                    <a:pt x="287" y="11"/>
                  </a:lnTo>
                  <a:lnTo>
                    <a:pt x="287" y="0"/>
                  </a:lnTo>
                  <a:lnTo>
                    <a:pt x="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4" name="Freeform 27"/>
            <p:cNvSpPr>
              <a:spLocks/>
            </p:cNvSpPr>
            <p:nvPr/>
          </p:nvSpPr>
          <p:spPr bwMode="auto">
            <a:xfrm>
              <a:off x="1251" y="1527"/>
              <a:ext cx="111" cy="188"/>
            </a:xfrm>
            <a:custGeom>
              <a:avLst/>
              <a:gdLst>
                <a:gd name="T0" fmla="*/ 22 w 111"/>
                <a:gd name="T1" fmla="*/ 0 h 188"/>
                <a:gd name="T2" fmla="*/ 0 w 111"/>
                <a:gd name="T3" fmla="*/ 11 h 188"/>
                <a:gd name="T4" fmla="*/ 78 w 111"/>
                <a:gd name="T5" fmla="*/ 188 h 188"/>
                <a:gd name="T6" fmla="*/ 89 w 111"/>
                <a:gd name="T7" fmla="*/ 188 h 188"/>
                <a:gd name="T8" fmla="*/ 111 w 111"/>
                <a:gd name="T9" fmla="*/ 188 h 188"/>
                <a:gd name="T10" fmla="*/ 100 w 111"/>
                <a:gd name="T11" fmla="*/ 177 h 188"/>
                <a:gd name="T12" fmla="*/ 22 w 111"/>
                <a:gd name="T13" fmla="*/ 0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188"/>
                <a:gd name="T23" fmla="*/ 111 w 111"/>
                <a:gd name="T24" fmla="*/ 188 h 1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188">
                  <a:moveTo>
                    <a:pt x="22" y="0"/>
                  </a:moveTo>
                  <a:lnTo>
                    <a:pt x="0" y="11"/>
                  </a:lnTo>
                  <a:lnTo>
                    <a:pt x="78" y="188"/>
                  </a:lnTo>
                  <a:lnTo>
                    <a:pt x="89" y="188"/>
                  </a:lnTo>
                  <a:lnTo>
                    <a:pt x="111" y="188"/>
                  </a:lnTo>
                  <a:lnTo>
                    <a:pt x="100" y="17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5" name="Freeform 28"/>
            <p:cNvSpPr>
              <a:spLocks/>
            </p:cNvSpPr>
            <p:nvPr/>
          </p:nvSpPr>
          <p:spPr bwMode="auto">
            <a:xfrm>
              <a:off x="897" y="1693"/>
              <a:ext cx="443" cy="22"/>
            </a:xfrm>
            <a:custGeom>
              <a:avLst/>
              <a:gdLst>
                <a:gd name="T0" fmla="*/ 443 w 443"/>
                <a:gd name="T1" fmla="*/ 22 h 22"/>
                <a:gd name="T2" fmla="*/ 443 w 443"/>
                <a:gd name="T3" fmla="*/ 0 h 22"/>
                <a:gd name="T4" fmla="*/ 11 w 443"/>
                <a:gd name="T5" fmla="*/ 0 h 22"/>
                <a:gd name="T6" fmla="*/ 0 w 443"/>
                <a:gd name="T7" fmla="*/ 11 h 22"/>
                <a:gd name="T8" fmla="*/ 0 w 443"/>
                <a:gd name="T9" fmla="*/ 22 h 22"/>
                <a:gd name="T10" fmla="*/ 11 w 443"/>
                <a:gd name="T11" fmla="*/ 22 h 22"/>
                <a:gd name="T12" fmla="*/ 443 w 443"/>
                <a:gd name="T13" fmla="*/ 22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22"/>
                <a:gd name="T23" fmla="*/ 443 w 44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22">
                  <a:moveTo>
                    <a:pt x="443" y="22"/>
                  </a:moveTo>
                  <a:lnTo>
                    <a:pt x="443" y="0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1" y="22"/>
                  </a:lnTo>
                  <a:lnTo>
                    <a:pt x="44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92" name="Rectangle 29"/>
          <p:cNvSpPr>
            <a:spLocks noChangeArrowheads="1"/>
          </p:cNvSpPr>
          <p:nvPr/>
        </p:nvSpPr>
        <p:spPr bwMode="auto">
          <a:xfrm>
            <a:off x="1417638" y="3703638"/>
            <a:ext cx="2073275" cy="385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sp>
        <p:nvSpPr>
          <p:cNvPr id="71693" name="Rectangle 30"/>
          <p:cNvSpPr>
            <a:spLocks noChangeArrowheads="1"/>
          </p:cNvSpPr>
          <p:nvPr/>
        </p:nvSpPr>
        <p:spPr bwMode="auto">
          <a:xfrm>
            <a:off x="1400175" y="3686175"/>
            <a:ext cx="2108200" cy="420688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grpSp>
        <p:nvGrpSpPr>
          <p:cNvPr id="71694" name="Group 31"/>
          <p:cNvGrpSpPr>
            <a:grpSpLocks/>
          </p:cNvGrpSpPr>
          <p:nvPr/>
        </p:nvGrpSpPr>
        <p:grpSpPr bwMode="auto">
          <a:xfrm>
            <a:off x="1371600" y="4178300"/>
            <a:ext cx="738188" cy="315913"/>
            <a:chOff x="897" y="2003"/>
            <a:chExt cx="465" cy="199"/>
          </a:xfrm>
        </p:grpSpPr>
        <p:sp>
          <p:nvSpPr>
            <p:cNvPr id="71808" name="Freeform 32"/>
            <p:cNvSpPr>
              <a:spLocks/>
            </p:cNvSpPr>
            <p:nvPr/>
          </p:nvSpPr>
          <p:spPr bwMode="auto">
            <a:xfrm>
              <a:off x="897" y="2003"/>
              <a:ext cx="100" cy="199"/>
            </a:xfrm>
            <a:custGeom>
              <a:avLst/>
              <a:gdLst>
                <a:gd name="T0" fmla="*/ 0 w 100"/>
                <a:gd name="T1" fmla="*/ 188 h 199"/>
                <a:gd name="T2" fmla="*/ 22 w 100"/>
                <a:gd name="T3" fmla="*/ 199 h 199"/>
                <a:gd name="T4" fmla="*/ 100 w 100"/>
                <a:gd name="T5" fmla="*/ 22 h 199"/>
                <a:gd name="T6" fmla="*/ 89 w 100"/>
                <a:gd name="T7" fmla="*/ 0 h 199"/>
                <a:gd name="T8" fmla="*/ 89 w 100"/>
                <a:gd name="T9" fmla="*/ 0 h 199"/>
                <a:gd name="T10" fmla="*/ 78 w 100"/>
                <a:gd name="T11" fmla="*/ 11 h 199"/>
                <a:gd name="T12" fmla="*/ 0 w 100"/>
                <a:gd name="T13" fmla="*/ 188 h 1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199"/>
                <a:gd name="T23" fmla="*/ 100 w 100"/>
                <a:gd name="T24" fmla="*/ 199 h 1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199">
                  <a:moveTo>
                    <a:pt x="0" y="188"/>
                  </a:moveTo>
                  <a:lnTo>
                    <a:pt x="22" y="199"/>
                  </a:lnTo>
                  <a:lnTo>
                    <a:pt x="100" y="22"/>
                  </a:lnTo>
                  <a:lnTo>
                    <a:pt x="89" y="0"/>
                  </a:lnTo>
                  <a:lnTo>
                    <a:pt x="78" y="11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9" name="Freeform 33"/>
            <p:cNvSpPr>
              <a:spLocks/>
            </p:cNvSpPr>
            <p:nvPr/>
          </p:nvSpPr>
          <p:spPr bwMode="auto">
            <a:xfrm>
              <a:off x="986" y="2003"/>
              <a:ext cx="287" cy="22"/>
            </a:xfrm>
            <a:custGeom>
              <a:avLst/>
              <a:gdLst>
                <a:gd name="T0" fmla="*/ 0 w 287"/>
                <a:gd name="T1" fmla="*/ 0 h 22"/>
                <a:gd name="T2" fmla="*/ 0 w 287"/>
                <a:gd name="T3" fmla="*/ 22 h 22"/>
                <a:gd name="T4" fmla="*/ 276 w 287"/>
                <a:gd name="T5" fmla="*/ 22 h 22"/>
                <a:gd name="T6" fmla="*/ 287 w 287"/>
                <a:gd name="T7" fmla="*/ 11 h 22"/>
                <a:gd name="T8" fmla="*/ 287 w 287"/>
                <a:gd name="T9" fmla="*/ 0 h 22"/>
                <a:gd name="T10" fmla="*/ 276 w 287"/>
                <a:gd name="T11" fmla="*/ 0 h 22"/>
                <a:gd name="T12" fmla="*/ 0 w 287"/>
                <a:gd name="T13" fmla="*/ 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7"/>
                <a:gd name="T22" fmla="*/ 0 h 22"/>
                <a:gd name="T23" fmla="*/ 287 w 287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7" h="22">
                  <a:moveTo>
                    <a:pt x="0" y="0"/>
                  </a:moveTo>
                  <a:lnTo>
                    <a:pt x="0" y="22"/>
                  </a:lnTo>
                  <a:lnTo>
                    <a:pt x="276" y="22"/>
                  </a:lnTo>
                  <a:lnTo>
                    <a:pt x="287" y="11"/>
                  </a:lnTo>
                  <a:lnTo>
                    <a:pt x="287" y="0"/>
                  </a:lnTo>
                  <a:lnTo>
                    <a:pt x="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0" name="Freeform 34"/>
            <p:cNvSpPr>
              <a:spLocks/>
            </p:cNvSpPr>
            <p:nvPr/>
          </p:nvSpPr>
          <p:spPr bwMode="auto">
            <a:xfrm>
              <a:off x="1251" y="2014"/>
              <a:ext cx="111" cy="188"/>
            </a:xfrm>
            <a:custGeom>
              <a:avLst/>
              <a:gdLst>
                <a:gd name="T0" fmla="*/ 22 w 111"/>
                <a:gd name="T1" fmla="*/ 0 h 188"/>
                <a:gd name="T2" fmla="*/ 0 w 111"/>
                <a:gd name="T3" fmla="*/ 11 h 188"/>
                <a:gd name="T4" fmla="*/ 78 w 111"/>
                <a:gd name="T5" fmla="*/ 188 h 188"/>
                <a:gd name="T6" fmla="*/ 89 w 111"/>
                <a:gd name="T7" fmla="*/ 188 h 188"/>
                <a:gd name="T8" fmla="*/ 111 w 111"/>
                <a:gd name="T9" fmla="*/ 188 h 188"/>
                <a:gd name="T10" fmla="*/ 100 w 111"/>
                <a:gd name="T11" fmla="*/ 177 h 188"/>
                <a:gd name="T12" fmla="*/ 22 w 111"/>
                <a:gd name="T13" fmla="*/ 0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188"/>
                <a:gd name="T23" fmla="*/ 111 w 111"/>
                <a:gd name="T24" fmla="*/ 188 h 1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188">
                  <a:moveTo>
                    <a:pt x="22" y="0"/>
                  </a:moveTo>
                  <a:lnTo>
                    <a:pt x="0" y="11"/>
                  </a:lnTo>
                  <a:lnTo>
                    <a:pt x="78" y="188"/>
                  </a:lnTo>
                  <a:lnTo>
                    <a:pt x="89" y="188"/>
                  </a:lnTo>
                  <a:lnTo>
                    <a:pt x="111" y="188"/>
                  </a:lnTo>
                  <a:lnTo>
                    <a:pt x="100" y="17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1" name="Freeform 35"/>
            <p:cNvSpPr>
              <a:spLocks/>
            </p:cNvSpPr>
            <p:nvPr/>
          </p:nvSpPr>
          <p:spPr bwMode="auto">
            <a:xfrm>
              <a:off x="897" y="2180"/>
              <a:ext cx="443" cy="22"/>
            </a:xfrm>
            <a:custGeom>
              <a:avLst/>
              <a:gdLst>
                <a:gd name="T0" fmla="*/ 443 w 443"/>
                <a:gd name="T1" fmla="*/ 22 h 22"/>
                <a:gd name="T2" fmla="*/ 443 w 443"/>
                <a:gd name="T3" fmla="*/ 0 h 22"/>
                <a:gd name="T4" fmla="*/ 11 w 443"/>
                <a:gd name="T5" fmla="*/ 0 h 22"/>
                <a:gd name="T6" fmla="*/ 0 w 443"/>
                <a:gd name="T7" fmla="*/ 11 h 22"/>
                <a:gd name="T8" fmla="*/ 0 w 443"/>
                <a:gd name="T9" fmla="*/ 22 h 22"/>
                <a:gd name="T10" fmla="*/ 11 w 443"/>
                <a:gd name="T11" fmla="*/ 22 h 22"/>
                <a:gd name="T12" fmla="*/ 443 w 443"/>
                <a:gd name="T13" fmla="*/ 22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22"/>
                <a:gd name="T23" fmla="*/ 443 w 44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22">
                  <a:moveTo>
                    <a:pt x="443" y="22"/>
                  </a:moveTo>
                  <a:lnTo>
                    <a:pt x="443" y="0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1" y="22"/>
                  </a:lnTo>
                  <a:lnTo>
                    <a:pt x="44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95" name="Rectangle 36"/>
          <p:cNvSpPr>
            <a:spLocks noChangeArrowheads="1"/>
          </p:cNvSpPr>
          <p:nvPr/>
        </p:nvSpPr>
        <p:spPr bwMode="auto">
          <a:xfrm>
            <a:off x="1417638" y="4476750"/>
            <a:ext cx="2073275" cy="368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sp>
        <p:nvSpPr>
          <p:cNvPr id="71696" name="Rectangle 37"/>
          <p:cNvSpPr>
            <a:spLocks noChangeArrowheads="1"/>
          </p:cNvSpPr>
          <p:nvPr/>
        </p:nvSpPr>
        <p:spPr bwMode="auto">
          <a:xfrm>
            <a:off x="1400175" y="4462463"/>
            <a:ext cx="2108200" cy="403225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grpSp>
        <p:nvGrpSpPr>
          <p:cNvPr id="71697" name="Group 38"/>
          <p:cNvGrpSpPr>
            <a:grpSpLocks/>
          </p:cNvGrpSpPr>
          <p:nvPr/>
        </p:nvGrpSpPr>
        <p:grpSpPr bwMode="auto">
          <a:xfrm>
            <a:off x="1371600" y="4932363"/>
            <a:ext cx="738188" cy="317500"/>
            <a:chOff x="897" y="2478"/>
            <a:chExt cx="465" cy="200"/>
          </a:xfrm>
        </p:grpSpPr>
        <p:sp>
          <p:nvSpPr>
            <p:cNvPr id="71804" name="Freeform 39"/>
            <p:cNvSpPr>
              <a:spLocks/>
            </p:cNvSpPr>
            <p:nvPr/>
          </p:nvSpPr>
          <p:spPr bwMode="auto">
            <a:xfrm>
              <a:off x="897" y="2478"/>
              <a:ext cx="100" cy="200"/>
            </a:xfrm>
            <a:custGeom>
              <a:avLst/>
              <a:gdLst>
                <a:gd name="T0" fmla="*/ 0 w 100"/>
                <a:gd name="T1" fmla="*/ 189 h 200"/>
                <a:gd name="T2" fmla="*/ 22 w 100"/>
                <a:gd name="T3" fmla="*/ 200 h 200"/>
                <a:gd name="T4" fmla="*/ 100 w 100"/>
                <a:gd name="T5" fmla="*/ 23 h 200"/>
                <a:gd name="T6" fmla="*/ 89 w 100"/>
                <a:gd name="T7" fmla="*/ 0 h 200"/>
                <a:gd name="T8" fmla="*/ 89 w 100"/>
                <a:gd name="T9" fmla="*/ 0 h 200"/>
                <a:gd name="T10" fmla="*/ 78 w 100"/>
                <a:gd name="T11" fmla="*/ 11 h 200"/>
                <a:gd name="T12" fmla="*/ 0 w 100"/>
                <a:gd name="T13" fmla="*/ 189 h 2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200"/>
                <a:gd name="T23" fmla="*/ 100 w 100"/>
                <a:gd name="T24" fmla="*/ 200 h 2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200">
                  <a:moveTo>
                    <a:pt x="0" y="189"/>
                  </a:moveTo>
                  <a:lnTo>
                    <a:pt x="22" y="200"/>
                  </a:lnTo>
                  <a:lnTo>
                    <a:pt x="100" y="23"/>
                  </a:lnTo>
                  <a:lnTo>
                    <a:pt x="89" y="0"/>
                  </a:lnTo>
                  <a:lnTo>
                    <a:pt x="78" y="11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5" name="Freeform 40"/>
            <p:cNvSpPr>
              <a:spLocks/>
            </p:cNvSpPr>
            <p:nvPr/>
          </p:nvSpPr>
          <p:spPr bwMode="auto">
            <a:xfrm>
              <a:off x="986" y="2478"/>
              <a:ext cx="287" cy="23"/>
            </a:xfrm>
            <a:custGeom>
              <a:avLst/>
              <a:gdLst>
                <a:gd name="T0" fmla="*/ 0 w 287"/>
                <a:gd name="T1" fmla="*/ 0 h 23"/>
                <a:gd name="T2" fmla="*/ 0 w 287"/>
                <a:gd name="T3" fmla="*/ 23 h 23"/>
                <a:gd name="T4" fmla="*/ 276 w 287"/>
                <a:gd name="T5" fmla="*/ 23 h 23"/>
                <a:gd name="T6" fmla="*/ 287 w 287"/>
                <a:gd name="T7" fmla="*/ 11 h 23"/>
                <a:gd name="T8" fmla="*/ 287 w 287"/>
                <a:gd name="T9" fmla="*/ 0 h 23"/>
                <a:gd name="T10" fmla="*/ 276 w 287"/>
                <a:gd name="T11" fmla="*/ 0 h 23"/>
                <a:gd name="T12" fmla="*/ 0 w 287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7"/>
                <a:gd name="T22" fmla="*/ 0 h 23"/>
                <a:gd name="T23" fmla="*/ 287 w 287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7" h="23">
                  <a:moveTo>
                    <a:pt x="0" y="0"/>
                  </a:moveTo>
                  <a:lnTo>
                    <a:pt x="0" y="23"/>
                  </a:lnTo>
                  <a:lnTo>
                    <a:pt x="276" y="23"/>
                  </a:lnTo>
                  <a:lnTo>
                    <a:pt x="287" y="11"/>
                  </a:lnTo>
                  <a:lnTo>
                    <a:pt x="287" y="0"/>
                  </a:lnTo>
                  <a:lnTo>
                    <a:pt x="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6" name="Freeform 41"/>
            <p:cNvSpPr>
              <a:spLocks/>
            </p:cNvSpPr>
            <p:nvPr/>
          </p:nvSpPr>
          <p:spPr bwMode="auto">
            <a:xfrm>
              <a:off x="1251" y="2489"/>
              <a:ext cx="111" cy="189"/>
            </a:xfrm>
            <a:custGeom>
              <a:avLst/>
              <a:gdLst>
                <a:gd name="T0" fmla="*/ 22 w 111"/>
                <a:gd name="T1" fmla="*/ 0 h 189"/>
                <a:gd name="T2" fmla="*/ 0 w 111"/>
                <a:gd name="T3" fmla="*/ 12 h 189"/>
                <a:gd name="T4" fmla="*/ 78 w 111"/>
                <a:gd name="T5" fmla="*/ 189 h 189"/>
                <a:gd name="T6" fmla="*/ 89 w 111"/>
                <a:gd name="T7" fmla="*/ 189 h 189"/>
                <a:gd name="T8" fmla="*/ 111 w 111"/>
                <a:gd name="T9" fmla="*/ 189 h 189"/>
                <a:gd name="T10" fmla="*/ 100 w 111"/>
                <a:gd name="T11" fmla="*/ 178 h 189"/>
                <a:gd name="T12" fmla="*/ 22 w 111"/>
                <a:gd name="T13" fmla="*/ 0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189"/>
                <a:gd name="T23" fmla="*/ 111 w 111"/>
                <a:gd name="T24" fmla="*/ 189 h 1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189">
                  <a:moveTo>
                    <a:pt x="22" y="0"/>
                  </a:moveTo>
                  <a:lnTo>
                    <a:pt x="0" y="12"/>
                  </a:lnTo>
                  <a:lnTo>
                    <a:pt x="78" y="189"/>
                  </a:lnTo>
                  <a:lnTo>
                    <a:pt x="89" y="189"/>
                  </a:lnTo>
                  <a:lnTo>
                    <a:pt x="111" y="189"/>
                  </a:lnTo>
                  <a:lnTo>
                    <a:pt x="100" y="17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7" name="Freeform 42"/>
            <p:cNvSpPr>
              <a:spLocks/>
            </p:cNvSpPr>
            <p:nvPr/>
          </p:nvSpPr>
          <p:spPr bwMode="auto">
            <a:xfrm>
              <a:off x="897" y="2655"/>
              <a:ext cx="443" cy="23"/>
            </a:xfrm>
            <a:custGeom>
              <a:avLst/>
              <a:gdLst>
                <a:gd name="T0" fmla="*/ 443 w 443"/>
                <a:gd name="T1" fmla="*/ 23 h 23"/>
                <a:gd name="T2" fmla="*/ 443 w 443"/>
                <a:gd name="T3" fmla="*/ 0 h 23"/>
                <a:gd name="T4" fmla="*/ 11 w 443"/>
                <a:gd name="T5" fmla="*/ 0 h 23"/>
                <a:gd name="T6" fmla="*/ 0 w 443"/>
                <a:gd name="T7" fmla="*/ 12 h 23"/>
                <a:gd name="T8" fmla="*/ 0 w 443"/>
                <a:gd name="T9" fmla="*/ 23 h 23"/>
                <a:gd name="T10" fmla="*/ 11 w 443"/>
                <a:gd name="T11" fmla="*/ 23 h 23"/>
                <a:gd name="T12" fmla="*/ 443 w 443"/>
                <a:gd name="T13" fmla="*/ 23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23"/>
                <a:gd name="T23" fmla="*/ 443 w 443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23">
                  <a:moveTo>
                    <a:pt x="443" y="23"/>
                  </a:moveTo>
                  <a:lnTo>
                    <a:pt x="443" y="0"/>
                  </a:lnTo>
                  <a:lnTo>
                    <a:pt x="11" y="0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1" y="23"/>
                  </a:lnTo>
                  <a:lnTo>
                    <a:pt x="44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98" name="Rectangle 43"/>
          <p:cNvSpPr>
            <a:spLocks noChangeArrowheads="1"/>
          </p:cNvSpPr>
          <p:nvPr/>
        </p:nvSpPr>
        <p:spPr bwMode="auto">
          <a:xfrm>
            <a:off x="1417638" y="5235575"/>
            <a:ext cx="2073275" cy="385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sp>
        <p:nvSpPr>
          <p:cNvPr id="71699" name="Rectangle 44"/>
          <p:cNvSpPr>
            <a:spLocks noChangeArrowheads="1"/>
          </p:cNvSpPr>
          <p:nvPr/>
        </p:nvSpPr>
        <p:spPr bwMode="auto">
          <a:xfrm>
            <a:off x="1400175" y="5213350"/>
            <a:ext cx="2108200" cy="422275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grpSp>
        <p:nvGrpSpPr>
          <p:cNvPr id="71700" name="Group 45"/>
          <p:cNvGrpSpPr>
            <a:grpSpLocks/>
          </p:cNvGrpSpPr>
          <p:nvPr/>
        </p:nvGrpSpPr>
        <p:grpSpPr bwMode="auto">
          <a:xfrm>
            <a:off x="1371600" y="5688013"/>
            <a:ext cx="738188" cy="315912"/>
            <a:chOff x="897" y="2954"/>
            <a:chExt cx="465" cy="199"/>
          </a:xfrm>
        </p:grpSpPr>
        <p:sp>
          <p:nvSpPr>
            <p:cNvPr id="71800" name="Freeform 46"/>
            <p:cNvSpPr>
              <a:spLocks/>
            </p:cNvSpPr>
            <p:nvPr/>
          </p:nvSpPr>
          <p:spPr bwMode="auto">
            <a:xfrm>
              <a:off x="897" y="2954"/>
              <a:ext cx="100" cy="199"/>
            </a:xfrm>
            <a:custGeom>
              <a:avLst/>
              <a:gdLst>
                <a:gd name="T0" fmla="*/ 0 w 100"/>
                <a:gd name="T1" fmla="*/ 188 h 199"/>
                <a:gd name="T2" fmla="*/ 22 w 100"/>
                <a:gd name="T3" fmla="*/ 199 h 199"/>
                <a:gd name="T4" fmla="*/ 100 w 100"/>
                <a:gd name="T5" fmla="*/ 22 h 199"/>
                <a:gd name="T6" fmla="*/ 89 w 100"/>
                <a:gd name="T7" fmla="*/ 0 h 199"/>
                <a:gd name="T8" fmla="*/ 89 w 100"/>
                <a:gd name="T9" fmla="*/ 0 h 199"/>
                <a:gd name="T10" fmla="*/ 78 w 100"/>
                <a:gd name="T11" fmla="*/ 11 h 199"/>
                <a:gd name="T12" fmla="*/ 0 w 100"/>
                <a:gd name="T13" fmla="*/ 188 h 1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"/>
                <a:gd name="T22" fmla="*/ 0 h 199"/>
                <a:gd name="T23" fmla="*/ 100 w 100"/>
                <a:gd name="T24" fmla="*/ 199 h 1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" h="199">
                  <a:moveTo>
                    <a:pt x="0" y="188"/>
                  </a:moveTo>
                  <a:lnTo>
                    <a:pt x="22" y="199"/>
                  </a:lnTo>
                  <a:lnTo>
                    <a:pt x="100" y="22"/>
                  </a:lnTo>
                  <a:lnTo>
                    <a:pt x="89" y="0"/>
                  </a:lnTo>
                  <a:lnTo>
                    <a:pt x="78" y="11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1" name="Freeform 47"/>
            <p:cNvSpPr>
              <a:spLocks/>
            </p:cNvSpPr>
            <p:nvPr/>
          </p:nvSpPr>
          <p:spPr bwMode="auto">
            <a:xfrm>
              <a:off x="986" y="2954"/>
              <a:ext cx="287" cy="22"/>
            </a:xfrm>
            <a:custGeom>
              <a:avLst/>
              <a:gdLst>
                <a:gd name="T0" fmla="*/ 0 w 287"/>
                <a:gd name="T1" fmla="*/ 0 h 22"/>
                <a:gd name="T2" fmla="*/ 0 w 287"/>
                <a:gd name="T3" fmla="*/ 22 h 22"/>
                <a:gd name="T4" fmla="*/ 276 w 287"/>
                <a:gd name="T5" fmla="*/ 22 h 22"/>
                <a:gd name="T6" fmla="*/ 287 w 287"/>
                <a:gd name="T7" fmla="*/ 11 h 22"/>
                <a:gd name="T8" fmla="*/ 287 w 287"/>
                <a:gd name="T9" fmla="*/ 0 h 22"/>
                <a:gd name="T10" fmla="*/ 276 w 287"/>
                <a:gd name="T11" fmla="*/ 0 h 22"/>
                <a:gd name="T12" fmla="*/ 0 w 287"/>
                <a:gd name="T13" fmla="*/ 0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7"/>
                <a:gd name="T22" fmla="*/ 0 h 22"/>
                <a:gd name="T23" fmla="*/ 287 w 287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7" h="22">
                  <a:moveTo>
                    <a:pt x="0" y="0"/>
                  </a:moveTo>
                  <a:lnTo>
                    <a:pt x="0" y="22"/>
                  </a:lnTo>
                  <a:lnTo>
                    <a:pt x="276" y="22"/>
                  </a:lnTo>
                  <a:lnTo>
                    <a:pt x="287" y="11"/>
                  </a:lnTo>
                  <a:lnTo>
                    <a:pt x="287" y="0"/>
                  </a:lnTo>
                  <a:lnTo>
                    <a:pt x="2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2" name="Freeform 48"/>
            <p:cNvSpPr>
              <a:spLocks/>
            </p:cNvSpPr>
            <p:nvPr/>
          </p:nvSpPr>
          <p:spPr bwMode="auto">
            <a:xfrm>
              <a:off x="1251" y="2965"/>
              <a:ext cx="111" cy="188"/>
            </a:xfrm>
            <a:custGeom>
              <a:avLst/>
              <a:gdLst>
                <a:gd name="T0" fmla="*/ 22 w 111"/>
                <a:gd name="T1" fmla="*/ 0 h 188"/>
                <a:gd name="T2" fmla="*/ 0 w 111"/>
                <a:gd name="T3" fmla="*/ 11 h 188"/>
                <a:gd name="T4" fmla="*/ 78 w 111"/>
                <a:gd name="T5" fmla="*/ 188 h 188"/>
                <a:gd name="T6" fmla="*/ 89 w 111"/>
                <a:gd name="T7" fmla="*/ 188 h 188"/>
                <a:gd name="T8" fmla="*/ 111 w 111"/>
                <a:gd name="T9" fmla="*/ 188 h 188"/>
                <a:gd name="T10" fmla="*/ 100 w 111"/>
                <a:gd name="T11" fmla="*/ 177 h 188"/>
                <a:gd name="T12" fmla="*/ 22 w 111"/>
                <a:gd name="T13" fmla="*/ 0 h 1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1"/>
                <a:gd name="T22" fmla="*/ 0 h 188"/>
                <a:gd name="T23" fmla="*/ 111 w 111"/>
                <a:gd name="T24" fmla="*/ 188 h 1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1" h="188">
                  <a:moveTo>
                    <a:pt x="22" y="0"/>
                  </a:moveTo>
                  <a:lnTo>
                    <a:pt x="0" y="11"/>
                  </a:lnTo>
                  <a:lnTo>
                    <a:pt x="78" y="188"/>
                  </a:lnTo>
                  <a:lnTo>
                    <a:pt x="89" y="188"/>
                  </a:lnTo>
                  <a:lnTo>
                    <a:pt x="111" y="188"/>
                  </a:lnTo>
                  <a:lnTo>
                    <a:pt x="100" y="17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3" name="Freeform 49"/>
            <p:cNvSpPr>
              <a:spLocks/>
            </p:cNvSpPr>
            <p:nvPr/>
          </p:nvSpPr>
          <p:spPr bwMode="auto">
            <a:xfrm>
              <a:off x="897" y="3131"/>
              <a:ext cx="443" cy="22"/>
            </a:xfrm>
            <a:custGeom>
              <a:avLst/>
              <a:gdLst>
                <a:gd name="T0" fmla="*/ 443 w 443"/>
                <a:gd name="T1" fmla="*/ 22 h 22"/>
                <a:gd name="T2" fmla="*/ 443 w 443"/>
                <a:gd name="T3" fmla="*/ 0 h 22"/>
                <a:gd name="T4" fmla="*/ 11 w 443"/>
                <a:gd name="T5" fmla="*/ 0 h 22"/>
                <a:gd name="T6" fmla="*/ 0 w 443"/>
                <a:gd name="T7" fmla="*/ 11 h 22"/>
                <a:gd name="T8" fmla="*/ 0 w 443"/>
                <a:gd name="T9" fmla="*/ 22 h 22"/>
                <a:gd name="T10" fmla="*/ 11 w 443"/>
                <a:gd name="T11" fmla="*/ 22 h 22"/>
                <a:gd name="T12" fmla="*/ 443 w 443"/>
                <a:gd name="T13" fmla="*/ 22 h 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22"/>
                <a:gd name="T23" fmla="*/ 443 w 443"/>
                <a:gd name="T24" fmla="*/ 22 h 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22">
                  <a:moveTo>
                    <a:pt x="443" y="22"/>
                  </a:moveTo>
                  <a:lnTo>
                    <a:pt x="443" y="0"/>
                  </a:lnTo>
                  <a:lnTo>
                    <a:pt x="11" y="0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11" y="22"/>
                  </a:lnTo>
                  <a:lnTo>
                    <a:pt x="44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01" name="Rectangle 50"/>
          <p:cNvSpPr>
            <a:spLocks noChangeArrowheads="1"/>
          </p:cNvSpPr>
          <p:nvPr/>
        </p:nvSpPr>
        <p:spPr bwMode="auto">
          <a:xfrm>
            <a:off x="1782763" y="1525588"/>
            <a:ext cx="13414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ourier New" charset="0"/>
              </a:rPr>
              <a:t>Application</a:t>
            </a:r>
            <a:endParaRPr lang="en-US" sz="1600" b="0">
              <a:latin typeface="Courier New" charset="0"/>
            </a:endParaRPr>
          </a:p>
        </p:txBody>
      </p:sp>
      <p:sp>
        <p:nvSpPr>
          <p:cNvPr id="71702" name="Rectangle 51"/>
          <p:cNvSpPr>
            <a:spLocks noChangeArrowheads="1"/>
          </p:cNvSpPr>
          <p:nvPr/>
        </p:nvSpPr>
        <p:spPr bwMode="auto">
          <a:xfrm>
            <a:off x="1720850" y="2259013"/>
            <a:ext cx="1463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ourier New" charset="0"/>
              </a:rPr>
              <a:t>Presentation</a:t>
            </a:r>
            <a:endParaRPr lang="en-US" sz="1600" b="0">
              <a:latin typeface="Courier New" charset="0"/>
            </a:endParaRPr>
          </a:p>
        </p:txBody>
      </p:sp>
      <p:sp>
        <p:nvSpPr>
          <p:cNvPr id="71703" name="Rectangle 52"/>
          <p:cNvSpPr>
            <a:spLocks noChangeArrowheads="1"/>
          </p:cNvSpPr>
          <p:nvPr/>
        </p:nvSpPr>
        <p:spPr bwMode="auto">
          <a:xfrm>
            <a:off x="2027238" y="3019425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ourier New" charset="0"/>
              </a:rPr>
              <a:t>Session</a:t>
            </a:r>
            <a:endParaRPr lang="en-US" sz="1600" b="0">
              <a:latin typeface="Courier New" charset="0"/>
            </a:endParaRPr>
          </a:p>
        </p:txBody>
      </p:sp>
      <p:sp>
        <p:nvSpPr>
          <p:cNvPr id="71704" name="Rectangle 53"/>
          <p:cNvSpPr>
            <a:spLocks noChangeArrowheads="1"/>
          </p:cNvSpPr>
          <p:nvPr/>
        </p:nvSpPr>
        <p:spPr bwMode="auto">
          <a:xfrm>
            <a:off x="1905000" y="3775075"/>
            <a:ext cx="1096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ourier New" charset="0"/>
              </a:rPr>
              <a:t>Transport</a:t>
            </a:r>
            <a:endParaRPr lang="en-US" sz="1600" b="0">
              <a:latin typeface="Courier New" charset="0"/>
            </a:endParaRPr>
          </a:p>
        </p:txBody>
      </p:sp>
      <p:sp>
        <p:nvSpPr>
          <p:cNvPr id="71705" name="Rectangle 54"/>
          <p:cNvSpPr>
            <a:spLocks noChangeArrowheads="1"/>
          </p:cNvSpPr>
          <p:nvPr/>
        </p:nvSpPr>
        <p:spPr bwMode="auto">
          <a:xfrm>
            <a:off x="2027238" y="4543425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ourier New" charset="0"/>
              </a:rPr>
              <a:t>Network</a:t>
            </a:r>
            <a:endParaRPr lang="en-US" sz="1600" b="0">
              <a:latin typeface="Courier New" charset="0"/>
            </a:endParaRPr>
          </a:p>
        </p:txBody>
      </p:sp>
      <p:sp>
        <p:nvSpPr>
          <p:cNvPr id="71706" name="Rectangle 55"/>
          <p:cNvSpPr>
            <a:spLocks noChangeArrowheads="1"/>
          </p:cNvSpPr>
          <p:nvPr/>
        </p:nvSpPr>
        <p:spPr bwMode="auto">
          <a:xfrm>
            <a:off x="1965325" y="5307013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ourier New" charset="0"/>
              </a:rPr>
              <a:t>DataLink</a:t>
            </a:r>
            <a:endParaRPr lang="en-US" sz="1600" b="0">
              <a:latin typeface="Courier New" charset="0"/>
            </a:endParaRPr>
          </a:p>
        </p:txBody>
      </p:sp>
      <p:sp>
        <p:nvSpPr>
          <p:cNvPr id="71707" name="Rectangle 56"/>
          <p:cNvSpPr>
            <a:spLocks noChangeArrowheads="1"/>
          </p:cNvSpPr>
          <p:nvPr/>
        </p:nvSpPr>
        <p:spPr bwMode="auto">
          <a:xfrm>
            <a:off x="1417638" y="5986463"/>
            <a:ext cx="2073275" cy="387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sp>
        <p:nvSpPr>
          <p:cNvPr id="71708" name="Rectangle 57"/>
          <p:cNvSpPr>
            <a:spLocks noChangeArrowheads="1"/>
          </p:cNvSpPr>
          <p:nvPr/>
        </p:nvSpPr>
        <p:spPr bwMode="auto">
          <a:xfrm>
            <a:off x="1400175" y="5969000"/>
            <a:ext cx="2108200" cy="422275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de-DE" sz="1800"/>
          </a:p>
        </p:txBody>
      </p:sp>
      <p:sp>
        <p:nvSpPr>
          <p:cNvPr id="71709" name="Rectangle 58"/>
          <p:cNvSpPr>
            <a:spLocks noChangeArrowheads="1"/>
          </p:cNvSpPr>
          <p:nvPr/>
        </p:nvSpPr>
        <p:spPr bwMode="auto">
          <a:xfrm>
            <a:off x="1965325" y="6057900"/>
            <a:ext cx="9763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Courier New" charset="0"/>
              </a:rPr>
              <a:t>Physical</a:t>
            </a:r>
            <a:endParaRPr lang="en-US" sz="1600" b="0">
              <a:latin typeface="Courier New" charset="0"/>
            </a:endParaRPr>
          </a:p>
        </p:txBody>
      </p:sp>
      <p:sp>
        <p:nvSpPr>
          <p:cNvPr id="71710" name="Line 59"/>
          <p:cNvSpPr>
            <a:spLocks noChangeShapeType="1"/>
          </p:cNvSpPr>
          <p:nvPr/>
        </p:nvSpPr>
        <p:spPr bwMode="auto">
          <a:xfrm>
            <a:off x="2454275" y="1981200"/>
            <a:ext cx="1588" cy="1762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1" name="Freeform 60"/>
          <p:cNvSpPr>
            <a:spLocks/>
          </p:cNvSpPr>
          <p:nvPr/>
        </p:nvSpPr>
        <p:spPr bwMode="auto">
          <a:xfrm>
            <a:off x="2401888" y="1981200"/>
            <a:ext cx="104775" cy="176213"/>
          </a:xfrm>
          <a:custGeom>
            <a:avLst/>
            <a:gdLst>
              <a:gd name="T0" fmla="*/ 2147483647 w 66"/>
              <a:gd name="T1" fmla="*/ 0 h 111"/>
              <a:gd name="T2" fmla="*/ 2147483647 w 66"/>
              <a:gd name="T3" fmla="*/ 2147483647 h 111"/>
              <a:gd name="T4" fmla="*/ 0 w 66"/>
              <a:gd name="T5" fmla="*/ 0 h 111"/>
              <a:gd name="T6" fmla="*/ 0 60000 65536"/>
              <a:gd name="T7" fmla="*/ 0 60000 65536"/>
              <a:gd name="T8" fmla="*/ 0 60000 65536"/>
              <a:gd name="T9" fmla="*/ 0 w 66"/>
              <a:gd name="T10" fmla="*/ 0 h 111"/>
              <a:gd name="T11" fmla="*/ 66 w 66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" h="111">
                <a:moveTo>
                  <a:pt x="66" y="0"/>
                </a:moveTo>
                <a:lnTo>
                  <a:pt x="33" y="11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2" name="Line 61"/>
          <p:cNvSpPr>
            <a:spLocks noChangeShapeType="1"/>
          </p:cNvSpPr>
          <p:nvPr/>
        </p:nvSpPr>
        <p:spPr bwMode="auto">
          <a:xfrm>
            <a:off x="2454275" y="1841500"/>
            <a:ext cx="1588" cy="523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3" name="Line 62"/>
          <p:cNvSpPr>
            <a:spLocks noChangeShapeType="1"/>
          </p:cNvSpPr>
          <p:nvPr/>
        </p:nvSpPr>
        <p:spPr bwMode="auto">
          <a:xfrm>
            <a:off x="2454275" y="1911350"/>
            <a:ext cx="1588" cy="698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4" name="Line 63"/>
          <p:cNvSpPr>
            <a:spLocks noChangeShapeType="1"/>
          </p:cNvSpPr>
          <p:nvPr/>
        </p:nvSpPr>
        <p:spPr bwMode="auto">
          <a:xfrm>
            <a:off x="2454275" y="2736850"/>
            <a:ext cx="1588" cy="193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5" name="Freeform 64"/>
          <p:cNvSpPr>
            <a:spLocks/>
          </p:cNvSpPr>
          <p:nvPr/>
        </p:nvSpPr>
        <p:spPr bwMode="auto">
          <a:xfrm>
            <a:off x="2401888" y="2736850"/>
            <a:ext cx="104775" cy="193675"/>
          </a:xfrm>
          <a:custGeom>
            <a:avLst/>
            <a:gdLst>
              <a:gd name="T0" fmla="*/ 2147483647 w 66"/>
              <a:gd name="T1" fmla="*/ 0 h 122"/>
              <a:gd name="T2" fmla="*/ 2147483647 w 66"/>
              <a:gd name="T3" fmla="*/ 2147483647 h 122"/>
              <a:gd name="T4" fmla="*/ 0 w 66"/>
              <a:gd name="T5" fmla="*/ 0 h 122"/>
              <a:gd name="T6" fmla="*/ 0 60000 65536"/>
              <a:gd name="T7" fmla="*/ 0 60000 65536"/>
              <a:gd name="T8" fmla="*/ 0 60000 65536"/>
              <a:gd name="T9" fmla="*/ 0 w 66"/>
              <a:gd name="T10" fmla="*/ 0 h 122"/>
              <a:gd name="T11" fmla="*/ 66 w 66"/>
              <a:gd name="T12" fmla="*/ 122 h 1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" h="122">
                <a:moveTo>
                  <a:pt x="66" y="0"/>
                </a:moveTo>
                <a:lnTo>
                  <a:pt x="33" y="122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6" name="Line 65"/>
          <p:cNvSpPr>
            <a:spLocks noChangeShapeType="1"/>
          </p:cNvSpPr>
          <p:nvPr/>
        </p:nvSpPr>
        <p:spPr bwMode="auto">
          <a:xfrm>
            <a:off x="2454275" y="2560638"/>
            <a:ext cx="1588" cy="714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7" name="Line 66"/>
          <p:cNvSpPr>
            <a:spLocks noChangeShapeType="1"/>
          </p:cNvSpPr>
          <p:nvPr/>
        </p:nvSpPr>
        <p:spPr bwMode="auto">
          <a:xfrm>
            <a:off x="2454275" y="2667000"/>
            <a:ext cx="1588" cy="698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8" name="Line 67"/>
          <p:cNvSpPr>
            <a:spLocks noChangeShapeType="1"/>
          </p:cNvSpPr>
          <p:nvPr/>
        </p:nvSpPr>
        <p:spPr bwMode="auto">
          <a:xfrm>
            <a:off x="2454275" y="3492500"/>
            <a:ext cx="1588" cy="1936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9" name="Freeform 68"/>
          <p:cNvSpPr>
            <a:spLocks/>
          </p:cNvSpPr>
          <p:nvPr/>
        </p:nvSpPr>
        <p:spPr bwMode="auto">
          <a:xfrm>
            <a:off x="2401888" y="3509963"/>
            <a:ext cx="104775" cy="176212"/>
          </a:xfrm>
          <a:custGeom>
            <a:avLst/>
            <a:gdLst>
              <a:gd name="T0" fmla="*/ 2147483647 w 66"/>
              <a:gd name="T1" fmla="*/ 0 h 111"/>
              <a:gd name="T2" fmla="*/ 2147483647 w 66"/>
              <a:gd name="T3" fmla="*/ 2147483647 h 111"/>
              <a:gd name="T4" fmla="*/ 0 w 66"/>
              <a:gd name="T5" fmla="*/ 0 h 111"/>
              <a:gd name="T6" fmla="*/ 0 60000 65536"/>
              <a:gd name="T7" fmla="*/ 0 60000 65536"/>
              <a:gd name="T8" fmla="*/ 0 60000 65536"/>
              <a:gd name="T9" fmla="*/ 0 w 66"/>
              <a:gd name="T10" fmla="*/ 0 h 111"/>
              <a:gd name="T11" fmla="*/ 66 w 66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" h="111">
                <a:moveTo>
                  <a:pt x="66" y="0"/>
                </a:moveTo>
                <a:lnTo>
                  <a:pt x="33" y="11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0" name="Line 69"/>
          <p:cNvSpPr>
            <a:spLocks noChangeShapeType="1"/>
          </p:cNvSpPr>
          <p:nvPr/>
        </p:nvSpPr>
        <p:spPr bwMode="auto">
          <a:xfrm>
            <a:off x="2454275" y="3316288"/>
            <a:ext cx="1588" cy="714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1" name="Line 70"/>
          <p:cNvSpPr>
            <a:spLocks noChangeShapeType="1"/>
          </p:cNvSpPr>
          <p:nvPr/>
        </p:nvSpPr>
        <p:spPr bwMode="auto">
          <a:xfrm>
            <a:off x="2454275" y="3440113"/>
            <a:ext cx="1588" cy="523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2" name="Line 71"/>
          <p:cNvSpPr>
            <a:spLocks noChangeShapeType="1"/>
          </p:cNvSpPr>
          <p:nvPr/>
        </p:nvSpPr>
        <p:spPr bwMode="auto">
          <a:xfrm>
            <a:off x="2454275" y="4265613"/>
            <a:ext cx="1588" cy="1762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3" name="Freeform 72"/>
          <p:cNvSpPr>
            <a:spLocks/>
          </p:cNvSpPr>
          <p:nvPr/>
        </p:nvSpPr>
        <p:spPr bwMode="auto">
          <a:xfrm>
            <a:off x="2401888" y="4265613"/>
            <a:ext cx="104775" cy="176212"/>
          </a:xfrm>
          <a:custGeom>
            <a:avLst/>
            <a:gdLst>
              <a:gd name="T0" fmla="*/ 2147483647 w 66"/>
              <a:gd name="T1" fmla="*/ 0 h 111"/>
              <a:gd name="T2" fmla="*/ 2147483647 w 66"/>
              <a:gd name="T3" fmla="*/ 2147483647 h 111"/>
              <a:gd name="T4" fmla="*/ 0 w 66"/>
              <a:gd name="T5" fmla="*/ 0 h 111"/>
              <a:gd name="T6" fmla="*/ 0 60000 65536"/>
              <a:gd name="T7" fmla="*/ 0 60000 65536"/>
              <a:gd name="T8" fmla="*/ 0 60000 65536"/>
              <a:gd name="T9" fmla="*/ 0 w 66"/>
              <a:gd name="T10" fmla="*/ 0 h 111"/>
              <a:gd name="T11" fmla="*/ 66 w 66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" h="111">
                <a:moveTo>
                  <a:pt x="66" y="0"/>
                </a:moveTo>
                <a:lnTo>
                  <a:pt x="33" y="11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4" name="Line 73"/>
          <p:cNvSpPr>
            <a:spLocks noChangeShapeType="1"/>
          </p:cNvSpPr>
          <p:nvPr/>
        </p:nvSpPr>
        <p:spPr bwMode="auto">
          <a:xfrm>
            <a:off x="2454275" y="4089400"/>
            <a:ext cx="1588" cy="523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5" name="Line 74"/>
          <p:cNvSpPr>
            <a:spLocks noChangeShapeType="1"/>
          </p:cNvSpPr>
          <p:nvPr/>
        </p:nvSpPr>
        <p:spPr bwMode="auto">
          <a:xfrm>
            <a:off x="2454275" y="4195763"/>
            <a:ext cx="1588" cy="698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6" name="Line 75"/>
          <p:cNvSpPr>
            <a:spLocks noChangeShapeType="1"/>
          </p:cNvSpPr>
          <p:nvPr/>
        </p:nvSpPr>
        <p:spPr bwMode="auto">
          <a:xfrm>
            <a:off x="2454275" y="5021263"/>
            <a:ext cx="1588" cy="192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7" name="Freeform 76"/>
          <p:cNvSpPr>
            <a:spLocks/>
          </p:cNvSpPr>
          <p:nvPr/>
        </p:nvSpPr>
        <p:spPr bwMode="auto">
          <a:xfrm>
            <a:off x="2401888" y="5021263"/>
            <a:ext cx="104775" cy="192087"/>
          </a:xfrm>
          <a:custGeom>
            <a:avLst/>
            <a:gdLst>
              <a:gd name="T0" fmla="*/ 2147483647 w 66"/>
              <a:gd name="T1" fmla="*/ 0 h 121"/>
              <a:gd name="T2" fmla="*/ 2147483647 w 66"/>
              <a:gd name="T3" fmla="*/ 2147483647 h 121"/>
              <a:gd name="T4" fmla="*/ 0 w 66"/>
              <a:gd name="T5" fmla="*/ 0 h 121"/>
              <a:gd name="T6" fmla="*/ 0 60000 65536"/>
              <a:gd name="T7" fmla="*/ 0 60000 65536"/>
              <a:gd name="T8" fmla="*/ 0 60000 65536"/>
              <a:gd name="T9" fmla="*/ 0 w 66"/>
              <a:gd name="T10" fmla="*/ 0 h 121"/>
              <a:gd name="T11" fmla="*/ 66 w 66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" h="121">
                <a:moveTo>
                  <a:pt x="66" y="0"/>
                </a:moveTo>
                <a:lnTo>
                  <a:pt x="33" y="121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8" name="Line 77"/>
          <p:cNvSpPr>
            <a:spLocks noChangeShapeType="1"/>
          </p:cNvSpPr>
          <p:nvPr/>
        </p:nvSpPr>
        <p:spPr bwMode="auto">
          <a:xfrm>
            <a:off x="2454275" y="4845050"/>
            <a:ext cx="1588" cy="698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9" name="Line 78"/>
          <p:cNvSpPr>
            <a:spLocks noChangeShapeType="1"/>
          </p:cNvSpPr>
          <p:nvPr/>
        </p:nvSpPr>
        <p:spPr bwMode="auto">
          <a:xfrm>
            <a:off x="2454275" y="4949825"/>
            <a:ext cx="1588" cy="714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0" name="Line 79"/>
          <p:cNvSpPr>
            <a:spLocks noChangeShapeType="1"/>
          </p:cNvSpPr>
          <p:nvPr/>
        </p:nvSpPr>
        <p:spPr bwMode="auto">
          <a:xfrm>
            <a:off x="2454275" y="5776913"/>
            <a:ext cx="1588" cy="1920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1" name="Freeform 80"/>
          <p:cNvSpPr>
            <a:spLocks/>
          </p:cNvSpPr>
          <p:nvPr/>
        </p:nvSpPr>
        <p:spPr bwMode="auto">
          <a:xfrm>
            <a:off x="2401888" y="5794375"/>
            <a:ext cx="104775" cy="174625"/>
          </a:xfrm>
          <a:custGeom>
            <a:avLst/>
            <a:gdLst>
              <a:gd name="T0" fmla="*/ 2147483647 w 66"/>
              <a:gd name="T1" fmla="*/ 0 h 110"/>
              <a:gd name="T2" fmla="*/ 2147483647 w 66"/>
              <a:gd name="T3" fmla="*/ 2147483647 h 110"/>
              <a:gd name="T4" fmla="*/ 0 w 66"/>
              <a:gd name="T5" fmla="*/ 0 h 110"/>
              <a:gd name="T6" fmla="*/ 0 60000 65536"/>
              <a:gd name="T7" fmla="*/ 0 60000 65536"/>
              <a:gd name="T8" fmla="*/ 0 60000 65536"/>
              <a:gd name="T9" fmla="*/ 0 w 66"/>
              <a:gd name="T10" fmla="*/ 0 h 110"/>
              <a:gd name="T11" fmla="*/ 66 w 66"/>
              <a:gd name="T12" fmla="*/ 110 h 1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" h="110">
                <a:moveTo>
                  <a:pt x="66" y="0"/>
                </a:moveTo>
                <a:lnTo>
                  <a:pt x="33" y="11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2" name="Line 81"/>
          <p:cNvSpPr>
            <a:spLocks noChangeShapeType="1"/>
          </p:cNvSpPr>
          <p:nvPr/>
        </p:nvSpPr>
        <p:spPr bwMode="auto">
          <a:xfrm>
            <a:off x="2454275" y="5600700"/>
            <a:ext cx="1588" cy="698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3" name="Line 82"/>
          <p:cNvSpPr>
            <a:spLocks noChangeShapeType="1"/>
          </p:cNvSpPr>
          <p:nvPr/>
        </p:nvSpPr>
        <p:spPr bwMode="auto">
          <a:xfrm>
            <a:off x="2454275" y="5722938"/>
            <a:ext cx="1588" cy="539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6583363" y="3703638"/>
            <a:ext cx="1528762" cy="403225"/>
            <a:chOff x="4147" y="2229"/>
            <a:chExt cx="963" cy="254"/>
          </a:xfrm>
        </p:grpSpPr>
        <p:sp>
          <p:nvSpPr>
            <p:cNvPr id="71798" name="Rectangle 84"/>
            <p:cNvSpPr>
              <a:spLocks noChangeArrowheads="1"/>
            </p:cNvSpPr>
            <p:nvPr/>
          </p:nvSpPr>
          <p:spPr bwMode="auto">
            <a:xfrm>
              <a:off x="4147" y="2229"/>
              <a:ext cx="963" cy="254"/>
            </a:xfrm>
            <a:prstGeom prst="rect">
              <a:avLst/>
            </a:prstGeom>
            <a:solidFill>
              <a:srgbClr val="FF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de-DE" sz="1800">
                <a:solidFill>
                  <a:schemeClr val="bg1"/>
                </a:solidFill>
              </a:endParaRPr>
            </a:p>
          </p:txBody>
        </p:sp>
        <p:sp>
          <p:nvSpPr>
            <p:cNvPr id="71799" name="Rectangle 85"/>
            <p:cNvSpPr>
              <a:spLocks noChangeArrowheads="1"/>
            </p:cNvSpPr>
            <p:nvPr/>
          </p:nvSpPr>
          <p:spPr bwMode="auto">
            <a:xfrm>
              <a:off x="4398" y="2279"/>
              <a:ext cx="461" cy="1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bg1"/>
                  </a:solidFill>
                  <a:latin typeface="Courier New" charset="0"/>
                </a:rPr>
                <a:t>Socket</a:t>
              </a:r>
              <a:endParaRPr lang="en-US" sz="1600" b="0">
                <a:solidFill>
                  <a:schemeClr val="bg1"/>
                </a:solidFill>
                <a:latin typeface="Courier New" charset="0"/>
              </a:endParaRPr>
            </a:p>
          </p:txBody>
        </p:sp>
      </p:grpSp>
      <p:grpSp>
        <p:nvGrpSpPr>
          <p:cNvPr id="10" name="Group 86"/>
          <p:cNvGrpSpPr>
            <a:grpSpLocks/>
          </p:cNvGrpSpPr>
          <p:nvPr/>
        </p:nvGrpSpPr>
        <p:grpSpPr bwMode="auto">
          <a:xfrm>
            <a:off x="6583363" y="2178050"/>
            <a:ext cx="1528762" cy="385763"/>
            <a:chOff x="4147" y="1268"/>
            <a:chExt cx="963" cy="243"/>
          </a:xfrm>
        </p:grpSpPr>
        <p:sp>
          <p:nvSpPr>
            <p:cNvPr id="71796" name="Rectangle 87"/>
            <p:cNvSpPr>
              <a:spLocks noChangeArrowheads="1"/>
            </p:cNvSpPr>
            <p:nvPr/>
          </p:nvSpPr>
          <p:spPr bwMode="auto">
            <a:xfrm>
              <a:off x="4147" y="1268"/>
              <a:ext cx="963" cy="243"/>
            </a:xfrm>
            <a:prstGeom prst="rect">
              <a:avLst/>
            </a:prstGeom>
            <a:solidFill>
              <a:srgbClr val="FF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de-DE" sz="1800">
                <a:solidFill>
                  <a:schemeClr val="bg1"/>
                </a:solidFill>
              </a:endParaRPr>
            </a:p>
          </p:txBody>
        </p:sp>
        <p:sp>
          <p:nvSpPr>
            <p:cNvPr id="71797" name="Rectangle 88"/>
            <p:cNvSpPr>
              <a:spLocks noChangeArrowheads="1"/>
            </p:cNvSpPr>
            <p:nvPr/>
          </p:nvSpPr>
          <p:spPr bwMode="auto">
            <a:xfrm>
              <a:off x="4398" y="1313"/>
              <a:ext cx="461" cy="1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bg1"/>
                  </a:solidFill>
                  <a:latin typeface="Courier New" charset="0"/>
                </a:rPr>
                <a:t>Object</a:t>
              </a:r>
              <a:endParaRPr lang="en-US" sz="1600" b="0">
                <a:solidFill>
                  <a:schemeClr val="bg1"/>
                </a:solidFill>
                <a:latin typeface="Courier New" charset="0"/>
              </a:endParaRPr>
            </a:p>
          </p:txBody>
        </p:sp>
      </p:grpSp>
      <p:grpSp>
        <p:nvGrpSpPr>
          <p:cNvPr id="11" name="Group 89"/>
          <p:cNvGrpSpPr>
            <a:grpSpLocks/>
          </p:cNvGrpSpPr>
          <p:nvPr/>
        </p:nvGrpSpPr>
        <p:grpSpPr bwMode="auto">
          <a:xfrm>
            <a:off x="6583363" y="5989638"/>
            <a:ext cx="1528762" cy="404812"/>
            <a:chOff x="4147" y="3669"/>
            <a:chExt cx="963" cy="255"/>
          </a:xfrm>
        </p:grpSpPr>
        <p:sp>
          <p:nvSpPr>
            <p:cNvPr id="71794" name="Rectangle 90"/>
            <p:cNvSpPr>
              <a:spLocks noChangeArrowheads="1"/>
            </p:cNvSpPr>
            <p:nvPr/>
          </p:nvSpPr>
          <p:spPr bwMode="auto">
            <a:xfrm>
              <a:off x="4147" y="3669"/>
              <a:ext cx="963" cy="255"/>
            </a:xfrm>
            <a:prstGeom prst="rect">
              <a:avLst/>
            </a:prstGeom>
            <a:solidFill>
              <a:srgbClr val="FF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de-DE" sz="1800">
                <a:solidFill>
                  <a:schemeClr val="bg1"/>
                </a:solidFill>
              </a:endParaRPr>
            </a:p>
          </p:txBody>
        </p:sp>
        <p:sp>
          <p:nvSpPr>
            <p:cNvPr id="71795" name="Rectangle 91"/>
            <p:cNvSpPr>
              <a:spLocks noChangeArrowheads="1"/>
            </p:cNvSpPr>
            <p:nvPr/>
          </p:nvSpPr>
          <p:spPr bwMode="auto">
            <a:xfrm>
              <a:off x="4475" y="3720"/>
              <a:ext cx="318" cy="15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bg1"/>
                  </a:solidFill>
                  <a:latin typeface="Courier New" charset="0"/>
                </a:rPr>
                <a:t>Wire</a:t>
              </a:r>
              <a:endParaRPr lang="en-US" sz="1600" b="0">
                <a:solidFill>
                  <a:schemeClr val="bg1"/>
                </a:solidFill>
                <a:latin typeface="Courier New" charset="0"/>
              </a:endParaRPr>
            </a:p>
          </p:txBody>
        </p:sp>
      </p:grpSp>
      <p:grpSp>
        <p:nvGrpSpPr>
          <p:cNvPr id="12" name="Group 92"/>
          <p:cNvGrpSpPr>
            <a:grpSpLocks/>
          </p:cNvGrpSpPr>
          <p:nvPr/>
        </p:nvGrpSpPr>
        <p:grpSpPr bwMode="auto">
          <a:xfrm>
            <a:off x="3490913" y="3405188"/>
            <a:ext cx="2565400" cy="2212975"/>
            <a:chOff x="2199" y="2041"/>
            <a:chExt cx="1616" cy="1394"/>
          </a:xfrm>
        </p:grpSpPr>
        <p:sp>
          <p:nvSpPr>
            <p:cNvPr id="71771" name="Line 93"/>
            <p:cNvSpPr>
              <a:spLocks noChangeShapeType="1"/>
            </p:cNvSpPr>
            <p:nvPr/>
          </p:nvSpPr>
          <p:spPr bwMode="auto">
            <a:xfrm flipH="1" flipV="1">
              <a:off x="2476" y="2572"/>
              <a:ext cx="33" cy="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2" name="Line 94"/>
            <p:cNvSpPr>
              <a:spLocks noChangeShapeType="1"/>
            </p:cNvSpPr>
            <p:nvPr/>
          </p:nvSpPr>
          <p:spPr bwMode="auto">
            <a:xfrm flipH="1" flipV="1">
              <a:off x="2376" y="2494"/>
              <a:ext cx="56" cy="3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3" name="Line 95"/>
            <p:cNvSpPr>
              <a:spLocks noChangeShapeType="1"/>
            </p:cNvSpPr>
            <p:nvPr/>
          </p:nvSpPr>
          <p:spPr bwMode="auto">
            <a:xfrm flipH="1">
              <a:off x="2465" y="2727"/>
              <a:ext cx="44" cy="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4" name="Line 96"/>
            <p:cNvSpPr>
              <a:spLocks noChangeShapeType="1"/>
            </p:cNvSpPr>
            <p:nvPr/>
          </p:nvSpPr>
          <p:spPr bwMode="auto">
            <a:xfrm flipH="1">
              <a:off x="2487" y="2826"/>
              <a:ext cx="22" cy="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5" name="Line 97"/>
            <p:cNvSpPr>
              <a:spLocks noChangeShapeType="1"/>
            </p:cNvSpPr>
            <p:nvPr/>
          </p:nvSpPr>
          <p:spPr bwMode="auto">
            <a:xfrm flipH="1">
              <a:off x="2398" y="2926"/>
              <a:ext cx="45" cy="5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76" name="Group 98"/>
            <p:cNvGrpSpPr>
              <a:grpSpLocks/>
            </p:cNvGrpSpPr>
            <p:nvPr/>
          </p:nvGrpSpPr>
          <p:grpSpPr bwMode="auto">
            <a:xfrm>
              <a:off x="2485" y="2041"/>
              <a:ext cx="476" cy="199"/>
              <a:chOff x="2502" y="1516"/>
              <a:chExt cx="476" cy="199"/>
            </a:xfrm>
          </p:grpSpPr>
          <p:sp>
            <p:nvSpPr>
              <p:cNvPr id="71790" name="Freeform 99"/>
              <p:cNvSpPr>
                <a:spLocks/>
              </p:cNvSpPr>
              <p:nvPr/>
            </p:nvSpPr>
            <p:spPr bwMode="auto">
              <a:xfrm>
                <a:off x="2502" y="1516"/>
                <a:ext cx="111" cy="199"/>
              </a:xfrm>
              <a:custGeom>
                <a:avLst/>
                <a:gdLst>
                  <a:gd name="T0" fmla="*/ 0 w 111"/>
                  <a:gd name="T1" fmla="*/ 188 h 199"/>
                  <a:gd name="T2" fmla="*/ 22 w 111"/>
                  <a:gd name="T3" fmla="*/ 199 h 199"/>
                  <a:gd name="T4" fmla="*/ 111 w 111"/>
                  <a:gd name="T5" fmla="*/ 22 h 199"/>
                  <a:gd name="T6" fmla="*/ 100 w 111"/>
                  <a:gd name="T7" fmla="*/ 0 h 199"/>
                  <a:gd name="T8" fmla="*/ 100 w 111"/>
                  <a:gd name="T9" fmla="*/ 0 h 199"/>
                  <a:gd name="T10" fmla="*/ 88 w 111"/>
                  <a:gd name="T11" fmla="*/ 11 h 199"/>
                  <a:gd name="T12" fmla="*/ 0 w 111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99"/>
                  <a:gd name="T23" fmla="*/ 111 w 111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11" y="22"/>
                    </a:lnTo>
                    <a:lnTo>
                      <a:pt x="100" y="0"/>
                    </a:lnTo>
                    <a:lnTo>
                      <a:pt x="8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1" name="Freeform 100"/>
              <p:cNvSpPr>
                <a:spLocks/>
              </p:cNvSpPr>
              <p:nvPr/>
            </p:nvSpPr>
            <p:spPr bwMode="auto">
              <a:xfrm>
                <a:off x="2602" y="1516"/>
                <a:ext cx="276" cy="22"/>
              </a:xfrm>
              <a:custGeom>
                <a:avLst/>
                <a:gdLst>
                  <a:gd name="T0" fmla="*/ 0 w 276"/>
                  <a:gd name="T1" fmla="*/ 0 h 22"/>
                  <a:gd name="T2" fmla="*/ 0 w 276"/>
                  <a:gd name="T3" fmla="*/ 22 h 22"/>
                  <a:gd name="T4" fmla="*/ 265 w 276"/>
                  <a:gd name="T5" fmla="*/ 22 h 22"/>
                  <a:gd name="T6" fmla="*/ 276 w 276"/>
                  <a:gd name="T7" fmla="*/ 11 h 22"/>
                  <a:gd name="T8" fmla="*/ 276 w 276"/>
                  <a:gd name="T9" fmla="*/ 0 h 22"/>
                  <a:gd name="T10" fmla="*/ 265 w 276"/>
                  <a:gd name="T11" fmla="*/ 0 h 22"/>
                  <a:gd name="T12" fmla="*/ 0 w 276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6"/>
                  <a:gd name="T22" fmla="*/ 0 h 22"/>
                  <a:gd name="T23" fmla="*/ 276 w 276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6" h="22">
                    <a:moveTo>
                      <a:pt x="0" y="0"/>
                    </a:moveTo>
                    <a:lnTo>
                      <a:pt x="0" y="22"/>
                    </a:lnTo>
                    <a:lnTo>
                      <a:pt x="265" y="22"/>
                    </a:lnTo>
                    <a:lnTo>
                      <a:pt x="276" y="11"/>
                    </a:lnTo>
                    <a:lnTo>
                      <a:pt x="276" y="0"/>
                    </a:lnTo>
                    <a:lnTo>
                      <a:pt x="2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2" name="Freeform 101"/>
              <p:cNvSpPr>
                <a:spLocks/>
              </p:cNvSpPr>
              <p:nvPr/>
            </p:nvSpPr>
            <p:spPr bwMode="auto">
              <a:xfrm>
                <a:off x="2856" y="1527"/>
                <a:ext cx="122" cy="188"/>
              </a:xfrm>
              <a:custGeom>
                <a:avLst/>
                <a:gdLst>
                  <a:gd name="T0" fmla="*/ 22 w 122"/>
                  <a:gd name="T1" fmla="*/ 0 h 188"/>
                  <a:gd name="T2" fmla="*/ 0 w 122"/>
                  <a:gd name="T3" fmla="*/ 11 h 188"/>
                  <a:gd name="T4" fmla="*/ 89 w 122"/>
                  <a:gd name="T5" fmla="*/ 188 h 188"/>
                  <a:gd name="T6" fmla="*/ 100 w 122"/>
                  <a:gd name="T7" fmla="*/ 188 h 188"/>
                  <a:gd name="T8" fmla="*/ 122 w 122"/>
                  <a:gd name="T9" fmla="*/ 188 h 188"/>
                  <a:gd name="T10" fmla="*/ 111 w 122"/>
                  <a:gd name="T11" fmla="*/ 177 h 188"/>
                  <a:gd name="T12" fmla="*/ 22 w 122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188"/>
                  <a:gd name="T23" fmla="*/ 122 w 122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188">
                    <a:moveTo>
                      <a:pt x="22" y="0"/>
                    </a:moveTo>
                    <a:lnTo>
                      <a:pt x="0" y="11"/>
                    </a:lnTo>
                    <a:lnTo>
                      <a:pt x="89" y="188"/>
                    </a:lnTo>
                    <a:lnTo>
                      <a:pt x="100" y="188"/>
                    </a:lnTo>
                    <a:lnTo>
                      <a:pt x="122" y="188"/>
                    </a:lnTo>
                    <a:lnTo>
                      <a:pt x="111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3" name="Freeform 102"/>
              <p:cNvSpPr>
                <a:spLocks/>
              </p:cNvSpPr>
              <p:nvPr/>
            </p:nvSpPr>
            <p:spPr bwMode="auto">
              <a:xfrm>
                <a:off x="2502" y="1693"/>
                <a:ext cx="454" cy="22"/>
              </a:xfrm>
              <a:custGeom>
                <a:avLst/>
                <a:gdLst>
                  <a:gd name="T0" fmla="*/ 454 w 454"/>
                  <a:gd name="T1" fmla="*/ 22 h 22"/>
                  <a:gd name="T2" fmla="*/ 454 w 454"/>
                  <a:gd name="T3" fmla="*/ 0 h 22"/>
                  <a:gd name="T4" fmla="*/ 11 w 454"/>
                  <a:gd name="T5" fmla="*/ 0 h 22"/>
                  <a:gd name="T6" fmla="*/ 0 w 454"/>
                  <a:gd name="T7" fmla="*/ 11 h 22"/>
                  <a:gd name="T8" fmla="*/ 0 w 454"/>
                  <a:gd name="T9" fmla="*/ 22 h 22"/>
                  <a:gd name="T10" fmla="*/ 11 w 454"/>
                  <a:gd name="T11" fmla="*/ 22 h 22"/>
                  <a:gd name="T12" fmla="*/ 454 w 454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4"/>
                  <a:gd name="T22" fmla="*/ 0 h 22"/>
                  <a:gd name="T23" fmla="*/ 454 w 454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4" h="22">
                    <a:moveTo>
                      <a:pt x="454" y="22"/>
                    </a:moveTo>
                    <a:lnTo>
                      <a:pt x="454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5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77" name="Rectangle 103"/>
            <p:cNvSpPr>
              <a:spLocks noChangeArrowheads="1"/>
            </p:cNvSpPr>
            <p:nvPr/>
          </p:nvSpPr>
          <p:spPr bwMode="auto">
            <a:xfrm>
              <a:off x="2509" y="2229"/>
              <a:ext cx="1295" cy="1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de-DE" sz="1800"/>
            </a:p>
          </p:txBody>
        </p:sp>
        <p:sp>
          <p:nvSpPr>
            <p:cNvPr id="71778" name="Rectangle 104"/>
            <p:cNvSpPr>
              <a:spLocks noChangeArrowheads="1"/>
            </p:cNvSpPr>
            <p:nvPr/>
          </p:nvSpPr>
          <p:spPr bwMode="auto">
            <a:xfrm>
              <a:off x="2498" y="2218"/>
              <a:ext cx="1317" cy="1217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de-DE" sz="1800"/>
            </a:p>
          </p:txBody>
        </p:sp>
        <p:sp>
          <p:nvSpPr>
            <p:cNvPr id="71779" name="Rectangle 105"/>
            <p:cNvSpPr>
              <a:spLocks noChangeArrowheads="1"/>
            </p:cNvSpPr>
            <p:nvPr/>
          </p:nvSpPr>
          <p:spPr bwMode="auto">
            <a:xfrm>
              <a:off x="2926" y="2750"/>
              <a:ext cx="46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Courier New" charset="0"/>
                </a:rPr>
                <a:t>TCP/IP</a:t>
              </a:r>
              <a:endParaRPr lang="en-US" sz="1600" b="0">
                <a:latin typeface="Courier New" charset="0"/>
              </a:endParaRPr>
            </a:p>
          </p:txBody>
        </p:sp>
        <p:sp>
          <p:nvSpPr>
            <p:cNvPr id="71780" name="Line 106"/>
            <p:cNvSpPr>
              <a:spLocks noChangeShapeType="1"/>
            </p:cNvSpPr>
            <p:nvPr/>
          </p:nvSpPr>
          <p:spPr bwMode="auto">
            <a:xfrm flipH="1" flipV="1">
              <a:off x="2199" y="2362"/>
              <a:ext cx="100" cy="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1" name="Freeform 107"/>
            <p:cNvSpPr>
              <a:spLocks/>
            </p:cNvSpPr>
            <p:nvPr/>
          </p:nvSpPr>
          <p:spPr bwMode="auto">
            <a:xfrm>
              <a:off x="2199" y="2362"/>
              <a:ext cx="111" cy="88"/>
            </a:xfrm>
            <a:custGeom>
              <a:avLst/>
              <a:gdLst>
                <a:gd name="T0" fmla="*/ 78 w 111"/>
                <a:gd name="T1" fmla="*/ 88 h 88"/>
                <a:gd name="T2" fmla="*/ 0 w 111"/>
                <a:gd name="T3" fmla="*/ 0 h 88"/>
                <a:gd name="T4" fmla="*/ 111 w 111"/>
                <a:gd name="T5" fmla="*/ 44 h 88"/>
                <a:gd name="T6" fmla="*/ 0 60000 65536"/>
                <a:gd name="T7" fmla="*/ 0 60000 65536"/>
                <a:gd name="T8" fmla="*/ 0 60000 65536"/>
                <a:gd name="T9" fmla="*/ 0 w 111"/>
                <a:gd name="T10" fmla="*/ 0 h 88"/>
                <a:gd name="T11" fmla="*/ 111 w 111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88">
                  <a:moveTo>
                    <a:pt x="78" y="88"/>
                  </a:moveTo>
                  <a:lnTo>
                    <a:pt x="0" y="0"/>
                  </a:lnTo>
                  <a:lnTo>
                    <a:pt x="111" y="4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2" name="Line 108"/>
            <p:cNvSpPr>
              <a:spLocks noChangeShapeType="1"/>
            </p:cNvSpPr>
            <p:nvPr/>
          </p:nvSpPr>
          <p:spPr bwMode="auto">
            <a:xfrm flipH="1" flipV="1">
              <a:off x="2299" y="2428"/>
              <a:ext cx="33" cy="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3" name="Line 109"/>
            <p:cNvSpPr>
              <a:spLocks noChangeShapeType="1"/>
            </p:cNvSpPr>
            <p:nvPr/>
          </p:nvSpPr>
          <p:spPr bwMode="auto">
            <a:xfrm flipH="1">
              <a:off x="2210" y="2793"/>
              <a:ext cx="111" cy="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4" name="Freeform 110"/>
            <p:cNvSpPr>
              <a:spLocks/>
            </p:cNvSpPr>
            <p:nvPr/>
          </p:nvSpPr>
          <p:spPr bwMode="auto">
            <a:xfrm>
              <a:off x="2210" y="2760"/>
              <a:ext cx="111" cy="66"/>
            </a:xfrm>
            <a:custGeom>
              <a:avLst/>
              <a:gdLst>
                <a:gd name="T0" fmla="*/ 111 w 111"/>
                <a:gd name="T1" fmla="*/ 66 h 66"/>
                <a:gd name="T2" fmla="*/ 0 w 111"/>
                <a:gd name="T3" fmla="*/ 66 h 66"/>
                <a:gd name="T4" fmla="*/ 89 w 111"/>
                <a:gd name="T5" fmla="*/ 0 h 66"/>
                <a:gd name="T6" fmla="*/ 0 60000 65536"/>
                <a:gd name="T7" fmla="*/ 0 60000 65536"/>
                <a:gd name="T8" fmla="*/ 0 60000 65536"/>
                <a:gd name="T9" fmla="*/ 0 w 111"/>
                <a:gd name="T10" fmla="*/ 0 h 66"/>
                <a:gd name="T11" fmla="*/ 111 w 11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66">
                  <a:moveTo>
                    <a:pt x="111" y="66"/>
                  </a:moveTo>
                  <a:lnTo>
                    <a:pt x="0" y="66"/>
                  </a:lnTo>
                  <a:lnTo>
                    <a:pt x="8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5" name="Line 111"/>
            <p:cNvSpPr>
              <a:spLocks noChangeShapeType="1"/>
            </p:cNvSpPr>
            <p:nvPr/>
          </p:nvSpPr>
          <p:spPr bwMode="auto">
            <a:xfrm flipH="1">
              <a:off x="2321" y="2782"/>
              <a:ext cx="33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6" name="Line 112"/>
            <p:cNvSpPr>
              <a:spLocks noChangeShapeType="1"/>
            </p:cNvSpPr>
            <p:nvPr/>
          </p:nvSpPr>
          <p:spPr bwMode="auto">
            <a:xfrm flipH="1">
              <a:off x="2199" y="3192"/>
              <a:ext cx="67" cy="9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7" name="Freeform 113"/>
            <p:cNvSpPr>
              <a:spLocks/>
            </p:cNvSpPr>
            <p:nvPr/>
          </p:nvSpPr>
          <p:spPr bwMode="auto">
            <a:xfrm>
              <a:off x="2199" y="3180"/>
              <a:ext cx="89" cy="111"/>
            </a:xfrm>
            <a:custGeom>
              <a:avLst/>
              <a:gdLst>
                <a:gd name="T0" fmla="*/ 89 w 89"/>
                <a:gd name="T1" fmla="*/ 34 h 111"/>
                <a:gd name="T2" fmla="*/ 0 w 89"/>
                <a:gd name="T3" fmla="*/ 111 h 111"/>
                <a:gd name="T4" fmla="*/ 33 w 89"/>
                <a:gd name="T5" fmla="*/ 0 h 111"/>
                <a:gd name="T6" fmla="*/ 0 60000 65536"/>
                <a:gd name="T7" fmla="*/ 0 60000 65536"/>
                <a:gd name="T8" fmla="*/ 0 60000 65536"/>
                <a:gd name="T9" fmla="*/ 0 w 89"/>
                <a:gd name="T10" fmla="*/ 0 h 111"/>
                <a:gd name="T11" fmla="*/ 89 w 89"/>
                <a:gd name="T12" fmla="*/ 111 h 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9" h="111">
                  <a:moveTo>
                    <a:pt x="89" y="34"/>
                  </a:moveTo>
                  <a:lnTo>
                    <a:pt x="0" y="111"/>
                  </a:lnTo>
                  <a:lnTo>
                    <a:pt x="33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8" name="Line 114"/>
            <p:cNvSpPr>
              <a:spLocks noChangeShapeType="1"/>
            </p:cNvSpPr>
            <p:nvPr/>
          </p:nvSpPr>
          <p:spPr bwMode="auto">
            <a:xfrm flipH="1">
              <a:off x="2321" y="3037"/>
              <a:ext cx="44" cy="6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9" name="Line 115"/>
            <p:cNvSpPr>
              <a:spLocks noChangeShapeType="1"/>
            </p:cNvSpPr>
            <p:nvPr/>
          </p:nvSpPr>
          <p:spPr bwMode="auto">
            <a:xfrm flipH="1">
              <a:off x="2266" y="3158"/>
              <a:ext cx="22" cy="3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16"/>
          <p:cNvGrpSpPr>
            <a:grpSpLocks/>
          </p:cNvGrpSpPr>
          <p:nvPr/>
        </p:nvGrpSpPr>
        <p:grpSpPr bwMode="auto">
          <a:xfrm>
            <a:off x="3490913" y="1893888"/>
            <a:ext cx="2565400" cy="1457325"/>
            <a:chOff x="2199" y="1089"/>
            <a:chExt cx="1616" cy="918"/>
          </a:xfrm>
        </p:grpSpPr>
        <p:sp>
          <p:nvSpPr>
            <p:cNvPr id="71754" name="Line 117"/>
            <p:cNvSpPr>
              <a:spLocks noChangeShapeType="1"/>
            </p:cNvSpPr>
            <p:nvPr/>
          </p:nvSpPr>
          <p:spPr bwMode="auto">
            <a:xfrm flipH="1" flipV="1">
              <a:off x="2476" y="1609"/>
              <a:ext cx="33" cy="3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5" name="Line 118"/>
            <p:cNvSpPr>
              <a:spLocks noChangeShapeType="1"/>
            </p:cNvSpPr>
            <p:nvPr/>
          </p:nvSpPr>
          <p:spPr bwMode="auto">
            <a:xfrm flipH="1" flipV="1">
              <a:off x="2376" y="1532"/>
              <a:ext cx="56" cy="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6" name="Line 119"/>
            <p:cNvSpPr>
              <a:spLocks noChangeShapeType="1"/>
            </p:cNvSpPr>
            <p:nvPr/>
          </p:nvSpPr>
          <p:spPr bwMode="auto">
            <a:xfrm flipH="1">
              <a:off x="2465" y="1786"/>
              <a:ext cx="44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57" name="Group 120"/>
            <p:cNvGrpSpPr>
              <a:grpSpLocks/>
            </p:cNvGrpSpPr>
            <p:nvPr/>
          </p:nvGrpSpPr>
          <p:grpSpPr bwMode="auto">
            <a:xfrm>
              <a:off x="2485" y="1089"/>
              <a:ext cx="476" cy="199"/>
              <a:chOff x="2502" y="564"/>
              <a:chExt cx="476" cy="199"/>
            </a:xfrm>
          </p:grpSpPr>
          <p:sp>
            <p:nvSpPr>
              <p:cNvPr id="71767" name="Freeform 121"/>
              <p:cNvSpPr>
                <a:spLocks/>
              </p:cNvSpPr>
              <p:nvPr/>
            </p:nvSpPr>
            <p:spPr bwMode="auto">
              <a:xfrm>
                <a:off x="2502" y="564"/>
                <a:ext cx="111" cy="199"/>
              </a:xfrm>
              <a:custGeom>
                <a:avLst/>
                <a:gdLst>
                  <a:gd name="T0" fmla="*/ 0 w 111"/>
                  <a:gd name="T1" fmla="*/ 188 h 199"/>
                  <a:gd name="T2" fmla="*/ 22 w 111"/>
                  <a:gd name="T3" fmla="*/ 199 h 199"/>
                  <a:gd name="T4" fmla="*/ 111 w 111"/>
                  <a:gd name="T5" fmla="*/ 22 h 199"/>
                  <a:gd name="T6" fmla="*/ 100 w 111"/>
                  <a:gd name="T7" fmla="*/ 0 h 199"/>
                  <a:gd name="T8" fmla="*/ 100 w 111"/>
                  <a:gd name="T9" fmla="*/ 0 h 199"/>
                  <a:gd name="T10" fmla="*/ 88 w 111"/>
                  <a:gd name="T11" fmla="*/ 11 h 199"/>
                  <a:gd name="T12" fmla="*/ 0 w 111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99"/>
                  <a:gd name="T23" fmla="*/ 111 w 111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11" y="22"/>
                    </a:lnTo>
                    <a:lnTo>
                      <a:pt x="100" y="0"/>
                    </a:lnTo>
                    <a:lnTo>
                      <a:pt x="8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68" name="Freeform 122"/>
              <p:cNvSpPr>
                <a:spLocks/>
              </p:cNvSpPr>
              <p:nvPr/>
            </p:nvSpPr>
            <p:spPr bwMode="auto">
              <a:xfrm>
                <a:off x="2602" y="564"/>
                <a:ext cx="276" cy="22"/>
              </a:xfrm>
              <a:custGeom>
                <a:avLst/>
                <a:gdLst>
                  <a:gd name="T0" fmla="*/ 0 w 276"/>
                  <a:gd name="T1" fmla="*/ 0 h 22"/>
                  <a:gd name="T2" fmla="*/ 0 w 276"/>
                  <a:gd name="T3" fmla="*/ 22 h 22"/>
                  <a:gd name="T4" fmla="*/ 265 w 276"/>
                  <a:gd name="T5" fmla="*/ 22 h 22"/>
                  <a:gd name="T6" fmla="*/ 276 w 276"/>
                  <a:gd name="T7" fmla="*/ 11 h 22"/>
                  <a:gd name="T8" fmla="*/ 276 w 276"/>
                  <a:gd name="T9" fmla="*/ 0 h 22"/>
                  <a:gd name="T10" fmla="*/ 265 w 276"/>
                  <a:gd name="T11" fmla="*/ 0 h 22"/>
                  <a:gd name="T12" fmla="*/ 0 w 276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6"/>
                  <a:gd name="T22" fmla="*/ 0 h 22"/>
                  <a:gd name="T23" fmla="*/ 276 w 276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6" h="22">
                    <a:moveTo>
                      <a:pt x="0" y="0"/>
                    </a:moveTo>
                    <a:lnTo>
                      <a:pt x="0" y="22"/>
                    </a:lnTo>
                    <a:lnTo>
                      <a:pt x="265" y="22"/>
                    </a:lnTo>
                    <a:lnTo>
                      <a:pt x="276" y="11"/>
                    </a:lnTo>
                    <a:lnTo>
                      <a:pt x="276" y="0"/>
                    </a:lnTo>
                    <a:lnTo>
                      <a:pt x="2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69" name="Freeform 123"/>
              <p:cNvSpPr>
                <a:spLocks/>
              </p:cNvSpPr>
              <p:nvPr/>
            </p:nvSpPr>
            <p:spPr bwMode="auto">
              <a:xfrm>
                <a:off x="2856" y="575"/>
                <a:ext cx="122" cy="188"/>
              </a:xfrm>
              <a:custGeom>
                <a:avLst/>
                <a:gdLst>
                  <a:gd name="T0" fmla="*/ 22 w 122"/>
                  <a:gd name="T1" fmla="*/ 0 h 188"/>
                  <a:gd name="T2" fmla="*/ 0 w 122"/>
                  <a:gd name="T3" fmla="*/ 11 h 188"/>
                  <a:gd name="T4" fmla="*/ 89 w 122"/>
                  <a:gd name="T5" fmla="*/ 188 h 188"/>
                  <a:gd name="T6" fmla="*/ 100 w 122"/>
                  <a:gd name="T7" fmla="*/ 188 h 188"/>
                  <a:gd name="T8" fmla="*/ 122 w 122"/>
                  <a:gd name="T9" fmla="*/ 188 h 188"/>
                  <a:gd name="T10" fmla="*/ 111 w 122"/>
                  <a:gd name="T11" fmla="*/ 177 h 188"/>
                  <a:gd name="T12" fmla="*/ 22 w 122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188"/>
                  <a:gd name="T23" fmla="*/ 122 w 122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188">
                    <a:moveTo>
                      <a:pt x="22" y="0"/>
                    </a:moveTo>
                    <a:lnTo>
                      <a:pt x="0" y="11"/>
                    </a:lnTo>
                    <a:lnTo>
                      <a:pt x="89" y="188"/>
                    </a:lnTo>
                    <a:lnTo>
                      <a:pt x="100" y="188"/>
                    </a:lnTo>
                    <a:lnTo>
                      <a:pt x="122" y="188"/>
                    </a:lnTo>
                    <a:lnTo>
                      <a:pt x="111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0" name="Freeform 124"/>
              <p:cNvSpPr>
                <a:spLocks/>
              </p:cNvSpPr>
              <p:nvPr/>
            </p:nvSpPr>
            <p:spPr bwMode="auto">
              <a:xfrm>
                <a:off x="2502" y="741"/>
                <a:ext cx="454" cy="22"/>
              </a:xfrm>
              <a:custGeom>
                <a:avLst/>
                <a:gdLst>
                  <a:gd name="T0" fmla="*/ 454 w 454"/>
                  <a:gd name="T1" fmla="*/ 22 h 22"/>
                  <a:gd name="T2" fmla="*/ 454 w 454"/>
                  <a:gd name="T3" fmla="*/ 0 h 22"/>
                  <a:gd name="T4" fmla="*/ 11 w 454"/>
                  <a:gd name="T5" fmla="*/ 0 h 22"/>
                  <a:gd name="T6" fmla="*/ 0 w 454"/>
                  <a:gd name="T7" fmla="*/ 11 h 22"/>
                  <a:gd name="T8" fmla="*/ 0 w 454"/>
                  <a:gd name="T9" fmla="*/ 22 h 22"/>
                  <a:gd name="T10" fmla="*/ 11 w 454"/>
                  <a:gd name="T11" fmla="*/ 22 h 22"/>
                  <a:gd name="T12" fmla="*/ 454 w 454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4"/>
                  <a:gd name="T22" fmla="*/ 0 h 22"/>
                  <a:gd name="T23" fmla="*/ 454 w 454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4" h="22">
                    <a:moveTo>
                      <a:pt x="454" y="22"/>
                    </a:moveTo>
                    <a:lnTo>
                      <a:pt x="454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5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58" name="Rectangle 125"/>
            <p:cNvSpPr>
              <a:spLocks noChangeArrowheads="1"/>
            </p:cNvSpPr>
            <p:nvPr/>
          </p:nvSpPr>
          <p:spPr bwMode="auto">
            <a:xfrm>
              <a:off x="2509" y="1277"/>
              <a:ext cx="1295" cy="7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de-DE" sz="1800"/>
            </a:p>
          </p:txBody>
        </p:sp>
        <p:sp>
          <p:nvSpPr>
            <p:cNvPr id="71759" name="Rectangle 126"/>
            <p:cNvSpPr>
              <a:spLocks noChangeArrowheads="1"/>
            </p:cNvSpPr>
            <p:nvPr/>
          </p:nvSpPr>
          <p:spPr bwMode="auto">
            <a:xfrm>
              <a:off x="2498" y="1266"/>
              <a:ext cx="1317" cy="741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de-DE" sz="1800"/>
            </a:p>
          </p:txBody>
        </p:sp>
        <p:sp>
          <p:nvSpPr>
            <p:cNvPr id="71760" name="Rectangle 127"/>
            <p:cNvSpPr>
              <a:spLocks noChangeArrowheads="1"/>
            </p:cNvSpPr>
            <p:nvPr/>
          </p:nvSpPr>
          <p:spPr bwMode="auto">
            <a:xfrm>
              <a:off x="2734" y="1569"/>
              <a:ext cx="9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Courier New" charset="0"/>
                </a:rPr>
                <a:t>CORBA or RMI</a:t>
              </a:r>
              <a:endParaRPr lang="en-US" sz="1600" b="0">
                <a:latin typeface="Courier New" charset="0"/>
              </a:endParaRPr>
            </a:p>
          </p:txBody>
        </p:sp>
        <p:sp>
          <p:nvSpPr>
            <p:cNvPr id="71761" name="Line 128"/>
            <p:cNvSpPr>
              <a:spLocks noChangeShapeType="1"/>
            </p:cNvSpPr>
            <p:nvPr/>
          </p:nvSpPr>
          <p:spPr bwMode="auto">
            <a:xfrm flipH="1" flipV="1">
              <a:off x="2199" y="1399"/>
              <a:ext cx="100" cy="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2" name="Freeform 129"/>
            <p:cNvSpPr>
              <a:spLocks/>
            </p:cNvSpPr>
            <p:nvPr/>
          </p:nvSpPr>
          <p:spPr bwMode="auto">
            <a:xfrm>
              <a:off x="2199" y="1399"/>
              <a:ext cx="111" cy="99"/>
            </a:xfrm>
            <a:custGeom>
              <a:avLst/>
              <a:gdLst>
                <a:gd name="T0" fmla="*/ 78 w 111"/>
                <a:gd name="T1" fmla="*/ 99 h 99"/>
                <a:gd name="T2" fmla="*/ 0 w 111"/>
                <a:gd name="T3" fmla="*/ 0 h 99"/>
                <a:gd name="T4" fmla="*/ 111 w 111"/>
                <a:gd name="T5" fmla="*/ 44 h 99"/>
                <a:gd name="T6" fmla="*/ 0 60000 65536"/>
                <a:gd name="T7" fmla="*/ 0 60000 65536"/>
                <a:gd name="T8" fmla="*/ 0 60000 65536"/>
                <a:gd name="T9" fmla="*/ 0 w 111"/>
                <a:gd name="T10" fmla="*/ 0 h 99"/>
                <a:gd name="T11" fmla="*/ 111 w 111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99">
                  <a:moveTo>
                    <a:pt x="78" y="99"/>
                  </a:moveTo>
                  <a:lnTo>
                    <a:pt x="0" y="0"/>
                  </a:lnTo>
                  <a:lnTo>
                    <a:pt x="111" y="4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3" name="Line 130"/>
            <p:cNvSpPr>
              <a:spLocks noChangeShapeType="1"/>
            </p:cNvSpPr>
            <p:nvPr/>
          </p:nvSpPr>
          <p:spPr bwMode="auto">
            <a:xfrm flipH="1" flipV="1">
              <a:off x="2299" y="1476"/>
              <a:ext cx="33" cy="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4" name="Line 131"/>
            <p:cNvSpPr>
              <a:spLocks noChangeShapeType="1"/>
            </p:cNvSpPr>
            <p:nvPr/>
          </p:nvSpPr>
          <p:spPr bwMode="auto">
            <a:xfrm flipH="1">
              <a:off x="2210" y="1852"/>
              <a:ext cx="111" cy="3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5" name="Freeform 132"/>
            <p:cNvSpPr>
              <a:spLocks/>
            </p:cNvSpPr>
            <p:nvPr/>
          </p:nvSpPr>
          <p:spPr bwMode="auto">
            <a:xfrm>
              <a:off x="2210" y="1819"/>
              <a:ext cx="111" cy="67"/>
            </a:xfrm>
            <a:custGeom>
              <a:avLst/>
              <a:gdLst>
                <a:gd name="T0" fmla="*/ 111 w 111"/>
                <a:gd name="T1" fmla="*/ 67 h 67"/>
                <a:gd name="T2" fmla="*/ 0 w 111"/>
                <a:gd name="T3" fmla="*/ 67 h 67"/>
                <a:gd name="T4" fmla="*/ 89 w 111"/>
                <a:gd name="T5" fmla="*/ 0 h 67"/>
                <a:gd name="T6" fmla="*/ 0 60000 65536"/>
                <a:gd name="T7" fmla="*/ 0 60000 65536"/>
                <a:gd name="T8" fmla="*/ 0 60000 65536"/>
                <a:gd name="T9" fmla="*/ 0 w 111"/>
                <a:gd name="T10" fmla="*/ 0 h 67"/>
                <a:gd name="T11" fmla="*/ 111 w 111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67">
                  <a:moveTo>
                    <a:pt x="111" y="67"/>
                  </a:moveTo>
                  <a:lnTo>
                    <a:pt x="0" y="67"/>
                  </a:lnTo>
                  <a:lnTo>
                    <a:pt x="8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6" name="Line 133"/>
            <p:cNvSpPr>
              <a:spLocks noChangeShapeType="1"/>
            </p:cNvSpPr>
            <p:nvPr/>
          </p:nvSpPr>
          <p:spPr bwMode="auto">
            <a:xfrm flipH="1">
              <a:off x="2321" y="1830"/>
              <a:ext cx="33" cy="2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34"/>
          <p:cNvGrpSpPr>
            <a:grpSpLocks/>
          </p:cNvGrpSpPr>
          <p:nvPr/>
        </p:nvGrpSpPr>
        <p:grpSpPr bwMode="auto">
          <a:xfrm>
            <a:off x="3508375" y="5688013"/>
            <a:ext cx="2547938" cy="703262"/>
            <a:chOff x="2210" y="3479"/>
            <a:chExt cx="1605" cy="443"/>
          </a:xfrm>
        </p:grpSpPr>
        <p:sp>
          <p:nvSpPr>
            <p:cNvPr id="71742" name="Line 135"/>
            <p:cNvSpPr>
              <a:spLocks noChangeShapeType="1"/>
            </p:cNvSpPr>
            <p:nvPr/>
          </p:nvSpPr>
          <p:spPr bwMode="auto">
            <a:xfrm flipH="1">
              <a:off x="2465" y="3789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43" name="Group 136"/>
            <p:cNvGrpSpPr>
              <a:grpSpLocks/>
            </p:cNvGrpSpPr>
            <p:nvPr/>
          </p:nvGrpSpPr>
          <p:grpSpPr bwMode="auto">
            <a:xfrm>
              <a:off x="2485" y="3479"/>
              <a:ext cx="476" cy="199"/>
              <a:chOff x="2502" y="2954"/>
              <a:chExt cx="476" cy="199"/>
            </a:xfrm>
          </p:grpSpPr>
          <p:sp>
            <p:nvSpPr>
              <p:cNvPr id="71750" name="Freeform 137"/>
              <p:cNvSpPr>
                <a:spLocks/>
              </p:cNvSpPr>
              <p:nvPr/>
            </p:nvSpPr>
            <p:spPr bwMode="auto">
              <a:xfrm>
                <a:off x="2502" y="2954"/>
                <a:ext cx="111" cy="199"/>
              </a:xfrm>
              <a:custGeom>
                <a:avLst/>
                <a:gdLst>
                  <a:gd name="T0" fmla="*/ 0 w 111"/>
                  <a:gd name="T1" fmla="*/ 188 h 199"/>
                  <a:gd name="T2" fmla="*/ 22 w 111"/>
                  <a:gd name="T3" fmla="*/ 199 h 199"/>
                  <a:gd name="T4" fmla="*/ 111 w 111"/>
                  <a:gd name="T5" fmla="*/ 22 h 199"/>
                  <a:gd name="T6" fmla="*/ 100 w 111"/>
                  <a:gd name="T7" fmla="*/ 0 h 199"/>
                  <a:gd name="T8" fmla="*/ 100 w 111"/>
                  <a:gd name="T9" fmla="*/ 0 h 199"/>
                  <a:gd name="T10" fmla="*/ 88 w 111"/>
                  <a:gd name="T11" fmla="*/ 11 h 199"/>
                  <a:gd name="T12" fmla="*/ 0 w 111"/>
                  <a:gd name="T13" fmla="*/ 188 h 1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199"/>
                  <a:gd name="T23" fmla="*/ 111 w 111"/>
                  <a:gd name="T24" fmla="*/ 199 h 1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199">
                    <a:moveTo>
                      <a:pt x="0" y="188"/>
                    </a:moveTo>
                    <a:lnTo>
                      <a:pt x="22" y="199"/>
                    </a:lnTo>
                    <a:lnTo>
                      <a:pt x="111" y="22"/>
                    </a:lnTo>
                    <a:lnTo>
                      <a:pt x="100" y="0"/>
                    </a:lnTo>
                    <a:lnTo>
                      <a:pt x="88" y="11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51" name="Freeform 138"/>
              <p:cNvSpPr>
                <a:spLocks/>
              </p:cNvSpPr>
              <p:nvPr/>
            </p:nvSpPr>
            <p:spPr bwMode="auto">
              <a:xfrm>
                <a:off x="2602" y="2954"/>
                <a:ext cx="276" cy="22"/>
              </a:xfrm>
              <a:custGeom>
                <a:avLst/>
                <a:gdLst>
                  <a:gd name="T0" fmla="*/ 0 w 276"/>
                  <a:gd name="T1" fmla="*/ 0 h 22"/>
                  <a:gd name="T2" fmla="*/ 0 w 276"/>
                  <a:gd name="T3" fmla="*/ 22 h 22"/>
                  <a:gd name="T4" fmla="*/ 265 w 276"/>
                  <a:gd name="T5" fmla="*/ 22 h 22"/>
                  <a:gd name="T6" fmla="*/ 276 w 276"/>
                  <a:gd name="T7" fmla="*/ 11 h 22"/>
                  <a:gd name="T8" fmla="*/ 276 w 276"/>
                  <a:gd name="T9" fmla="*/ 0 h 22"/>
                  <a:gd name="T10" fmla="*/ 265 w 276"/>
                  <a:gd name="T11" fmla="*/ 0 h 22"/>
                  <a:gd name="T12" fmla="*/ 0 w 276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76"/>
                  <a:gd name="T22" fmla="*/ 0 h 22"/>
                  <a:gd name="T23" fmla="*/ 276 w 276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76" h="22">
                    <a:moveTo>
                      <a:pt x="0" y="0"/>
                    </a:moveTo>
                    <a:lnTo>
                      <a:pt x="0" y="22"/>
                    </a:lnTo>
                    <a:lnTo>
                      <a:pt x="265" y="22"/>
                    </a:lnTo>
                    <a:lnTo>
                      <a:pt x="276" y="11"/>
                    </a:lnTo>
                    <a:lnTo>
                      <a:pt x="276" y="0"/>
                    </a:lnTo>
                    <a:lnTo>
                      <a:pt x="2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52" name="Freeform 139"/>
              <p:cNvSpPr>
                <a:spLocks/>
              </p:cNvSpPr>
              <p:nvPr/>
            </p:nvSpPr>
            <p:spPr bwMode="auto">
              <a:xfrm>
                <a:off x="2856" y="2965"/>
                <a:ext cx="122" cy="188"/>
              </a:xfrm>
              <a:custGeom>
                <a:avLst/>
                <a:gdLst>
                  <a:gd name="T0" fmla="*/ 22 w 122"/>
                  <a:gd name="T1" fmla="*/ 0 h 188"/>
                  <a:gd name="T2" fmla="*/ 0 w 122"/>
                  <a:gd name="T3" fmla="*/ 11 h 188"/>
                  <a:gd name="T4" fmla="*/ 89 w 122"/>
                  <a:gd name="T5" fmla="*/ 188 h 188"/>
                  <a:gd name="T6" fmla="*/ 100 w 122"/>
                  <a:gd name="T7" fmla="*/ 188 h 188"/>
                  <a:gd name="T8" fmla="*/ 122 w 122"/>
                  <a:gd name="T9" fmla="*/ 188 h 188"/>
                  <a:gd name="T10" fmla="*/ 111 w 122"/>
                  <a:gd name="T11" fmla="*/ 177 h 188"/>
                  <a:gd name="T12" fmla="*/ 22 w 122"/>
                  <a:gd name="T13" fmla="*/ 0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188"/>
                  <a:gd name="T23" fmla="*/ 122 w 122"/>
                  <a:gd name="T24" fmla="*/ 188 h 1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188">
                    <a:moveTo>
                      <a:pt x="22" y="0"/>
                    </a:moveTo>
                    <a:lnTo>
                      <a:pt x="0" y="11"/>
                    </a:lnTo>
                    <a:lnTo>
                      <a:pt x="89" y="188"/>
                    </a:lnTo>
                    <a:lnTo>
                      <a:pt x="100" y="188"/>
                    </a:lnTo>
                    <a:lnTo>
                      <a:pt x="122" y="188"/>
                    </a:lnTo>
                    <a:lnTo>
                      <a:pt x="111" y="17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53" name="Freeform 140"/>
              <p:cNvSpPr>
                <a:spLocks/>
              </p:cNvSpPr>
              <p:nvPr/>
            </p:nvSpPr>
            <p:spPr bwMode="auto">
              <a:xfrm>
                <a:off x="2502" y="3131"/>
                <a:ext cx="454" cy="22"/>
              </a:xfrm>
              <a:custGeom>
                <a:avLst/>
                <a:gdLst>
                  <a:gd name="T0" fmla="*/ 454 w 454"/>
                  <a:gd name="T1" fmla="*/ 22 h 22"/>
                  <a:gd name="T2" fmla="*/ 454 w 454"/>
                  <a:gd name="T3" fmla="*/ 0 h 22"/>
                  <a:gd name="T4" fmla="*/ 11 w 454"/>
                  <a:gd name="T5" fmla="*/ 0 h 22"/>
                  <a:gd name="T6" fmla="*/ 0 w 454"/>
                  <a:gd name="T7" fmla="*/ 11 h 22"/>
                  <a:gd name="T8" fmla="*/ 0 w 454"/>
                  <a:gd name="T9" fmla="*/ 22 h 22"/>
                  <a:gd name="T10" fmla="*/ 11 w 454"/>
                  <a:gd name="T11" fmla="*/ 22 h 22"/>
                  <a:gd name="T12" fmla="*/ 454 w 454"/>
                  <a:gd name="T13" fmla="*/ 22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4"/>
                  <a:gd name="T22" fmla="*/ 0 h 22"/>
                  <a:gd name="T23" fmla="*/ 454 w 454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4" h="22">
                    <a:moveTo>
                      <a:pt x="454" y="22"/>
                    </a:moveTo>
                    <a:lnTo>
                      <a:pt x="454" y="0"/>
                    </a:lnTo>
                    <a:lnTo>
                      <a:pt x="11" y="0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1" y="22"/>
                    </a:lnTo>
                    <a:lnTo>
                      <a:pt x="45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44" name="Rectangle 141"/>
            <p:cNvSpPr>
              <a:spLocks noChangeArrowheads="1"/>
            </p:cNvSpPr>
            <p:nvPr/>
          </p:nvSpPr>
          <p:spPr bwMode="auto">
            <a:xfrm>
              <a:off x="2509" y="3667"/>
              <a:ext cx="1295" cy="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de-DE" sz="1800"/>
            </a:p>
          </p:txBody>
        </p:sp>
        <p:sp>
          <p:nvSpPr>
            <p:cNvPr id="71745" name="Rectangle 142"/>
            <p:cNvSpPr>
              <a:spLocks noChangeArrowheads="1"/>
            </p:cNvSpPr>
            <p:nvPr/>
          </p:nvSpPr>
          <p:spPr bwMode="auto">
            <a:xfrm>
              <a:off x="2498" y="3656"/>
              <a:ext cx="1317" cy="266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de-DE" sz="1800"/>
            </a:p>
          </p:txBody>
        </p:sp>
        <p:sp>
          <p:nvSpPr>
            <p:cNvPr id="71746" name="Rectangle 143"/>
            <p:cNvSpPr>
              <a:spLocks noChangeArrowheads="1"/>
            </p:cNvSpPr>
            <p:nvPr/>
          </p:nvSpPr>
          <p:spPr bwMode="auto">
            <a:xfrm>
              <a:off x="2849" y="3712"/>
              <a:ext cx="61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Courier New" charset="0"/>
                </a:rPr>
                <a:t>Ethernet</a:t>
              </a:r>
              <a:endParaRPr lang="en-US" sz="1600" b="0">
                <a:latin typeface="Courier New" charset="0"/>
              </a:endParaRPr>
            </a:p>
          </p:txBody>
        </p:sp>
        <p:sp>
          <p:nvSpPr>
            <p:cNvPr id="71747" name="Line 144"/>
            <p:cNvSpPr>
              <a:spLocks noChangeShapeType="1"/>
            </p:cNvSpPr>
            <p:nvPr/>
          </p:nvSpPr>
          <p:spPr bwMode="auto">
            <a:xfrm flipH="1">
              <a:off x="2210" y="3789"/>
              <a:ext cx="11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8" name="Freeform 145"/>
            <p:cNvSpPr>
              <a:spLocks/>
            </p:cNvSpPr>
            <p:nvPr/>
          </p:nvSpPr>
          <p:spPr bwMode="auto">
            <a:xfrm>
              <a:off x="2210" y="3756"/>
              <a:ext cx="111" cy="66"/>
            </a:xfrm>
            <a:custGeom>
              <a:avLst/>
              <a:gdLst>
                <a:gd name="T0" fmla="*/ 111 w 111"/>
                <a:gd name="T1" fmla="*/ 66 h 66"/>
                <a:gd name="T2" fmla="*/ 0 w 111"/>
                <a:gd name="T3" fmla="*/ 33 h 66"/>
                <a:gd name="T4" fmla="*/ 111 w 111"/>
                <a:gd name="T5" fmla="*/ 0 h 66"/>
                <a:gd name="T6" fmla="*/ 0 60000 65536"/>
                <a:gd name="T7" fmla="*/ 0 60000 65536"/>
                <a:gd name="T8" fmla="*/ 0 60000 65536"/>
                <a:gd name="T9" fmla="*/ 0 w 111"/>
                <a:gd name="T10" fmla="*/ 0 h 66"/>
                <a:gd name="T11" fmla="*/ 111 w 11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" h="66">
                  <a:moveTo>
                    <a:pt x="111" y="66"/>
                  </a:moveTo>
                  <a:lnTo>
                    <a:pt x="0" y="33"/>
                  </a:lnTo>
                  <a:lnTo>
                    <a:pt x="111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9" name="Line 146"/>
            <p:cNvSpPr>
              <a:spLocks noChangeShapeType="1"/>
            </p:cNvSpPr>
            <p:nvPr/>
          </p:nvSpPr>
          <p:spPr bwMode="auto">
            <a:xfrm flipH="1">
              <a:off x="2321" y="3789"/>
              <a:ext cx="4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0" name="Textfeld 146"/>
          <p:cNvSpPr txBox="1">
            <a:spLocks noChangeArrowheads="1"/>
          </p:cNvSpPr>
          <p:nvPr/>
        </p:nvSpPr>
        <p:spPr bwMode="auto">
          <a:xfrm>
            <a:off x="6397625" y="1098550"/>
            <a:ext cx="228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/>
              <a:t>Abstraction provided </a:t>
            </a:r>
          </a:p>
          <a:p>
            <a:r>
              <a:rPr lang="de-DE" sz="1800"/>
              <a:t>B</a:t>
            </a:r>
            <a:r>
              <a:rPr lang="en-US" sz="1800"/>
              <a:t>y Middleware</a:t>
            </a:r>
          </a:p>
        </p:txBody>
      </p:sp>
      <p:sp>
        <p:nvSpPr>
          <p:cNvPr id="71741" name="Textfeld 147"/>
          <p:cNvSpPr txBox="1">
            <a:spLocks noChangeArrowheads="1"/>
          </p:cNvSpPr>
          <p:nvPr/>
        </p:nvSpPr>
        <p:spPr bwMode="auto">
          <a:xfrm>
            <a:off x="4165600" y="1223963"/>
            <a:ext cx="1508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182802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and TCP /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Java one often calls a method with objects as parameters</a:t>
            </a:r>
          </a:p>
          <a:p>
            <a:r>
              <a:rPr lang="en-US" dirty="0" smtClean="0"/>
              <a:t>TCP / IP only deals with sequences of bytes</a:t>
            </a:r>
          </a:p>
          <a:p>
            <a:r>
              <a:rPr lang="en-US" dirty="0" smtClean="0"/>
              <a:t>To maintain the illusion of “objects flowing over the network”, distributed-object models (including RMI) use </a:t>
            </a:r>
            <a:r>
              <a:rPr lang="en-US" i="1" dirty="0" smtClean="0">
                <a:solidFill>
                  <a:srgbClr val="FF0000"/>
                </a:solidFill>
              </a:rPr>
              <a:t>marshaling / </a:t>
            </a:r>
            <a:r>
              <a:rPr lang="en-US" i="1" dirty="0" err="1" smtClean="0">
                <a:solidFill>
                  <a:srgbClr val="FF0000"/>
                </a:solidFill>
              </a:rPr>
              <a:t>unmarshaling</a:t>
            </a:r>
            <a:endParaRPr lang="en-US" i="1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Marshaling:  translating objects into sequences of bytes</a:t>
            </a:r>
          </a:p>
          <a:p>
            <a:pPr lvl="1"/>
            <a:r>
              <a:rPr lang="en-US" dirty="0" err="1" smtClean="0"/>
              <a:t>Unmarshaling</a:t>
            </a:r>
            <a:r>
              <a:rPr lang="en-US" dirty="0" smtClean="0"/>
              <a:t>:  translating sequences of bytes back into objects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Marshaling / </a:t>
            </a:r>
            <a:r>
              <a:rPr lang="en-US" dirty="0" err="1" smtClean="0"/>
              <a:t>Unmarshaling</a:t>
            </a:r>
            <a:r>
              <a:rPr lang="en-US" dirty="0" smtClean="0"/>
              <a:t> in 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16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Primitive types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, etc.) can be handled easily</a:t>
            </a:r>
          </a:p>
          <a:p>
            <a:r>
              <a:rPr lang="en-US" i="1" dirty="0" smtClean="0"/>
              <a:t>Remote</a:t>
            </a:r>
            <a:r>
              <a:rPr lang="en-US" dirty="0" smtClean="0"/>
              <a:t> objects passed by reference (basically, by address)</a:t>
            </a:r>
          </a:p>
          <a:p>
            <a:r>
              <a:rPr lang="en-US" dirty="0" smtClean="0"/>
              <a:t>Java RMI uses </a:t>
            </a:r>
            <a:r>
              <a:rPr lang="en-US" i="1" dirty="0" smtClean="0">
                <a:solidFill>
                  <a:srgbClr val="FF0000"/>
                </a:solidFill>
              </a:rPr>
              <a:t>serialization / deserialization</a:t>
            </a:r>
            <a:r>
              <a:rPr lang="en-US" dirty="0" smtClean="0"/>
              <a:t> to handle marshaling / </a:t>
            </a:r>
            <a:r>
              <a:rPr lang="en-US" dirty="0" err="1" smtClean="0"/>
              <a:t>unmarshalling</a:t>
            </a:r>
            <a:r>
              <a:rPr lang="en-US" dirty="0" smtClean="0"/>
              <a:t> of </a:t>
            </a:r>
            <a:r>
              <a:rPr lang="en-US" i="1" dirty="0" smtClean="0"/>
              <a:t>local</a:t>
            </a:r>
            <a:r>
              <a:rPr lang="en-US" dirty="0" smtClean="0"/>
              <a:t> objects, which are </a:t>
            </a:r>
            <a:r>
              <a:rPr lang="en-US" i="1" dirty="0" smtClean="0">
                <a:solidFill>
                  <a:srgbClr val="FF0000"/>
                </a:solidFill>
              </a:rPr>
              <a:t>passed by value</a:t>
            </a:r>
          </a:p>
          <a:p>
            <a:pPr lvl="1"/>
            <a:r>
              <a:rPr lang="en-US" dirty="0" smtClean="0"/>
              <a:t>Serialization:  converting an object into a sequence of bytes</a:t>
            </a:r>
          </a:p>
          <a:p>
            <a:pPr lvl="2"/>
            <a:r>
              <a:rPr lang="en-US" dirty="0" smtClean="0"/>
              <a:t>Bytes may be stored in a file / sent across network / etc.</a:t>
            </a:r>
          </a:p>
          <a:p>
            <a:pPr lvl="2"/>
            <a:r>
              <a:rPr lang="en-US" dirty="0" smtClean="0"/>
              <a:t>Entire persistent state of object is stored</a:t>
            </a:r>
          </a:p>
          <a:p>
            <a:pPr lvl="1"/>
            <a:r>
              <a:rPr lang="en-US" dirty="0" smtClean="0"/>
              <a:t>Deserialization:  reconstruction of an object from a sequence of bytes</a:t>
            </a:r>
          </a:p>
          <a:p>
            <a:pPr lvl="2"/>
            <a:r>
              <a:rPr lang="en-US" dirty="0" smtClean="0"/>
              <a:t>Persistent state of object is rebuilt from bytes</a:t>
            </a:r>
          </a:p>
          <a:p>
            <a:pPr lvl="2"/>
            <a:r>
              <a:rPr lang="en-US" dirty="0" smtClean="0"/>
              <a:t>Exceptions thrown if bytes contain error, or class is unknown, etc.</a:t>
            </a:r>
          </a:p>
          <a:p>
            <a:r>
              <a:rPr lang="en-US" dirty="0" smtClean="0"/>
              <a:t>To support serialization, class must implement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java.io.Serializable</a:t>
            </a:r>
            <a:r>
              <a:rPr lang="en-US" dirty="0" smtClean="0"/>
              <a:t> interface, and all (non-transient) fields must be serializable</a:t>
            </a:r>
          </a:p>
          <a:p>
            <a:pPr lvl="1"/>
            <a:r>
              <a:rPr lang="en-US" dirty="0" smtClean="0"/>
              <a:t>No methods in interface!</a:t>
            </a:r>
          </a:p>
          <a:p>
            <a:pPr lvl="1"/>
            <a:r>
              <a:rPr lang="en-US" dirty="0" smtClean="0"/>
              <a:t>Implementing interface is just a signal to compiler that </a:t>
            </a:r>
            <a:r>
              <a:rPr lang="en-US" dirty="0" err="1" smtClean="0"/>
              <a:t>serializability</a:t>
            </a:r>
            <a:r>
              <a:rPr lang="en-US" dirty="0" smtClean="0"/>
              <a:t> must be checked</a:t>
            </a:r>
          </a:p>
          <a:p>
            <a:pPr lvl="1"/>
            <a:r>
              <a:rPr lang="en-US" dirty="0" smtClean="0"/>
              <a:t>If you try to serialize / </a:t>
            </a:r>
            <a:r>
              <a:rPr lang="en-US" dirty="0" err="1" smtClean="0"/>
              <a:t>deserialize</a:t>
            </a:r>
            <a:r>
              <a:rPr lang="en-US" dirty="0" smtClean="0"/>
              <a:t> an object that is not serializable,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NotSerializableException</a:t>
            </a:r>
            <a:r>
              <a:rPr lang="en-US" dirty="0" smtClean="0"/>
              <a:t> is thrown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4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RMI Distributed Object Model with (Un)Marshaling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2514600"/>
            <a:ext cx="2739745" cy="182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2819400"/>
            <a:ext cx="21336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0400" y="2114490"/>
            <a:ext cx="1499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JVM (server)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14400" y="2514600"/>
            <a:ext cx="2743200" cy="182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6585" y="2114490"/>
            <a:ext cx="1421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JVM (client)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1219200" y="2819400"/>
            <a:ext cx="21336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85440" y="3657600"/>
            <a:ext cx="1071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nvoke</a:t>
            </a:r>
          </a:p>
          <a:p>
            <a:pPr algn="ctr"/>
            <a:r>
              <a:rPr lang="en-US" dirty="0" smtClean="0"/>
              <a:t>(marshal)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4400" y="5257800"/>
            <a:ext cx="639734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16400" y="5029200"/>
            <a:ext cx="98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TCP / IP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stCxn id="9" idx="2"/>
          </p:cNvCxnSpPr>
          <p:nvPr/>
        </p:nvCxnSpPr>
        <p:spPr>
          <a:xfrm>
            <a:off x="2286000" y="4343400"/>
            <a:ext cx="0" cy="91440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5941873" y="4343400"/>
            <a:ext cx="1727" cy="91440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9" idx="2"/>
          </p:cNvCxnSpPr>
          <p:nvPr/>
        </p:nvCxnSpPr>
        <p:spPr>
          <a:xfrm>
            <a:off x="1531658" y="3469808"/>
            <a:ext cx="754342" cy="873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6" idx="2"/>
          </p:cNvCxnSpPr>
          <p:nvPr/>
        </p:nvCxnSpPr>
        <p:spPr>
          <a:xfrm flipH="1">
            <a:off x="5941873" y="3469808"/>
            <a:ext cx="756069" cy="873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7" idx="3"/>
          </p:cNvCxnSpPr>
          <p:nvPr/>
        </p:nvCxnSpPr>
        <p:spPr>
          <a:xfrm flipH="1" flipV="1">
            <a:off x="5189258" y="3469808"/>
            <a:ext cx="752615" cy="873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1" idx="5"/>
          </p:cNvCxnSpPr>
          <p:nvPr/>
        </p:nvCxnSpPr>
        <p:spPr>
          <a:xfrm flipV="1">
            <a:off x="2286000" y="3469808"/>
            <a:ext cx="754342" cy="873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43240" y="3657600"/>
            <a:ext cx="1071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</a:t>
            </a:r>
          </a:p>
          <a:p>
            <a:pPr algn="ctr"/>
            <a:r>
              <a:rPr lang="en-US" dirty="0" smtClean="0"/>
              <a:t>(marshal)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1212" y="3657600"/>
            <a:ext cx="131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nvoke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unmarshal</a:t>
            </a:r>
            <a:r>
              <a:rPr lang="en-US" dirty="0" smtClean="0"/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38400" y="3657600"/>
            <a:ext cx="131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unmarshal</a:t>
            </a:r>
            <a:r>
              <a:rPr lang="en-US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5791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http://www.tutorialspoint.com/java/java_serialization.htm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79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Locating Remote Objects:  Object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registry is a name server that relates remotely accessible objects with (unique) names</a:t>
            </a:r>
          </a:p>
          <a:p>
            <a:pPr lvl="1"/>
            <a:r>
              <a:rPr lang="en-US" dirty="0" smtClean="0"/>
              <a:t>Each server has an object registry on the same host computer</a:t>
            </a:r>
          </a:p>
          <a:p>
            <a:pPr lvl="1"/>
            <a:r>
              <a:rPr lang="en-US" dirty="0" smtClean="0"/>
              <a:t>The registry associates each remotely accessible object on the server with a name</a:t>
            </a:r>
          </a:p>
          <a:p>
            <a:r>
              <a:rPr lang="en-US" dirty="0" smtClean="0"/>
              <a:t>A client wishing to access a remote object can do so by giving the object name to a registry</a:t>
            </a:r>
          </a:p>
          <a:p>
            <a:r>
              <a:rPr lang="en-US" dirty="0" smtClean="0"/>
              <a:t>A server wishing to make an object available for RMI must register it with its object registry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9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Architecture /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Server creates remotely accessible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Server registers object with registry, giving it unique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requests remote object by name from registry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Registry returns </a:t>
            </a:r>
            <a:r>
              <a:rPr lang="en-US" i="1" dirty="0" smtClean="0">
                <a:solidFill>
                  <a:srgbClr val="FF0000"/>
                </a:solidFill>
              </a:rPr>
              <a:t>stub</a:t>
            </a:r>
            <a:r>
              <a:rPr lang="en-US" dirty="0" smtClean="0"/>
              <a:t> to 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invokes stub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RMI mechanism uses marshaling / </a:t>
            </a:r>
            <a:r>
              <a:rPr lang="en-US" dirty="0" err="1" smtClean="0"/>
              <a:t>unmarshaling</a:t>
            </a:r>
            <a:r>
              <a:rPr lang="en-US" dirty="0" smtClean="0"/>
              <a:t> to transfer arguments to server, results to client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6400" y="1600200"/>
            <a:ext cx="27432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4343400"/>
            <a:ext cx="18288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3886200"/>
            <a:ext cx="365414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5486400" y="3886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858000" y="3429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0129" y="2343090"/>
            <a:ext cx="1366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Server host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1600200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 JVM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791200" y="1981200"/>
            <a:ext cx="914400" cy="12817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1981200"/>
            <a:ext cx="914400" cy="12817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71230" y="1600200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06129" y="5029200"/>
            <a:ext cx="1298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host</a:t>
            </a:r>
            <a:endParaRPr lang="en-US" sz="2000" dirty="0"/>
          </a:p>
        </p:txBody>
      </p:sp>
      <p:sp>
        <p:nvSpPr>
          <p:cNvPr id="29" name="Oval 28"/>
          <p:cNvSpPr/>
          <p:nvPr/>
        </p:nvSpPr>
        <p:spPr>
          <a:xfrm>
            <a:off x="7086600" y="2514600"/>
            <a:ext cx="762000" cy="3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6647" y="4357058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 JVM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029200" y="4738058"/>
            <a:ext cx="914400" cy="12817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05400" y="5167943"/>
            <a:ext cx="762000" cy="3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4" name="Curved Connector 33"/>
          <p:cNvCxnSpPr>
            <a:stCxn id="29" idx="0"/>
          </p:cNvCxnSpPr>
          <p:nvPr/>
        </p:nvCxnSpPr>
        <p:spPr>
          <a:xfrm rot="16200000" flipH="1" flipV="1">
            <a:off x="6843727" y="1919272"/>
            <a:ext cx="28545" cy="1219200"/>
          </a:xfrm>
          <a:prstGeom prst="curvedConnector4">
            <a:avLst>
              <a:gd name="adj1" fmla="val -800841"/>
              <a:gd name="adj2" fmla="val 656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32" idx="7"/>
          </p:cNvCxnSpPr>
          <p:nvPr/>
        </p:nvCxnSpPr>
        <p:spPr>
          <a:xfrm rot="5400000">
            <a:off x="4722445" y="3707191"/>
            <a:ext cx="2540752" cy="474026"/>
          </a:xfrm>
          <a:prstGeom prst="curvedConnector3">
            <a:avLst>
              <a:gd name="adj1" fmla="val 84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stub</a:t>
            </a:r>
            <a:r>
              <a:rPr lang="en-US" dirty="0" smtClean="0"/>
              <a:t> for a remote object is a proxy that the client uses to initiate remote method invocations</a:t>
            </a:r>
          </a:p>
          <a:p>
            <a:pPr lvl="1"/>
            <a:r>
              <a:rPr lang="en-US" dirty="0" smtClean="0"/>
              <a:t>When a client queries an object registry for an object, what is returned is a stub</a:t>
            </a:r>
          </a:p>
          <a:p>
            <a:pPr lvl="1"/>
            <a:r>
              <a:rPr lang="en-US" dirty="0" smtClean="0"/>
              <a:t>The stub matches the same interface (more later) as the remote object</a:t>
            </a:r>
          </a:p>
          <a:p>
            <a:pPr lvl="1"/>
            <a:r>
              <a:rPr lang="en-US" dirty="0" smtClean="0"/>
              <a:t>The stub handles marshaling of arguments, </a:t>
            </a:r>
            <a:r>
              <a:rPr lang="en-US" dirty="0" err="1" smtClean="0"/>
              <a:t>unmarshaling</a:t>
            </a:r>
            <a:r>
              <a:rPr lang="en-US" dirty="0" smtClean="0"/>
              <a:t> of results, and communication with runtime environment of remote object</a:t>
            </a:r>
          </a:p>
          <a:p>
            <a:r>
              <a:rPr lang="en-US" dirty="0" smtClean="0"/>
              <a:t>When a client obtains a stub for a remote object, any method the client invokes on the stub will result in corresponding method in remote object being invoked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Architecture (Refined)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1600200"/>
            <a:ext cx="27432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4343400"/>
            <a:ext cx="18288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895600" y="3886200"/>
            <a:ext cx="365414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3810000" y="3886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5181600" y="34290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3729" y="2343090"/>
            <a:ext cx="1366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Server host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1600200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Server JVM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4800" y="1981200"/>
            <a:ext cx="914400" cy="12817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34000" y="1981200"/>
            <a:ext cx="914400" cy="12817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94830" y="1600200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9729" y="5029200"/>
            <a:ext cx="1298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Client host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5410200" y="2514600"/>
            <a:ext cx="762000" cy="3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0247" y="4357058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 JVM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52800" y="4738058"/>
            <a:ext cx="914400" cy="12817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29000" y="5625143"/>
            <a:ext cx="762000" cy="3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3429000" y="5029201"/>
            <a:ext cx="762000" cy="30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Stub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4"/>
            <a:endCxn id="21" idx="0"/>
          </p:cNvCxnSpPr>
          <p:nvPr/>
        </p:nvCxnSpPr>
        <p:spPr>
          <a:xfrm>
            <a:off x="3810000" y="5334001"/>
            <a:ext cx="0" cy="29114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0"/>
            <a:endCxn id="24" idx="0"/>
          </p:cNvCxnSpPr>
          <p:nvPr/>
        </p:nvCxnSpPr>
        <p:spPr>
          <a:xfrm>
            <a:off x="3810000" y="4738058"/>
            <a:ext cx="0" cy="29114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4"/>
            <a:endCxn id="15" idx="2"/>
          </p:cNvCxnSpPr>
          <p:nvPr/>
        </p:nvCxnSpPr>
        <p:spPr>
          <a:xfrm>
            <a:off x="5791200" y="2833057"/>
            <a:ext cx="0" cy="42988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2"/>
          </p:cNvCxnSpPr>
          <p:nvPr/>
        </p:nvCxnSpPr>
        <p:spPr>
          <a:xfrm flipH="1">
            <a:off x="5181600" y="3262942"/>
            <a:ext cx="609600" cy="16605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8" idx="0"/>
          </p:cNvCxnSpPr>
          <p:nvPr/>
        </p:nvCxnSpPr>
        <p:spPr>
          <a:xfrm rot="16200000" flipH="1" flipV="1">
            <a:off x="5178425" y="1908175"/>
            <a:ext cx="6350" cy="1219200"/>
          </a:xfrm>
          <a:prstGeom prst="curvedConnector4">
            <a:avLst>
              <a:gd name="adj1" fmla="val -3600000"/>
              <a:gd name="adj2" fmla="val 656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24" idx="6"/>
          </p:cNvCxnSpPr>
          <p:nvPr/>
        </p:nvCxnSpPr>
        <p:spPr>
          <a:xfrm rot="5400000">
            <a:off x="3062273" y="3671874"/>
            <a:ext cx="2638454" cy="381000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22</a:t>
            </a:r>
            <a:br>
              <a:rPr lang="en-US" dirty="0" smtClean="0"/>
            </a:br>
            <a:r>
              <a:rPr lang="en-US" dirty="0" smtClean="0"/>
              <a:t>Java Remote Method Invocation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8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discussion of stubs is with respect to Java 5.0 and later</a:t>
            </a:r>
          </a:p>
          <a:p>
            <a:pPr lvl="1"/>
            <a:r>
              <a:rPr lang="en-US" dirty="0" smtClean="0"/>
              <a:t>Earlier versions of RMI required the use of a separate compiler,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rmic</a:t>
            </a:r>
            <a:r>
              <a:rPr lang="en-US" dirty="0" smtClean="0"/>
              <a:t>, to produce stubs</a:t>
            </a:r>
          </a:p>
          <a:p>
            <a:pPr lvl="1"/>
            <a:r>
              <a:rPr lang="en-US" dirty="0" smtClean="0"/>
              <a:t>Disseminating stubs to clients was more complicated</a:t>
            </a:r>
          </a:p>
          <a:p>
            <a:pPr lvl="1"/>
            <a:r>
              <a:rPr lang="en-US" dirty="0" smtClean="0"/>
              <a:t>In pre-5.0 Java there were also </a:t>
            </a:r>
            <a:r>
              <a:rPr lang="en-US" i="1" dirty="0" smtClean="0">
                <a:solidFill>
                  <a:srgbClr val="FF0000"/>
                </a:solidFill>
              </a:rPr>
              <a:t>skeletons</a:t>
            </a:r>
            <a:r>
              <a:rPr lang="en-US" dirty="0" smtClean="0"/>
              <a:t>, which sat on the server side and handled communications with stubs</a:t>
            </a:r>
          </a:p>
          <a:p>
            <a:r>
              <a:rPr lang="en-US" dirty="0" smtClean="0"/>
              <a:t>The Java 5.0 and later approach is simpler, but you may still encounter legacy code using the older approach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7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java.rmi.Remote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Classes of remote objects must implement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/>
              <a:t> interface in </a:t>
            </a:r>
            <a:r>
              <a:rPr lang="en-US" dirty="0" err="1" smtClean="0"/>
              <a:t>java.rmi</a:t>
            </a:r>
            <a:endParaRPr lang="en-US" dirty="0" smtClean="0"/>
          </a:p>
          <a:p>
            <a:r>
              <a:rPr lang="en-US" dirty="0" smtClean="0"/>
              <a:t>Here is the interface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Remote { }</a:t>
            </a:r>
          </a:p>
          <a:p>
            <a:r>
              <a:rPr lang="en-US" dirty="0" smtClean="0"/>
              <a:t>???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/>
              <a:t> is an example of a “marker interface” (like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Marker interfaces indicate that classes implementing them are intended for special purposes</a:t>
            </a:r>
          </a:p>
          <a:p>
            <a:pPr lvl="1"/>
            <a:r>
              <a:rPr lang="en-US" dirty="0" smtClean="0"/>
              <a:t>Remote objects will generally implement interfaces that extend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Remote</a:t>
            </a:r>
          </a:p>
          <a:p>
            <a:pPr lvl="2"/>
            <a:r>
              <a:rPr lang="en-US" dirty="0" smtClean="0"/>
              <a:t>Requirement on methods in such interfaces:  they </a:t>
            </a:r>
            <a:r>
              <a:rPr lang="en-US" smtClean="0"/>
              <a:t>must throw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This exception is raised when there are problems with the remote invocation (e.g. network disruptions, host problems, etc.)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Test String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contains four files</a:t>
            </a:r>
          </a:p>
          <a:p>
            <a:pPr lvl="1"/>
            <a:r>
              <a:rPr lang="en-US" dirty="0" smtClean="0"/>
              <a:t>TestString.java</a:t>
            </a:r>
          </a:p>
          <a:p>
            <a:pPr marL="685800" lvl="2" indent="0">
              <a:buNone/>
            </a:pPr>
            <a:r>
              <a:rPr lang="en-US" dirty="0" smtClean="0"/>
              <a:t>Remote interface for test-string objects</a:t>
            </a:r>
          </a:p>
          <a:p>
            <a:pPr lvl="1"/>
            <a:r>
              <a:rPr lang="en-US" dirty="0" smtClean="0"/>
              <a:t>TestStringServer.java</a:t>
            </a:r>
          </a:p>
          <a:p>
            <a:pPr marL="685800" lvl="2" indent="0">
              <a:buNone/>
            </a:pPr>
            <a:r>
              <a:rPr lang="en-US" dirty="0" smtClean="0"/>
              <a:t>Remote object class</a:t>
            </a:r>
          </a:p>
          <a:p>
            <a:pPr lvl="1"/>
            <a:r>
              <a:rPr lang="en-US" dirty="0" smtClean="0"/>
              <a:t>TestStringClient.java</a:t>
            </a:r>
          </a:p>
          <a:p>
            <a:pPr marL="685800" lvl="2" indent="0">
              <a:buNone/>
            </a:pPr>
            <a:r>
              <a:rPr lang="en-US" dirty="0" smtClean="0"/>
              <a:t>Client code for accessing remote objects</a:t>
            </a:r>
          </a:p>
          <a:p>
            <a:pPr lvl="1"/>
            <a:r>
              <a:rPr lang="en-US" dirty="0" smtClean="0"/>
              <a:t>ServerLaunch.java</a:t>
            </a:r>
          </a:p>
          <a:p>
            <a:pPr marL="685800" lvl="2" indent="0">
              <a:buNone/>
            </a:pPr>
            <a:r>
              <a:rPr lang="en-US" dirty="0" smtClean="0"/>
              <a:t>Code for creating, registering remote </a:t>
            </a:r>
            <a:r>
              <a:rPr lang="en-US" dirty="0" err="1" smtClean="0"/>
              <a:t>TestStringServer</a:t>
            </a:r>
            <a:r>
              <a:rPr lang="en-US" dirty="0" smtClean="0"/>
              <a:t> object</a:t>
            </a:r>
          </a:p>
          <a:p>
            <a:pPr marL="452437" indent="-457200"/>
            <a:r>
              <a:rPr lang="en-US" dirty="0" smtClean="0"/>
              <a:t>Files must be compiled, then launched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6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TestString.java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582341"/>
            <a:ext cx="7924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import</a:t>
            </a:r>
            <a:r>
              <a:rPr lang="en-US"/>
              <a:t> java.rmi.Remote;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import</a:t>
            </a:r>
            <a:r>
              <a:rPr lang="en-US"/>
              <a:t> java.rmi.RemoteException;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public interface </a:t>
            </a:r>
            <a:r>
              <a:rPr lang="en-US">
                <a:solidFill>
                  <a:srgbClr val="0000FF"/>
                </a:solidFill>
              </a:rPr>
              <a:t>TestString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extends</a:t>
            </a:r>
            <a:r>
              <a:rPr lang="en-US"/>
              <a:t> Remote {</a:t>
            </a:r>
          </a:p>
          <a:p>
            <a:endParaRPr lang="en-US"/>
          </a:p>
          <a:p>
            <a:r>
              <a:rPr lang="en-US"/>
              <a:t>	String </a:t>
            </a:r>
            <a:r>
              <a:rPr lang="en-US">
                <a:solidFill>
                  <a:srgbClr val="3366FF"/>
                </a:solidFill>
              </a:rPr>
              <a:t>getTestString</a:t>
            </a:r>
            <a:r>
              <a:rPr lang="en-US"/>
              <a:t>() </a:t>
            </a:r>
            <a:r>
              <a:rPr lang="en-US">
                <a:solidFill>
                  <a:srgbClr val="FF0000"/>
                </a:solidFill>
              </a:rPr>
              <a:t>throws</a:t>
            </a:r>
            <a:r>
              <a:rPr lang="en-US"/>
              <a:t> RemoteException;</a:t>
            </a:r>
          </a:p>
          <a:p>
            <a:endParaRPr lang="en-US"/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953000"/>
            <a:ext cx="5940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2" indent="0" algn="ctr">
              <a:buNone/>
            </a:pPr>
            <a:r>
              <a:rPr lang="en-US" sz="2800" dirty="0">
                <a:solidFill>
                  <a:srgbClr val="3366FF"/>
                </a:solidFill>
              </a:rPr>
              <a:t>Remote interface for test-string objects</a:t>
            </a:r>
          </a:p>
        </p:txBody>
      </p:sp>
    </p:spTree>
    <p:extLst>
      <p:ext uri="{BB962C8B-B14F-4D97-AF65-F5344CB8AC3E}">
        <p14:creationId xmlns:p14="http://schemas.microsoft.com/office/powerpoint/2010/main" val="896650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TestStringServer.java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246286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import</a:t>
            </a:r>
            <a:r>
              <a:rPr lang="en-US" sz="2000"/>
              <a:t> java.rmi.RemoteException;</a:t>
            </a:r>
          </a:p>
          <a:p>
            <a:endParaRPr lang="en-US" sz="2000"/>
          </a:p>
          <a:p>
            <a:r>
              <a:rPr lang="en-US" sz="2000">
                <a:solidFill>
                  <a:srgbClr val="FF0000"/>
                </a:solidFill>
              </a:rPr>
              <a:t>public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class</a:t>
            </a:r>
            <a:r>
              <a:rPr lang="en-US" sz="2000"/>
              <a:t> TestStringServer </a:t>
            </a:r>
            <a:r>
              <a:rPr lang="en-US" sz="2000">
                <a:solidFill>
                  <a:srgbClr val="FF0000"/>
                </a:solidFill>
              </a:rPr>
              <a:t>implements</a:t>
            </a:r>
            <a:r>
              <a:rPr lang="en-US" sz="2000"/>
              <a:t> TestString {</a:t>
            </a:r>
          </a:p>
          <a:p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private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String</a:t>
            </a:r>
            <a:r>
              <a:rPr lang="en-US" sz="2000"/>
              <a:t> testString;</a:t>
            </a:r>
          </a:p>
          <a:p>
            <a:endParaRPr lang="en-US" sz="2000"/>
          </a:p>
          <a:p>
            <a:r>
              <a:rPr lang="en-US" sz="2000"/>
              <a:t>	TestStringServer (</a:t>
            </a:r>
            <a:r>
              <a:rPr lang="en-US" sz="2000">
                <a:solidFill>
                  <a:srgbClr val="FF0000"/>
                </a:solidFill>
              </a:rPr>
              <a:t>String</a:t>
            </a:r>
            <a:r>
              <a:rPr lang="en-US" sz="2000"/>
              <a:t> testString) {</a:t>
            </a:r>
          </a:p>
          <a:p>
            <a:r>
              <a:rPr lang="en-US" sz="2000"/>
              <a:t>		this.testString = testString;</a:t>
            </a:r>
          </a:p>
          <a:p>
            <a:r>
              <a:rPr lang="en-US" sz="2000"/>
              <a:t>	}</a:t>
            </a:r>
          </a:p>
          <a:p>
            <a:r>
              <a:rPr lang="en-US" sz="2000"/>
              <a:t>	@</a:t>
            </a:r>
            <a:r>
              <a:rPr lang="en-US" sz="2000">
                <a:solidFill>
                  <a:srgbClr val="FF0000"/>
                </a:solidFill>
              </a:rPr>
              <a:t>Override</a:t>
            </a:r>
          </a:p>
          <a:p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public String </a:t>
            </a:r>
            <a:r>
              <a:rPr lang="en-US" sz="2000">
                <a:solidFill>
                  <a:srgbClr val="3366FF"/>
                </a:solidFill>
              </a:rPr>
              <a:t>getTestString</a:t>
            </a:r>
            <a:r>
              <a:rPr lang="en-US" sz="2000"/>
              <a:t>() </a:t>
            </a:r>
            <a:r>
              <a:rPr lang="en-US" sz="2000">
                <a:solidFill>
                  <a:srgbClr val="FF0000"/>
                </a:solidFill>
              </a:rPr>
              <a:t>throws</a:t>
            </a:r>
            <a:r>
              <a:rPr lang="en-US" sz="2000"/>
              <a:t> RemoteException {</a:t>
            </a:r>
          </a:p>
          <a:p>
            <a:r>
              <a:rPr lang="en-US" sz="2000"/>
              <a:t>		</a:t>
            </a:r>
            <a:r>
              <a:rPr lang="en-US" sz="2000">
                <a:solidFill>
                  <a:srgbClr val="FF0000"/>
                </a:solidFill>
              </a:rPr>
              <a:t>return</a:t>
            </a:r>
            <a:r>
              <a:rPr lang="en-US" sz="2000"/>
              <a:t> testString;</a:t>
            </a:r>
          </a:p>
          <a:p>
            <a:r>
              <a:rPr lang="en-US" sz="2000"/>
              <a:t>	}</a:t>
            </a:r>
          </a:p>
          <a:p>
            <a:r>
              <a:rPr lang="en-US" sz="200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5486400"/>
            <a:ext cx="8389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2" indent="0" algn="ctr">
              <a:buNone/>
            </a:pPr>
            <a:r>
              <a:rPr lang="en-US" sz="2800" dirty="0">
                <a:solidFill>
                  <a:srgbClr val="3366FF"/>
                </a:solidFill>
              </a:rPr>
              <a:t>Remote object class that implements test-string objects</a:t>
            </a:r>
          </a:p>
        </p:txBody>
      </p:sp>
    </p:spTree>
    <p:extLst>
      <p:ext uri="{BB962C8B-B14F-4D97-AF65-F5344CB8AC3E}">
        <p14:creationId xmlns:p14="http://schemas.microsoft.com/office/powerpoint/2010/main" val="211458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9891"/>
            <a:ext cx="9144000" cy="658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import</a:t>
            </a:r>
            <a:r>
              <a:rPr lang="en-US"/>
              <a:t> java.rmi.registry.Registry;</a:t>
            </a:r>
          </a:p>
          <a:p>
            <a:r>
              <a:rPr lang="en-US">
                <a:solidFill>
                  <a:srgbClr val="FF0000"/>
                </a:solidFill>
              </a:rPr>
              <a:t>import</a:t>
            </a:r>
            <a:r>
              <a:rPr lang="en-US"/>
              <a:t> java.rmi.registry.LocateRegistry;</a:t>
            </a:r>
          </a:p>
          <a:p>
            <a:r>
              <a:rPr lang="en-US">
                <a:solidFill>
                  <a:srgbClr val="FF0000"/>
                </a:solidFill>
              </a:rPr>
              <a:t>import</a:t>
            </a:r>
            <a:r>
              <a:rPr lang="en-US"/>
              <a:t> java.rmi.RemoteException;</a:t>
            </a:r>
          </a:p>
          <a:p>
            <a:r>
              <a:rPr lang="en-US">
                <a:solidFill>
                  <a:srgbClr val="FF0000"/>
                </a:solidFill>
              </a:rPr>
              <a:t>import</a:t>
            </a:r>
            <a:r>
              <a:rPr lang="en-US"/>
              <a:t> java.rmi.server.UnicastRemoteObject;</a:t>
            </a:r>
          </a:p>
          <a:p>
            <a:r>
              <a:rPr lang="en-US">
                <a:solidFill>
                  <a:srgbClr val="3366FF"/>
                </a:solidFill>
              </a:rPr>
              <a:t>// </a:t>
            </a:r>
            <a:r>
              <a:rPr lang="en-US" sz="2400">
                <a:solidFill>
                  <a:srgbClr val="3366FF"/>
                </a:solidFill>
              </a:rPr>
              <a:t>Simple test of RMI functionality</a:t>
            </a:r>
            <a:r>
              <a:rPr lang="en-US"/>
              <a:t>.  This example is based on one</a:t>
            </a:r>
          </a:p>
          <a:p>
            <a:r>
              <a:rPr lang="en-US"/>
              <a:t>// at http://docs.oracle.com/javase/1.5.0/docs/guide/rmi/hello/hello-world.html</a:t>
            </a:r>
          </a:p>
          <a:p>
            <a:r>
              <a:rPr lang="en-US">
                <a:solidFill>
                  <a:srgbClr val="FF0000"/>
                </a:solidFill>
              </a:rPr>
              <a:t>public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ServerLaunch</a:t>
            </a:r>
            <a:r>
              <a:rPr lang="en-US"/>
              <a:t> {</a:t>
            </a:r>
          </a:p>
          <a:p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public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static</a:t>
            </a:r>
            <a:r>
              <a:rPr lang="en-US"/>
              <a:t> void </a:t>
            </a:r>
            <a:r>
              <a:rPr lang="en-US">
                <a:solidFill>
                  <a:srgbClr val="3366FF"/>
                </a:solidFill>
              </a:rPr>
              <a:t>main</a:t>
            </a:r>
            <a:r>
              <a:rPr lang="en-US"/>
              <a:t>(String[] args) {</a:t>
            </a:r>
          </a:p>
          <a:p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try</a:t>
            </a:r>
            <a:r>
              <a:rPr lang="en-US"/>
              <a:t> {</a:t>
            </a:r>
          </a:p>
          <a:p>
            <a:r>
              <a:rPr lang="en-US"/>
              <a:t>		    </a:t>
            </a:r>
            <a:r>
              <a:rPr lang="en-US">
                <a:solidFill>
                  <a:srgbClr val="FF0000"/>
                </a:solidFill>
              </a:rPr>
              <a:t>// Create the remote object and get its stub</a:t>
            </a:r>
          </a:p>
          <a:p>
            <a:r>
              <a:rPr lang="en-US"/>
              <a:t>		    TestStringServer obj = new </a:t>
            </a:r>
            <a:r>
              <a:rPr lang="en-US">
                <a:solidFill>
                  <a:srgbClr val="0000FF"/>
                </a:solidFill>
              </a:rPr>
              <a:t>TestStringServer</a:t>
            </a:r>
            <a:r>
              <a:rPr lang="en-US"/>
              <a:t>("Hello world!");</a:t>
            </a:r>
          </a:p>
          <a:p>
            <a:r>
              <a:rPr lang="en-US"/>
              <a:t>		    TestString stub = (TestString) </a:t>
            </a:r>
            <a:r>
              <a:rPr lang="en-US">
                <a:solidFill>
                  <a:srgbClr val="0000FF"/>
                </a:solidFill>
              </a:rPr>
              <a:t>UnicastRemoteObject</a:t>
            </a:r>
            <a:r>
              <a:rPr lang="en-US"/>
              <a:t>.exportObject(obj, 0);</a:t>
            </a:r>
          </a:p>
          <a:p>
            <a:r>
              <a:rPr lang="en-US"/>
              <a:t>		    </a:t>
            </a:r>
            <a:r>
              <a:rPr lang="en-US">
                <a:solidFill>
                  <a:srgbClr val="FF0000"/>
                </a:solidFill>
              </a:rPr>
              <a:t>// Find the registry and register the stub</a:t>
            </a:r>
          </a:p>
          <a:p>
            <a:r>
              <a:rPr lang="en-US"/>
              <a:t>		    Registry registry = LocateRegistry.getRegistry();</a:t>
            </a:r>
          </a:p>
          <a:p>
            <a:r>
              <a:rPr lang="en-US"/>
              <a:t>		    registry.bind("</a:t>
            </a:r>
            <a:r>
              <a:rPr lang="en-US">
                <a:solidFill>
                  <a:srgbClr val="3366FF"/>
                </a:solidFill>
              </a:rPr>
              <a:t>Test1</a:t>
            </a:r>
            <a:r>
              <a:rPr lang="en-US"/>
              <a:t>", </a:t>
            </a:r>
            <a:r>
              <a:rPr lang="en-US">
                <a:solidFill>
                  <a:srgbClr val="FF0000"/>
                </a:solidFill>
              </a:rPr>
              <a:t>stub</a:t>
            </a:r>
            <a:r>
              <a:rPr lang="en-US"/>
              <a:t>);</a:t>
            </a:r>
          </a:p>
          <a:p>
            <a:r>
              <a:rPr lang="en-US"/>
              <a:t>		    </a:t>
            </a:r>
            <a:r>
              <a:rPr lang="en-US">
                <a:solidFill>
                  <a:srgbClr val="FF0000"/>
                </a:solidFill>
              </a:rPr>
              <a:t>// Print ready message</a:t>
            </a:r>
          </a:p>
          <a:p>
            <a:r>
              <a:rPr lang="en-US"/>
              <a:t>		    System.err.println("Server ready");</a:t>
            </a:r>
          </a:p>
          <a:p>
            <a:r>
              <a:rPr lang="en-US"/>
              <a:t>		} </a:t>
            </a:r>
            <a:r>
              <a:rPr lang="en-US">
                <a:solidFill>
                  <a:srgbClr val="FF0000"/>
                </a:solidFill>
              </a:rPr>
              <a:t>catch</a:t>
            </a:r>
            <a:r>
              <a:rPr lang="en-US"/>
              <a:t> (Exception e) {</a:t>
            </a:r>
          </a:p>
          <a:p>
            <a:r>
              <a:rPr lang="en-US"/>
              <a:t>		    System.err.println("Server exception: " + e.toString());</a:t>
            </a:r>
          </a:p>
          <a:p>
            <a:r>
              <a:rPr lang="en-US"/>
              <a:t>		    e.printStackTrace();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  <a:p>
            <a:pPr marL="0" lvl="2"/>
            <a:r>
              <a:rPr lang="en-US"/>
              <a:t>}</a:t>
            </a:r>
            <a:r>
              <a:rPr lang="en-US" dirty="0"/>
              <a:t> 		</a:t>
            </a:r>
            <a:r>
              <a:rPr lang="en-US" sz="2000" dirty="0">
                <a:solidFill>
                  <a:srgbClr val="0000FF"/>
                </a:solidFill>
              </a:rPr>
              <a:t>Code for creating, registering remote </a:t>
            </a:r>
            <a:r>
              <a:rPr lang="en-US" sz="2000" dirty="0" err="1">
                <a:solidFill>
                  <a:srgbClr val="0000FF"/>
                </a:solidFill>
              </a:rPr>
              <a:t>TestStringServer</a:t>
            </a:r>
            <a:r>
              <a:rPr lang="en-US" sz="2000" dirty="0">
                <a:solidFill>
                  <a:srgbClr val="0000FF"/>
                </a:solidFill>
              </a:rPr>
              <a:t> object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38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TestStringClient.java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447085"/>
            <a:ext cx="8839200" cy="489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import</a:t>
            </a:r>
            <a:r>
              <a:rPr lang="en-US"/>
              <a:t> java.rmi.registry.LocateRegistry;</a:t>
            </a:r>
          </a:p>
          <a:p>
            <a:r>
              <a:rPr lang="en-US">
                <a:solidFill>
                  <a:srgbClr val="FF0000"/>
                </a:solidFill>
              </a:rPr>
              <a:t>import</a:t>
            </a:r>
            <a:r>
              <a:rPr lang="en-US"/>
              <a:t> java.rmi.registry.Registry;</a:t>
            </a:r>
          </a:p>
          <a:p>
            <a:r>
              <a:rPr lang="en-US">
                <a:solidFill>
                  <a:srgbClr val="FF0000"/>
                </a:solidFill>
              </a:rPr>
              <a:t>public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</a:t>
            </a:r>
            <a:r>
              <a:rPr lang="en-US"/>
              <a:t> TestStringClient {</a:t>
            </a:r>
          </a:p>
          <a:p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public static void </a:t>
            </a:r>
            <a:r>
              <a:rPr lang="en-US">
                <a:solidFill>
                  <a:srgbClr val="3366FF"/>
                </a:solidFill>
              </a:rPr>
              <a:t>main</a:t>
            </a:r>
            <a:r>
              <a:rPr lang="en-US"/>
              <a:t>(String[] args) {</a:t>
            </a:r>
          </a:p>
          <a:p>
            <a:r>
              <a:rPr lang="en-US"/>
              <a:t>		String host = (args.length &lt; 1) ? null : args[0];</a:t>
            </a:r>
          </a:p>
          <a:p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try</a:t>
            </a:r>
            <a:r>
              <a:rPr lang="en-US"/>
              <a:t> {</a:t>
            </a:r>
          </a:p>
          <a:p>
            <a:r>
              <a:rPr lang="en-US"/>
              <a:t>		    Registry registry = LocateRegistry.getRegistry(host);</a:t>
            </a:r>
          </a:p>
          <a:p>
            <a:r>
              <a:rPr lang="en-US"/>
              <a:t>		    TestString stub = (TestString) registry.lookup("</a:t>
            </a:r>
            <a:r>
              <a:rPr lang="en-US">
                <a:solidFill>
                  <a:srgbClr val="0000FF"/>
                </a:solidFill>
              </a:rPr>
              <a:t>Test</a:t>
            </a:r>
            <a:r>
              <a:rPr lang="en-US"/>
              <a:t>1");</a:t>
            </a:r>
          </a:p>
          <a:p>
            <a:r>
              <a:rPr lang="en-US"/>
              <a:t>		    String response = </a:t>
            </a:r>
            <a:r>
              <a:rPr lang="en-US">
                <a:solidFill>
                  <a:srgbClr val="FF0000"/>
                </a:solidFill>
              </a:rPr>
              <a:t>stub</a:t>
            </a:r>
            <a:r>
              <a:rPr lang="en-US"/>
              <a:t>.</a:t>
            </a:r>
            <a:r>
              <a:rPr lang="en-US">
                <a:solidFill>
                  <a:srgbClr val="0000FF"/>
                </a:solidFill>
              </a:rPr>
              <a:t>getTestString</a:t>
            </a:r>
            <a:r>
              <a:rPr lang="en-US"/>
              <a:t>();</a:t>
            </a:r>
          </a:p>
          <a:p>
            <a:r>
              <a:rPr lang="en-US"/>
              <a:t>		    System.out.println("\nTest string is: " + response);</a:t>
            </a:r>
          </a:p>
          <a:p>
            <a:r>
              <a:rPr lang="en-US"/>
              <a:t>		} </a:t>
            </a:r>
            <a:r>
              <a:rPr lang="en-US">
                <a:solidFill>
                  <a:srgbClr val="FF0000"/>
                </a:solidFill>
              </a:rPr>
              <a:t>catch</a:t>
            </a:r>
            <a:r>
              <a:rPr lang="en-US"/>
              <a:t> (</a:t>
            </a:r>
            <a:r>
              <a:rPr lang="en-US">
                <a:solidFill>
                  <a:srgbClr val="FF0000"/>
                </a:solidFill>
              </a:rPr>
              <a:t>Exception</a:t>
            </a:r>
            <a:r>
              <a:rPr lang="en-US"/>
              <a:t> e) {</a:t>
            </a:r>
          </a:p>
          <a:p>
            <a:r>
              <a:rPr lang="en-US"/>
              <a:t>		    </a:t>
            </a:r>
            <a:r>
              <a:rPr lang="en-US">
                <a:solidFill>
                  <a:srgbClr val="FF0000"/>
                </a:solidFill>
              </a:rPr>
              <a:t>System.err.println</a:t>
            </a:r>
            <a:r>
              <a:rPr lang="en-US"/>
              <a:t>("Client exception: " + e.toString());</a:t>
            </a:r>
          </a:p>
          <a:p>
            <a:r>
              <a:rPr lang="en-US"/>
              <a:t>		    e.printStackTrace();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  <a:endParaRPr lang="en-US" dirty="0"/>
          </a:p>
          <a:p>
            <a:pPr marL="0" lvl="2" algn="ctr"/>
            <a:r>
              <a:rPr lang="en-US" sz="2400" dirty="0">
                <a:solidFill>
                  <a:srgbClr val="3366FF"/>
                </a:solidFill>
              </a:rPr>
              <a:t>Client code for accessing remote objects</a:t>
            </a:r>
          </a:p>
        </p:txBody>
      </p:sp>
    </p:spTree>
    <p:extLst>
      <p:ext uri="{BB962C8B-B14F-4D97-AF65-F5344CB8AC3E}">
        <p14:creationId xmlns:p14="http://schemas.microsoft.com/office/powerpoint/2010/main" val="312201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an RMI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registry (on server side)</a:t>
            </a:r>
          </a:p>
          <a:p>
            <a:r>
              <a:rPr lang="en-US" dirty="0" smtClean="0"/>
              <a:t>Launch server</a:t>
            </a:r>
          </a:p>
          <a:p>
            <a:r>
              <a:rPr lang="en-US" dirty="0" smtClean="0"/>
              <a:t>Launch client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Launching an RMI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Execute the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rmiregistry</a:t>
            </a:r>
            <a:r>
              <a:rPr lang="en-US" dirty="0" smtClean="0"/>
              <a:t> at the command prompt</a:t>
            </a:r>
          </a:p>
          <a:p>
            <a:pPr lvl="2"/>
            <a:r>
              <a:rPr lang="en-US" dirty="0" smtClean="0"/>
              <a:t>In Windows: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rmiregistry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In Linux: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rmiregistry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&amp;</a:t>
            </a:r>
          </a:p>
          <a:p>
            <a:pPr lvl="2"/>
            <a:r>
              <a:rPr lang="en-US" dirty="0" smtClean="0"/>
              <a:t>The directory holding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rmiregistry</a:t>
            </a:r>
            <a:r>
              <a:rPr lang="en-US" dirty="0" smtClean="0"/>
              <a:t> executable must be  in your path!</a:t>
            </a:r>
          </a:p>
          <a:p>
            <a:pPr lvl="2"/>
            <a:r>
              <a:rPr lang="en-US" dirty="0" smtClean="0"/>
              <a:t>This registry may be shared by multiple servers</a:t>
            </a:r>
          </a:p>
          <a:p>
            <a:pPr lvl="1"/>
            <a:r>
              <a:rPr lang="en-US" dirty="0" smtClean="0"/>
              <a:t>In your Java (server) program, execute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LocateRegistry.createRegistry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>
                <a:cs typeface="Courier New" pitchFamily="49" charset="0"/>
              </a:rPr>
              <a:t>In both cases the registry process will listen on port 1099 by default</a:t>
            </a:r>
          </a:p>
          <a:p>
            <a:r>
              <a:rPr lang="en-US" dirty="0" smtClean="0">
                <a:cs typeface="Courier New" pitchFamily="49" charset="0"/>
              </a:rPr>
              <a:t>You can specify a different port by giving an optional argument to the command / Java method call</a:t>
            </a:r>
          </a:p>
          <a:p>
            <a:r>
              <a:rPr lang="en-US" dirty="0" smtClean="0">
                <a:cs typeface="Courier New" pitchFamily="49" charset="0"/>
              </a:rPr>
              <a:t>The registry must know what the .class files are!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Can start the command in the relevant directory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We’ll see other approaches later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31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Test String Server, Client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ServerLaunch</a:t>
            </a:r>
            <a:r>
              <a:rPr lang="en-US" dirty="0" smtClean="0"/>
              <a:t> for server</a:t>
            </a:r>
          </a:p>
          <a:p>
            <a:pPr lvl="1"/>
            <a:r>
              <a:rPr lang="en-US" dirty="0" smtClean="0"/>
              <a:t>Can be done from Eclipse</a:t>
            </a:r>
          </a:p>
          <a:p>
            <a:pPr lvl="1"/>
            <a:r>
              <a:rPr lang="en-US" dirty="0" smtClean="0"/>
              <a:t>Can also be done from command line: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ServerLaunch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Execute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TestStringClient</a:t>
            </a:r>
            <a:r>
              <a:rPr lang="en-US" dirty="0" smtClean="0"/>
              <a:t> for client</a:t>
            </a:r>
          </a:p>
          <a:p>
            <a:r>
              <a:rPr lang="en-US" dirty="0" smtClean="0"/>
              <a:t>Note:  both applications need to know the .class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2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Concurrency</a:t>
            </a:r>
          </a:p>
          <a:p>
            <a:pPr marL="347662" lvl="1" indent="0">
              <a:buNone/>
            </a:pPr>
            <a:r>
              <a:rPr lang="en-US" dirty="0" smtClean="0"/>
              <a:t>Several operations may be in progress at the same time on the same machine</a:t>
            </a:r>
          </a:p>
          <a:p>
            <a:r>
              <a:rPr lang="en-US" dirty="0" smtClean="0"/>
              <a:t>Parallelism</a:t>
            </a:r>
          </a:p>
          <a:p>
            <a:pPr marL="347662" lvl="1" indent="0">
              <a:buNone/>
            </a:pPr>
            <a:r>
              <a:rPr lang="en-US" dirty="0" smtClean="0"/>
              <a:t>Several operations may be executing simultaneously on the same machine</a:t>
            </a:r>
          </a:p>
          <a:p>
            <a:r>
              <a:rPr lang="en-US" dirty="0" smtClean="0"/>
              <a:t>“Distributed-ness”</a:t>
            </a:r>
          </a:p>
          <a:p>
            <a:pPr marL="347662" lvl="1" indent="0">
              <a:buNone/>
            </a:pPr>
            <a:r>
              <a:rPr lang="en-US" dirty="0" smtClean="0"/>
              <a:t>Several machines may be working at the same time for the same 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6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720840"/>
            <a:ext cx="65532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mitchs-mbp:L10 mkokar$ rmiregistry &amp;</a:t>
            </a:r>
          </a:p>
          <a:p>
            <a:r>
              <a:rPr lang="en-US"/>
              <a:t>[1] 3423</a:t>
            </a:r>
          </a:p>
          <a:p>
            <a:r>
              <a:rPr lang="en-US"/>
              <a:t>mitchs-mbp:L10 mkokar$ java -cp . src.ServerLaunch &amp;</a:t>
            </a:r>
          </a:p>
          <a:p>
            <a:r>
              <a:rPr lang="en-US"/>
              <a:t>[2] 3426</a:t>
            </a:r>
          </a:p>
          <a:p>
            <a:r>
              <a:rPr lang="en-US"/>
              <a:t>mitchs-mbp:L10 mkokar$ Server ready</a:t>
            </a:r>
          </a:p>
          <a:p>
            <a:endParaRPr lang="en-US"/>
          </a:p>
          <a:p>
            <a:r>
              <a:rPr lang="en-US"/>
              <a:t>mitchs-mbp:L10 mkokar$ java -cp . src.TestStringClient</a:t>
            </a:r>
          </a:p>
          <a:p>
            <a:endParaRPr lang="en-US"/>
          </a:p>
          <a:p>
            <a:r>
              <a:rPr lang="en-US"/>
              <a:t>Test string is: Hello world!</a:t>
            </a:r>
          </a:p>
          <a:p>
            <a:r>
              <a:rPr lang="en-US"/>
              <a:t>mitchs-mbp:L10 mkokar$ ps -al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2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23</a:t>
            </a:r>
            <a:br>
              <a:rPr lang="en-US" dirty="0" smtClean="0"/>
            </a:br>
            <a:r>
              <a:rPr lang="en-US" dirty="0" smtClean="0"/>
              <a:t>Inside Java RMI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 RMI applications consist of three entities</a:t>
            </a:r>
          </a:p>
          <a:p>
            <a:pPr lvl="1"/>
            <a:r>
              <a:rPr lang="en-US" dirty="0" smtClean="0"/>
              <a:t>Remote object servers</a:t>
            </a:r>
          </a:p>
          <a:p>
            <a:pPr lvl="2"/>
            <a:r>
              <a:rPr lang="en-US" dirty="0" smtClean="0"/>
              <a:t>Host remote objects</a:t>
            </a:r>
          </a:p>
          <a:p>
            <a:pPr lvl="2"/>
            <a:r>
              <a:rPr lang="en-US" dirty="0" smtClean="0"/>
              <a:t>Handle communications coming into / going out from these objects</a:t>
            </a:r>
          </a:p>
          <a:p>
            <a:pPr lvl="1"/>
            <a:r>
              <a:rPr lang="en-US" dirty="0" smtClean="0"/>
              <a:t>Clients</a:t>
            </a:r>
          </a:p>
          <a:p>
            <a:pPr lvl="2"/>
            <a:r>
              <a:rPr lang="en-US" dirty="0" smtClean="0"/>
              <a:t>Issue calls to methods in remote objects</a:t>
            </a:r>
          </a:p>
          <a:p>
            <a:pPr lvl="2"/>
            <a:r>
              <a:rPr lang="en-US" dirty="0" smtClean="0"/>
              <a:t>Handle communications going out to / </a:t>
            </a:r>
            <a:r>
              <a:rPr lang="en-US" smtClean="0"/>
              <a:t>coming in from </a:t>
            </a:r>
            <a:r>
              <a:rPr lang="en-US" dirty="0" smtClean="0"/>
              <a:t>these objects</a:t>
            </a:r>
          </a:p>
          <a:p>
            <a:pPr lvl="1"/>
            <a:r>
              <a:rPr lang="en-US" dirty="0" smtClean="0"/>
              <a:t>Object registries</a:t>
            </a:r>
          </a:p>
          <a:p>
            <a:pPr lvl="2"/>
            <a:r>
              <a:rPr lang="en-US" dirty="0" smtClean="0"/>
              <a:t>Maintain bindings between names, remote objects</a:t>
            </a:r>
          </a:p>
          <a:p>
            <a:pPr lvl="2"/>
            <a:r>
              <a:rPr lang="en-US" dirty="0" smtClean="0"/>
              <a:t>Have a “bootstrapping” function</a:t>
            </a:r>
          </a:p>
          <a:p>
            <a:pPr lvl="3"/>
            <a:r>
              <a:rPr lang="en-US" dirty="0" smtClean="0"/>
              <a:t>Provide initial access point for clients needing remote objects</a:t>
            </a:r>
          </a:p>
          <a:p>
            <a:pPr lvl="3"/>
            <a:r>
              <a:rPr lang="en-US" dirty="0" smtClean="0"/>
              <a:t>Once a client has stub for such an object, no need to consult registry!</a:t>
            </a:r>
          </a:p>
          <a:p>
            <a:r>
              <a:rPr lang="en-US" dirty="0" smtClean="0"/>
              <a:t>We’ve seen how some of this works</a:t>
            </a:r>
          </a:p>
          <a:p>
            <a:pPr lvl="1"/>
            <a:r>
              <a:rPr lang="en-US" dirty="0" smtClean="0"/>
              <a:t>Marshaling / </a:t>
            </a:r>
            <a:r>
              <a:rPr lang="en-US" dirty="0" err="1" smtClean="0"/>
              <a:t>unmarshaling</a:t>
            </a:r>
            <a:r>
              <a:rPr lang="en-US" dirty="0" smtClean="0"/>
              <a:t> via serialization</a:t>
            </a:r>
          </a:p>
          <a:p>
            <a:pPr lvl="1"/>
            <a:r>
              <a:rPr lang="en-US" dirty="0" smtClean="0"/>
              <a:t>Registration of remote objects in registries</a:t>
            </a:r>
          </a:p>
          <a:p>
            <a:pPr lvl="1"/>
            <a:r>
              <a:rPr lang="en-US" dirty="0" smtClean="0"/>
              <a:t>Stubs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in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“Remote-</a:t>
            </a:r>
            <a:r>
              <a:rPr lang="en-US" dirty="0" err="1" smtClean="0"/>
              <a:t>izing</a:t>
            </a:r>
            <a:r>
              <a:rPr lang="en-US" dirty="0" smtClean="0"/>
              <a:t>” (aka </a:t>
            </a:r>
            <a:r>
              <a:rPr lang="en-US" i="1" dirty="0" smtClean="0">
                <a:solidFill>
                  <a:srgbClr val="FF0000"/>
                </a:solidFill>
              </a:rPr>
              <a:t>exporting</a:t>
            </a:r>
            <a:r>
              <a:rPr lang="en-US" dirty="0" smtClean="0"/>
              <a:t>) an object</a:t>
            </a:r>
          </a:p>
          <a:p>
            <a:pPr lvl="1"/>
            <a:r>
              <a:rPr lang="en-US" dirty="0" smtClean="0"/>
              <a:t>Server for a remote object must set up infrastructure for </a:t>
            </a:r>
            <a:r>
              <a:rPr lang="en-US" dirty="0" err="1" smtClean="0"/>
              <a:t>unmarshaling</a:t>
            </a:r>
            <a:r>
              <a:rPr lang="en-US" dirty="0" smtClean="0"/>
              <a:t> arguments to remote object, marshaling results</a:t>
            </a:r>
          </a:p>
          <a:p>
            <a:pPr lvl="1"/>
            <a:r>
              <a:rPr lang="en-US" dirty="0" smtClean="0"/>
              <a:t>Server must also invoke method in remote object</a:t>
            </a:r>
          </a:p>
          <a:p>
            <a:r>
              <a:rPr lang="en-US" dirty="0" smtClean="0"/>
              <a:t>Registering a remote object</a:t>
            </a:r>
          </a:p>
          <a:p>
            <a:pPr lvl="1"/>
            <a:r>
              <a:rPr lang="en-US" dirty="0" smtClean="0"/>
              <a:t>Server must provide name, stub for remote object</a:t>
            </a:r>
          </a:p>
          <a:p>
            <a:pPr lvl="1"/>
            <a:r>
              <a:rPr lang="en-US" dirty="0" smtClean="0"/>
              <a:t>Name / object binding must be made available to potential clients</a:t>
            </a:r>
          </a:p>
          <a:p>
            <a:r>
              <a:rPr lang="en-US" dirty="0" smtClean="0"/>
              <a:t>Accessing a remote object</a:t>
            </a:r>
          </a:p>
          <a:p>
            <a:pPr lvl="1"/>
            <a:r>
              <a:rPr lang="en-US" dirty="0" smtClean="0"/>
              <a:t>Client must be able to access remote object</a:t>
            </a:r>
          </a:p>
          <a:p>
            <a:pPr lvl="1"/>
            <a:r>
              <a:rPr lang="en-US" dirty="0" smtClean="0"/>
              <a:t>Client must be able to marshal arguments to remote object method, </a:t>
            </a:r>
            <a:r>
              <a:rPr lang="en-US" dirty="0" err="1" smtClean="0"/>
              <a:t>unmarshal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Exporting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Recall:  “exportable” objects must come from a class that implements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What does an exported object need?</a:t>
            </a:r>
          </a:p>
          <a:p>
            <a:pPr lvl="1"/>
            <a:r>
              <a:rPr lang="en-US" dirty="0" smtClean="0"/>
              <a:t>Incoming method-invocation requests need to be listened for</a:t>
            </a:r>
          </a:p>
          <a:p>
            <a:pPr lvl="1"/>
            <a:r>
              <a:rPr lang="en-US" dirty="0" smtClean="0"/>
              <a:t>Arguments need to be </a:t>
            </a:r>
            <a:r>
              <a:rPr lang="en-US" dirty="0" err="1" smtClean="0"/>
              <a:t>unmarshaled</a:t>
            </a:r>
            <a:endParaRPr lang="en-US" dirty="0" smtClean="0"/>
          </a:p>
          <a:p>
            <a:pPr lvl="1"/>
            <a:r>
              <a:rPr lang="en-US" dirty="0" smtClean="0"/>
              <a:t>Methods in the actual object need to be invoked</a:t>
            </a:r>
          </a:p>
          <a:p>
            <a:pPr lvl="1"/>
            <a:r>
              <a:rPr lang="en-US" dirty="0" smtClean="0"/>
              <a:t>Results need to be marshaled, returned to calling side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java.rmi.server.UnicastRemoteObject</a:t>
            </a:r>
            <a:r>
              <a:rPr lang="en-US" dirty="0" smtClean="0"/>
              <a:t> provides support for this</a:t>
            </a:r>
          </a:p>
          <a:p>
            <a:pPr lvl="1"/>
            <a:r>
              <a:rPr lang="en-US" dirty="0" smtClean="0"/>
              <a:t>A class of remote objects</a:t>
            </a:r>
          </a:p>
          <a:p>
            <a:pPr lvl="1"/>
            <a:r>
              <a:rPr lang="en-US" dirty="0" smtClean="0"/>
              <a:t>Constructor sets up infrastructure for listening for incoming method-invocations, marshaling / </a:t>
            </a:r>
            <a:r>
              <a:rPr lang="en-US" dirty="0" err="1" smtClean="0"/>
              <a:t>unmarshaling</a:t>
            </a:r>
            <a:r>
              <a:rPr lang="en-US" dirty="0" smtClean="0"/>
              <a:t>, actual method invocation</a:t>
            </a:r>
          </a:p>
          <a:p>
            <a:pPr lvl="1"/>
            <a:r>
              <a:rPr lang="en-US" dirty="0" smtClean="0"/>
              <a:t>Class also includes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RemoteStub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exportObject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(Remote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This method exports any object matching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/>
              <a:t> interface, returning a stub</a:t>
            </a:r>
          </a:p>
          <a:p>
            <a:pPr lvl="2"/>
            <a:r>
              <a:rPr lang="en-US" dirty="0" smtClean="0"/>
              <a:t>Stub matches same (sub)interface of Remote that original object does</a:t>
            </a:r>
          </a:p>
          <a:p>
            <a:pPr lvl="2"/>
            <a:r>
              <a:rPr lang="en-US" dirty="0" smtClean="0"/>
              <a:t>Stub is used on client side</a:t>
            </a:r>
          </a:p>
          <a:p>
            <a:r>
              <a:rPr lang="en-US" dirty="0" smtClean="0"/>
              <a:t>So:  two ways to export an object</a:t>
            </a:r>
          </a:p>
          <a:p>
            <a:pPr lvl="1"/>
            <a:r>
              <a:rPr lang="en-US" dirty="0" smtClean="0"/>
              <a:t>Make a class that extends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UnicastRemoteObject</a:t>
            </a:r>
            <a:r>
              <a:rPr lang="en-US" dirty="0" smtClean="0">
                <a:cs typeface="Courier New" pitchFamily="49" charset="0"/>
              </a:rPr>
              <a:t>; objects created in such a class are automatically exported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Make a class that implements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>
                <a:cs typeface="Courier New" pitchFamily="49" charset="0"/>
              </a:rPr>
              <a:t>, then export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UnicastRemoteObject.exportObject [</a:t>
            </a:r>
            <a:r>
              <a:rPr lang="en-US" dirty="0" err="1" smtClean="0">
                <a:cs typeface="Courier New" pitchFamily="49" charset="0"/>
              </a:rPr>
              <a:t>like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TestString]</a:t>
            </a:r>
            <a:endParaRPr lang="en-US" dirty="0" smtClean="0"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Behind the Scenes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exportObject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exportObject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do?</a:t>
            </a:r>
          </a:p>
          <a:p>
            <a:pPr lvl="1"/>
            <a:r>
              <a:rPr lang="en-US" dirty="0" smtClean="0"/>
              <a:t>A new connection (</a:t>
            </a:r>
            <a:r>
              <a:rPr lang="en-US" i="1" dirty="0" smtClean="0">
                <a:solidFill>
                  <a:srgbClr val="FF0000"/>
                </a:solidFill>
              </a:rPr>
              <a:t>server socket</a:t>
            </a:r>
            <a:r>
              <a:rPr lang="en-US" dirty="0" smtClean="0"/>
              <a:t>) to a port on the host is created</a:t>
            </a:r>
          </a:p>
          <a:p>
            <a:pPr lvl="1"/>
            <a:r>
              <a:rPr lang="en-US" dirty="0" smtClean="0"/>
              <a:t>A thread is created to listen for connections on the socket</a:t>
            </a:r>
          </a:p>
          <a:p>
            <a:pPr lvl="1"/>
            <a:r>
              <a:rPr lang="en-US" dirty="0" smtClean="0"/>
              <a:t>Infrastructure is also created to allocate other threads to handle incoming calls (this enables first thread to continue listening)</a:t>
            </a:r>
          </a:p>
          <a:p>
            <a:pPr lvl="1"/>
            <a:r>
              <a:rPr lang="en-US" dirty="0" smtClean="0"/>
              <a:t>A stub is created for use on the client side</a:t>
            </a:r>
          </a:p>
          <a:p>
            <a:pPr lvl="2"/>
            <a:r>
              <a:rPr lang="en-US" dirty="0" smtClean="0"/>
              <a:t>Contains information about which socket the remote object listens on</a:t>
            </a:r>
          </a:p>
          <a:p>
            <a:pPr lvl="2"/>
            <a:r>
              <a:rPr lang="en-US" dirty="0" smtClean="0"/>
              <a:t>Implements argument </a:t>
            </a:r>
            <a:r>
              <a:rPr lang="en-US" dirty="0" err="1" smtClean="0"/>
              <a:t>mashaling</a:t>
            </a:r>
            <a:r>
              <a:rPr lang="en-US" dirty="0" smtClean="0"/>
              <a:t>, result </a:t>
            </a:r>
            <a:r>
              <a:rPr lang="en-US" dirty="0" err="1" smtClean="0"/>
              <a:t>unmarshaling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skeleton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created for use on the host side</a:t>
            </a:r>
          </a:p>
          <a:p>
            <a:pPr marL="685800" lvl="2" indent="0">
              <a:buNone/>
            </a:pPr>
            <a:r>
              <a:rPr lang="en-US" dirty="0" smtClean="0"/>
              <a:t>Handles argument </a:t>
            </a:r>
            <a:r>
              <a:rPr lang="en-US" dirty="0" err="1" smtClean="0"/>
              <a:t>umarshaling</a:t>
            </a:r>
            <a:r>
              <a:rPr lang="en-US" dirty="0" smtClean="0"/>
              <a:t>, result marshaling of results, actual call of method</a:t>
            </a:r>
          </a:p>
          <a:p>
            <a:r>
              <a:rPr lang="en-US" dirty="0" smtClean="0"/>
              <a:t>Note:  multiple threads can access a remote object!</a:t>
            </a:r>
          </a:p>
          <a:p>
            <a:pPr lvl="1"/>
            <a:r>
              <a:rPr lang="en-US" dirty="0" smtClean="0"/>
              <a:t>If there are multiple method invocations in progress, more than one thread on the host will be accessing the object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must ensure remote objects are thread-safe!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Stubs and Skeletons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Both are objects in classes that are (as of Java 5) created automatically from the class of the object being exported</a:t>
            </a:r>
          </a:p>
          <a:p>
            <a:pPr lvl="1"/>
            <a:r>
              <a:rPr lang="en-US" dirty="0" smtClean="0"/>
              <a:t>If the class of the remote object is Foo …</a:t>
            </a:r>
          </a:p>
          <a:p>
            <a:pPr lvl="1"/>
            <a:r>
              <a:rPr lang="en-US" dirty="0" smtClean="0"/>
              <a:t>… then the class for stubs is </a:t>
            </a:r>
            <a:r>
              <a:rPr lang="en-US" dirty="0" err="1" smtClean="0"/>
              <a:t>Foo_Stub</a:t>
            </a:r>
            <a:r>
              <a:rPr lang="en-US" dirty="0" smtClean="0"/>
              <a:t> and the class for skeletons is </a:t>
            </a:r>
            <a:r>
              <a:rPr lang="en-US" dirty="0" err="1" smtClean="0"/>
              <a:t>Foo_Skel</a:t>
            </a:r>
            <a:endParaRPr lang="en-US" dirty="0" smtClean="0"/>
          </a:p>
          <a:p>
            <a:pPr lvl="1"/>
            <a:r>
              <a:rPr lang="en-US" dirty="0" smtClean="0"/>
              <a:t>Before Java 5 the programmer had to create these using a command </a:t>
            </a:r>
            <a:r>
              <a:rPr lang="en-US" dirty="0" err="1" smtClean="0"/>
              <a:t>rmic</a:t>
            </a:r>
            <a:endParaRPr lang="en-US" dirty="0" smtClean="0"/>
          </a:p>
          <a:p>
            <a:r>
              <a:rPr lang="en-US" dirty="0" smtClean="0"/>
              <a:t>Both objects handle marshaling, </a:t>
            </a:r>
            <a:r>
              <a:rPr lang="en-US" dirty="0" err="1" smtClean="0"/>
              <a:t>unmarshaling</a:t>
            </a:r>
            <a:endParaRPr lang="en-US" dirty="0" smtClean="0"/>
          </a:p>
          <a:p>
            <a:r>
              <a:rPr lang="en-US" dirty="0" smtClean="0"/>
              <a:t>Stub class also implements same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/>
              <a:t> (sub)interface that original class does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Purpose of registration is to make it easier for clients to use remote objects</a:t>
            </a:r>
          </a:p>
          <a:p>
            <a:r>
              <a:rPr lang="en-US" dirty="0" smtClean="0"/>
              <a:t>RMI uses </a:t>
            </a:r>
            <a:r>
              <a:rPr lang="en-US" i="1" dirty="0" smtClean="0">
                <a:solidFill>
                  <a:srgbClr val="FF0000"/>
                </a:solidFill>
              </a:rPr>
              <a:t>object registries </a:t>
            </a:r>
            <a:r>
              <a:rPr lang="en-US" dirty="0" smtClean="0"/>
              <a:t>to handle this task</a:t>
            </a:r>
          </a:p>
          <a:p>
            <a:pPr lvl="1"/>
            <a:r>
              <a:rPr lang="en-US" dirty="0" smtClean="0"/>
              <a:t>Object registry is a separate thread from server</a:t>
            </a:r>
          </a:p>
          <a:p>
            <a:pPr lvl="1"/>
            <a:r>
              <a:rPr lang="en-US" dirty="0" smtClean="0"/>
              <a:t>Often, it even runs in a different JVM from the server, but it must run on the same host as server</a:t>
            </a:r>
          </a:p>
          <a:p>
            <a:pPr lvl="1"/>
            <a:r>
              <a:rPr lang="en-US" dirty="0" smtClean="0"/>
              <a:t>This last fact implies that there can be several different registries running in a given application</a:t>
            </a:r>
          </a:p>
          <a:p>
            <a:r>
              <a:rPr lang="en-US" dirty="0" smtClean="0"/>
              <a:t>The registry binds names (strings) to stubs for remote objects</a:t>
            </a:r>
          </a:p>
          <a:p>
            <a:r>
              <a:rPr lang="en-US" dirty="0" smtClean="0"/>
              <a:t>Clients looking for remote objects must first locate a registry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86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Object Registries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Approach 1:  </a:t>
            </a:r>
            <a:r>
              <a:rPr lang="en-US" dirty="0" err="1" smtClean="0"/>
              <a:t>rmiregistry</a:t>
            </a:r>
            <a:endParaRPr lang="en-US" dirty="0" smtClean="0"/>
          </a:p>
          <a:p>
            <a:pPr lvl="1"/>
            <a:r>
              <a:rPr lang="en-US" dirty="0" smtClean="0"/>
              <a:t>A command distributed with Java that can be run at the OS command line to start a registry</a:t>
            </a:r>
          </a:p>
          <a:p>
            <a:pPr lvl="1"/>
            <a:r>
              <a:rPr lang="en-US" dirty="0" smtClean="0"/>
              <a:t>Takes </a:t>
            </a:r>
            <a:r>
              <a:rPr lang="en-US" smtClean="0"/>
              <a:t>an optional </a:t>
            </a:r>
            <a:r>
              <a:rPr lang="en-US" dirty="0" smtClean="0"/>
              <a:t>argument:  the port on which to listen for requests (default is 1099)</a:t>
            </a:r>
          </a:p>
          <a:p>
            <a:pPr lvl="1"/>
            <a:r>
              <a:rPr lang="en-US" dirty="0" smtClean="0"/>
              <a:t>The registry created in this fashion continues to run even if the server JVM terminates</a:t>
            </a:r>
          </a:p>
          <a:p>
            <a:pPr lvl="2"/>
            <a:r>
              <a:rPr lang="en-US" dirty="0" smtClean="0"/>
              <a:t>Such a registry can be used by several servers</a:t>
            </a:r>
          </a:p>
          <a:p>
            <a:pPr lvl="2"/>
            <a:r>
              <a:rPr lang="en-US" dirty="0" smtClean="0"/>
              <a:t>If a server terminates, any references to remote objects on the server in such a registry will continue to exist</a:t>
            </a:r>
          </a:p>
          <a:p>
            <a:pPr lvl="2"/>
            <a:r>
              <a:rPr lang="en-US" dirty="0" smtClean="0"/>
              <a:t>If a client tries to access such a nonexistent remote object, an exception is thrown</a:t>
            </a:r>
          </a:p>
          <a:p>
            <a:r>
              <a:rPr lang="en-US" dirty="0"/>
              <a:t>Approach 2: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LocateRegistry.createRegistry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LocateRegistry</a:t>
            </a:r>
            <a:r>
              <a:rPr lang="en-US" dirty="0" smtClean="0"/>
              <a:t> is a class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java.rmi.registry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 Registry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createRegistry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port)</a:t>
            </a:r>
          </a:p>
          <a:p>
            <a:pPr lvl="2"/>
            <a:r>
              <a:rPr lang="en-US" dirty="0" smtClean="0"/>
              <a:t>(From Java 7 documentation):  “Creates </a:t>
            </a:r>
            <a:r>
              <a:rPr lang="en-US" dirty="0"/>
              <a:t>and exports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Registry</a:t>
            </a:r>
            <a:r>
              <a:rPr lang="en-US" dirty="0"/>
              <a:t> instance on the local host that accepts requests on the specified </a:t>
            </a:r>
            <a:r>
              <a:rPr lang="en-US" dirty="0" smtClean="0"/>
              <a:t>port”</a:t>
            </a:r>
          </a:p>
          <a:p>
            <a:pPr lvl="2"/>
            <a:r>
              <a:rPr lang="en-US" dirty="0" smtClean="0"/>
              <a:t>“Exports” here means “makes the object remote”</a:t>
            </a:r>
          </a:p>
          <a:p>
            <a:pPr lvl="2"/>
            <a:r>
              <a:rPr lang="en-US" dirty="0" smtClean="0"/>
              <a:t>What is returned is a stub for the remote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Registry</a:t>
            </a:r>
            <a:r>
              <a:rPr lang="en-US" dirty="0" smtClean="0"/>
              <a:t> instance!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8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Other Useful Methods in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java.rmi.registry.LocateRegistry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LocateRegistry</a:t>
            </a:r>
            <a:r>
              <a:rPr lang="en-US" dirty="0"/>
              <a:t> also </a:t>
            </a:r>
            <a:r>
              <a:rPr lang="en-US" dirty="0" smtClean="0"/>
              <a:t>includes </a:t>
            </a:r>
            <a:r>
              <a:rPr lang="en-US" dirty="0"/>
              <a:t>methods for finding existing registries</a:t>
            </a:r>
          </a:p>
          <a:p>
            <a:r>
              <a:rPr lang="en-US" dirty="0" smtClean="0"/>
              <a:t>Samples: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Registry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getRegistry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()throws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RemoteException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695325" lvl="2" indent="0">
              <a:buNone/>
            </a:pPr>
            <a:r>
              <a:rPr lang="en-US" dirty="0" smtClean="0"/>
              <a:t>(From the Java 7 documentation) “Returns </a:t>
            </a:r>
            <a:r>
              <a:rPr lang="en-US" dirty="0"/>
              <a:t>a reference to the </a:t>
            </a:r>
            <a:r>
              <a:rPr lang="en-US" dirty="0" smtClean="0"/>
              <a:t>remote </a:t>
            </a:r>
            <a:r>
              <a:rPr lang="en-US" dirty="0"/>
              <a:t>object Registry for the local host on the default registry port of </a:t>
            </a:r>
            <a:r>
              <a:rPr lang="en-US" dirty="0" smtClean="0"/>
              <a:t>1099”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Registry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getRegistry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RemoteException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695325" lvl="2" indent="0">
              <a:buNone/>
            </a:pPr>
            <a:r>
              <a:rPr lang="en-US" dirty="0" smtClean="0"/>
              <a:t>Like above version, except that the given port is used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static Registry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getRegistry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host,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RemoteException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695325" lvl="2" indent="0">
              <a:buNone/>
            </a:pPr>
            <a:r>
              <a:rPr lang="en-US" dirty="0" smtClean="0"/>
              <a:t>Like previous versions, except that given host name is used rather than local host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 We Have Concentrated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Concurrency in Java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Locks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Parallelism in Java</a:t>
            </a:r>
          </a:p>
          <a:p>
            <a:pPr lvl="1"/>
            <a:r>
              <a:rPr lang="en-US" dirty="0" smtClean="0"/>
              <a:t>Performance tuning</a:t>
            </a:r>
          </a:p>
          <a:p>
            <a:pPr lvl="1"/>
            <a:r>
              <a:rPr lang="en-US" dirty="0" smtClean="0"/>
              <a:t>Fork/Join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Focus has been on applications running inside a single Java Virtual Machine (JVM)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Methods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java.rmi.registry.Registry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Registry</a:t>
            </a:r>
            <a:r>
              <a:rPr lang="en-US" dirty="0" smtClean="0"/>
              <a:t> is an interface that extends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Remote</a:t>
            </a:r>
          </a:p>
          <a:p>
            <a:r>
              <a:rPr lang="en-US" dirty="0" smtClean="0">
                <a:cs typeface="Courier New" pitchFamily="49" charset="0"/>
              </a:rPr>
              <a:t>Registry objects allow remote objects to be bound to / unbound from names, names to be looked up, etc.</a:t>
            </a:r>
          </a:p>
          <a:p>
            <a:r>
              <a:rPr lang="en-US" dirty="0" smtClean="0">
                <a:cs typeface="Courier New" pitchFamily="49" charset="0"/>
              </a:rPr>
              <a:t>Useful methods (quoted from Java 7 documentation)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bind(String name, Remote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7662" lvl="1" indent="0">
              <a:buNone/>
            </a:pPr>
            <a:r>
              <a:rPr lang="en-US" dirty="0">
                <a:cs typeface="Courier New" pitchFamily="49" charset="0"/>
              </a:rPr>
              <a:t>Binds a remote reference </a:t>
            </a:r>
            <a:r>
              <a:rPr lang="en-US" dirty="0" smtClean="0">
                <a:cs typeface="Courier New" pitchFamily="49" charset="0"/>
              </a:rPr>
              <a:t>(i.e. stub) to </a:t>
            </a:r>
            <a:r>
              <a:rPr lang="en-US" dirty="0">
                <a:cs typeface="Courier New" pitchFamily="49" charset="0"/>
              </a:rPr>
              <a:t>the specified name in this </a:t>
            </a:r>
            <a:r>
              <a:rPr lang="en-US" dirty="0" smtClean="0">
                <a:cs typeface="Courier New" pitchFamily="49" charset="0"/>
              </a:rPr>
              <a:t>registry</a:t>
            </a:r>
            <a:endParaRPr lang="en-US" dirty="0"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String[] list() </a:t>
            </a:r>
          </a:p>
          <a:p>
            <a:pPr marL="347662" lvl="1" indent="0">
              <a:buNone/>
            </a:pPr>
            <a:r>
              <a:rPr lang="en-US" dirty="0">
                <a:cs typeface="Courier New" pitchFamily="49" charset="0"/>
              </a:rPr>
              <a:t>Returns an array of the names bound in this </a:t>
            </a:r>
            <a:r>
              <a:rPr lang="en-US" dirty="0" smtClean="0">
                <a:cs typeface="Courier New" pitchFamily="49" charset="0"/>
              </a:rPr>
              <a:t>registry</a:t>
            </a:r>
            <a:endParaRPr lang="en-US" dirty="0"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Remote lookup(String name) </a:t>
            </a:r>
          </a:p>
          <a:p>
            <a:pPr marL="347662" lvl="1" indent="0">
              <a:buNone/>
            </a:pPr>
            <a:r>
              <a:rPr lang="en-US" dirty="0">
                <a:cs typeface="Courier New" pitchFamily="49" charset="0"/>
              </a:rPr>
              <a:t>Returns the remote reference </a:t>
            </a:r>
            <a:r>
              <a:rPr lang="en-US" dirty="0" smtClean="0">
                <a:cs typeface="Courier New" pitchFamily="49" charset="0"/>
              </a:rPr>
              <a:t>(i.e. stub) bound </a:t>
            </a:r>
            <a:r>
              <a:rPr lang="en-US" dirty="0">
                <a:cs typeface="Courier New" pitchFamily="49" charset="0"/>
              </a:rPr>
              <a:t>to the specified name in this </a:t>
            </a:r>
            <a:r>
              <a:rPr lang="en-US" dirty="0" smtClean="0">
                <a:cs typeface="Courier New" pitchFamily="49" charset="0"/>
              </a:rPr>
              <a:t>registry</a:t>
            </a:r>
            <a:endParaRPr lang="en-US" dirty="0"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rebind(String name, Remote </a:t>
            </a:r>
            <a:r>
              <a:rPr lang="en-US" sz="29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7662" lvl="1" indent="0">
              <a:buNone/>
            </a:pPr>
            <a:r>
              <a:rPr lang="en-US" dirty="0">
                <a:cs typeface="Courier New" pitchFamily="49" charset="0"/>
              </a:rPr>
              <a:t>Replaces the binding for the specified name in this registry with the supplied </a:t>
            </a:r>
            <a:r>
              <a:rPr lang="en-US" sz="2900" dirty="0">
                <a:cs typeface="Courier New" pitchFamily="49" charset="0"/>
              </a:rPr>
              <a:t>remote </a:t>
            </a:r>
            <a:r>
              <a:rPr lang="en-US" sz="2900" dirty="0" smtClean="0">
                <a:cs typeface="Courier New" pitchFamily="49" charset="0"/>
              </a:rPr>
              <a:t>reference</a:t>
            </a:r>
            <a:endParaRPr lang="en-US" sz="2900" dirty="0"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unbind(String name) </a:t>
            </a:r>
          </a:p>
          <a:p>
            <a:pPr marL="347662" lvl="1" indent="0">
              <a:buNone/>
            </a:pPr>
            <a:r>
              <a:rPr lang="en-US" dirty="0">
                <a:cs typeface="Courier New" pitchFamily="49" charset="0"/>
              </a:rPr>
              <a:t>Removes the binding for the specified name in this </a:t>
            </a:r>
            <a:r>
              <a:rPr lang="en-US" dirty="0" smtClean="0">
                <a:cs typeface="Courier New" pitchFamily="49" charset="0"/>
              </a:rPr>
              <a:t>registry</a:t>
            </a:r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18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rmi.Naming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Registry objects allow names to be looked up, bound, etc.</a:t>
            </a:r>
          </a:p>
          <a:p>
            <a:pPr lvl="1"/>
            <a:r>
              <a:rPr lang="en-US" dirty="0" smtClean="0"/>
              <a:t>These are instance methods, so the registry object must first be retrieved, e.g.</a:t>
            </a:r>
          </a:p>
          <a:p>
            <a:pPr marL="6858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Registry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registry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LocateRegistry.getRegistry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85800" lvl="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registry.rebind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dirty="0" smtClean="0"/>
              <a:t>Remote registries often accessed via URLs and port numbers, e.g.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Registry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registry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LocateRegistry.getRegistry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(“www.cs.umd.edu”,1099);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Naming</a:t>
            </a:r>
            <a:r>
              <a:rPr lang="en-US" dirty="0" smtClean="0">
                <a:cs typeface="Courier New" pitchFamily="49" charset="0"/>
              </a:rPr>
              <a:t> includes “shortcuts” for these registry manipulations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 versions of bind / rebind / etc. assume the string argument is a URL including a host name, port and object name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The appropriate registry is also obtained automatically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So, instead of </a:t>
            </a:r>
          </a:p>
          <a:p>
            <a:pPr marL="6858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Registry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registry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LocateRegistry.getRegistry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(“www.cs.umd.edu”,1099);</a:t>
            </a:r>
            <a:endParaRPr lang="en-US" dirty="0">
              <a:cs typeface="Courier New" pitchFamily="49" charset="0"/>
            </a:endParaRPr>
          </a:p>
          <a:p>
            <a:pPr marL="685800" lvl="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registry.rebind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(“foo”,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object);</a:t>
            </a:r>
            <a:endParaRPr lang="en-US" dirty="0" smtClean="0"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    You can do this:</a:t>
            </a:r>
          </a:p>
          <a:p>
            <a:pPr marL="685800" lvl="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Naming.rebind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(“//www.cs.umd.edu:1099/foo”, object);</a:t>
            </a:r>
          </a:p>
          <a:p>
            <a:pPr lvl="1"/>
            <a:r>
              <a:rPr lang="en-US" dirty="0" smtClean="0"/>
              <a:t>If you leave off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“//www.cs.umd.edu:1099</a:t>
            </a:r>
            <a:r>
              <a:rPr lang="en-US" dirty="0" smtClean="0"/>
              <a:t>” part,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Naming.rebind</a:t>
            </a:r>
            <a:r>
              <a:rPr lang="en-US" dirty="0" smtClean="0"/>
              <a:t> will look for the registry running on the local host on the default port (1099)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75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CLASSPATH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Registries associate stubs to names</a:t>
            </a:r>
          </a:p>
          <a:p>
            <a:r>
              <a:rPr lang="en-US" dirty="0" smtClean="0"/>
              <a:t>Stubs are objects created from classes that are automatically constructed from the remote object’s class</a:t>
            </a:r>
          </a:p>
          <a:p>
            <a:r>
              <a:rPr lang="en-US" dirty="0" smtClean="0"/>
              <a:t>For a registry to store an object, it needs access to the object’s class!</a:t>
            </a:r>
          </a:p>
          <a:p>
            <a:pPr lvl="1"/>
            <a:r>
              <a:rPr lang="en-US" dirty="0" smtClean="0"/>
              <a:t>Objects store fields</a:t>
            </a:r>
          </a:p>
          <a:p>
            <a:pPr lvl="1"/>
            <a:r>
              <a:rPr lang="en-US" dirty="0" smtClean="0"/>
              <a:t>Classes store methods</a:t>
            </a:r>
          </a:p>
          <a:p>
            <a:r>
              <a:rPr lang="en-US" dirty="0" smtClean="0"/>
              <a:t>How to do this?</a:t>
            </a:r>
          </a:p>
          <a:p>
            <a:pPr lvl="1"/>
            <a:r>
              <a:rPr lang="en-US" dirty="0" smtClean="0"/>
              <a:t>If the registry and the server are on the same host, make sure the CLASSPATH of the registry includes the directories used by the server</a:t>
            </a:r>
          </a:p>
          <a:p>
            <a:pPr lvl="2"/>
            <a:r>
              <a:rPr lang="en-US" dirty="0" smtClean="0"/>
              <a:t>E.g., run rmiregistry from the same place as server</a:t>
            </a:r>
          </a:p>
          <a:p>
            <a:pPr lvl="1"/>
            <a:r>
              <a:rPr lang="en-US" dirty="0" smtClean="0"/>
              <a:t>If the registry and server are on different hosts, use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java.rmi.server.codebase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property</a:t>
            </a:r>
            <a:r>
              <a:rPr lang="en-US" dirty="0" smtClean="0"/>
              <a:t> of the JVM that is running the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2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>
                <a:cs typeface="Courier New" pitchFamily="49" charset="0"/>
              </a:rPr>
              <a:t>Property??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java.rmi.server.codebase</a:t>
            </a:r>
            <a:r>
              <a:rPr lang="en-US" sz="3200" dirty="0" smtClean="0">
                <a:cs typeface="Courier New" pitchFamily="49" charset="0"/>
              </a:rPr>
              <a:t>??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Properties are name/value pairs that define information about a JVM and its environment</a:t>
            </a:r>
          </a:p>
          <a:p>
            <a:pPr lvl="1"/>
            <a:r>
              <a:rPr lang="en-US" dirty="0" smtClean="0"/>
              <a:t>E.g. library paths, OS, etc.</a:t>
            </a:r>
          </a:p>
          <a:p>
            <a:pPr lvl="1"/>
            <a:r>
              <a:rPr lang="en-US" dirty="0" smtClean="0"/>
              <a:t>Inside Java, to get current properties, can </a:t>
            </a:r>
            <a:r>
              <a:rPr lang="en-US" dirty="0"/>
              <a:t>execute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System.getProperties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Codebase property of JVM gives (space-separated) list of URLs from which class files published by JVM can be downloaded</a:t>
            </a:r>
          </a:p>
          <a:p>
            <a:r>
              <a:rPr lang="en-US" dirty="0" smtClean="0">
                <a:cs typeface="Courier New" pitchFamily="49" charset="0"/>
              </a:rPr>
              <a:t>Code base properties can be set in special profile files, inside Java program, or at command line</a:t>
            </a:r>
          </a:p>
          <a:p>
            <a:pPr marL="347662" lvl="1" indent="0">
              <a:buNone/>
            </a:pPr>
            <a:r>
              <a:rPr lang="en-US" dirty="0" smtClean="0">
                <a:cs typeface="Courier New" pitchFamily="49" charset="0"/>
              </a:rPr>
              <a:t>E.g.</a:t>
            </a:r>
          </a:p>
          <a:p>
            <a:pPr lvl="1"/>
            <a:r>
              <a:rPr lang="en-US" dirty="0">
                <a:cs typeface="Courier New" pitchFamily="49" charset="0"/>
              </a:rPr>
              <a:t>Following command-line entry specifies the given URL as a code base (Specify the java.library.path on the command line by using the -D option)</a:t>
            </a:r>
          </a:p>
          <a:p>
            <a:pPr marL="685800" lvl="2" indent="0">
              <a:buNone/>
            </a:pPr>
            <a:r>
              <a:rPr lang="en-US" dirty="0" smtClean="0">
                <a:cs typeface="Courier New" pitchFamily="49" charset="0"/>
              </a:rPr>
              <a:t>java -</a:t>
            </a:r>
            <a:r>
              <a:rPr lang="en-US" dirty="0" err="1"/>
              <a:t>Djava.rmi.server.codebase</a:t>
            </a:r>
            <a:r>
              <a:rPr lang="en-US" dirty="0"/>
              <a:t>=http://</a:t>
            </a:r>
            <a:r>
              <a:rPr lang="en-US" dirty="0" smtClean="0"/>
              <a:t>webline/public/mystuff.jar foo</a:t>
            </a:r>
          </a:p>
          <a:p>
            <a:pPr lvl="1"/>
            <a:r>
              <a:rPr lang="en-US" dirty="0" smtClean="0"/>
              <a:t>Following command in Java does the same:</a:t>
            </a:r>
          </a:p>
          <a:p>
            <a:pPr marL="685800" lvl="2" indent="0">
              <a:buNone/>
            </a:pPr>
            <a:r>
              <a:rPr lang="en-US" dirty="0" err="1" smtClean="0"/>
              <a:t>System.setProperty</a:t>
            </a:r>
            <a:r>
              <a:rPr lang="en-US" dirty="0" smtClean="0"/>
              <a:t> (“</a:t>
            </a:r>
            <a:r>
              <a:rPr lang="en-US" dirty="0" err="1" smtClean="0"/>
              <a:t>java.rmi.server.codebase</a:t>
            </a:r>
            <a:r>
              <a:rPr lang="en-US" dirty="0" smtClean="0"/>
              <a:t>”, “http</a:t>
            </a:r>
            <a:r>
              <a:rPr lang="en-US" dirty="0"/>
              <a:t>://</a:t>
            </a:r>
            <a:r>
              <a:rPr lang="en-US" dirty="0" smtClean="0"/>
              <a:t>webline/public/mystuff.jar”);</a:t>
            </a:r>
          </a:p>
          <a:p>
            <a:r>
              <a:rPr lang="en-US" dirty="0" smtClean="0"/>
              <a:t>How does this help?</a:t>
            </a:r>
          </a:p>
          <a:p>
            <a:pPr lvl="1"/>
            <a:r>
              <a:rPr lang="en-US" dirty="0" smtClean="0"/>
              <a:t>When a JVM publishes a stub to a registry, the codebase of the object’s class is also provided as an annotation</a:t>
            </a:r>
          </a:p>
          <a:p>
            <a:pPr lvl="1"/>
            <a:r>
              <a:rPr lang="en-US" dirty="0" smtClean="0"/>
              <a:t>To find the class of the stub object </a:t>
            </a:r>
            <a:r>
              <a:rPr lang="en-US" dirty="0"/>
              <a:t>t</a:t>
            </a:r>
            <a:r>
              <a:rPr lang="en-US" dirty="0" smtClean="0"/>
              <a:t>he registry JVM will first try to consult its own CLASSPATH</a:t>
            </a:r>
          </a:p>
          <a:p>
            <a:pPr lvl="1"/>
            <a:r>
              <a:rPr lang="en-US" dirty="0" smtClean="0"/>
              <a:t>If it cannot find the class in its CLASSPATH, it next looks in the object’s </a:t>
            </a:r>
            <a:r>
              <a:rPr lang="en-US" dirty="0" err="1" smtClean="0"/>
              <a:t>codepath</a:t>
            </a:r>
            <a:r>
              <a:rPr lang="en-US" dirty="0" smtClean="0"/>
              <a:t> annotation (provided by the server)!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BE CAREFUL!  IF THE REGISTRY JVM’S CLASSPATH CONTAINS A CLASS OF THE SAME NAME AS THE STUB, THE REGISTRY WILL GET ITS LOCAL CLASS RATHER THAN THE (CORRECT) REMOTE ONE!!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8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Downloading remote code poses security risks</a:t>
            </a:r>
          </a:p>
          <a:p>
            <a:pPr lvl="1"/>
            <a:r>
              <a:rPr lang="en-US" dirty="0" smtClean="0"/>
              <a:t>The code may be buggy</a:t>
            </a:r>
          </a:p>
          <a:p>
            <a:pPr lvl="1"/>
            <a:r>
              <a:rPr lang="en-US" dirty="0" smtClean="0"/>
              <a:t>The code may be malicious</a:t>
            </a:r>
          </a:p>
          <a:p>
            <a:r>
              <a:rPr lang="en-US" dirty="0" smtClean="0"/>
              <a:t>Java enables the definition of security managers and policies to limit the access downloaded code has to system resources</a:t>
            </a:r>
          </a:p>
          <a:p>
            <a:r>
              <a:rPr lang="en-US" dirty="0" smtClean="0"/>
              <a:t>These can be defined in system properties 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java.security.manager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java.security.policy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Your JVM may have these set already, and they may interfere with remote downloading</a:t>
            </a:r>
          </a:p>
          <a:p>
            <a:r>
              <a:rPr lang="en-US" dirty="0" smtClean="0"/>
              <a:t>You can also set a security manager in your Java program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System.setSecurityManager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5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Accessing Remote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To use a remote object, a client must:</a:t>
            </a:r>
          </a:p>
          <a:p>
            <a:pPr lvl="1"/>
            <a:r>
              <a:rPr lang="en-US" dirty="0" smtClean="0"/>
              <a:t>Get a registry that has a name assigned to the object</a:t>
            </a:r>
          </a:p>
          <a:p>
            <a:pPr lvl="1"/>
            <a:r>
              <a:rPr lang="en-US" dirty="0" smtClean="0"/>
              <a:t>Perform a lookup on the registry using the given object’s name</a:t>
            </a:r>
          </a:p>
          <a:p>
            <a:pPr lvl="2"/>
            <a:r>
              <a:rPr lang="en-US" dirty="0" smtClean="0"/>
              <a:t>Note: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registry.lookup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returns objects of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Remote</a:t>
            </a:r>
          </a:p>
          <a:p>
            <a:pPr lvl="2"/>
            <a:r>
              <a:rPr lang="en-US" dirty="0" smtClean="0"/>
              <a:t>You must cast the object to the particular subclass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/>
              <a:t> that the object’s class implements</a:t>
            </a:r>
          </a:p>
          <a:p>
            <a:r>
              <a:rPr lang="en-US" dirty="0" smtClean="0"/>
              <a:t>If successful, the registry will return a stub to the given object</a:t>
            </a:r>
          </a:p>
          <a:p>
            <a:r>
              <a:rPr lang="en-US" dirty="0" smtClean="0"/>
              <a:t>To invoke the remote object’s method, invoke the method of the same name on the stub!</a:t>
            </a:r>
          </a:p>
          <a:p>
            <a:r>
              <a:rPr lang="en-US" dirty="0" smtClean="0"/>
              <a:t>E.g. (from TestStringClient.java; recall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TestString</a:t>
            </a:r>
            <a:r>
              <a:rPr lang="en-US" dirty="0" smtClean="0"/>
              <a:t> extends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/>
              <a:t>)</a:t>
            </a:r>
          </a:p>
          <a:p>
            <a:pPr marL="347662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Registry </a:t>
            </a:r>
            <a:r>
              <a:rPr lang="en-US" sz="23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registry</a:t>
            </a: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LocateRegistry.getRegistry</a:t>
            </a: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(host);</a:t>
            </a:r>
          </a:p>
          <a:p>
            <a:pPr marL="347662" lvl="1" indent="0">
              <a:buNone/>
            </a:pPr>
            <a:r>
              <a:rPr lang="en-US" sz="23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TestString</a:t>
            </a: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stub1 = (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TestString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3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registry.lookup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("Test1");</a:t>
            </a:r>
          </a:p>
          <a:p>
            <a:pPr marL="347662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response = stub1.getTestString();</a:t>
            </a:r>
          </a:p>
          <a:p>
            <a:r>
              <a:rPr lang="en-US" dirty="0" smtClean="0"/>
              <a:t>Same CLASSPATH considerations as for registries apply. Also</a:t>
            </a:r>
          </a:p>
          <a:p>
            <a:pPr lvl="1"/>
            <a:r>
              <a:rPr lang="en-US" dirty="0" smtClean="0"/>
              <a:t>If client uses local classes to create objects to pass (via marshaling / </a:t>
            </a:r>
            <a:r>
              <a:rPr lang="en-US" dirty="0" err="1" smtClean="0"/>
              <a:t>unmarshaling</a:t>
            </a:r>
            <a:r>
              <a:rPr lang="en-US" dirty="0" smtClean="0"/>
              <a:t>) to server …</a:t>
            </a:r>
          </a:p>
          <a:p>
            <a:pPr lvl="1"/>
            <a:r>
              <a:rPr lang="en-US" dirty="0" smtClean="0"/>
              <a:t>… then client’s class files must be accessible to server (either via CLASSPATH or </a:t>
            </a:r>
            <a:r>
              <a:rPr lang="en-US" dirty="0" err="1" smtClean="0"/>
              <a:t>codepath</a:t>
            </a:r>
            <a:r>
              <a:rPr lang="en-US" dirty="0" smtClean="0"/>
              <a:t> property of client)</a:t>
            </a:r>
            <a:endParaRPr lang="en-US" dirty="0"/>
          </a:p>
          <a:p>
            <a:pPr marL="3476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4/21/2014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2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8"/>
            <a:ext cx="8839200" cy="411162"/>
          </a:xfrm>
        </p:spPr>
        <p:txBody>
          <a:bodyPr>
            <a:no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Compiling: https://docs.oracle.com/javase/tutorial/rmi/overview.html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17220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Build a JAR File of Interface Classes</a:t>
            </a:r>
          </a:p>
          <a:p>
            <a:pPr lvl="1"/>
            <a:r>
              <a:rPr lang="en-US"/>
              <a:t>Develop Compute.java and Task.java interfaces</a:t>
            </a:r>
          </a:p>
          <a:p>
            <a:pPr lvl="1"/>
            <a:r>
              <a:rPr lang="en-US"/>
              <a:t>javac compute/Compute.java compute/Task.java</a:t>
            </a:r>
          </a:p>
          <a:p>
            <a:pPr lvl="1"/>
            <a:r>
              <a:rPr lang="en-US"/>
              <a:t>jar cvf compute.jar compute/*.class</a:t>
            </a:r>
          </a:p>
          <a:p>
            <a:r>
              <a:rPr lang="en-US"/>
              <a:t>Distribute compute.jar to Client and Server (these are just interfaces)</a:t>
            </a:r>
          </a:p>
          <a:p>
            <a:r>
              <a:rPr lang="en-US"/>
              <a:t>Put the class files in a network-accessible location</a:t>
            </a:r>
          </a:p>
          <a:p>
            <a:r>
              <a:rPr lang="en-US"/>
              <a:t>Build the Server Classes</a:t>
            </a:r>
          </a:p>
          <a:p>
            <a:pPr lvl="1"/>
            <a:r>
              <a:rPr lang="en-US"/>
              <a:t>Build ComputeEngine java class</a:t>
            </a:r>
          </a:p>
          <a:p>
            <a:pPr lvl="2"/>
            <a:r>
              <a:rPr lang="en-US"/>
              <a:t>Put in /home/ann/public_html/classes</a:t>
            </a:r>
          </a:p>
          <a:p>
            <a:pPr lvl="2"/>
            <a:r>
              <a:rPr lang="en-US"/>
              <a:t>Accesible via web service </a:t>
            </a:r>
            <a:r>
              <a:rPr lang="en-US">
                <a:hlinkClick r:id="rId2"/>
              </a:rPr>
              <a:t>http://host:port/~ann/classes/</a:t>
            </a:r>
            <a:endParaRPr lang="en-US"/>
          </a:p>
          <a:p>
            <a:pPr lvl="1"/>
            <a:r>
              <a:rPr lang="en-US"/>
              <a:t>javac -cp /home/ann/public_html/classes/compute.jar engine/</a:t>
            </a:r>
            <a:r>
              <a:rPr lang="en-US">
                <a:solidFill>
                  <a:srgbClr val="0000FF"/>
                </a:solidFill>
              </a:rPr>
              <a:t>ComputeEngine.java – </a:t>
            </a:r>
            <a:r>
              <a:rPr lang="en-US">
                <a:solidFill>
                  <a:schemeClr val="tx1"/>
                </a:solidFill>
              </a:rPr>
              <a:t>compile server-side implementation class</a:t>
            </a:r>
          </a:p>
          <a:p>
            <a:r>
              <a:rPr lang="en-US"/>
              <a:t>Build the Client Classes</a:t>
            </a:r>
          </a:p>
          <a:p>
            <a:pPr lvl="1"/>
            <a:r>
              <a:rPr lang="en-US"/>
              <a:t>Develop ComputePi.java and Pi.java </a:t>
            </a:r>
          </a:p>
          <a:p>
            <a:pPr lvl="2"/>
            <a:r>
              <a:rPr lang="en-US"/>
              <a:t>Put i</a:t>
            </a:r>
            <a:r>
              <a:rPr lang="en-US"/>
              <a:t>n directory /home/jones/public_html/classes</a:t>
            </a:r>
          </a:p>
          <a:p>
            <a:pPr lvl="2"/>
            <a:r>
              <a:rPr lang="en-US"/>
              <a:t>Accessible via web service </a:t>
            </a:r>
            <a:r>
              <a:rPr lang="en-US">
                <a:hlinkClick r:id="rId3"/>
              </a:rPr>
              <a:t>http://host:port/~jones/classes/</a:t>
            </a:r>
            <a:endParaRPr lang="en-US"/>
          </a:p>
          <a:p>
            <a:pPr lvl="1"/>
            <a:r>
              <a:rPr lang="en-US"/>
              <a:t>javac -cp /home/jones/public_html/classes/compute.jar client/ComputePi.java client/Pi.java</a:t>
            </a:r>
          </a:p>
          <a:p>
            <a:pPr lvl="1"/>
            <a:r>
              <a:rPr lang="en-US"/>
              <a:t>Put Pi.class in /home/jones/public_html/classes/client</a:t>
            </a:r>
          </a:p>
          <a:p>
            <a:pPr lvl="2"/>
            <a:r>
              <a:rPr lang="en-US"/>
              <a:t>So that server has acess to this Task</a:t>
            </a:r>
          </a:p>
          <a:p>
            <a:pPr lvl="2"/>
            <a:r>
              <a:rPr lang="en-US"/>
              <a:t>Otherwise server would not know the classs definition and thus would not be able to execute the task on behalf of the client</a:t>
            </a:r>
          </a:p>
          <a:p>
            <a:pPr lvl="1"/>
            <a:r>
              <a:rPr lang="en-US"/>
              <a:t>This is an advanced example – server executes task for client</a:t>
            </a:r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4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364163"/>
          </a:xfrm>
        </p:spPr>
        <p:txBody>
          <a:bodyPr>
            <a:normAutofit lnSpcReduction="10000"/>
          </a:bodyPr>
          <a:lstStyle/>
          <a:p>
            <a:r>
              <a:rPr lang="en-US"/>
              <a:t>Start RMI Registry</a:t>
            </a:r>
          </a:p>
          <a:p>
            <a:pPr lvl="1"/>
            <a:r>
              <a:rPr lang="en-US"/>
              <a:t>rmiregistry &amp;</a:t>
            </a:r>
          </a:p>
          <a:p>
            <a:r>
              <a:rPr lang="en-US"/>
              <a:t>Tell RMI where the classes are available &amp; start ComputeEngine</a:t>
            </a:r>
          </a:p>
          <a:p>
            <a:pPr marL="347662" lvl="1" indent="0">
              <a:buNone/>
            </a:pPr>
            <a:r>
              <a:rPr lang="en-US"/>
              <a:t>java -cp /home/ann/src:/home/ann/public_html/classes/</a:t>
            </a:r>
            <a:r>
              <a:rPr lang="en-US">
                <a:solidFill>
                  <a:srgbClr val="FF0000"/>
                </a:solidFill>
              </a:rPr>
              <a:t>compute.</a:t>
            </a:r>
            <a:r>
              <a:rPr lang="en-US"/>
              <a:t>jar         </a:t>
            </a:r>
            <a:r>
              <a:rPr lang="en-US">
                <a:solidFill>
                  <a:srgbClr val="0000FF"/>
                </a:solidFill>
              </a:rPr>
              <a:t>//path to interfaces</a:t>
            </a:r>
          </a:p>
          <a:p>
            <a:pPr marL="347662" lvl="1" indent="0">
              <a:buNone/>
            </a:pPr>
            <a:r>
              <a:rPr lang="en-US"/>
              <a:t>-Djava.rmi.server.</a:t>
            </a:r>
            <a:r>
              <a:rPr lang="en-US">
                <a:solidFill>
                  <a:srgbClr val="FF0000"/>
                </a:solidFill>
              </a:rPr>
              <a:t>codebase</a:t>
            </a:r>
            <a:r>
              <a:rPr lang="en-US"/>
              <a:t>=http://mycomputer/~ann/classes/compute.jar          </a:t>
            </a:r>
            <a:r>
              <a:rPr lang="en-US">
                <a:solidFill>
                  <a:srgbClr val="0000FF"/>
                </a:solidFill>
              </a:rPr>
              <a:t>//server</a:t>
            </a:r>
          </a:p>
          <a:p>
            <a:pPr marL="347662" lvl="1" indent="0">
              <a:buNone/>
            </a:pPr>
            <a:r>
              <a:rPr lang="en-US"/>
              <a:t>-Djava.rmi.server.</a:t>
            </a:r>
            <a:r>
              <a:rPr lang="en-US">
                <a:solidFill>
                  <a:srgbClr val="FF0000"/>
                </a:solidFill>
              </a:rPr>
              <a:t>hostname</a:t>
            </a:r>
            <a:r>
              <a:rPr lang="en-US"/>
              <a:t>=mycomputer.example.com     -Djava.</a:t>
            </a:r>
            <a:r>
              <a:rPr lang="en-US">
                <a:solidFill>
                  <a:srgbClr val="FF0000"/>
                </a:solidFill>
              </a:rPr>
              <a:t>security.policy</a:t>
            </a:r>
            <a:r>
              <a:rPr lang="en-US"/>
              <a:t>=server.policy     </a:t>
            </a:r>
          </a:p>
          <a:p>
            <a:pPr marL="347662" lvl="1" indent="0">
              <a:buNone/>
            </a:pPr>
            <a:r>
              <a:rPr lang="en-US"/>
              <a:t>     engine.ComputeEngine  </a:t>
            </a:r>
            <a:r>
              <a:rPr lang="en-US">
                <a:solidFill>
                  <a:srgbClr val="0000FF"/>
                </a:solidFill>
              </a:rPr>
              <a:t>//start 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411162"/>
          </a:xfrm>
        </p:spPr>
        <p:txBody>
          <a:bodyPr>
            <a:no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Server: https://docs.oracle.com/javase/tutorial/rmi/overview.html</a:t>
            </a:r>
          </a:p>
        </p:txBody>
      </p:sp>
    </p:spTree>
    <p:extLst>
      <p:ext uri="{BB962C8B-B14F-4D97-AF65-F5344CB8AC3E}">
        <p14:creationId xmlns:p14="http://schemas.microsoft.com/office/powerpoint/2010/main" val="2180694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-Djava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419284"/>
            <a:ext cx="86106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The java command (previous slide) defines the following system properties: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The java.rmi.server.</a:t>
            </a:r>
            <a:r>
              <a:rPr lang="en-US">
                <a:solidFill>
                  <a:srgbClr val="FF0000"/>
                </a:solidFill>
              </a:rPr>
              <a:t>codebase</a:t>
            </a:r>
            <a:r>
              <a:rPr lang="en-US"/>
              <a:t> property specifies the location, a codebase URL, from which the definitions for classes originating from this server can be downloaded. 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If the codebase specifies a directory hierarchy (as opposed to a JAR file), you must include a trailing slash at the end of the codebase URL.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java.rmi.</a:t>
            </a:r>
            <a:r>
              <a:rPr lang="en-US">
                <a:solidFill>
                  <a:srgbClr val="FF0000"/>
                </a:solidFill>
              </a:rPr>
              <a:t>server.hostname</a:t>
            </a:r>
            <a:r>
              <a:rPr lang="en-US"/>
              <a:t> property specifies the host name or address to put in the stubs for remote objects exported in this Java virtual machine. 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This value is the host name or address used by clients when they attempt to communicate remote method invocations. 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By default, the RMI implementation uses the server's IP address as indicated by the java.net.InetAddress.getLocalHost API. However, sometimes, this address is not appropriate for all clients and a fully qualified host name would be more effective. To ensure that RMI uses a host name (or IP address) for the server that is routable from all potential clients, set the java.rmi.server.hostname property.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java.security.policy property is used to specify the policy file that contains the permissions you intend to grant.</a:t>
            </a:r>
          </a:p>
        </p:txBody>
      </p:sp>
    </p:spTree>
    <p:extLst>
      <p:ext uri="{BB962C8B-B14F-4D97-AF65-F5344CB8AC3E}">
        <p14:creationId xmlns:p14="http://schemas.microsoft.com/office/powerpoint/2010/main" val="403977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/>
              <a:t>Start Client:</a:t>
            </a:r>
          </a:p>
          <a:p>
            <a:pPr marL="347662" lvl="1" indent="0">
              <a:buNone/>
            </a:pPr>
            <a:r>
              <a:rPr lang="en-US"/>
              <a:t>java -cp /home/jones/src:/home/jones/public_html/classes/compute.jar</a:t>
            </a:r>
            <a:endParaRPr lang="en-US"/>
          </a:p>
          <a:p>
            <a:pPr marL="347662" lvl="1" indent="0">
              <a:buNone/>
            </a:pPr>
            <a:r>
              <a:rPr lang="en-US"/>
              <a:t>-Djava.rmi.server.codebase=http://mysecondcomputer/~jones/classes/</a:t>
            </a:r>
            <a:endParaRPr lang="en-US"/>
          </a:p>
          <a:p>
            <a:pPr marL="347662" lvl="1" indent="0">
              <a:buNone/>
            </a:pPr>
            <a:r>
              <a:rPr lang="en-US"/>
              <a:t>-Djava.security.policy=client.policy</a:t>
            </a:r>
          </a:p>
          <a:p>
            <a:pPr marL="347662" lvl="1" indent="0">
              <a:buNone/>
            </a:pPr>
            <a:r>
              <a:rPr lang="en-US"/>
              <a:t>    client.ComputePi mycomputer.example.com 45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411162"/>
          </a:xfrm>
        </p:spPr>
        <p:txBody>
          <a:bodyPr>
            <a:no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Client: https://docs.oracle.com/javase/tutorial/rmi/compiling.html</a:t>
            </a:r>
          </a:p>
        </p:txBody>
      </p:sp>
    </p:spTree>
    <p:extLst>
      <p:ext uri="{BB962C8B-B14F-4D97-AF65-F5344CB8AC3E}">
        <p14:creationId xmlns:p14="http://schemas.microsoft.com/office/powerpoint/2010/main" val="29287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Method Invocation (RMI)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Java support for </a:t>
            </a:r>
            <a:r>
              <a:rPr lang="en-US" i="1" dirty="0" smtClean="0">
                <a:solidFill>
                  <a:srgbClr val="FF0000"/>
                </a:solidFill>
              </a:rPr>
              <a:t>distributed programming</a:t>
            </a:r>
          </a:p>
          <a:p>
            <a:pPr lvl="1"/>
            <a:r>
              <a:rPr lang="en-US" dirty="0" smtClean="0"/>
              <a:t>Applications may use several JVMs</a:t>
            </a:r>
          </a:p>
          <a:p>
            <a:pPr lvl="1"/>
            <a:r>
              <a:rPr lang="en-US" dirty="0" smtClean="0"/>
              <a:t>JVMs may be on different nodes in a network</a:t>
            </a:r>
          </a:p>
          <a:p>
            <a:pPr lvl="1"/>
            <a:r>
              <a:rPr lang="en-US" dirty="0" smtClean="0"/>
              <a:t>Key constraint:  no shared memory!</a:t>
            </a:r>
          </a:p>
          <a:p>
            <a:r>
              <a:rPr lang="en-US" dirty="0" smtClean="0"/>
              <a:t>RMI enables methods in objects hosted by one JVM to be called from a different JVM</a:t>
            </a:r>
          </a:p>
          <a:p>
            <a:pPr lvl="1"/>
            <a:r>
              <a:rPr lang="en-US" dirty="0" smtClean="0"/>
              <a:t>This approach to distributed-system design is often called the </a:t>
            </a:r>
            <a:r>
              <a:rPr lang="en-US" i="1" dirty="0" smtClean="0">
                <a:solidFill>
                  <a:srgbClr val="FF0000"/>
                </a:solidFill>
              </a:rPr>
              <a:t>distributed object model</a:t>
            </a:r>
          </a:p>
          <a:p>
            <a:pPr lvl="1"/>
            <a:r>
              <a:rPr lang="en-US" dirty="0"/>
              <a:t>Other distributed object </a:t>
            </a:r>
            <a:r>
              <a:rPr lang="en-US" dirty="0" smtClean="0"/>
              <a:t>models</a:t>
            </a:r>
          </a:p>
          <a:p>
            <a:pPr lvl="2"/>
            <a:r>
              <a:rPr lang="en-US" dirty="0" smtClean="0"/>
              <a:t>DCOM (Distributed Component Object Model; Microsoft)</a:t>
            </a:r>
          </a:p>
          <a:p>
            <a:pPr lvl="2"/>
            <a:r>
              <a:rPr lang="en-US" dirty="0" smtClean="0"/>
              <a:t>CORBA (Common Object Request Broker Architecture; OMG)</a:t>
            </a:r>
            <a:endParaRPr lang="en-US" dirty="0"/>
          </a:p>
          <a:p>
            <a:pPr lvl="1"/>
            <a:r>
              <a:rPr lang="en-US" dirty="0" smtClean="0"/>
              <a:t>Other distributed models</a:t>
            </a:r>
          </a:p>
          <a:p>
            <a:pPr lvl="2"/>
            <a:r>
              <a:rPr lang="en-US" dirty="0" smtClean="0"/>
              <a:t>Message passing</a:t>
            </a:r>
          </a:p>
          <a:p>
            <a:pPr lvl="2"/>
            <a:r>
              <a:rPr lang="en-US" dirty="0" smtClean="0"/>
              <a:t>Event-based architectures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2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Distributed System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Host</a:t>
            </a:r>
          </a:p>
          <a:p>
            <a:pPr marL="347662" lvl="1" indent="0">
              <a:buNone/>
            </a:pPr>
            <a:r>
              <a:rPr lang="en-US" dirty="0" smtClean="0"/>
              <a:t>Computer running in a distributed environment</a:t>
            </a:r>
          </a:p>
          <a:p>
            <a:r>
              <a:rPr lang="en-US" dirty="0" smtClean="0"/>
              <a:t>Port</a:t>
            </a:r>
          </a:p>
          <a:p>
            <a:pPr marL="347662" lvl="1" indent="0">
              <a:buNone/>
            </a:pPr>
            <a:r>
              <a:rPr lang="en-US" dirty="0" smtClean="0"/>
              <a:t>Communication channel used by hosts to exchange messages</a:t>
            </a:r>
          </a:p>
          <a:p>
            <a:r>
              <a:rPr lang="en-US" dirty="0" smtClean="0"/>
              <a:t>Network</a:t>
            </a:r>
          </a:p>
          <a:p>
            <a:pPr marL="347662" lvl="1" indent="0">
              <a:buNone/>
            </a:pPr>
            <a:r>
              <a:rPr lang="en-US" dirty="0" smtClean="0"/>
              <a:t>System consisting of hosts, equipment used to  connect hosts</a:t>
            </a:r>
          </a:p>
          <a:p>
            <a:r>
              <a:rPr lang="en-US" dirty="0" smtClean="0"/>
              <a:t>IP address</a:t>
            </a:r>
          </a:p>
          <a:p>
            <a:pPr marL="347662" lvl="1" indent="0">
              <a:buNone/>
            </a:pPr>
            <a:r>
              <a:rPr lang="en-US" dirty="0" smtClean="0"/>
              <a:t>Internet Protocol address:  number assigned to a host connected to the internet so that other hosts may communicate with it</a:t>
            </a:r>
          </a:p>
          <a:p>
            <a:r>
              <a:rPr lang="en-US" dirty="0" smtClean="0"/>
              <a:t>MAC address</a:t>
            </a:r>
          </a:p>
          <a:p>
            <a:pPr marL="347662" lvl="1" indent="0">
              <a:buNone/>
            </a:pPr>
            <a:r>
              <a:rPr lang="en-US" dirty="0" smtClean="0"/>
              <a:t>Media Access Control address:  number assigned to a host on a local-area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6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Distributed  Object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Remotely accessible objects reside on </a:t>
            </a:r>
            <a:r>
              <a:rPr lang="en-US" i="1" dirty="0" smtClean="0">
                <a:solidFill>
                  <a:srgbClr val="FF0000"/>
                </a:solidFill>
              </a:rPr>
              <a:t>servers</a:t>
            </a:r>
            <a:r>
              <a:rPr lang="en-US" dirty="0" smtClean="0"/>
              <a:t> (= JVMs)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Client objects can invoke methods in remote objects</a:t>
            </a:r>
          </a:p>
          <a:p>
            <a:r>
              <a:rPr lang="en-US" dirty="0" smtClean="0"/>
              <a:t>RMI protocol handles transfer of data to / from servers / clients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02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15000" y="2209800"/>
            <a:ext cx="12954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9000" y="2133600"/>
            <a:ext cx="994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JVM</a:t>
            </a:r>
          </a:p>
          <a:p>
            <a:r>
              <a:rPr lang="en-US" sz="2000" dirty="0" smtClean="0"/>
              <a:t>(server)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410200" y="4343400"/>
            <a:ext cx="1828800" cy="1828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39000" y="4876800"/>
            <a:ext cx="916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JVM</a:t>
            </a:r>
          </a:p>
          <a:p>
            <a:r>
              <a:rPr lang="en-US" sz="2000" dirty="0" smtClean="0"/>
              <a:t>(client)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5715000" y="4876800"/>
            <a:ext cx="1295400" cy="76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  <a:endCxn id="9" idx="3"/>
          </p:cNvCxnSpPr>
          <p:nvPr/>
        </p:nvCxnSpPr>
        <p:spPr>
          <a:xfrm flipV="1">
            <a:off x="5904707" y="2860208"/>
            <a:ext cx="0" cy="21281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3714690"/>
            <a:ext cx="859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invoke</a:t>
            </a:r>
          </a:p>
        </p:txBody>
      </p:sp>
      <p:cxnSp>
        <p:nvCxnSpPr>
          <p:cNvPr id="17" name="Straight Arrow Connector 16"/>
          <p:cNvCxnSpPr>
            <a:stCxn id="9" idx="5"/>
            <a:endCxn id="13" idx="7"/>
          </p:cNvCxnSpPr>
          <p:nvPr/>
        </p:nvCxnSpPr>
        <p:spPr>
          <a:xfrm>
            <a:off x="6820693" y="2860208"/>
            <a:ext cx="0" cy="21281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7119" y="3733800"/>
            <a:ext cx="843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return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does the client object pass arguments to the remote object?</a:t>
            </a:r>
          </a:p>
          <a:p>
            <a:r>
              <a:rPr lang="en-US" dirty="0" smtClean="0"/>
              <a:t>How does the remote object return information to the client object?</a:t>
            </a:r>
          </a:p>
          <a:p>
            <a:r>
              <a:rPr lang="en-US" dirty="0"/>
              <a:t>How do distributed objects find out about each other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does the client object know what argument types to pass, and what return type to expect?</a:t>
            </a:r>
          </a:p>
          <a:p>
            <a:r>
              <a:rPr lang="en-US" dirty="0" smtClean="0"/>
              <a:t>How does the client object know if the remote object can be trusted (and vice versa)?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Exchanging Information Between Objects via 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RMI uses </a:t>
            </a:r>
            <a:r>
              <a:rPr lang="en-US" i="1" dirty="0" smtClean="0">
                <a:solidFill>
                  <a:srgbClr val="FF0000"/>
                </a:solidFill>
              </a:rPr>
              <a:t>TCP / IP</a:t>
            </a:r>
            <a:r>
              <a:rPr lang="en-US" dirty="0" smtClean="0"/>
              <a:t> to transfer information between objects [</a:t>
            </a:r>
            <a:r>
              <a:rPr lang="en-US" dirty="0" smtClean="0">
                <a:solidFill>
                  <a:srgbClr val="FF0000"/>
                </a:solidFill>
              </a:rPr>
              <a:t>see next slides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TCP = Transmission Control Protocol</a:t>
            </a:r>
          </a:p>
          <a:p>
            <a:pPr lvl="1"/>
            <a:r>
              <a:rPr lang="en-US" dirty="0" smtClean="0"/>
              <a:t>IP = Internet Protocol</a:t>
            </a:r>
          </a:p>
          <a:p>
            <a:r>
              <a:rPr lang="en-US" dirty="0" smtClean="0"/>
              <a:t>TCP / IP is a protocol for exchanging data among computers connected to a network</a:t>
            </a:r>
          </a:p>
          <a:p>
            <a:pPr lvl="1"/>
            <a:r>
              <a:rPr lang="en-US" dirty="0" smtClean="0"/>
              <a:t>TCP (inter-application) is connection-oriented</a:t>
            </a:r>
          </a:p>
          <a:p>
            <a:pPr lvl="2"/>
            <a:r>
              <a:rPr lang="en-US" dirty="0"/>
              <a:t>Devices at the end points use a preliminary protocol to establish an end-to-end connection before any data is sent. Connection-oriented protocol service is sometimes called a "reliable" network service, because it guarantees that data will arrive in the proper sequence.</a:t>
            </a:r>
          </a:p>
          <a:p>
            <a:pPr lvl="1"/>
            <a:r>
              <a:rPr lang="en-US" dirty="0" smtClean="0"/>
              <a:t>IP (inter-machine) is connection-less, packet-based</a:t>
            </a:r>
          </a:p>
          <a:p>
            <a:pPr lvl="2"/>
            <a:r>
              <a:rPr lang="en-US" dirty="0"/>
              <a:t>The alternative to connection-oriented transmission in which data is sent from one end point to another without prior arrangement. Connectionless protocols are usually described as </a:t>
            </a:r>
            <a:r>
              <a:rPr lang="en-US" i="1" dirty="0"/>
              <a:t>stateless</a:t>
            </a:r>
            <a:r>
              <a:rPr lang="en-US" dirty="0"/>
              <a:t> because the end points have no protocol-defined way to remember where they are in a "conversation" of message exchanges.</a:t>
            </a:r>
          </a:p>
          <a:p>
            <a:pPr lvl="1"/>
            <a:r>
              <a:rPr lang="en-US" dirty="0" smtClean="0"/>
              <a:t>Data is passive (i.e. sequences of bytes)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43575</TotalTime>
  <Words>4971</Words>
  <Application>Microsoft Macintosh PowerPoint</Application>
  <PresentationFormat>On-screen Show (4:3)</PresentationFormat>
  <Paragraphs>672</Paragraphs>
  <Slides>49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CSYE 7215: Parallel &amp; Multithreaded Programming  Textbook:  Brian Goetz et al.  "Java Concurrency in Practice.”  Lecture 10: Java RMI – Remote Method Invocation</vt:lpstr>
      <vt:lpstr>Lecture 22 Java Remote Method Invocation</vt:lpstr>
      <vt:lpstr>Recall</vt:lpstr>
      <vt:lpstr>So Far We Have Concentrated On:</vt:lpstr>
      <vt:lpstr>Remote Method Invocation (RMI)</vt:lpstr>
      <vt:lpstr>Some Distributed System Terminology</vt:lpstr>
      <vt:lpstr>RMI Distributed  Object Model</vt:lpstr>
      <vt:lpstr>Questions</vt:lpstr>
      <vt:lpstr>Exchanging Information Between Objects via RMI</vt:lpstr>
      <vt:lpstr>OSI Model Layers and their Services</vt:lpstr>
      <vt:lpstr>OSI Model Layers and their Services</vt:lpstr>
      <vt:lpstr>TCP/IP in OSI</vt:lpstr>
      <vt:lpstr>RMI and TCP / IP</vt:lpstr>
      <vt:lpstr>Marshaling / Unmarshaling in RMI</vt:lpstr>
      <vt:lpstr>RMI Distributed Object Model with (Un)Marshaling</vt:lpstr>
      <vt:lpstr>Locating Remote Objects:  Object Registries</vt:lpstr>
      <vt:lpstr>RMI Architecture / Flow</vt:lpstr>
      <vt:lpstr>Stubs</vt:lpstr>
      <vt:lpstr>RMI Architecture (Refined)</vt:lpstr>
      <vt:lpstr>Warning</vt:lpstr>
      <vt:lpstr>The java.rmi.Remote Interface</vt:lpstr>
      <vt:lpstr>Example:  Test String Printing</vt:lpstr>
      <vt:lpstr>TestString.java</vt:lpstr>
      <vt:lpstr>TestStringServer.java</vt:lpstr>
      <vt:lpstr>PowerPoint Presentation</vt:lpstr>
      <vt:lpstr>TestStringClient.java</vt:lpstr>
      <vt:lpstr>Launching an RMI Application</vt:lpstr>
      <vt:lpstr>Launching an RMI Registry</vt:lpstr>
      <vt:lpstr>Launching Test String Server, Client </vt:lpstr>
      <vt:lpstr>Trace</vt:lpstr>
      <vt:lpstr>Lecture 23 Inside Java RMI</vt:lpstr>
      <vt:lpstr>Recall</vt:lpstr>
      <vt:lpstr>RMI in More Detail</vt:lpstr>
      <vt:lpstr>Exporting an Object</vt:lpstr>
      <vt:lpstr>Behind the Scenes with exportObject()</vt:lpstr>
      <vt:lpstr>Stubs and Skeletons</vt:lpstr>
      <vt:lpstr>Object Registration</vt:lpstr>
      <vt:lpstr>Creating Object Registries</vt:lpstr>
      <vt:lpstr>Other Useful Methods in java.rmi.registry.LocateRegistry</vt:lpstr>
      <vt:lpstr>Useful Methods in java.rmi.registry.Registry</vt:lpstr>
      <vt:lpstr>rmi.Naming</vt:lpstr>
      <vt:lpstr>CLASSPATH Considerations</vt:lpstr>
      <vt:lpstr>Property?? java.rmi.server.codebase??</vt:lpstr>
      <vt:lpstr>Security</vt:lpstr>
      <vt:lpstr>Accessing Remote Objects</vt:lpstr>
      <vt:lpstr>Compiling: https://docs.oracle.com/javase/tutorial/rmi/overview.html</vt:lpstr>
      <vt:lpstr>Server: https://docs.oracle.com/javase/tutorial/rmi/overview.html</vt:lpstr>
      <vt:lpstr>Java -Djava</vt:lpstr>
      <vt:lpstr>Client: https://docs.oracle.com/javase/tutorial/rmi/compiling.html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Rance Cleaveland</dc:creator>
  <cp:lastModifiedBy>Mieczyslaw Kokar</cp:lastModifiedBy>
  <cp:revision>411</cp:revision>
  <cp:lastPrinted>2012-11-26T18:57:12Z</cp:lastPrinted>
  <dcterms:created xsi:type="dcterms:W3CDTF">2012-08-28T18:07:29Z</dcterms:created>
  <dcterms:modified xsi:type="dcterms:W3CDTF">2015-11-12T22:50:25Z</dcterms:modified>
</cp:coreProperties>
</file>