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9" r:id="rId2"/>
    <p:sldId id="296" r:id="rId3"/>
    <p:sldId id="297" r:id="rId4"/>
    <p:sldId id="298" r:id="rId5"/>
    <p:sldId id="334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35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33" r:id="rId34"/>
    <p:sldId id="326" r:id="rId35"/>
    <p:sldId id="327" r:id="rId36"/>
    <p:sldId id="328" r:id="rId37"/>
    <p:sldId id="337" r:id="rId38"/>
    <p:sldId id="338" r:id="rId39"/>
    <p:sldId id="329" r:id="rId40"/>
    <p:sldId id="330" r:id="rId41"/>
    <p:sldId id="331" r:id="rId42"/>
    <p:sldId id="33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D30E-28B5-F042-9B01-B90C94045790}" type="datetime1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2BD55-9183-C144-BA86-535777B6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737C3-AC76-E74C-A9F9-F3CC1497C66B}" type="datetime1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D64B7-6A93-5140-994A-82F3CD20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0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77715-4EB2-4402-A8A6-6E1665FA4F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18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quote from "Java Concurrency in Practice" is trying to point out that your number may be 0 or 42 depending on the race conditions inherent with accessing unsynchronized fields but it won't be (let's say) 1 -- the value will not come "out-of-thin-air".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3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0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E shows</a:t>
            </a:r>
            <a:r>
              <a:rPr lang="en-US" baseline="0"/>
              <a:t> up here in a diffeent font than in the “happens-before definition” slide.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D64B7-6A93-5140-994A-82F3CD2023E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mse.umd.edu/logos/images/UMD-logo.jpg" TargetMode="External"/><Relationship Id="rId3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3E09-0113-664C-9080-316D4D24B5B8}" type="datetime1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7A87-C0F7-6B4E-A802-B3584E9904BA}" type="datetime1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519C8-71A2-A243-A76B-2FD10D55BD19}" type="datetime1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 algn="l">
              <a:defRPr i="0" baseline="0"/>
            </a:lvl1pPr>
          </a:lstStyle>
          <a:p>
            <a:r>
              <a:rPr lang="en-US" dirty="0" smtClean="0"/>
              <a:t>Lecture # / 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MD 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2381250" cy="4381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2667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CMSC 433 Spring</a:t>
            </a:r>
            <a:r>
              <a:rPr lang="en-US" sz="1800" baseline="0" dirty="0" smtClean="0">
                <a:solidFill>
                  <a:schemeClr val="tx1"/>
                </a:solidFill>
              </a:rPr>
              <a:t> 2014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Section 0101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Rance</a:t>
            </a:r>
            <a:r>
              <a:rPr lang="en-US" sz="1800" baseline="0" dirty="0" smtClean="0">
                <a:solidFill>
                  <a:schemeClr val="tx1"/>
                </a:solidFill>
              </a:rPr>
              <a:t> Cleaveland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3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E12C-96CE-B043-B943-EBBB9A05E6EE}" type="datetime1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0025-666D-6740-8D1E-7D71CA5443C6}" type="datetime1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8DD0-85EB-F140-BBA1-A442F5DA744D}" type="datetime1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522A-5CD1-F844-AC3F-9C6F4AB8E31E}" type="datetime1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182D-8A22-2E4F-9ABC-7F1A067F28BF}" type="datetime1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F72A4-3E84-1647-8363-137571FD56BE}" type="datetime1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238A-4FA7-1F42-B85F-B3A831F15345}" type="datetime1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9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8662-DB76-1D42-8B66-C4629C699E56}" type="datetime1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7F04-A45E-C64A-8E92-43EBBB02074D}" type="datetime1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A824-0C68-CC4D-95E6-4A24D88FC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racle.com/javase/specs/jls/se7/html/index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0" y="6073914"/>
            <a:ext cx="9144000" cy="784087"/>
          </a:xfrm>
          <a:prstGeom prst="rect">
            <a:avLst/>
          </a:prstGeom>
          <a:gradFill>
            <a:gsLst>
              <a:gs pos="0">
                <a:srgbClr val="CA1A2B"/>
              </a:gs>
              <a:gs pos="100000">
                <a:schemeClr val="tx1">
                  <a:alpha val="84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6748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These slides make use of the slides developed by prof.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Rance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cs typeface="Helvetica"/>
              </a:rPr>
              <a:t>Cleaveland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cs typeface="Helvetica"/>
              </a:rPr>
              <a:t> at the University of Maryland. I have received his permission to use these slides in this class. Please do not distribute them to anybody who is not enrolled in this class. </a:t>
            </a:r>
            <a:endParaRPr lang="en-US" sz="20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6071705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0" y="77967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_p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6038576"/>
            <a:ext cx="9144000" cy="890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2" y="1347305"/>
            <a:ext cx="8812696" cy="187576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CSYE 7215: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Parallel </a:t>
            </a: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&amp; Multithreaded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Programming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Textbook:</a:t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>Brian Goetz et al.  "Java Concurrency in Practice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.”</a:t>
            </a:r>
            <a:b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Helvetica"/>
                <a:cs typeface="Helvetica"/>
              </a:rPr>
            </a:br>
            <a:r>
              <a:rPr lang="en-US" sz="2000" b="1" dirty="0" smtClean="0">
                <a:solidFill>
                  <a:srgbClr val="000000"/>
                </a:solidFill>
                <a:latin typeface="Helvetica"/>
                <a:cs typeface="Helvetica"/>
              </a:rPr>
              <a:t>Lecture 11: The Java Memory Model</a:t>
            </a:r>
            <a:endParaRPr lang="en-US" sz="2000" b="1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>
                <a:solidFill>
                  <a:schemeClr val="bg1"/>
                </a:solidFill>
                <a:latin typeface="Helvetica"/>
                <a:cs typeface="Helvetica"/>
              </a:rPr>
              <a:t>1</a:t>
            </a:fld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333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Event Sequences May Arise!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compilers may generate code whose event sequences depart from program order</a:t>
            </a:r>
          </a:p>
          <a:p>
            <a:r>
              <a:rPr lang="en-US" dirty="0" smtClean="0"/>
              <a:t>Why?  </a:t>
            </a:r>
            <a:r>
              <a:rPr lang="en-US" i="1" dirty="0" smtClean="0">
                <a:solidFill>
                  <a:srgbClr val="FF0000"/>
                </a:solidFill>
              </a:rPr>
              <a:t>Optimizations</a:t>
            </a:r>
          </a:p>
          <a:p>
            <a:pPr lvl="1"/>
            <a:r>
              <a:rPr lang="en-US" dirty="0" smtClean="0"/>
              <a:t>Performing operations in different orders may be more efficient</a:t>
            </a:r>
          </a:p>
          <a:p>
            <a:pPr lvl="1"/>
            <a:r>
              <a:rPr lang="en-US" dirty="0" smtClean="0"/>
              <a:t>Use of registers / caches / etc. (“copies of memory”) may make the program faster</a:t>
            </a:r>
          </a:p>
          <a:p>
            <a:pPr lvl="1"/>
            <a:r>
              <a:rPr lang="en-US" dirty="0" smtClean="0"/>
              <a:t>Requirement:  optimized code should have “</a:t>
            </a:r>
            <a:r>
              <a:rPr lang="en-US" dirty="0" smtClean="0">
                <a:solidFill>
                  <a:srgbClr val="0000FF"/>
                </a:solidFill>
              </a:rPr>
              <a:t>same effect</a:t>
            </a:r>
            <a:r>
              <a:rPr lang="en-US" dirty="0" smtClean="0"/>
              <a:t>” as original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Allowed Event Sequence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276600" cy="26971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 smtClean="0"/>
              <a:t>equence S</a:t>
            </a:r>
            <a:r>
              <a:rPr lang="en-US" baseline="-25000" dirty="0" smtClean="0"/>
              <a:t>1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write,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1〉</a:t>
            </a:r>
            <a:endParaRPr lang="en-US" dirty="0"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read,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write, a,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2〉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429000"/>
            <a:ext cx="3581400" cy="26971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Program-order sequence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1〉</a:t>
            </a:r>
            <a:endParaRPr lang="en-US" dirty="0"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2〉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11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0288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7950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2913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b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b+1;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Font typeface="Arial" pitchFamily="34" charset="0"/>
              <a:buNone/>
            </a:pPr>
            <a:endParaRPr lang="en-US" dirty="0" smtClean="0"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24200" y="4419600"/>
            <a:ext cx="1828800" cy="3429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6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</a:t>
            </a:r>
            <a:r>
              <a:rPr lang="en-US" baseline="-25000" dirty="0" smtClean="0"/>
              <a:t>1</a:t>
            </a:r>
            <a:r>
              <a:rPr lang="en-US" dirty="0" smtClean="0"/>
              <a:t> OK?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write of 1 to variable a is delayed until after the write to b</a:t>
            </a:r>
          </a:p>
          <a:p>
            <a:r>
              <a:rPr lang="en-US" dirty="0" smtClean="0"/>
              <a:t>This is allowed because the initialization of a has no impact on the value to which b is initialized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Yet Another Allowed Event Sequence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971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 smtClean="0"/>
              <a:t>equence S</a:t>
            </a:r>
            <a:r>
              <a:rPr lang="en-US" baseline="-25000" dirty="0" smtClean="0"/>
              <a:t>2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write,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read,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write, a,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2〉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429000"/>
            <a:ext cx="3581400" cy="26971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Program-order sequence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1〉</a:t>
            </a:r>
            <a:endParaRPr lang="en-US" dirty="0"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2〉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13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0288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7950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2913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b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b+1;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Font typeface="Arial" pitchFamily="34" charset="0"/>
              <a:buNone/>
            </a:pPr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1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</a:t>
            </a:r>
            <a:r>
              <a:rPr lang="en-US" baseline="-25000" dirty="0" smtClean="0"/>
              <a:t>2</a:t>
            </a:r>
            <a:r>
              <a:rPr lang="en-US" dirty="0" smtClean="0"/>
              <a:t> OK?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write of 1 to a is never read</a:t>
            </a:r>
          </a:p>
          <a:p>
            <a:r>
              <a:rPr lang="en-US" dirty="0" smtClean="0"/>
              <a:t>The subsequent write of 2 to a “overwrites” this value</a:t>
            </a:r>
          </a:p>
          <a:p>
            <a:r>
              <a:rPr lang="en-US" dirty="0" smtClean="0"/>
              <a:t>So for efficiency, compiler can remove the event entirely!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Disallowed Event Sequence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200400" cy="26971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Sequence S</a:t>
            </a:r>
            <a:r>
              <a:rPr lang="en-US" baseline="-25000" dirty="0" smtClean="0"/>
              <a:t>3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write,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read,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write, a,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2〉 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1〉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3429000"/>
            <a:ext cx="3581400" cy="26971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Program order sequence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1〉</a:t>
            </a:r>
            <a:endParaRPr lang="en-US" dirty="0"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2〉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15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0288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7950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2913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b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b+1;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Font typeface="Arial" pitchFamily="34" charset="0"/>
              <a:buNone/>
            </a:pPr>
            <a:endParaRPr lang="en-US" dirty="0" smtClean="0"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24200" y="4419600"/>
            <a:ext cx="1828800" cy="1066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7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</a:t>
            </a:r>
            <a:r>
              <a:rPr lang="en-US" baseline="-25000" dirty="0" smtClean="0"/>
              <a:t>3</a:t>
            </a:r>
            <a:r>
              <a:rPr lang="en-US" dirty="0" smtClean="0"/>
              <a:t> Not OK?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write of 1 to a has been moved to the end, after the write of 2 to a</a:t>
            </a:r>
          </a:p>
          <a:p>
            <a:r>
              <a:rPr lang="en-US" dirty="0" smtClean="0"/>
              <a:t>This alters the value of a that is “in effect” when the program terminates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7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74638"/>
            <a:ext cx="905217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 Sequences in the Sequential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So:  what other event sequences are allowed, and what are not?</a:t>
            </a:r>
          </a:p>
          <a:p>
            <a:r>
              <a:rPr lang="en-US" u="sng" dirty="0" smtClean="0"/>
              <a:t>Java Memory Model specifies </a:t>
            </a:r>
            <a:r>
              <a:rPr lang="en-US" dirty="0" smtClean="0"/>
              <a:t>an </a:t>
            </a:r>
            <a:r>
              <a:rPr lang="en-US" i="1" dirty="0" smtClean="0">
                <a:solidFill>
                  <a:srgbClr val="FF0000"/>
                </a:solidFill>
              </a:rPr>
              <a:t>as-if-serial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semantics</a:t>
            </a:r>
            <a:r>
              <a:rPr lang="en-US" dirty="0" smtClean="0"/>
              <a:t> for individual threads</a:t>
            </a:r>
          </a:p>
          <a:p>
            <a:pPr lvl="1"/>
            <a:r>
              <a:rPr lang="en-US" dirty="0" smtClean="0"/>
              <a:t>Events can be reordered</a:t>
            </a:r>
            <a:endParaRPr lang="en-US" dirty="0"/>
          </a:p>
          <a:p>
            <a:pPr lvl="1"/>
            <a:r>
              <a:rPr lang="en-US" dirty="0" smtClean="0"/>
              <a:t>Results must remain </a:t>
            </a:r>
            <a:r>
              <a:rPr lang="en-US" dirty="0" smtClean="0">
                <a:solidFill>
                  <a:srgbClr val="FF0000"/>
                </a:solidFill>
              </a:rPr>
              <a:t>consistent</a:t>
            </a:r>
            <a:r>
              <a:rPr lang="en-US" dirty="0" smtClean="0"/>
              <a:t> with program order</a:t>
            </a:r>
          </a:p>
          <a:p>
            <a:pPr lvl="2"/>
            <a:r>
              <a:rPr lang="en-US" dirty="0" smtClean="0"/>
              <a:t>Precise definition of “</a:t>
            </a:r>
            <a:r>
              <a:rPr lang="en-US" dirty="0" smtClean="0">
                <a:solidFill>
                  <a:srgbClr val="0000FF"/>
                </a:solidFill>
              </a:rPr>
              <a:t>consistent</a:t>
            </a:r>
            <a:r>
              <a:rPr lang="en-US" dirty="0" smtClean="0"/>
              <a:t>” is tricky!</a:t>
            </a:r>
          </a:p>
          <a:p>
            <a:pPr lvl="2"/>
            <a:r>
              <a:rPr lang="en-US" dirty="0" smtClean="0"/>
              <a:t>For now:</a:t>
            </a:r>
          </a:p>
          <a:p>
            <a:pPr lvl="3"/>
            <a:r>
              <a:rPr lang="en-US" dirty="0" smtClean="0"/>
              <a:t>Assume </a:t>
            </a:r>
            <a:r>
              <a:rPr lang="en-US" dirty="0" smtClean="0">
                <a:solidFill>
                  <a:srgbClr val="0000FF"/>
                </a:solidFill>
              </a:rPr>
              <a:t>terminating threads (!)</a:t>
            </a:r>
          </a:p>
          <a:p>
            <a:pPr lvl="3"/>
            <a:r>
              <a:rPr lang="en-US" dirty="0" smtClean="0"/>
              <a:t>Then </a:t>
            </a:r>
            <a:r>
              <a:rPr lang="en-US" dirty="0" smtClean="0">
                <a:solidFill>
                  <a:srgbClr val="CA1A2B"/>
                </a:solidFill>
              </a:rPr>
              <a:t>consistent</a:t>
            </a:r>
            <a:r>
              <a:rPr lang="en-US" dirty="0" smtClean="0"/>
              <a:t> means:  same final (at termination) </a:t>
            </a:r>
            <a:r>
              <a:rPr lang="en-US" dirty="0" smtClean="0">
                <a:solidFill>
                  <a:srgbClr val="0000FF"/>
                </a:solidFill>
              </a:rPr>
              <a:t>write</a:t>
            </a:r>
            <a:r>
              <a:rPr lang="en-US" dirty="0" smtClean="0"/>
              <a:t> events observed for every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As-If-Serial 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For sample program, S</a:t>
            </a:r>
            <a:r>
              <a:rPr lang="en-US" baseline="-25000" dirty="0" smtClean="0"/>
              <a:t>1</a:t>
            </a:r>
            <a:r>
              <a:rPr lang="en-US" dirty="0" smtClean="0"/>
              <a:t> is consistent with program order</a:t>
            </a:r>
          </a:p>
          <a:p>
            <a:pPr lvl="1"/>
            <a:r>
              <a:rPr lang="en-US" dirty="0" smtClean="0"/>
              <a:t>Final write event for a is 2 in both cases</a:t>
            </a:r>
          </a:p>
          <a:p>
            <a:pPr lvl="1"/>
            <a:r>
              <a:rPr lang="en-US" dirty="0" smtClean="0"/>
              <a:t>Final write event for b is 1 in both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838200" y="3276600"/>
            <a:ext cx="3200400" cy="2697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</a:t>
            </a:r>
            <a:r>
              <a:rPr lang="en-US" baseline="-25000" dirty="0" smtClean="0"/>
              <a:t>1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〈main, write, a, 1〉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 smtClean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4953000" y="3276600"/>
            <a:ext cx="3352800" cy="26971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Program order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〈main, write, a, 1〉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6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As-If-Serial: 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For sample program, S</a:t>
            </a:r>
            <a:r>
              <a:rPr lang="en-US" baseline="-25000" dirty="0" smtClean="0"/>
              <a:t>2</a:t>
            </a:r>
            <a:r>
              <a:rPr lang="en-US" dirty="0" smtClean="0"/>
              <a:t> is consistent with program order</a:t>
            </a:r>
          </a:p>
          <a:p>
            <a:pPr lvl="1"/>
            <a:r>
              <a:rPr lang="en-US" dirty="0" smtClean="0"/>
              <a:t>Final write event for a is 2 in both cases</a:t>
            </a:r>
          </a:p>
          <a:p>
            <a:pPr lvl="1"/>
            <a:r>
              <a:rPr lang="en-US" dirty="0" smtClean="0"/>
              <a:t>Final write event for b is 1 in both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19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838200" y="3200401"/>
            <a:ext cx="3352800" cy="2285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2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 smtClean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4876800" y="3200400"/>
            <a:ext cx="3048000" cy="2971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Program order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/>
          <a:lstStyle/>
          <a:p>
            <a:r>
              <a:rPr lang="en-US" dirty="0" smtClean="0"/>
              <a:t>Lecture 7</a:t>
            </a:r>
            <a:br>
              <a:rPr lang="en-US" dirty="0" smtClean="0"/>
            </a:br>
            <a:r>
              <a:rPr lang="en-US" dirty="0" smtClean="0"/>
              <a:t>The Java Memory Model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As-If-Serial:  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74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For sample program, S</a:t>
            </a:r>
            <a:r>
              <a:rPr lang="en-US" baseline="-25000" dirty="0" smtClean="0"/>
              <a:t>3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not consistent </a:t>
            </a:r>
            <a:r>
              <a:rPr lang="en-US" dirty="0" smtClean="0"/>
              <a:t>with program order</a:t>
            </a:r>
          </a:p>
          <a:p>
            <a:pPr marL="347662" lvl="1" indent="0">
              <a:buNone/>
            </a:pPr>
            <a:r>
              <a:rPr lang="en-US" dirty="0" smtClean="0"/>
              <a:t>Final write event for a is 2 in program order, but 1 in S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90600" y="3048000"/>
            <a:ext cx="29718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3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〈main, write, a, 1〉</a:t>
            </a:r>
            <a:endParaRPr lang="en-US" dirty="0" smtClean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 smtClean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4876800" y="3048000"/>
            <a:ext cx="3124200" cy="3048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900" dirty="0" smtClean="0"/>
              <a:t>Program order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26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2600" dirty="0" smtClean="0">
                <a:latin typeface="Arial Unicode MS"/>
                <a:ea typeface="Arial Unicode MS"/>
                <a:cs typeface="Arial Unicode MS"/>
              </a:rPr>
              <a:t>〈main, write, a, 1〉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26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26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</a:t>
            </a:r>
            <a:r>
              <a:rPr lang="en-US" sz="26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6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26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26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sz="26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and the JMM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A </a:t>
            </a:r>
            <a:r>
              <a:rPr lang="en-US" i="1" dirty="0">
                <a:solidFill>
                  <a:srgbClr val="CA1A2B"/>
                </a:solidFill>
              </a:rPr>
              <a:t>multi-threaded execution </a:t>
            </a:r>
            <a:r>
              <a:rPr lang="en-US" dirty="0"/>
              <a:t>S is an </a:t>
            </a:r>
            <a:r>
              <a:rPr lang="en-US" i="1" dirty="0"/>
              <a:t>interleaving</a:t>
            </a:r>
            <a:r>
              <a:rPr lang="en-US" dirty="0"/>
              <a:t> of single-threaded executions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… for threads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t</a:t>
            </a:r>
            <a:r>
              <a:rPr lang="en-US" baseline="-25000" dirty="0"/>
              <a:t>3,</a:t>
            </a:r>
            <a:r>
              <a:rPr lang="en-US" dirty="0"/>
              <a:t> …, respectively</a:t>
            </a:r>
            <a:r>
              <a:rPr lang="en-US" baseline="-25000" dirty="0"/>
              <a:t> </a:t>
            </a:r>
            <a:endParaRPr lang="en-US" dirty="0" smtClean="0"/>
          </a:p>
          <a:p>
            <a:r>
              <a:rPr lang="en-US" dirty="0" smtClean="0"/>
              <a:t>Goal of the JMM:  </a:t>
            </a:r>
            <a:r>
              <a:rPr lang="en-US" i="1" dirty="0" smtClean="0">
                <a:solidFill>
                  <a:srgbClr val="FF0000"/>
                </a:solidFill>
              </a:rPr>
              <a:t>sequentially consistent </a:t>
            </a:r>
            <a:r>
              <a:rPr lang="en-US" dirty="0" smtClean="0">
                <a:solidFill>
                  <a:srgbClr val="FF0000"/>
                </a:solidFill>
              </a:rPr>
              <a:t>multi-threaded executions</a:t>
            </a:r>
            <a:r>
              <a:rPr lang="en-US" dirty="0" smtClean="0"/>
              <a:t> for </a:t>
            </a:r>
            <a:r>
              <a:rPr lang="en-US" b="1" dirty="0" smtClean="0"/>
              <a:t>data race-free programs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multi-threaded execution is </a:t>
            </a:r>
            <a:r>
              <a:rPr lang="en-US" i="1" dirty="0" smtClean="0">
                <a:solidFill>
                  <a:srgbClr val="FF0000"/>
                </a:solidFill>
              </a:rPr>
              <a:t>sequentially consistent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with respect to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…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/>
              <a:t>iff</a:t>
            </a:r>
            <a:r>
              <a:rPr lang="en-US" dirty="0" smtClean="0"/>
              <a:t> there is an interleaving </a:t>
            </a:r>
            <a:r>
              <a:rPr lang="en-US" dirty="0" err="1" smtClean="0"/>
              <a:t>s.t.</a:t>
            </a:r>
            <a:r>
              <a:rPr lang="en-US" dirty="0" smtClean="0"/>
              <a:t>:</a:t>
            </a:r>
            <a:endParaRPr lang="en-US" dirty="0" smtClean="0"/>
          </a:p>
          <a:p>
            <a:pPr lvl="2"/>
            <a:r>
              <a:rPr lang="en-US" dirty="0" smtClean="0"/>
              <a:t>Order of events in 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 S</a:t>
            </a:r>
            <a:r>
              <a:rPr lang="en-US" baseline="-25000" dirty="0" smtClean="0"/>
              <a:t>3</a:t>
            </a:r>
            <a:r>
              <a:rPr lang="en-US" dirty="0" smtClean="0"/>
              <a:t>, … preserved in 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u="sng" dirty="0" smtClean="0"/>
              <a:t>S sequentially consistent in the sense given earlier</a:t>
            </a:r>
          </a:p>
          <a:p>
            <a:r>
              <a:rPr lang="en-US" dirty="0" smtClean="0"/>
              <a:t>Implications of (multi-threaded) sequential consistency</a:t>
            </a:r>
          </a:p>
          <a:p>
            <a:pPr lvl="1"/>
            <a:r>
              <a:rPr lang="en-US" dirty="0" smtClean="0"/>
              <a:t>All updates appear to be visible right away</a:t>
            </a:r>
          </a:p>
          <a:p>
            <a:pPr lvl="1"/>
            <a:r>
              <a:rPr lang="en-US" dirty="0" smtClean="0"/>
              <a:t>Execution of program corresponds to single-processor execution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Suppose b = 0 initially, and there are </a:t>
            </a:r>
            <a:r>
              <a:rPr lang="en-US" dirty="0"/>
              <a:t>two threads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Following execution is sequentially consistent, as shown by 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22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57200" y="2971799"/>
            <a:ext cx="2590800" cy="18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endParaRPr lang="en-US" sz="2400" baseline="-25000" dirty="0" smtClean="0">
              <a:solidFill>
                <a:schemeClr val="tx1"/>
              </a:solidFill>
            </a:endParaRPr>
          </a:p>
          <a:p>
            <a:pPr marL="347662" lvl="1" indent="0"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read, b, 0〉 </a:t>
            </a:r>
          </a:p>
          <a:p>
            <a:pPr marL="347662" lvl="1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write, b, 1〉 </a:t>
            </a:r>
          </a:p>
          <a:p>
            <a:pPr marL="347662" lvl="1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read, b, 2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  <a:endParaRPr lang="en-US" sz="2400" dirty="0" smtClean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3200400" y="2971801"/>
            <a:ext cx="2971800" cy="16763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endParaRPr lang="en-US" sz="2400" baseline="-25000" dirty="0">
              <a:solidFill>
                <a:schemeClr val="tx1"/>
              </a:solidFill>
            </a:endParaRPr>
          </a:p>
          <a:p>
            <a:pPr marL="347662" lvl="1" indent="0">
              <a:buNone/>
            </a:pPr>
            <a:r>
              <a:rPr lang="en-US" sz="2400" dirty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t</a:t>
            </a:r>
            <a:r>
              <a:rPr lang="en-US" sz="2400" baseline="-25000" dirty="0" smtClean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read, b, 0〉 </a:t>
            </a:r>
          </a:p>
          <a:p>
            <a:pPr marL="347662" lvl="1" indent="0">
              <a:buNone/>
            </a:pPr>
            <a:r>
              <a:rPr lang="en-US" sz="2400" dirty="0"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, write, b, 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2〉 </a:t>
            </a:r>
            <a:endParaRPr lang="en-US" sz="2400" dirty="0"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6172200" y="2971800"/>
            <a:ext cx="2514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</a:t>
            </a:r>
            <a:endParaRPr lang="en-US" sz="2400" baseline="-25000" dirty="0" smtClean="0">
              <a:solidFill>
                <a:schemeClr val="tx1"/>
              </a:solidFill>
            </a:endParaRPr>
          </a:p>
          <a:p>
            <a:pPr marL="347662" lvl="1" indent="0">
              <a:buFont typeface="Arial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read, b, 0〉</a:t>
            </a:r>
          </a:p>
          <a:p>
            <a:pPr marL="347662" lvl="1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, read, b, 0〉 </a:t>
            </a:r>
            <a:endParaRPr lang="en-US" sz="2400" dirty="0" smtClean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write, b, 1〉</a:t>
            </a:r>
          </a:p>
          <a:p>
            <a:pPr marL="347662" lvl="1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, write, b, 2〉 </a:t>
            </a:r>
            <a:endParaRPr lang="en-US" sz="2400" dirty="0" smtClean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read, b, 2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  <a:endParaRPr lang="en-US" sz="2400" dirty="0" smtClean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3272" y="5603450"/>
            <a:ext cx="555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(Ignoring </a:t>
            </a:r>
            <a:r>
              <a:rPr lang="en-US">
                <a:solidFill>
                  <a:srgbClr val="FF0000"/>
                </a:solidFill>
              </a:rPr>
              <a:t>begin/end </a:t>
            </a:r>
            <a:r>
              <a:rPr lang="en-US"/>
              <a:t>events to keep the example shorter.)</a:t>
            </a:r>
          </a:p>
        </p:txBody>
      </p:sp>
    </p:spTree>
    <p:extLst>
      <p:ext uri="{BB962C8B-B14F-4D97-AF65-F5344CB8AC3E}">
        <p14:creationId xmlns:p14="http://schemas.microsoft.com/office/powerpoint/2010/main" val="16056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Sequential </a:t>
            </a:r>
            <a:r>
              <a:rPr lang="en-US" dirty="0"/>
              <a:t>Consistency </a:t>
            </a:r>
            <a:r>
              <a:rPr lang="en-US" dirty="0" smtClean="0"/>
              <a:t>(Non-)Example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b = 0 initially, and there are </a:t>
            </a:r>
            <a:r>
              <a:rPr lang="en-US" dirty="0"/>
              <a:t>two threads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Following execution is </a:t>
            </a:r>
            <a:r>
              <a:rPr lang="en-US" i="1" dirty="0" smtClean="0"/>
              <a:t>not</a:t>
            </a:r>
            <a:r>
              <a:rPr lang="en-US" dirty="0" smtClean="0"/>
              <a:t> sequentially consistent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23</a:t>
            </a:fld>
            <a:endParaRPr lang="en-US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57200" y="2971799"/>
            <a:ext cx="3091450" cy="183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endParaRPr lang="en-US" sz="2400" dirty="0" smtClean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sz="2400" dirty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e</a:t>
            </a:r>
            <a:r>
              <a:rPr lang="en-US" sz="2400" baseline="-25000" dirty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: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write, b, 1〉 </a:t>
            </a:r>
          </a:p>
          <a:p>
            <a:pPr marL="347662" lvl="1" indent="0">
              <a:buNone/>
            </a:pPr>
            <a:r>
              <a:rPr lang="en-US" sz="2400" dirty="0" smtClean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e</a:t>
            </a:r>
            <a:r>
              <a:rPr lang="en-US" sz="2400" baseline="-25000" dirty="0" smtClean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:〈t</a:t>
            </a:r>
            <a:r>
              <a:rPr lang="en-US" sz="2400" baseline="-250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read, b, 2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3947483" y="2971799"/>
            <a:ext cx="3809742" cy="16763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endParaRPr lang="en-US" sz="2400" baseline="-25000" dirty="0">
              <a:solidFill>
                <a:schemeClr val="tx1"/>
              </a:solidFill>
            </a:endParaRPr>
          </a:p>
          <a:p>
            <a:pPr marL="347662" lvl="1" indent="0">
              <a:buNone/>
            </a:pPr>
            <a:r>
              <a:rPr lang="en-US" sz="2400" dirty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e</a:t>
            </a:r>
            <a:r>
              <a:rPr lang="en-US" sz="2400" baseline="-25000" dirty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3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:〈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t</a:t>
            </a:r>
            <a:r>
              <a:rPr lang="en-US" sz="2400" baseline="-25000" dirty="0" smtClean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, write,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b, 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2〉 </a:t>
            </a:r>
            <a:endParaRPr lang="en-US" sz="2400" dirty="0"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sz="2400" dirty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e</a:t>
            </a:r>
            <a:r>
              <a:rPr lang="en-US" sz="2400" baseline="-25000" dirty="0">
                <a:solidFill>
                  <a:srgbClr val="008000"/>
                </a:solidFill>
                <a:latin typeface="Arial Unicode MS"/>
                <a:ea typeface="Arial Unicode MS"/>
                <a:cs typeface="Arial Unicode MS"/>
              </a:rPr>
              <a:t>4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:〈t</a:t>
            </a:r>
            <a:r>
              <a:rPr lang="en-US" sz="2400" baseline="-25000" dirty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read,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b, 1</a:t>
            </a:r>
            <a:r>
              <a:rPr lang="en-US" sz="2400" dirty="0" smtClean="0">
                <a:latin typeface="Arial Unicode MS"/>
                <a:ea typeface="Arial Unicode MS"/>
                <a:cs typeface="Arial Unicode MS"/>
              </a:rPr>
              <a:t>〉 </a:t>
            </a:r>
            <a:endParaRPr lang="en-US" sz="2400" dirty="0"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479" y="4478437"/>
            <a:ext cx="8425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rgbClr val="008000"/>
                </a:solidFill>
              </a:rPr>
              <a:t>e</a:t>
            </a:r>
            <a:r>
              <a:rPr lang="en-US" sz="2400" baseline="-25000">
                <a:solidFill>
                  <a:srgbClr val="008000"/>
                </a:solidFill>
              </a:rPr>
              <a:t>4</a:t>
            </a:r>
            <a:r>
              <a:rPr lang="en-US" sz="2400"/>
              <a:t> must read </a:t>
            </a:r>
            <a:r>
              <a:rPr lang="en-US" sz="2400">
                <a:solidFill>
                  <a:srgbClr val="008000"/>
                </a:solidFill>
              </a:rPr>
              <a:t>e</a:t>
            </a:r>
            <a:r>
              <a:rPr lang="en-US" sz="2400" baseline="-25000">
                <a:solidFill>
                  <a:srgbClr val="008000"/>
                </a:solidFill>
              </a:rPr>
              <a:t>1</a:t>
            </a:r>
            <a:r>
              <a:rPr lang="en-US" sz="2400"/>
              <a:t>’s written value, and </a:t>
            </a:r>
            <a:r>
              <a:rPr lang="en-US" sz="2400">
                <a:solidFill>
                  <a:srgbClr val="008000"/>
                </a:solidFill>
              </a:rPr>
              <a:t>e</a:t>
            </a:r>
            <a:r>
              <a:rPr lang="en-US" sz="2400" baseline="-25000">
                <a:solidFill>
                  <a:srgbClr val="008000"/>
                </a:solidFill>
              </a:rPr>
              <a:t>2</a:t>
            </a:r>
            <a:r>
              <a:rPr lang="en-US" sz="2400"/>
              <a:t> must read </a:t>
            </a:r>
            <a:r>
              <a:rPr lang="en-US" sz="2400">
                <a:solidFill>
                  <a:srgbClr val="008000"/>
                </a:solidFill>
              </a:rPr>
              <a:t>e</a:t>
            </a:r>
            <a:r>
              <a:rPr lang="en-US" sz="2400" baseline="-25000">
                <a:solidFill>
                  <a:srgbClr val="008000"/>
                </a:solidFill>
              </a:rPr>
              <a:t>3</a:t>
            </a:r>
            <a:r>
              <a:rPr lang="en-US" sz="2400"/>
              <a:t>’s written value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But then can be no linear order S of all four events that is sequentially consistent</a:t>
            </a:r>
          </a:p>
        </p:txBody>
      </p:sp>
    </p:spTree>
    <p:extLst>
      <p:ext uri="{BB962C8B-B14F-4D97-AF65-F5344CB8AC3E}">
        <p14:creationId xmlns:p14="http://schemas.microsoft.com/office/powerpoint/2010/main" val="237832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Consistent Executions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Sequentially consistent multi-threaded executions are </a:t>
            </a:r>
            <a:r>
              <a:rPr lang="en-US" b="1"/>
              <a:t>not guaranteed </a:t>
            </a:r>
            <a:r>
              <a:rPr lang="en-US"/>
              <a:t>by the JMM</a:t>
            </a:r>
          </a:p>
          <a:p>
            <a:pPr lvl="1"/>
            <a:r>
              <a:rPr lang="en-US"/>
              <a:t>The JMM </a:t>
            </a:r>
            <a:r>
              <a:rPr lang="en-US" b="1" i="1"/>
              <a:t>allows</a:t>
            </a:r>
            <a:r>
              <a:rPr lang="en-US"/>
              <a:t> this execution for the previous example</a:t>
            </a:r>
          </a:p>
          <a:p>
            <a:pPr lvl="1"/>
            <a:endParaRPr lang="en-US"/>
          </a:p>
          <a:p>
            <a:r>
              <a:rPr lang="en-US"/>
              <a:t>But not all executions are OK</a:t>
            </a:r>
          </a:p>
          <a:p>
            <a:pPr lvl="1"/>
            <a:r>
              <a:rPr lang="en-US"/>
              <a:t>What defines which are allowed?</a:t>
            </a:r>
          </a:p>
          <a:p>
            <a:r>
              <a:rPr lang="en-US"/>
              <a:t>The JMM includes </a:t>
            </a:r>
            <a:r>
              <a:rPr lang="en-US" i="1">
                <a:solidFill>
                  <a:srgbClr val="0000FF"/>
                </a:solidFill>
              </a:rPr>
              <a:t>constraints</a:t>
            </a:r>
          </a:p>
          <a:p>
            <a:pPr marL="0" indent="0">
              <a:buNone/>
            </a:pPr>
            <a:r>
              <a:rPr lang="en-US" i="1">
                <a:solidFill>
                  <a:srgbClr val="0000FF"/>
                </a:solidFill>
              </a:rPr>
              <a:t>     on the ordering of events </a:t>
            </a:r>
            <a:r>
              <a:rPr lang="en-US"/>
              <a:t>that</a:t>
            </a:r>
          </a:p>
          <a:p>
            <a:pPr marL="0" indent="0">
              <a:buNone/>
            </a:pPr>
            <a:r>
              <a:rPr lang="en-US"/>
              <a:t>     define </a:t>
            </a:r>
            <a:r>
              <a:rPr lang="en-US" i="1">
                <a:solidFill>
                  <a:srgbClr val="CA1A2B"/>
                </a:solidFill>
              </a:rPr>
              <a:t>consistent executions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00587" y="3481294"/>
            <a:ext cx="25905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write, b, 1〉</a:t>
            </a:r>
          </a:p>
          <a:p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, write, b, 2〉 </a:t>
            </a:r>
          </a:p>
          <a:p>
            <a:pPr marL="0" lvl="1"/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read, b, 2〉</a:t>
            </a:r>
            <a:endParaRPr lang="en-US" sz="2400" dirty="0">
              <a:cs typeface="Courier New" pitchFamily="49" charset="0"/>
            </a:endParaRPr>
          </a:p>
          <a:p>
            <a:r>
              <a:rPr lang="en-US" sz="2400" dirty="0">
                <a:latin typeface="Arial Unicode MS"/>
                <a:ea typeface="Arial Unicode MS"/>
                <a:cs typeface="Arial Unicode MS"/>
              </a:rPr>
              <a:t>〈t</a:t>
            </a:r>
            <a:r>
              <a:rPr lang="en-US" sz="2400" baseline="-25000" dirty="0">
                <a:latin typeface="Arial Unicode MS"/>
                <a:ea typeface="Arial Unicode MS"/>
                <a:cs typeface="Arial Unicode MS"/>
              </a:rPr>
              <a:t>2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, read, b, 1〉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3756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Events for Locking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5881"/>
            <a:ext cx="8229600" cy="5289175"/>
          </a:xfrm>
        </p:spPr>
        <p:txBody>
          <a:bodyPr>
            <a:noAutofit/>
          </a:bodyPr>
          <a:lstStyle/>
          <a:p>
            <a:r>
              <a:rPr lang="en-US" sz="2000" dirty="0"/>
              <a:t>Locking events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lock, M</a:t>
            </a:r>
            <a:r>
              <a:rPr lang="en-US" sz="2000" dirty="0" smtClean="0"/>
              <a:t>:  acquire lock on M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unlock</a:t>
            </a:r>
            <a:r>
              <a:rPr lang="en-US" sz="2000" dirty="0">
                <a:solidFill>
                  <a:srgbClr val="FF0000"/>
                </a:solidFill>
              </a:rPr>
              <a:t>, M</a:t>
            </a:r>
            <a:r>
              <a:rPr lang="en-US" sz="2000" dirty="0"/>
              <a:t>:  release lock on M</a:t>
            </a:r>
          </a:p>
          <a:p>
            <a:r>
              <a:rPr lang="en-US" sz="2000" dirty="0" smtClean="0"/>
              <a:t>Threading events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launch, t ’</a:t>
            </a:r>
            <a:r>
              <a:rPr lang="en-US" sz="2000" dirty="0"/>
              <a:t>:  event associated with successful termination of </a:t>
            </a:r>
            <a:r>
              <a:rPr lang="en-US" sz="2000" dirty="0" err="1" smtClean="0"/>
              <a:t>t’.start</a:t>
            </a:r>
            <a:r>
              <a:rPr lang="en-US" sz="2000" dirty="0" smtClean="0"/>
              <a:t>()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join</a:t>
            </a:r>
            <a:r>
              <a:rPr lang="en-US" sz="2000" dirty="0">
                <a:solidFill>
                  <a:srgbClr val="FF0000"/>
                </a:solidFill>
              </a:rPr>
              <a:t>, t’</a:t>
            </a:r>
            <a:r>
              <a:rPr lang="en-US" sz="2000" dirty="0"/>
              <a:t>:  event associated with successful termination of </a:t>
            </a:r>
            <a:r>
              <a:rPr lang="en-US" sz="2000" dirty="0" err="1" smtClean="0"/>
              <a:t>t’.join</a:t>
            </a:r>
            <a:r>
              <a:rPr lang="en-US" sz="2000" dirty="0" smtClean="0"/>
              <a:t>()</a:t>
            </a:r>
          </a:p>
          <a:p>
            <a:r>
              <a:rPr lang="en-US" sz="2000" dirty="0" smtClean="0">
                <a:solidFill>
                  <a:srgbClr val="CA1A2B"/>
                </a:solidFill>
              </a:rPr>
              <a:t>launch, t’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CA1A2B"/>
                </a:solidFill>
              </a:rPr>
              <a:t>join, t’</a:t>
            </a:r>
            <a:r>
              <a:rPr lang="en-US" sz="2000" dirty="0" smtClean="0"/>
              <a:t> events are not performed by t’!</a:t>
            </a:r>
            <a:endParaRPr lang="en-US" sz="2000" dirty="0"/>
          </a:p>
          <a:p>
            <a:pPr lvl="1"/>
            <a:r>
              <a:rPr lang="en-US" sz="2000" dirty="0" smtClean="0"/>
              <a:t>They are </a:t>
            </a:r>
            <a:r>
              <a:rPr lang="en-US" sz="2000" dirty="0"/>
              <a:t>generated by the thread performing </a:t>
            </a:r>
            <a:r>
              <a:rPr lang="en-US" sz="2000" dirty="0" err="1" smtClean="0"/>
              <a:t>t’.start</a:t>
            </a:r>
            <a:r>
              <a:rPr lang="en-US" sz="2000" dirty="0" smtClean="0"/>
              <a:t>() / </a:t>
            </a:r>
            <a:r>
              <a:rPr lang="en-US" sz="2000" dirty="0" err="1" smtClean="0"/>
              <a:t>t’.join</a:t>
            </a:r>
            <a:endParaRPr lang="en-US" sz="2000" dirty="0"/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Constraint: </a:t>
            </a:r>
            <a:r>
              <a:rPr lang="en-US" sz="2000" dirty="0"/>
              <a:t>In any legal interleaving S,</a:t>
            </a:r>
          </a:p>
          <a:p>
            <a:pPr lvl="1"/>
            <a:r>
              <a:rPr lang="en-US" sz="2000" dirty="0"/>
              <a:t>event </a:t>
            </a:r>
            <a:r>
              <a:rPr lang="en-US" sz="2000" dirty="0">
                <a:solidFill>
                  <a:srgbClr val="CA1A2B"/>
                </a:solidFill>
              </a:rPr>
              <a:t>〈</a:t>
            </a:r>
            <a:r>
              <a:rPr lang="en-US" sz="2000" dirty="0" err="1">
                <a:solidFill>
                  <a:srgbClr val="CA1A2B"/>
                </a:solidFill>
              </a:rPr>
              <a:t>t,launch</a:t>
            </a:r>
            <a:r>
              <a:rPr lang="en-US" sz="2000" dirty="0">
                <a:solidFill>
                  <a:srgbClr val="CA1A2B"/>
                </a:solidFill>
              </a:rPr>
              <a:t>, t’〉 </a:t>
            </a:r>
            <a:r>
              <a:rPr lang="en-US" sz="2000" dirty="0"/>
              <a:t>must precede </a:t>
            </a:r>
            <a:r>
              <a:rPr lang="en-US" sz="2000" dirty="0">
                <a:solidFill>
                  <a:srgbClr val="CA1A2B"/>
                </a:solidFill>
              </a:rPr>
              <a:t>〈t’, begin〉 </a:t>
            </a:r>
            <a:r>
              <a:rPr lang="en-US" sz="2000" dirty="0"/>
              <a:t>and </a:t>
            </a:r>
          </a:p>
          <a:p>
            <a:pPr lvl="1"/>
            <a:r>
              <a:rPr lang="en-US" sz="2000" dirty="0"/>
              <a:t>event </a:t>
            </a:r>
            <a:r>
              <a:rPr lang="en-US" sz="2000" dirty="0">
                <a:solidFill>
                  <a:srgbClr val="CA1A2B"/>
                </a:solidFill>
              </a:rPr>
              <a:t>〈t, join, t’〉 </a:t>
            </a:r>
            <a:r>
              <a:rPr lang="en-US" sz="2000" dirty="0"/>
              <a:t>must come after </a:t>
            </a:r>
            <a:r>
              <a:rPr lang="en-US" sz="2000" dirty="0">
                <a:solidFill>
                  <a:srgbClr val="CA1A2B"/>
                </a:solidFill>
              </a:rPr>
              <a:t>〈t’, end&gt;</a:t>
            </a:r>
          </a:p>
          <a:p>
            <a:pPr lvl="1"/>
            <a:r>
              <a:rPr lang="en-US" sz="2000" dirty="0"/>
              <a:t>According to </a:t>
            </a:r>
            <a:r>
              <a:rPr lang="en-US" sz="2000" i="1" dirty="0"/>
              <a:t>happens-before</a:t>
            </a:r>
            <a:r>
              <a:rPr lang="en-US" sz="2000" dirty="0"/>
              <a:t> ordering, which we’ll define shortly</a:t>
            </a:r>
            <a:endParaRPr lang="en-US" sz="2000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3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Order and </a:t>
            </a:r>
            <a:br>
              <a:rPr lang="en-US" dirty="0" smtClean="0"/>
            </a:br>
            <a:r>
              <a:rPr lang="en-US" i="1" dirty="0" smtClean="0">
                <a:solidFill>
                  <a:srgbClr val="CA1A2B"/>
                </a:solidFill>
              </a:rPr>
              <a:t>As-If-Serial Consistency</a:t>
            </a:r>
            <a:endParaRPr lang="en-US" i="1" dirty="0">
              <a:solidFill>
                <a:srgbClr val="CA1A2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Program-order definition is adjusted in obvious fashion for synchronization / concurrency events</a:t>
            </a:r>
          </a:p>
          <a:p>
            <a:pPr lvl="1"/>
            <a:r>
              <a:rPr lang="en-US" dirty="0"/>
              <a:t>E.g., Can’t release a lock before you acquire it</a:t>
            </a:r>
            <a:endParaRPr lang="en-US" dirty="0" smtClean="0"/>
          </a:p>
          <a:p>
            <a:r>
              <a:rPr lang="en-US" dirty="0" smtClean="0"/>
              <a:t>New consistency conditions are added to “as-if-serial” semantics</a:t>
            </a:r>
          </a:p>
          <a:p>
            <a:pPr lvl="1"/>
            <a:r>
              <a:rPr lang="en-US" dirty="0" smtClean="0"/>
              <a:t>If a </a:t>
            </a:r>
            <a:r>
              <a:rPr lang="en-US" b="1" dirty="0" smtClean="0"/>
              <a:t>memory access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CA1A2B"/>
                </a:solidFill>
              </a:rPr>
              <a:t>read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A1A2B"/>
                </a:solidFill>
              </a:rPr>
              <a:t>write</a:t>
            </a:r>
            <a:r>
              <a:rPr lang="en-US" dirty="0" smtClean="0"/>
              <a:t>) </a:t>
            </a:r>
            <a:r>
              <a:rPr lang="en-US" i="1" dirty="0" smtClean="0"/>
              <a:t>precedes</a:t>
            </a:r>
            <a:r>
              <a:rPr lang="en-US" dirty="0" smtClean="0"/>
              <a:t> an </a:t>
            </a:r>
            <a:r>
              <a:rPr lang="en-US" dirty="0" smtClean="0">
                <a:solidFill>
                  <a:srgbClr val="CA1A2B"/>
                </a:solidFill>
              </a:rPr>
              <a:t>unlock</a:t>
            </a:r>
            <a:r>
              <a:rPr lang="en-US" dirty="0" smtClean="0"/>
              <a:t> event in the program-order sequence then it must </a:t>
            </a:r>
            <a:r>
              <a:rPr lang="en-US" i="1" dirty="0" smtClean="0"/>
              <a:t>precede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A1A2B"/>
                </a:solidFill>
              </a:rPr>
              <a:t>unlock</a:t>
            </a:r>
            <a:r>
              <a:rPr lang="en-US" dirty="0" smtClean="0"/>
              <a:t> event in any consistent sequence</a:t>
            </a:r>
          </a:p>
          <a:p>
            <a:pPr lvl="1"/>
            <a:r>
              <a:rPr lang="en-US" dirty="0" smtClean="0"/>
              <a:t>If a </a:t>
            </a:r>
            <a:r>
              <a:rPr lang="en-US" b="1" dirty="0" smtClean="0"/>
              <a:t>memory access</a:t>
            </a:r>
            <a:r>
              <a:rPr lang="en-US" dirty="0" smtClean="0"/>
              <a:t> </a:t>
            </a:r>
            <a:r>
              <a:rPr lang="en-US" i="1" dirty="0" smtClean="0"/>
              <a:t>follows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CA1A2B"/>
                </a:solidFill>
              </a:rPr>
              <a:t>lock</a:t>
            </a:r>
            <a:r>
              <a:rPr lang="en-US" dirty="0" smtClean="0"/>
              <a:t> event </a:t>
            </a:r>
            <a:r>
              <a:rPr lang="en-US" dirty="0"/>
              <a:t>in the program-order sequence then it </a:t>
            </a:r>
            <a:r>
              <a:rPr lang="en-US" b="1" dirty="0"/>
              <a:t>must</a:t>
            </a:r>
            <a:r>
              <a:rPr lang="en-US" dirty="0"/>
              <a:t> </a:t>
            </a:r>
            <a:r>
              <a:rPr lang="en-US" i="1" dirty="0" smtClean="0"/>
              <a:t>follow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CA1A2B"/>
                </a:solidFill>
              </a:rPr>
              <a:t>lock</a:t>
            </a:r>
            <a:r>
              <a:rPr lang="en-US" dirty="0" smtClean="0"/>
              <a:t> event in any consistent sequence</a:t>
            </a:r>
          </a:p>
          <a:p>
            <a:r>
              <a:rPr lang="en-US" dirty="0" smtClean="0"/>
              <a:t>This is sometimes called the “roach motel” constraint (a bait trap to lure and catch cockroaches)</a:t>
            </a:r>
          </a:p>
          <a:p>
            <a:pPr lvl="1"/>
            <a:r>
              <a:rPr lang="en-US" dirty="0" smtClean="0"/>
              <a:t>Reads / writes </a:t>
            </a:r>
            <a:r>
              <a:rPr lang="en-US" i="1" dirty="0" smtClean="0"/>
              <a:t>can</a:t>
            </a:r>
            <a:r>
              <a:rPr lang="en-US" dirty="0" smtClean="0"/>
              <a:t> be moved inside synchronized blocks</a:t>
            </a:r>
          </a:p>
          <a:p>
            <a:pPr lvl="1"/>
            <a:r>
              <a:rPr lang="en-US" dirty="0" smtClean="0"/>
              <a:t>They </a:t>
            </a:r>
            <a:r>
              <a:rPr lang="en-US" i="1" dirty="0" smtClean="0"/>
              <a:t>cannot</a:t>
            </a:r>
            <a:r>
              <a:rPr lang="en-US" dirty="0" smtClean="0"/>
              <a:t> be moved outside</a:t>
            </a:r>
          </a:p>
          <a:p>
            <a:pPr lvl="2"/>
            <a:endParaRPr lang="en-US" dirty="0" smtClean="0"/>
          </a:p>
          <a:p>
            <a:pPr marL="347662" lvl="1" indent="0">
              <a:buNone/>
            </a:pPr>
            <a:endParaRPr lang="en-US" dirty="0" smtClean="0">
              <a:cs typeface="Courier New" pitchFamily="49" charset="0"/>
            </a:endParaRPr>
          </a:p>
          <a:p>
            <a:pPr marL="347662" lvl="1" indent="0">
              <a:buNone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Locking 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276600" y="3429000"/>
            <a:ext cx="2514600" cy="2697163"/>
          </a:xfrm>
        </p:spPr>
        <p:txBody>
          <a:bodyPr>
            <a:normAutofit fontScale="77500" lnSpcReduction="20000"/>
          </a:bodyPr>
          <a:lstStyle/>
          <a:p>
            <a:pPr marL="347662" lvl="1" indent="0">
              <a:buNone/>
            </a:pPr>
            <a:r>
              <a:rPr lang="en-US" u="sng" dirty="0" smtClean="0">
                <a:solidFill>
                  <a:schemeClr val="tx1"/>
                </a:solidFill>
              </a:rPr>
              <a:t>Consistent</a:t>
            </a:r>
            <a:endParaRPr lang="en-US" u="sng" baseline="-25000" dirty="0" smtClean="0">
              <a:solidFill>
                <a:schemeClr val="tx1"/>
              </a:solidFill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lock, l〉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b,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〉</a:t>
            </a:r>
            <a:endParaRPr lang="en-US" dirty="0"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a,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〉 </a:t>
            </a:r>
            <a:endParaRPr lang="en-US" dirty="0"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unlock, l〉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2〉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" y="3429000"/>
            <a:ext cx="2819400" cy="2697163"/>
          </a:xfrm>
        </p:spPr>
        <p:txBody>
          <a:bodyPr>
            <a:normAutofit fontScale="77500" lnSpcReduction="20000"/>
          </a:bodyPr>
          <a:lstStyle/>
          <a:p>
            <a:pPr marL="339725" lvl="1" indent="0">
              <a:buNone/>
            </a:pPr>
            <a:r>
              <a:rPr lang="en-US" u="sng" dirty="0" smtClean="0">
                <a:solidFill>
                  <a:schemeClr val="tx1"/>
                </a:solidFill>
              </a:rPr>
              <a:t>Program order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〈main, lock, l〉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1〉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b, 1〉 </a:t>
            </a:r>
          </a:p>
          <a:p>
            <a:pPr marL="347662" lvl="1" indent="0">
              <a:buNone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〈main, unlock, l〉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read, b, 1〉 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2〉 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27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0288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7950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2913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 (l) {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a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b = 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b+1;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0">
              <a:buFont typeface="Arial" pitchFamily="34" charset="0"/>
              <a:buNone/>
            </a:pPr>
            <a:endParaRPr lang="en-US" dirty="0" smtClean="0">
              <a:cs typeface="Courier New" pitchFamily="49" charset="0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6019800" y="3429000"/>
            <a:ext cx="2514600" cy="2697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26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0288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7950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2913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2" lvl="1" indent="0">
              <a:buNone/>
            </a:pPr>
            <a:r>
              <a:rPr lang="en-US" u="sng" dirty="0" smtClean="0">
                <a:solidFill>
                  <a:schemeClr val="tx1"/>
                </a:solidFill>
              </a:rPr>
              <a:t>Inconsistent</a:t>
            </a:r>
            <a:endParaRPr lang="en-US" u="sng" baseline="-25000" dirty="0" smtClean="0">
              <a:solidFill>
                <a:schemeClr val="tx1"/>
              </a:solidFill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lock, l〉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main, unlock, l〉</a:t>
            </a:r>
          </a:p>
          <a:p>
            <a:pPr marL="347662" lvl="1" indent="0">
              <a:buNone/>
            </a:pPr>
            <a:r>
              <a:rPr lang="en-US" dirty="0">
                <a:latin typeface="Arial Unicode MS"/>
                <a:ea typeface="Arial Unicode MS"/>
                <a:cs typeface="Arial Unicode MS"/>
              </a:rPr>
              <a:t>〈main, write, b,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read, b,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</a:t>
            </a:r>
            <a:r>
              <a:rPr lang="en-US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2〉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JMM and Threads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Idea:  model execution via per-thread event sequences</a:t>
            </a:r>
          </a:p>
          <a:p>
            <a:pPr lvl="1"/>
            <a:r>
              <a:rPr lang="en-US" dirty="0" smtClean="0"/>
              <a:t>Threads execute their own instructions in </a:t>
            </a:r>
            <a:r>
              <a:rPr lang="en-US" i="1" dirty="0" smtClean="0"/>
              <a:t>as-if-serial </a:t>
            </a:r>
            <a:r>
              <a:rPr lang="en-US" dirty="0" smtClean="0"/>
              <a:t>fashion</a:t>
            </a:r>
          </a:p>
          <a:p>
            <a:pPr lvl="1"/>
            <a:r>
              <a:rPr lang="en-US" dirty="0" smtClean="0"/>
              <a:t>There is a </a:t>
            </a:r>
            <a:r>
              <a:rPr lang="en-US" b="1" dirty="0" smtClean="0"/>
              <a:t>total order</a:t>
            </a:r>
            <a:r>
              <a:rPr lang="en-US" dirty="0" smtClean="0"/>
              <a:t> on all </a:t>
            </a:r>
            <a:r>
              <a:rPr lang="en-US" i="1" dirty="0" smtClean="0">
                <a:solidFill>
                  <a:srgbClr val="FF0000"/>
                </a:solidFill>
              </a:rPr>
              <a:t>synchronization events</a:t>
            </a:r>
            <a:r>
              <a:rPr lang="en-US" dirty="0" smtClean="0"/>
              <a:t> in a given execution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egin, end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ock, unlock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aunch, join</a:t>
            </a:r>
          </a:p>
          <a:p>
            <a:r>
              <a:rPr lang="en-US" dirty="0" smtClean="0"/>
              <a:t>“Total order on all synchronization events…”?</a:t>
            </a:r>
          </a:p>
          <a:p>
            <a:pPr lvl="1"/>
            <a:r>
              <a:rPr lang="en-US" dirty="0" smtClean="0"/>
              <a:t>Intuition:  there is a “synchronization server” (i.e. the JVM) that handles all synchronization requests</a:t>
            </a:r>
          </a:p>
          <a:p>
            <a:pPr lvl="1"/>
            <a:r>
              <a:rPr lang="en-US" dirty="0" smtClean="0"/>
              <a:t>The total order is the order the server processes these requests</a:t>
            </a:r>
          </a:p>
          <a:p>
            <a:pPr lvl="2"/>
            <a:r>
              <a:rPr lang="en-US" dirty="0"/>
              <a:t>We’ll call it the </a:t>
            </a:r>
            <a:r>
              <a:rPr lang="en-US" b="1" i="1" dirty="0"/>
              <a:t>synchronization sequence</a:t>
            </a:r>
            <a:endParaRPr lang="en-US" b="1" i="1" dirty="0" smtClean="0"/>
          </a:p>
          <a:p>
            <a:pPr lvl="1"/>
            <a:r>
              <a:rPr lang="en-US" dirty="0" smtClean="0"/>
              <a:t>The order has to satisfy some (common-sense) constraints, e.g.,</a:t>
            </a:r>
          </a:p>
          <a:p>
            <a:pPr lvl="2"/>
            <a:r>
              <a:rPr lang="en-US" dirty="0" smtClean="0"/>
              <a:t>Order must be consistent with orders of individual threads</a:t>
            </a:r>
          </a:p>
          <a:p>
            <a:pPr lvl="2"/>
            <a:r>
              <a:rPr lang="en-US" dirty="0" smtClean="0"/>
              <a:t>Locks </a:t>
            </a:r>
            <a:r>
              <a:rPr lang="en-US" dirty="0"/>
              <a:t>can only be acquired if not currently held by a different thread</a:t>
            </a:r>
          </a:p>
          <a:p>
            <a:pPr lvl="2"/>
            <a:r>
              <a:rPr lang="en-US" dirty="0" smtClean="0"/>
              <a:t>Locks can only be released if currently held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onsider concurrent program (from textbook)</a:t>
            </a:r>
            <a:endParaRPr lang="en-US" dirty="0"/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 static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ReaderThread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extends Thread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void run ()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while (!ready)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Thread.yield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(number);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…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new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ReaderThread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().start();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number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42;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ready = true;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What do executions look like?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5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Reconsidered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Lock release / acquisition affects visibility of updates to a variable</a:t>
            </a:r>
          </a:p>
          <a:p>
            <a:pPr lvl="1"/>
            <a:r>
              <a:rPr lang="en-US" dirty="0" smtClean="0"/>
              <a:t>If a variable is “written” before a lock is released …</a:t>
            </a:r>
          </a:p>
          <a:p>
            <a:pPr lvl="1"/>
            <a:r>
              <a:rPr lang="en-US" dirty="0" smtClean="0"/>
              <a:t>Then the assignment is visible to threads acquiring the same lock later</a:t>
            </a:r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Do other operations besides lock have this property?</a:t>
            </a:r>
          </a:p>
          <a:p>
            <a:pPr lvl="1"/>
            <a:r>
              <a:rPr lang="en-US" dirty="0" smtClean="0"/>
              <a:t>What, precisely, is this property anyway?</a:t>
            </a:r>
          </a:p>
          <a:p>
            <a:r>
              <a:rPr lang="en-US" dirty="0" smtClean="0"/>
              <a:t>The Java Memory Model (JMM) - part of the Java Language Specification, defines precisely how visibility works</a:t>
            </a:r>
          </a:p>
          <a:p>
            <a:pPr lvl="1"/>
            <a:r>
              <a:rPr lang="en-US" dirty="0" smtClean="0"/>
              <a:t>The JMM defines when the effects of operations are guaranteed to be visible</a:t>
            </a:r>
          </a:p>
          <a:p>
            <a:pPr lvl="1"/>
            <a:r>
              <a:rPr lang="en-US" dirty="0" smtClean="0"/>
              <a:t>Implementations of Java must follow the JMM, as it is part of the language specification</a:t>
            </a:r>
          </a:p>
          <a:p>
            <a:pPr lvl="1"/>
            <a:r>
              <a:rPr lang="en-US" dirty="0" smtClean="0"/>
              <a:t>Understanding the JMM clarifies issues like visibility,  data races</a:t>
            </a:r>
          </a:p>
          <a:p>
            <a:r>
              <a:rPr lang="en-US" dirty="0" smtClean="0"/>
              <a:t>For Java 7, the JMM is in Chapter 17.4 </a:t>
            </a:r>
            <a:r>
              <a:rPr lang="en-US" dirty="0"/>
              <a:t>of the JLS:  </a:t>
            </a:r>
            <a:r>
              <a:rPr lang="en-US" dirty="0">
                <a:hlinkClick r:id="rId2"/>
              </a:rPr>
              <a:t>http://docs.oracle.com/javase/specs/jls/se7/html/index.html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Execution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56350"/>
            <a:ext cx="2895600" cy="365125"/>
          </a:xfrm>
        </p:spPr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30</a:t>
            </a:fld>
            <a:endParaRPr lang="en-US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457200" y="1329768"/>
            <a:ext cx="4010212" cy="205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Sequence for main</a:t>
            </a:r>
            <a:endParaRPr lang="en-US" sz="2000" baseline="-25000" dirty="0" smtClean="0"/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launch, </a:t>
            </a: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R</a:t>
            </a: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number, 42〉</a:t>
            </a:r>
            <a:r>
              <a:rPr lang="en-US" sz="2400" b="1" dirty="0" smtClean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rPr>
              <a:t>and</a:t>
            </a: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   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ready, true〉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Content Placeholder 8"/>
          <p:cNvSpPr txBox="1">
            <a:spLocks/>
          </p:cNvSpPr>
          <p:nvPr/>
        </p:nvSpPr>
        <p:spPr>
          <a:xfrm>
            <a:off x="4648200" y="1359650"/>
            <a:ext cx="3810000" cy="1828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Sequence for </a:t>
            </a:r>
            <a:r>
              <a:rPr lang="en-US" sz="2000" dirty="0" err="1" smtClean="0"/>
              <a:t>ReaderThread</a:t>
            </a:r>
            <a:r>
              <a:rPr lang="en-US" sz="2000" dirty="0" smtClean="0"/>
              <a:t> (“R”)</a:t>
            </a:r>
            <a:endParaRPr lang="en-US" sz="2000" baseline="-25000" dirty="0" smtClean="0"/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begin〉</a:t>
            </a:r>
          </a:p>
          <a:p>
            <a:pPr marL="339725" lvl="1" indent="0"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read, ready, true〉  </a:t>
            </a:r>
            <a:r>
              <a:rPr lang="en-US" sz="2400" b="1" dirty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rPr>
              <a:t>and</a:t>
            </a:r>
            <a:endParaRPr lang="en-US" sz="2400" b="1" dirty="0" smtClean="0">
              <a:latin typeface="Arial Unicode MS"/>
              <a:ea typeface="Arial Unicode MS"/>
              <a:cs typeface="Arial Unicode MS"/>
            </a:endParaRPr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read, number, 42〉</a:t>
            </a:r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end〉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803088" y="3938489"/>
            <a:ext cx="3845112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Synchronization sequence</a:t>
            </a:r>
            <a:endParaRPr lang="en-US" sz="2000" baseline="-25000" dirty="0" smtClean="0"/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launch, R〉          </a:t>
            </a:r>
            <a:r>
              <a:rPr lang="en-US" sz="1800" dirty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rPr>
              <a:t>yields</a:t>
            </a:r>
            <a:endParaRPr lang="en-US" sz="1800" dirty="0" smtClean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</a:p>
          <a:p>
            <a:pPr marL="347662" lvl="1" indent="0"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begin〉</a:t>
            </a:r>
            <a:endParaRPr lang="en-US" sz="1800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sz="1800" dirty="0">
                <a:latin typeface="Arial Unicode MS"/>
                <a:ea typeface="Arial Unicode MS"/>
                <a:cs typeface="Arial Unicode MS"/>
              </a:rPr>
              <a:t>〈R, end</a:t>
            </a: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〉</a:t>
            </a:r>
            <a:endParaRPr lang="en-US" sz="1800" dirty="0" smtClean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8706" y="3421537"/>
            <a:ext cx="361576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</a:t>
            </a:r>
            <a:r>
              <a:rPr lang="en-US" u="sng"/>
              <a:t>Execution</a:t>
            </a:r>
            <a:endParaRPr lang="en-US" u="sng">
              <a:effectLst/>
            </a:endParaRPr>
          </a:p>
          <a:p>
            <a:r>
              <a:rPr lang="en-US">
                <a:solidFill>
                  <a:srgbClr val="FF0000"/>
                </a:solidFill>
              </a:rPr>
              <a:t>〈main, begin〉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〈main, launch, R〉 </a:t>
            </a:r>
          </a:p>
          <a:p>
            <a:r>
              <a:rPr lang="en-US">
                <a:solidFill>
                  <a:srgbClr val="FF0000"/>
                </a:solidFill>
              </a:rPr>
              <a:t>〈main, write, number, 42〉 </a:t>
            </a:r>
          </a:p>
          <a:p>
            <a:r>
              <a:rPr lang="en-US">
                <a:solidFill>
                  <a:srgbClr val="FF0000"/>
                </a:solidFill>
              </a:rPr>
              <a:t>〈main, write, ready, true〉 </a:t>
            </a:r>
          </a:p>
          <a:p>
            <a:r>
              <a:rPr lang="en-US">
                <a:solidFill>
                  <a:srgbClr val="FF0000"/>
                </a:solidFill>
              </a:rPr>
              <a:t>〈main, end〉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〈R, begin〉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〈R, read, ready, true〉 </a:t>
            </a:r>
          </a:p>
          <a:p>
            <a:r>
              <a:rPr lang="en-US">
                <a:solidFill>
                  <a:schemeClr val="accent1"/>
                </a:solidFill>
              </a:rPr>
              <a:t>〈R, read, number, 42〉 </a:t>
            </a:r>
          </a:p>
          <a:p>
            <a:r>
              <a:rPr lang="en-US">
                <a:solidFill>
                  <a:schemeClr val="accent1"/>
                </a:solidFill>
              </a:rPr>
              <a:t>〈R, end〉 </a:t>
            </a:r>
            <a:endParaRPr lang="en-US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37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Execution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56350"/>
            <a:ext cx="2895600" cy="365125"/>
          </a:xfrm>
        </p:spPr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31</a:t>
            </a:fld>
            <a:endParaRPr lang="en-US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457200" y="1524001"/>
            <a:ext cx="3276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Sequence for main</a:t>
            </a:r>
            <a:endParaRPr lang="en-US" sz="2000" baseline="-25000" dirty="0" smtClean="0"/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launch, </a:t>
            </a: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R</a:t>
            </a: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number, 42〉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ready, true〉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Content Placeholder 8"/>
          <p:cNvSpPr txBox="1">
            <a:spLocks/>
          </p:cNvSpPr>
          <p:nvPr/>
        </p:nvSpPr>
        <p:spPr>
          <a:xfrm>
            <a:off x="4648200" y="1524001"/>
            <a:ext cx="3810000" cy="1828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Sequence for </a:t>
            </a:r>
            <a:r>
              <a:rPr lang="en-US" sz="2000" dirty="0" err="1" smtClean="0"/>
              <a:t>ReaderThread</a:t>
            </a:r>
            <a:r>
              <a:rPr lang="en-US" sz="2000" dirty="0" smtClean="0"/>
              <a:t> (“R”)</a:t>
            </a:r>
            <a:endParaRPr lang="en-US" sz="2000" baseline="-25000" dirty="0" smtClean="0"/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begin〉</a:t>
            </a:r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read, ready, true〉</a:t>
            </a:r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read, number, 0〉</a:t>
            </a:r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end〉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578970" y="3789082"/>
            <a:ext cx="3948205" cy="205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Synchronization sequence</a:t>
            </a:r>
            <a:endParaRPr lang="en-US" sz="2000" baseline="-25000" dirty="0" smtClean="0"/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launch, </a:t>
            </a: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R</a:t>
            </a: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    </a:t>
            </a:r>
            <a:r>
              <a:rPr lang="en-US" sz="2600" dirty="0" smtClean="0">
                <a:solidFill>
                  <a:schemeClr val="tx1"/>
                </a:solidFill>
                <a:latin typeface="Arial Unicode MS"/>
                <a:ea typeface="Arial Unicode MS"/>
                <a:cs typeface="Arial Unicode MS"/>
              </a:rPr>
              <a:t>yields</a:t>
            </a:r>
            <a:endParaRPr lang="en-US" sz="1800" dirty="0" smtClean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</a:t>
            </a:r>
            <a:r>
              <a:rPr lang="en-US" sz="1800" dirty="0">
                <a:latin typeface="Arial Unicode MS"/>
                <a:ea typeface="Arial Unicode MS"/>
                <a:cs typeface="Arial Unicode MS"/>
              </a:rPr>
              <a:t>begin〉</a:t>
            </a:r>
            <a:endParaRPr lang="en-US" sz="1800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</a:p>
          <a:p>
            <a:pPr marL="347662" lvl="1" indent="0"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</a:t>
            </a:r>
            <a:r>
              <a:rPr lang="en-US" sz="1800" dirty="0">
                <a:latin typeface="Arial Unicode MS"/>
                <a:ea typeface="Arial Unicode MS"/>
                <a:cs typeface="Arial Unicode MS"/>
              </a:rPr>
              <a:t>end</a:t>
            </a: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〉</a:t>
            </a:r>
            <a:endParaRPr lang="en-US" sz="1800" dirty="0" smtClean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3764" y="3376706"/>
            <a:ext cx="27344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(Non-SC) Execution</a:t>
            </a:r>
          </a:p>
          <a:p>
            <a:r>
              <a:rPr lang="en-US">
                <a:solidFill>
                  <a:srgbClr val="CA1A2B"/>
                </a:solidFill>
              </a:rPr>
              <a:t>〈main, begin〉</a:t>
            </a:r>
            <a:br>
              <a:rPr lang="en-US">
                <a:solidFill>
                  <a:srgbClr val="CA1A2B"/>
                </a:solidFill>
              </a:rPr>
            </a:br>
            <a:r>
              <a:rPr lang="en-US">
                <a:solidFill>
                  <a:srgbClr val="CA1A2B"/>
                </a:solidFill>
              </a:rPr>
              <a:t>〈main, launch, R〉 </a:t>
            </a:r>
          </a:p>
          <a:p>
            <a:r>
              <a:rPr lang="en-US">
                <a:solidFill>
                  <a:srgbClr val="CA1A2B"/>
                </a:solidFill>
              </a:rPr>
              <a:t>〈main, write, ready, true〉 </a:t>
            </a:r>
          </a:p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〈R, begin〉</a:t>
            </a:r>
            <a:b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〈R, read, ready, true〉 </a:t>
            </a:r>
          </a:p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〈R, read, number, 0〉</a:t>
            </a:r>
          </a:p>
          <a:p>
            <a:r>
              <a:rPr lang="en-US">
                <a:solidFill>
                  <a:srgbClr val="CA1A2B"/>
                </a:solidFill>
              </a:rPr>
              <a:t> 〈main, write, number, 42〉</a:t>
            </a:r>
          </a:p>
          <a:p>
            <a:r>
              <a:rPr lang="en-US">
                <a:solidFill>
                  <a:srgbClr val="CA1A2B"/>
                </a:solidFill>
              </a:rPr>
              <a:t> 〈main, end〉</a:t>
            </a:r>
            <a:br>
              <a:rPr lang="en-US">
                <a:solidFill>
                  <a:srgbClr val="CA1A2B"/>
                </a:solidFill>
              </a:rPr>
            </a:br>
            <a:r>
              <a:rPr lang="en-US">
                <a:solidFill>
                  <a:srgbClr val="558ED5"/>
                </a:solidFill>
              </a:rPr>
              <a:t>〈R, end〉 </a:t>
            </a:r>
            <a:endParaRPr lang="en-US">
              <a:solidFill>
                <a:srgbClr val="558ED5"/>
              </a:solidFill>
              <a:effectLst/>
            </a:endParaRPr>
          </a:p>
          <a:p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58695" y="2657365"/>
            <a:ext cx="717292" cy="82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8695" y="2739673"/>
            <a:ext cx="717292" cy="223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363" y="1417638"/>
            <a:ext cx="1029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Note: </a:t>
            </a:r>
          </a:p>
          <a:p>
            <a:r>
              <a:rPr lang="en-US"/>
              <a:t>As-if </a:t>
            </a:r>
          </a:p>
          <a:p>
            <a:r>
              <a:rPr lang="en-US"/>
              <a:t>events </a:t>
            </a:r>
          </a:p>
          <a:p>
            <a:r>
              <a:rPr lang="en-US"/>
              <a:t>swapped</a:t>
            </a:r>
          </a:p>
        </p:txBody>
      </p:sp>
    </p:spTree>
    <p:extLst>
      <p:ext uri="{BB962C8B-B14F-4D97-AF65-F5344CB8AC3E}">
        <p14:creationId xmlns:p14="http://schemas.microsoft.com/office/powerpoint/2010/main" val="28423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Valid Event Sequences?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Formalized using “</a:t>
            </a:r>
            <a:r>
              <a:rPr lang="en-US" dirty="0" smtClean="0">
                <a:solidFill>
                  <a:srgbClr val="CA1A2B"/>
                </a:solidFill>
              </a:rPr>
              <a:t>happens-before</a:t>
            </a:r>
            <a:r>
              <a:rPr lang="en-US" dirty="0" smtClean="0"/>
              <a:t>” relation</a:t>
            </a:r>
          </a:p>
          <a:p>
            <a:pPr lvl="1"/>
            <a:r>
              <a:rPr lang="en-US" dirty="0" smtClean="0"/>
              <a:t>Definition given in Java Language Specification (Section 17.4)</a:t>
            </a:r>
          </a:p>
          <a:p>
            <a:pPr lvl="1"/>
            <a:r>
              <a:rPr lang="en-US" dirty="0" smtClean="0"/>
              <a:t>Based on seminal work of Leslie </a:t>
            </a:r>
            <a:r>
              <a:rPr lang="en-US" dirty="0" err="1" smtClean="0"/>
              <a:t>Lamport</a:t>
            </a:r>
            <a:r>
              <a:rPr lang="en-US" dirty="0" smtClean="0"/>
              <a:t> in 1978</a:t>
            </a:r>
          </a:p>
          <a:p>
            <a:r>
              <a:rPr lang="en-US" dirty="0" smtClean="0"/>
              <a:t>Idea:  “happens-before” defines when one event is guaranteed to complete before another begins in a given execution</a:t>
            </a:r>
          </a:p>
          <a:p>
            <a:pPr lvl="1"/>
            <a:r>
              <a:rPr lang="en-US" dirty="0" smtClean="0"/>
              <a:t>Has visibility implications!</a:t>
            </a:r>
          </a:p>
          <a:p>
            <a:pPr lvl="1"/>
            <a:r>
              <a:rPr lang="en-US" dirty="0" smtClean="0"/>
              <a:t>Happens-before also restricts allowed compiler </a:t>
            </a:r>
            <a:r>
              <a:rPr lang="en-US" dirty="0" err="1" smtClean="0"/>
              <a:t>reorderings</a:t>
            </a:r>
            <a:r>
              <a:rPr lang="en-US" dirty="0" smtClean="0"/>
              <a:t>; cannot invalidate happens-before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3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Happens-Before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>
                    <a:ea typeface="Arial Unicode MS"/>
                    <a:cs typeface="Arial Unicode MS"/>
                  </a:rPr>
                  <a:t>Recall definition of execution</a:t>
                </a:r>
              </a:p>
              <a:p>
                <a:pPr lvl="1"/>
                <a:r>
                  <a:rPr lang="en-US" dirty="0" smtClean="0">
                    <a:ea typeface="Arial Unicode MS"/>
                    <a:cs typeface="Arial Unicode MS"/>
                  </a:rPr>
                  <a:t>Program-order event sequence S</a:t>
                </a:r>
                <a:r>
                  <a:rPr lang="en-US" baseline="-25000" dirty="0" smtClean="0">
                    <a:ea typeface="Arial Unicode MS"/>
                    <a:cs typeface="Arial Unicode MS"/>
                  </a:rPr>
                  <a:t>i</a:t>
                </a:r>
                <a:r>
                  <a:rPr lang="en-US" dirty="0" smtClean="0">
                    <a:ea typeface="Arial Unicode MS"/>
                    <a:cs typeface="Arial Unicode MS"/>
                  </a:rPr>
                  <a:t> for each thread t</a:t>
                </a:r>
                <a:r>
                  <a:rPr lang="en-US" baseline="-25000" dirty="0" smtClean="0">
                    <a:ea typeface="Arial Unicode MS"/>
                    <a:cs typeface="Arial Unicode MS"/>
                  </a:rPr>
                  <a:t>i</a:t>
                </a:r>
                <a:r>
                  <a:rPr lang="en-US" dirty="0" smtClean="0">
                    <a:ea typeface="Arial Unicode MS"/>
                    <a:cs typeface="Arial Unicode MS"/>
                  </a:rPr>
                  <a:t> </a:t>
                </a:r>
              </a:p>
              <a:p>
                <a:pPr lvl="1"/>
                <a:r>
                  <a:rPr lang="en-US" dirty="0" smtClean="0">
                    <a:ea typeface="Arial Unicode MS"/>
                    <a:cs typeface="Arial Unicode MS"/>
                  </a:rPr>
                  <a:t>Sequence S, across all synchronization events in the S</a:t>
                </a:r>
                <a:r>
                  <a:rPr lang="en-US" baseline="-25000" dirty="0" smtClean="0">
                    <a:ea typeface="Arial Unicode MS"/>
                    <a:cs typeface="Arial Unicode MS"/>
                  </a:rPr>
                  <a:t>i</a:t>
                </a:r>
                <a:r>
                  <a:rPr lang="en-US" dirty="0" smtClean="0">
                    <a:ea typeface="Arial Unicode MS"/>
                    <a:cs typeface="Arial Unicode MS"/>
                  </a:rPr>
                  <a:t>, that is consistent with </a:t>
                </a:r>
                <a:r>
                  <a:rPr lang="en-US" dirty="0">
                    <a:ea typeface="Arial Unicode MS"/>
                    <a:cs typeface="Arial Unicode MS"/>
                  </a:rPr>
                  <a:t>each S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i</a:t>
                </a:r>
                <a:r>
                  <a:rPr lang="en-US" dirty="0">
                    <a:latin typeface="Arial Unicode MS"/>
                    <a:ea typeface="Arial Unicode MS"/>
                    <a:cs typeface="Arial Unicode MS"/>
                  </a:rPr>
                  <a:t> </a:t>
                </a:r>
              </a:p>
              <a:p>
                <a:r>
                  <a:rPr lang="en-US" dirty="0" smtClean="0">
                    <a:ea typeface="Arial Unicode MS"/>
                    <a:cs typeface="Arial Unicode MS"/>
                  </a:rPr>
                  <a:t>Notation</a:t>
                </a:r>
              </a:p>
              <a:p>
                <a:pPr lvl="1"/>
                <a:r>
                  <a:rPr lang="en-US" dirty="0" smtClean="0">
                    <a:ea typeface="Arial Unicode MS"/>
                    <a:cs typeface="Arial Unicode MS"/>
                  </a:rPr>
                  <a:t>Execution</a:t>
                </a:r>
                <a:r>
                  <a:rPr lang="en-US" dirty="0" smtClean="0">
                    <a:latin typeface="Arial Unicode MS"/>
                    <a:ea typeface="Arial Unicode MS"/>
                    <a:cs typeface="Arial Unicode MS"/>
                  </a:rPr>
                  <a:t> </a:t>
                </a:r>
                <a:r>
                  <a:rPr lang="en-US" dirty="0" smtClean="0">
                    <a:latin typeface="Brush Script Std" panose="03060802040607070404" pitchFamily="66" charset="0"/>
                    <a:ea typeface="Arial Unicode MS"/>
                    <a:cs typeface="Arial Unicode MS"/>
                  </a:rPr>
                  <a:t>E</a:t>
                </a:r>
                <a:r>
                  <a:rPr lang="en-US" dirty="0" smtClean="0">
                    <a:latin typeface="Arial Unicode MS"/>
                    <a:ea typeface="Arial Unicode MS"/>
                    <a:cs typeface="Arial Unicode MS"/>
                  </a:rPr>
                  <a:t> = </a:t>
                </a:r>
                <a:r>
                  <a:rPr lang="en-US" dirty="0" smtClean="0">
                    <a:latin typeface="Arial" panose="020B0604020202020204" pitchFamily="34" charset="0"/>
                    <a:ea typeface="Arial Unicode MS"/>
                    <a:cs typeface="Arial" panose="020B0604020202020204" pitchFamily="34" charset="0"/>
                  </a:rPr>
                  <a:t>〈</a:t>
                </a:r>
                <a:r>
                  <a:rPr lang="en-US" dirty="0" smtClean="0">
                    <a:ea typeface="Arial Unicode MS"/>
                    <a:cs typeface="Arial Unicode MS"/>
                  </a:rPr>
                  <a:t>{S</a:t>
                </a:r>
                <a:r>
                  <a:rPr lang="en-US" baseline="-25000" dirty="0" smtClean="0">
                    <a:ea typeface="Arial Unicode MS"/>
                    <a:cs typeface="Arial Unicode MS"/>
                  </a:rPr>
                  <a:t>1</a:t>
                </a:r>
                <a:r>
                  <a:rPr lang="en-US" dirty="0" smtClean="0">
                    <a:ea typeface="Arial Unicode MS"/>
                    <a:cs typeface="Arial Unicode MS"/>
                  </a:rPr>
                  <a:t>, … S</a:t>
                </a:r>
                <a:r>
                  <a:rPr lang="en-US" baseline="-25000" dirty="0" smtClean="0">
                    <a:ea typeface="Arial Unicode MS"/>
                    <a:cs typeface="Arial Unicode MS"/>
                  </a:rPr>
                  <a:t>n</a:t>
                </a:r>
                <a:r>
                  <a:rPr lang="en-US" dirty="0" smtClean="0">
                    <a:ea typeface="Arial Unicode MS"/>
                    <a:cs typeface="Arial Unicode MS"/>
                  </a:rPr>
                  <a:t>}, S</a:t>
                </a:r>
                <a:r>
                  <a:rPr lang="en-US" dirty="0" smtClean="0">
                    <a:latin typeface="Arial Unicode MS"/>
                    <a:ea typeface="Arial Unicode MS"/>
                    <a:cs typeface="Arial Unicode MS"/>
                  </a:rPr>
                  <a:t>〉</a:t>
                </a:r>
                <a:endParaRPr lang="en-US" dirty="0">
                  <a:latin typeface="Arial Unicode MS"/>
                  <a:ea typeface="Arial Unicode MS"/>
                  <a:cs typeface="Arial Unicode MS"/>
                </a:endParaRPr>
              </a:p>
              <a:p>
                <a:pPr lvl="1"/>
                <a:r>
                  <a:rPr lang="en-US" dirty="0" err="1" smtClean="0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 smtClean="0">
                    <a:ea typeface="Arial Unicode MS"/>
                    <a:cs typeface="Arial Unicode MS"/>
                  </a:rPr>
                  <a:t>i</a:t>
                </a:r>
                <a:r>
                  <a:rPr lang="en-US" dirty="0" smtClean="0">
                    <a:ea typeface="Arial Unicode MS"/>
                    <a:cs typeface="Arial Unicode MS"/>
                  </a:rPr>
                  <a:t>:  set of all events in S</a:t>
                </a:r>
                <a:r>
                  <a:rPr lang="en-US" baseline="-25000" dirty="0" smtClean="0">
                    <a:ea typeface="Arial Unicode MS"/>
                    <a:cs typeface="Arial Unicode MS"/>
                  </a:rPr>
                  <a:t>i</a:t>
                </a:r>
                <a:r>
                  <a:rPr lang="en-US" dirty="0" smtClean="0">
                    <a:ea typeface="Arial Unicode MS"/>
                    <a:cs typeface="Arial Unicode MS"/>
                  </a:rPr>
                  <a:t> </a:t>
                </a:r>
              </a:p>
              <a:p>
                <a:pPr lvl="1"/>
                <a:r>
                  <a:rPr lang="en-US" dirty="0" smtClean="0">
                    <a:ea typeface="Arial Unicode MS"/>
                    <a:cs typeface="Arial Unicode MS"/>
                  </a:rPr>
                  <a:t>E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i="1" dirty="0" smtClean="0">
                            <a:latin typeface="Cambria Math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i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n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>
                            <a:ea typeface="Arial Unicode MS"/>
                            <a:cs typeface="Arial Unicode MS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ea typeface="Arial Unicode MS"/>
                            <a:cs typeface="Arial Unicode MS"/>
                          </a:rPr>
                          <m:t>i</m:t>
                        </m:r>
                      </m:e>
                    </m:nary>
                  </m:oMath>
                </a14:m>
                <a:r>
                  <a:rPr lang="en-US" baseline="30000" dirty="0" smtClean="0">
                    <a:ea typeface="Arial Unicode MS"/>
                    <a:cs typeface="Arial Unicode MS"/>
                  </a:rPr>
                  <a:t> </a:t>
                </a:r>
                <a:r>
                  <a:rPr lang="en-US" dirty="0" smtClean="0">
                    <a:ea typeface="Arial Unicode MS"/>
                    <a:cs typeface="Arial Unicode MS"/>
                  </a:rPr>
                  <a:t>(note events in S have to be in E)</a:t>
                </a:r>
              </a:p>
              <a:p>
                <a:r>
                  <a:rPr lang="en-US" dirty="0" smtClean="0">
                    <a:ea typeface="Arial Unicode MS"/>
                    <a:cs typeface="Arial Unicode MS"/>
                  </a:rPr>
                  <a:t>Suppose S is an event sequence, with events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i</a:t>
                </a:r>
                <a:r>
                  <a:rPr lang="en-US" baseline="-25000" dirty="0" smtClean="0">
                    <a:ea typeface="Arial Unicode MS"/>
                    <a:cs typeface="Arial Unicode MS"/>
                  </a:rPr>
                  <a:t> </a:t>
                </a:r>
                <a:r>
                  <a:rPr lang="en-US" dirty="0" smtClean="0">
                    <a:ea typeface="Arial Unicode MS"/>
                    <a:cs typeface="Arial Unicode MS"/>
                  </a:rPr>
                  <a:t> =</a:t>
                </a:r>
                <a:r>
                  <a:rPr lang="en-US" dirty="0">
                    <a:ea typeface="Arial Unicode MS"/>
                    <a:cs typeface="Arial Unicode MS"/>
                  </a:rPr>
                  <a:t> 〈</a:t>
                </a:r>
                <a:r>
                  <a:rPr lang="en-US" dirty="0" smtClean="0">
                    <a:ea typeface="Arial Unicode MS"/>
                    <a:cs typeface="Arial Unicode MS"/>
                  </a:rPr>
                  <a:t>t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i</a:t>
                </a:r>
                <a:r>
                  <a:rPr lang="en-US" dirty="0" smtClean="0">
                    <a:ea typeface="Arial Unicode MS"/>
                    <a:cs typeface="Arial Unicode MS"/>
                  </a:rPr>
                  <a:t>,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spec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i</a:t>
                </a:r>
                <a:r>
                  <a:rPr lang="en-US" dirty="0" smtClean="0">
                    <a:ea typeface="Arial Unicode MS"/>
                    <a:cs typeface="Arial Unicode MS"/>
                  </a:rPr>
                  <a:t>〉,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 smtClean="0">
                    <a:ea typeface="Arial Unicode MS"/>
                    <a:cs typeface="Arial Unicode MS"/>
                  </a:rPr>
                  <a:t> = </a:t>
                </a:r>
                <a:r>
                  <a:rPr lang="en-US" dirty="0">
                    <a:ea typeface="Arial Unicode MS"/>
                    <a:cs typeface="Arial Unicode MS"/>
                  </a:rPr>
                  <a:t>〈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t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 smtClean="0">
                    <a:ea typeface="Arial Unicode MS"/>
                    <a:cs typeface="Arial Unicode MS"/>
                  </a:rPr>
                  <a:t>,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spec</a:t>
                </a:r>
                <a:r>
                  <a:rPr lang="en-US" baseline="-25000" dirty="0" err="1" smtClean="0">
                    <a:ea typeface="Arial Unicode MS"/>
                    <a:cs typeface="Arial Unicode MS"/>
                  </a:rPr>
                  <a:t>j</a:t>
                </a:r>
                <a:r>
                  <a:rPr lang="en-US" dirty="0" smtClean="0">
                    <a:ea typeface="Arial Unicode MS"/>
                    <a:cs typeface="Arial Unicode MS"/>
                  </a:rPr>
                  <a:t>〉. Then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i</a:t>
                </a:r>
                <a:r>
                  <a:rPr lang="en-US" dirty="0" smtClean="0">
                    <a:ea typeface="Arial Unicode MS"/>
                    <a:cs typeface="Arial Unicode MS"/>
                  </a:rPr>
                  <a:t> ≼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 smtClean="0">
                    <a:ea typeface="Arial Unicode MS"/>
                    <a:cs typeface="Arial Unicode MS"/>
                  </a:rPr>
                  <a:t> (“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i</a:t>
                </a:r>
                <a:r>
                  <a:rPr lang="en-US" dirty="0" smtClean="0">
                    <a:ea typeface="Arial Unicode MS"/>
                    <a:cs typeface="Arial Unicode MS"/>
                  </a:rPr>
                  <a:t> happens-before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 smtClean="0">
                    <a:ea typeface="Arial Unicode MS"/>
                    <a:cs typeface="Arial Unicode MS"/>
                  </a:rPr>
                  <a:t>”) holds if one of the following is true:</a:t>
                </a:r>
              </a:p>
              <a:p>
                <a:pPr lvl="1"/>
                <a:r>
                  <a:rPr lang="en-US" dirty="0" smtClean="0">
                    <a:ea typeface="Arial Unicode MS"/>
                    <a:cs typeface="Arial Unicode MS"/>
                  </a:rPr>
                  <a:t>t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i</a:t>
                </a:r>
                <a:r>
                  <a:rPr lang="en-US" dirty="0" smtClean="0">
                    <a:ea typeface="Arial Unicode MS"/>
                    <a:cs typeface="Arial Unicode MS"/>
                  </a:rPr>
                  <a:t> </a:t>
                </a:r>
                <a:r>
                  <a:rPr lang="en-US" dirty="0">
                    <a:ea typeface="Arial Unicode MS"/>
                    <a:cs typeface="Arial Unicode MS"/>
                  </a:rPr>
                  <a:t>=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t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 smtClean="0">
                    <a:ea typeface="Arial Unicode MS"/>
                    <a:cs typeface="Arial Unicode MS"/>
                  </a:rPr>
                  <a:t> </a:t>
                </a:r>
                <a:r>
                  <a:rPr lang="en-US" dirty="0">
                    <a:ea typeface="Arial Unicode MS"/>
                    <a:cs typeface="Arial Unicode MS"/>
                  </a:rPr>
                  <a:t>(i.e. events are on same thread</a:t>
                </a:r>
                <a:r>
                  <a:rPr lang="en-US" dirty="0" smtClean="0">
                    <a:ea typeface="Arial Unicode MS"/>
                    <a:cs typeface="Arial Unicode MS"/>
                  </a:rPr>
                  <a:t>) and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 smtClean="0">
                    <a:ea typeface="Arial Unicode MS"/>
                    <a:cs typeface="Arial Unicode MS"/>
                  </a:rPr>
                  <a:t>i</a:t>
                </a:r>
                <a:r>
                  <a:rPr lang="en-US" dirty="0" smtClean="0">
                    <a:ea typeface="Arial Unicode MS"/>
                    <a:cs typeface="Arial Unicode MS"/>
                  </a:rPr>
                  <a:t> precedes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 smtClean="0">
                    <a:ea typeface="Arial Unicode MS"/>
                    <a:cs typeface="Arial Unicode MS"/>
                  </a:rPr>
                  <a:t>j</a:t>
                </a:r>
                <a:r>
                  <a:rPr lang="en-US" dirty="0" smtClean="0">
                    <a:ea typeface="Arial Unicode MS"/>
                    <a:cs typeface="Arial Unicode MS"/>
                  </a:rPr>
                  <a:t> in S</a:t>
                </a:r>
                <a:r>
                  <a:rPr lang="en-US" baseline="-25000" dirty="0" smtClean="0">
                    <a:ea typeface="Arial Unicode MS"/>
                    <a:cs typeface="Arial Unicode MS"/>
                  </a:rPr>
                  <a:t>i</a:t>
                </a:r>
                <a:r>
                  <a:rPr lang="en-US" dirty="0" smtClean="0">
                    <a:ea typeface="Arial Unicode MS"/>
                    <a:cs typeface="Arial Unicode MS"/>
                  </a:rPr>
                  <a:t> </a:t>
                </a:r>
                <a:endParaRPr lang="en-US" dirty="0">
                  <a:ea typeface="Arial Unicode MS"/>
                  <a:cs typeface="Arial Unicode MS"/>
                </a:endParaRPr>
              </a:p>
              <a:p>
                <a:pPr lvl="1"/>
                <a:r>
                  <a:rPr lang="en-US" dirty="0" smtClean="0">
                    <a:ea typeface="Arial Unicode MS"/>
                    <a:cs typeface="Arial Unicode MS"/>
                  </a:rPr>
                  <a:t>t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i</a:t>
                </a:r>
                <a:r>
                  <a:rPr lang="en-US" dirty="0" smtClean="0">
                    <a:ea typeface="Arial Unicode MS"/>
                    <a:cs typeface="Arial Unicode MS"/>
                  </a:rPr>
                  <a:t> ≠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t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 smtClean="0">
                    <a:ea typeface="Arial Unicode MS"/>
                    <a:cs typeface="Arial Unicode MS"/>
                  </a:rPr>
                  <a:t> (i.e. events are on different threads);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spec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i</a:t>
                </a:r>
                <a:r>
                  <a:rPr lang="en-US" dirty="0" smtClean="0">
                    <a:ea typeface="Arial Unicode MS"/>
                    <a:cs typeface="Arial Unicode MS"/>
                  </a:rPr>
                  <a:t> = launch,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t</a:t>
                </a:r>
                <a:r>
                  <a:rPr lang="en-US" baseline="-25000" dirty="0" err="1" smtClean="0">
                    <a:ea typeface="Arial Unicode MS"/>
                    <a:cs typeface="Arial Unicode MS"/>
                  </a:rPr>
                  <a:t>j</a:t>
                </a:r>
                <a:r>
                  <a:rPr lang="en-US" dirty="0" smtClean="0">
                    <a:ea typeface="Arial Unicode MS"/>
                    <a:cs typeface="Arial Unicode MS"/>
                  </a:rPr>
                  <a:t>; and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spec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 smtClean="0">
                    <a:ea typeface="Arial Unicode MS"/>
                    <a:cs typeface="Arial Unicode MS"/>
                  </a:rPr>
                  <a:t> = begin</a:t>
                </a:r>
              </a:p>
              <a:p>
                <a:pPr lvl="1"/>
                <a:r>
                  <a:rPr lang="en-US" dirty="0" smtClean="0">
                    <a:ea typeface="Arial Unicode MS"/>
                    <a:cs typeface="Arial Unicode MS"/>
                  </a:rPr>
                  <a:t>t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i</a:t>
                </a:r>
                <a:r>
                  <a:rPr lang="en-US" dirty="0" smtClean="0">
                    <a:ea typeface="Arial Unicode MS"/>
                    <a:cs typeface="Arial Unicode MS"/>
                  </a:rPr>
                  <a:t> </a:t>
                </a:r>
                <a:r>
                  <a:rPr lang="en-US" dirty="0">
                    <a:ea typeface="Arial Unicode MS"/>
                    <a:cs typeface="Arial Unicode MS"/>
                  </a:rPr>
                  <a:t>≠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t</a:t>
                </a:r>
                <a:r>
                  <a:rPr lang="en-US" baseline="-25000" dirty="0" err="1" smtClean="0">
                    <a:ea typeface="Arial Unicode MS"/>
                    <a:cs typeface="Arial Unicode MS"/>
                  </a:rPr>
                  <a:t>j</a:t>
                </a:r>
                <a:r>
                  <a:rPr lang="en-US" dirty="0">
                    <a:ea typeface="Arial Unicode MS"/>
                    <a:cs typeface="Arial Unicode MS"/>
                  </a:rPr>
                  <a:t>;</a:t>
                </a:r>
                <a:r>
                  <a:rPr lang="en-US" dirty="0" smtClean="0">
                    <a:ea typeface="Arial Unicode MS"/>
                    <a:cs typeface="Arial Unicode MS"/>
                  </a:rPr>
                  <a:t>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spec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i</a:t>
                </a:r>
                <a:r>
                  <a:rPr lang="en-US" dirty="0" smtClean="0">
                    <a:ea typeface="Arial Unicode MS"/>
                    <a:cs typeface="Arial Unicode MS"/>
                  </a:rPr>
                  <a:t> </a:t>
                </a:r>
                <a:r>
                  <a:rPr lang="en-US" dirty="0">
                    <a:ea typeface="Arial Unicode MS"/>
                    <a:cs typeface="Arial Unicode MS"/>
                  </a:rPr>
                  <a:t>= </a:t>
                </a:r>
                <a:r>
                  <a:rPr lang="en-US" dirty="0" smtClean="0">
                    <a:ea typeface="Arial Unicode MS"/>
                    <a:cs typeface="Arial Unicode MS"/>
                  </a:rPr>
                  <a:t>end; </a:t>
                </a:r>
                <a:r>
                  <a:rPr lang="en-US" dirty="0">
                    <a:ea typeface="Arial Unicode MS"/>
                    <a:cs typeface="Arial Unicode MS"/>
                  </a:rPr>
                  <a:t>and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spec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 smtClean="0">
                    <a:ea typeface="Arial Unicode MS"/>
                    <a:cs typeface="Arial Unicode MS"/>
                  </a:rPr>
                  <a:t> </a:t>
                </a:r>
                <a:r>
                  <a:rPr lang="en-US" dirty="0">
                    <a:ea typeface="Arial Unicode MS"/>
                    <a:cs typeface="Arial Unicode MS"/>
                  </a:rPr>
                  <a:t>= </a:t>
                </a:r>
                <a:r>
                  <a:rPr lang="en-US" dirty="0" smtClean="0">
                    <a:ea typeface="Arial Unicode MS"/>
                    <a:cs typeface="Arial Unicode MS"/>
                  </a:rPr>
                  <a:t>join, t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i</a:t>
                </a:r>
                <a:r>
                  <a:rPr lang="en-US" dirty="0" smtClean="0">
                    <a:ea typeface="Arial Unicode MS"/>
                    <a:cs typeface="Arial Unicode MS"/>
                  </a:rPr>
                  <a:t> </a:t>
                </a:r>
                <a:endParaRPr lang="en-US" dirty="0">
                  <a:ea typeface="Arial Unicode MS"/>
                  <a:cs typeface="Arial Unicode MS"/>
                </a:endParaRPr>
              </a:p>
              <a:p>
                <a:pPr lvl="1"/>
                <a:r>
                  <a:rPr lang="en-US" dirty="0" smtClean="0">
                    <a:ea typeface="Arial Unicode MS"/>
                    <a:cs typeface="Arial Unicode MS"/>
                  </a:rPr>
                  <a:t>t</a:t>
                </a:r>
                <a:r>
                  <a:rPr lang="en-US" baseline="-25000" dirty="0">
                    <a:ea typeface="Arial Unicode MS"/>
                    <a:cs typeface="Arial Unicode MS"/>
                  </a:rPr>
                  <a:t>i</a:t>
                </a:r>
                <a:r>
                  <a:rPr lang="en-US" dirty="0" smtClean="0">
                    <a:ea typeface="Arial Unicode MS"/>
                    <a:cs typeface="Arial Unicode MS"/>
                  </a:rPr>
                  <a:t> </a:t>
                </a:r>
                <a:r>
                  <a:rPr lang="en-US" dirty="0">
                    <a:ea typeface="Arial Unicode MS"/>
                    <a:cs typeface="Arial Unicode MS"/>
                  </a:rPr>
                  <a:t>≠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t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 smtClean="0">
                    <a:ea typeface="Arial Unicode MS"/>
                    <a:cs typeface="Arial Unicode MS"/>
                  </a:rPr>
                  <a:t>,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spec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i</a:t>
                </a:r>
                <a:r>
                  <a:rPr lang="en-US" dirty="0" smtClean="0">
                    <a:ea typeface="Arial Unicode MS"/>
                    <a:cs typeface="Arial Unicode MS"/>
                  </a:rPr>
                  <a:t> </a:t>
                </a:r>
                <a:r>
                  <a:rPr lang="en-US" dirty="0">
                    <a:ea typeface="Arial Unicode MS"/>
                    <a:cs typeface="Arial Unicode MS"/>
                  </a:rPr>
                  <a:t>= </a:t>
                </a:r>
                <a:r>
                  <a:rPr lang="en-US" dirty="0" smtClean="0">
                    <a:ea typeface="Arial Unicode MS"/>
                    <a:cs typeface="Arial Unicode MS"/>
                  </a:rPr>
                  <a:t>unlock, m</a:t>
                </a:r>
                <a:r>
                  <a:rPr lang="en-US" dirty="0">
                    <a:ea typeface="Arial Unicode MS"/>
                    <a:cs typeface="Arial Unicode MS"/>
                  </a:rPr>
                  <a:t>;</a:t>
                </a:r>
                <a:r>
                  <a:rPr lang="en-US" dirty="0" smtClean="0">
                    <a:ea typeface="Arial Unicode MS"/>
                    <a:cs typeface="Arial Unicode MS"/>
                  </a:rPr>
                  <a:t>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spec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 smtClean="0">
                    <a:ea typeface="Arial Unicode MS"/>
                    <a:cs typeface="Arial Unicode MS"/>
                  </a:rPr>
                  <a:t> </a:t>
                </a:r>
                <a:r>
                  <a:rPr lang="en-US" dirty="0">
                    <a:ea typeface="Arial Unicode MS"/>
                    <a:cs typeface="Arial Unicode MS"/>
                  </a:rPr>
                  <a:t>= </a:t>
                </a:r>
                <a:r>
                  <a:rPr lang="en-US" dirty="0" smtClean="0">
                    <a:ea typeface="Arial Unicode MS"/>
                    <a:cs typeface="Arial Unicode MS"/>
                  </a:rPr>
                  <a:t>lock, m; and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i</a:t>
                </a:r>
                <a:r>
                  <a:rPr lang="en-US" dirty="0" smtClean="0">
                    <a:ea typeface="Arial Unicode MS"/>
                    <a:cs typeface="Arial Unicode MS"/>
                  </a:rPr>
                  <a:t> precedes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r>
                  <a:rPr lang="en-US" dirty="0" smtClean="0">
                    <a:ea typeface="Arial Unicode MS"/>
                    <a:cs typeface="Arial Unicode MS"/>
                  </a:rPr>
                  <a:t> in S</a:t>
                </a:r>
              </a:p>
              <a:p>
                <a:pPr lvl="1"/>
                <a:r>
                  <a:rPr lang="en-US" dirty="0" smtClean="0">
                    <a:ea typeface="Arial Unicode MS"/>
                    <a:cs typeface="Arial Unicode MS"/>
                  </a:rPr>
                  <a:t>There is an e in E such that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i</a:t>
                </a:r>
                <a:r>
                  <a:rPr lang="en-US" dirty="0" smtClean="0">
                    <a:ea typeface="Arial Unicode MS"/>
                    <a:cs typeface="Arial Unicode MS"/>
                  </a:rPr>
                  <a:t> </a:t>
                </a:r>
                <a:r>
                  <a:rPr lang="en-US" dirty="0">
                    <a:ea typeface="Arial Unicode MS"/>
                    <a:cs typeface="Arial Unicode MS"/>
                  </a:rPr>
                  <a:t>≼ </a:t>
                </a:r>
                <a:r>
                  <a:rPr lang="en-US" dirty="0" smtClean="0">
                    <a:ea typeface="Arial Unicode MS"/>
                    <a:cs typeface="Arial Unicode MS"/>
                  </a:rPr>
                  <a:t> e </a:t>
                </a:r>
                <a:r>
                  <a:rPr lang="en-US" dirty="0">
                    <a:ea typeface="Arial Unicode MS"/>
                    <a:cs typeface="Arial Unicode MS"/>
                  </a:rPr>
                  <a:t>≼ </a:t>
                </a:r>
                <a:r>
                  <a:rPr lang="en-US" dirty="0" smtClean="0">
                    <a:ea typeface="Arial Unicode MS"/>
                    <a:cs typeface="Arial Unicode MS"/>
                  </a:rPr>
                  <a:t> </a:t>
                </a:r>
                <a:r>
                  <a:rPr lang="en-US" dirty="0" err="1" smtClean="0">
                    <a:ea typeface="Arial Unicode MS"/>
                    <a:cs typeface="Arial Unicode MS"/>
                  </a:rPr>
                  <a:t>e</a:t>
                </a:r>
                <a:r>
                  <a:rPr lang="en-US" baseline="-25000" dirty="0" err="1">
                    <a:ea typeface="Arial Unicode MS"/>
                    <a:cs typeface="Arial Unicode MS"/>
                  </a:rPr>
                  <a:t>j</a:t>
                </a:r>
                <a:endParaRPr lang="en-US" dirty="0" smtClean="0">
                  <a:latin typeface="Arial Unicode MS"/>
                  <a:ea typeface="Arial Unicode MS"/>
                  <a:cs typeface="Arial Unicode MS"/>
                </a:endParaRPr>
              </a:p>
              <a:p>
                <a:pPr lvl="1"/>
                <a:endParaRPr lang="en-US" dirty="0" smtClean="0">
                  <a:latin typeface="Arial Unicode MS"/>
                  <a:ea typeface="Arial Unicode MS"/>
                  <a:cs typeface="Arial Unicode MS"/>
                </a:endParaRPr>
              </a:p>
              <a:p>
                <a:pPr lvl="1"/>
                <a:endParaRPr lang="en-US" dirty="0" smtClean="0">
                  <a:latin typeface="Arial Unicode MS"/>
                  <a:ea typeface="Arial Unicode MS"/>
                  <a:cs typeface="Arial Unicode MS"/>
                </a:endParaRPr>
              </a:p>
              <a:p>
                <a:pPr lvl="1"/>
                <a:endParaRPr lang="en-US" dirty="0">
                  <a:latin typeface="Arial Unicode MS"/>
                  <a:ea typeface="Arial Unicode MS"/>
                  <a:cs typeface="Arial Unicode MS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0">
                <a:blip r:embed="rId3"/>
                <a:stretch>
                  <a:fillRect l="-667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3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752"/>
            <a:ext cx="8229600" cy="64250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Recall Sample Execution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56350"/>
            <a:ext cx="2895600" cy="365125"/>
          </a:xfrm>
        </p:spPr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34</a:t>
            </a:fld>
            <a:endParaRPr lang="en-US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457200" y="695742"/>
            <a:ext cx="3276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Sequence for main</a:t>
            </a:r>
            <a:endParaRPr lang="en-US" sz="2000" baseline="-25000" dirty="0" smtClean="0"/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launch, </a:t>
            </a: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R</a:t>
            </a: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number, 42〉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ready, true〉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Content Placeholder 8"/>
          <p:cNvSpPr txBox="1">
            <a:spLocks/>
          </p:cNvSpPr>
          <p:nvPr/>
        </p:nvSpPr>
        <p:spPr>
          <a:xfrm>
            <a:off x="4648200" y="695742"/>
            <a:ext cx="3810000" cy="1828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1875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1325" indent="-3349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Sequence for </a:t>
            </a:r>
            <a:r>
              <a:rPr lang="en-US" sz="2000" dirty="0" err="1" smtClean="0"/>
              <a:t>ReaderThread</a:t>
            </a:r>
            <a:r>
              <a:rPr lang="en-US" sz="2000" dirty="0" smtClean="0"/>
              <a:t> (“R”)</a:t>
            </a:r>
            <a:endParaRPr lang="en-US" sz="2000" baseline="-25000" dirty="0" smtClean="0"/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begin〉</a:t>
            </a:r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read, ready, true〉</a:t>
            </a:r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read, number, 0〉</a:t>
            </a:r>
          </a:p>
          <a:p>
            <a:pPr marL="339725" lvl="1" indent="0">
              <a:buFont typeface="Arial" pitchFamily="34" charset="0"/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end〉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590800" y="2436584"/>
            <a:ext cx="3276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0334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381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>
                <a:tab pos="1376363" algn="l"/>
              </a:tabLst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719263" indent="-347663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Synchronization sequence</a:t>
            </a:r>
            <a:endParaRPr lang="en-US" sz="2000" baseline="-25000" dirty="0" smtClean="0"/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</a:t>
            </a: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launch, </a:t>
            </a:r>
            <a:r>
              <a:rPr lang="en-US" sz="18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R</a:t>
            </a: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</a:p>
          <a:p>
            <a:pPr marL="347662" lvl="1" indent="0"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</a:t>
            </a:r>
            <a:r>
              <a:rPr lang="en-US" sz="1800" dirty="0">
                <a:latin typeface="Arial Unicode MS"/>
                <a:ea typeface="Arial Unicode MS"/>
                <a:cs typeface="Arial Unicode MS"/>
              </a:rPr>
              <a:t>begin</a:t>
            </a: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〉</a:t>
            </a:r>
            <a:endParaRPr lang="en-US" sz="1800" dirty="0" smtClean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Font typeface="Arial" pitchFamily="34" charset="0"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end〉</a:t>
            </a:r>
          </a:p>
          <a:p>
            <a:pPr marL="347662" lvl="1" indent="0">
              <a:buNone/>
            </a:pP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〈R, </a:t>
            </a:r>
            <a:r>
              <a:rPr lang="en-US" sz="1800" dirty="0">
                <a:latin typeface="Arial Unicode MS"/>
                <a:ea typeface="Arial Unicode MS"/>
                <a:cs typeface="Arial Unicode MS"/>
              </a:rPr>
              <a:t>end</a:t>
            </a:r>
            <a:r>
              <a:rPr lang="en-US" sz="1800" dirty="0" smtClean="0">
                <a:latin typeface="Arial Unicode MS"/>
                <a:ea typeface="Arial Unicode MS"/>
                <a:cs typeface="Arial Unicode MS"/>
              </a:rPr>
              <a:t>〉</a:t>
            </a:r>
            <a:endParaRPr lang="en-US" sz="1800" dirty="0" smtClean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6078" y="4752660"/>
            <a:ext cx="8229600" cy="1603690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</a:t>
            </a:r>
            <a:r>
              <a:rPr lang="en-US" sz="22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 </a:t>
            </a:r>
            <a:r>
              <a:rPr lang="en-US" sz="2400" dirty="0">
                <a:ea typeface="Arial Unicode MS"/>
                <a:cs typeface="Arial Unicode MS"/>
              </a:rPr>
              <a:t>≼</a:t>
            </a:r>
            <a:r>
              <a:rPr lang="en-US" sz="22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 〈</a:t>
            </a:r>
            <a:r>
              <a:rPr lang="en-US" sz="2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launch, </a:t>
            </a:r>
            <a:r>
              <a:rPr lang="en-US" sz="22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R〉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launch, R〉 </a:t>
            </a:r>
            <a:r>
              <a:rPr lang="en-US" sz="2000" dirty="0" smtClean="0">
                <a:ea typeface="Arial Unicode MS"/>
                <a:cs typeface="Arial Unicode MS"/>
              </a:rPr>
              <a:t>≼ </a:t>
            </a:r>
            <a:r>
              <a:rPr lang="en-US" sz="2200" dirty="0">
                <a:solidFill>
                  <a:srgbClr val="0070C0"/>
                </a:solidFill>
                <a:latin typeface="Arial Unicode MS"/>
                <a:ea typeface="Arial Unicode MS"/>
                <a:cs typeface="Arial Unicode MS"/>
              </a:rPr>
              <a:t>〈R, </a:t>
            </a:r>
            <a:r>
              <a:rPr lang="en-US" sz="2200" dirty="0" smtClean="0">
                <a:solidFill>
                  <a:srgbClr val="0070C0"/>
                </a:solidFill>
                <a:latin typeface="Arial Unicode MS"/>
                <a:ea typeface="Arial Unicode MS"/>
                <a:cs typeface="Arial Unicode MS"/>
              </a:rPr>
              <a:t>begin</a:t>
            </a:r>
            <a:r>
              <a:rPr lang="en-US" sz="2200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〉</a:t>
            </a:r>
          </a:p>
          <a:p>
            <a:r>
              <a:rPr lang="en-US" sz="2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begin〉 </a:t>
            </a:r>
            <a:r>
              <a:rPr lang="en-US" sz="2400" dirty="0">
                <a:ea typeface="Arial Unicode MS"/>
                <a:cs typeface="Arial Unicode MS"/>
              </a:rPr>
              <a:t>≼</a:t>
            </a:r>
            <a:r>
              <a:rPr lang="en-US" sz="2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 〈main, write, ready, true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ready, true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  <a:r>
              <a:rPr lang="en-US" sz="2200" dirty="0" smtClean="0">
                <a:solidFill>
                  <a:srgbClr val="0070C0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2500" dirty="0">
                <a:solidFill>
                  <a:schemeClr val="tx1"/>
                </a:solidFill>
                <a:ea typeface="Arial Unicode MS"/>
                <a:cs typeface="Arial Unicode MS"/>
              </a:rPr>
              <a:t>⋠</a:t>
            </a:r>
            <a:r>
              <a:rPr lang="en-US" sz="2400" dirty="0" smtClean="0">
                <a:ea typeface="Arial Unicode MS"/>
                <a:cs typeface="Arial Unicode MS"/>
              </a:rPr>
              <a:t> </a:t>
            </a:r>
            <a:r>
              <a:rPr lang="en-US" sz="2200" dirty="0">
                <a:latin typeface="Arial Unicode MS"/>
                <a:ea typeface="Arial Unicode MS"/>
                <a:cs typeface="Arial Unicode MS"/>
              </a:rPr>
              <a:t>〈R, read, ready, true</a:t>
            </a:r>
            <a:r>
              <a:rPr lang="en-US" sz="2200" dirty="0" smtClean="0">
                <a:latin typeface="Arial Unicode MS"/>
                <a:ea typeface="Arial Unicode MS"/>
                <a:cs typeface="Arial Unicode MS"/>
              </a:rPr>
              <a:t>〉;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>
                <a:latin typeface="Arial Unicode MS"/>
                <a:ea typeface="Arial Unicode MS"/>
                <a:cs typeface="Arial Unicode MS"/>
              </a:rPr>
              <a:t>〈R, read, ready, true</a:t>
            </a:r>
            <a:r>
              <a:rPr lang="en-US" sz="2000" dirty="0" smtClean="0">
                <a:latin typeface="Arial Unicode MS"/>
                <a:ea typeface="Arial Unicode MS"/>
                <a:cs typeface="Arial Unicode MS"/>
              </a:rPr>
              <a:t>〉 </a:t>
            </a:r>
            <a:r>
              <a:rPr lang="en-US" sz="2500" dirty="0" smtClean="0">
                <a:solidFill>
                  <a:schemeClr val="tx1"/>
                </a:solidFill>
                <a:ea typeface="Arial Unicode MS"/>
                <a:cs typeface="Arial Unicode MS"/>
              </a:rPr>
              <a:t>⋠</a:t>
            </a:r>
            <a:r>
              <a:rPr lang="en-US" sz="2400" dirty="0" smtClean="0">
                <a:ea typeface="Arial Unicode MS"/>
                <a:cs typeface="Arial Unicode MS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ready, true</a:t>
            </a:r>
            <a:r>
              <a:rPr lang="en-US" sz="2400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  <a:endParaRPr lang="en-US" sz="2200" dirty="0">
              <a:latin typeface="Arial Unicode MS"/>
              <a:ea typeface="Arial Unicode MS"/>
              <a:cs typeface="Arial Unicode MS"/>
            </a:endParaRPr>
          </a:p>
          <a:p>
            <a:endParaRPr lang="en-US" sz="2400" dirty="0">
              <a:ea typeface="Arial Unicode MS"/>
              <a:cs typeface="Arial Unicode MS"/>
            </a:endParaRP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739020" y="4108519"/>
            <a:ext cx="3037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last 2 bullets below show</a:t>
            </a:r>
          </a:p>
          <a:p>
            <a:r>
              <a:rPr lang="en-US"/>
              <a:t>happens-before relations not</a:t>
            </a:r>
          </a:p>
          <a:p>
            <a:r>
              <a:rPr lang="en-US"/>
              <a:t>enforced.</a:t>
            </a:r>
          </a:p>
        </p:txBody>
      </p:sp>
    </p:spTree>
    <p:extLst>
      <p:ext uri="{BB962C8B-B14F-4D97-AF65-F5344CB8AC3E}">
        <p14:creationId xmlns:p14="http://schemas.microsoft.com/office/powerpoint/2010/main" val="12760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Happens-Before and Data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happens-before relation can be used to define when data races exist</a:t>
            </a:r>
          </a:p>
          <a:p>
            <a:pPr lvl="1"/>
            <a:r>
              <a:rPr lang="en-US" dirty="0" smtClean="0"/>
              <a:t>Suppose there is execution </a:t>
            </a:r>
            <a:r>
              <a:rPr lang="en-US" dirty="0">
                <a:latin typeface="Brush Script Std" panose="03060802040607070404" pitchFamily="66" charset="0"/>
                <a:ea typeface="Arial Unicode MS"/>
                <a:cs typeface="Arial Unicode MS"/>
              </a:rPr>
              <a:t>E</a:t>
            </a:r>
            <a:r>
              <a:rPr lang="en-US" dirty="0" smtClean="0"/>
              <a:t> with events </a:t>
            </a:r>
            <a:r>
              <a:rPr lang="en-US" dirty="0" err="1" smtClean="0"/>
              <a:t>e</a:t>
            </a:r>
            <a:r>
              <a:rPr lang="en-US" baseline="-25000" dirty="0" err="1"/>
              <a:t>i</a:t>
            </a:r>
            <a:r>
              <a:rPr lang="en-US" dirty="0" smtClean="0"/>
              <a:t>, </a:t>
            </a:r>
            <a:r>
              <a:rPr lang="en-US" dirty="0" err="1" smtClean="0"/>
              <a:t>e</a:t>
            </a:r>
            <a:r>
              <a:rPr lang="en-US" baseline="-25000" dirty="0" err="1"/>
              <a:t>j</a:t>
            </a:r>
            <a:r>
              <a:rPr lang="en-US" dirty="0" smtClean="0"/>
              <a:t> that conflict (one is a write, other is a read </a:t>
            </a:r>
            <a:r>
              <a:rPr lang="en-US" dirty="0"/>
              <a:t>/</a:t>
            </a:r>
            <a:r>
              <a:rPr lang="en-US" dirty="0" smtClean="0"/>
              <a:t> write on same variable)</a:t>
            </a:r>
          </a:p>
          <a:p>
            <a:pPr lvl="1"/>
            <a:r>
              <a:rPr lang="en-US" dirty="0" smtClean="0"/>
              <a:t>Suppose further that neither </a:t>
            </a:r>
            <a:r>
              <a:rPr lang="en-US" dirty="0" err="1" smtClean="0"/>
              <a:t>e</a:t>
            </a:r>
            <a:r>
              <a:rPr lang="en-US" baseline="-25000" dirty="0" err="1"/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≼ </a:t>
            </a:r>
            <a:r>
              <a:rPr lang="en-US" dirty="0" err="1" smtClean="0"/>
              <a:t>e</a:t>
            </a:r>
            <a:r>
              <a:rPr lang="en-US" baseline="-25000" dirty="0" err="1"/>
              <a:t>j</a:t>
            </a:r>
            <a:r>
              <a:rPr lang="en-US" dirty="0" smtClean="0"/>
              <a:t> nor </a:t>
            </a:r>
            <a:r>
              <a:rPr lang="en-US" dirty="0" err="1" smtClean="0"/>
              <a:t>e</a:t>
            </a:r>
            <a:r>
              <a:rPr lang="en-US" baseline="-25000" dirty="0" err="1"/>
              <a:t>j</a:t>
            </a:r>
            <a:r>
              <a:rPr lang="en-US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≼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baseline="-25000" dirty="0" err="1"/>
              <a:t>i</a:t>
            </a:r>
            <a:r>
              <a:rPr lang="en-US" dirty="0" smtClean="0"/>
              <a:t> hold</a:t>
            </a:r>
          </a:p>
          <a:p>
            <a:pPr lvl="1"/>
            <a:r>
              <a:rPr lang="en-US" dirty="0" smtClean="0"/>
              <a:t>Then a </a:t>
            </a:r>
            <a:r>
              <a:rPr lang="en-US" dirty="0" smtClean="0">
                <a:solidFill>
                  <a:srgbClr val="CA1A2B"/>
                </a:solidFill>
              </a:rPr>
              <a:t>data race </a:t>
            </a:r>
            <a:r>
              <a:rPr lang="en-US" dirty="0" smtClean="0"/>
              <a:t>exists (by definition)!</a:t>
            </a:r>
          </a:p>
          <a:p>
            <a:pPr lvl="2"/>
            <a:r>
              <a:rPr lang="en-US" dirty="0" smtClean="0"/>
              <a:t>No synchronization forces either event to be visible to the other</a:t>
            </a:r>
          </a:p>
          <a:p>
            <a:pPr lvl="2"/>
            <a:r>
              <a:rPr lang="en-US" dirty="0" smtClean="0">
                <a:solidFill>
                  <a:srgbClr val="CA1A2B"/>
                </a:solidFill>
              </a:rPr>
              <a:t>They conceptually can happen “simultaneously”</a:t>
            </a:r>
          </a:p>
          <a:p>
            <a:r>
              <a:rPr lang="en-US" dirty="0" smtClean="0"/>
              <a:t>In previous example, there was a data race!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00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Fixing the Data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3356"/>
            <a:ext cx="8229600" cy="5152808"/>
          </a:xfrm>
        </p:spPr>
        <p:txBody>
          <a:bodyPr>
            <a:normAutofit fontScale="55000" lnSpcReduction="20000"/>
          </a:bodyPr>
          <a:lstStyle/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rivate static Object m = new Object ();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347662" lvl="1" indent="0">
              <a:buNone/>
            </a:pP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class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ReaderThread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extends Thread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public void run ()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myReady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false;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(!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myReady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	 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Thread.yield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	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synchronized(m) 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myReady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ready;}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(number);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 …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new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ReaderThread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().start();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synchronized(m) {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number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42;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ready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true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7662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What do executions look like?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5462"/>
          </a:xfrm>
        </p:spPr>
        <p:txBody>
          <a:bodyPr>
            <a:normAutofit fontScale="90000"/>
          </a:bodyPr>
          <a:lstStyle/>
          <a:p>
            <a:r>
              <a:rPr lang="en-US"/>
              <a:t>(One) Fixed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087438"/>
            <a:ext cx="2659529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/>
              <a:t>Sequence for main</a:t>
            </a:r>
          </a:p>
          <a:p>
            <a:r>
              <a:rPr lang="en-US" sz="2600" baseline="30000">
                <a:solidFill>
                  <a:srgbClr val="CA1A2B"/>
                </a:solidFill>
              </a:rPr>
              <a:t>〈main, begin〉</a:t>
            </a:r>
          </a:p>
          <a:p>
            <a:r>
              <a:rPr lang="en-US" sz="2600" baseline="30000">
                <a:solidFill>
                  <a:srgbClr val="CA1A2B"/>
                </a:solidFill>
              </a:rPr>
              <a:t>〈main, launch, R〉 </a:t>
            </a:r>
          </a:p>
          <a:p>
            <a:r>
              <a:rPr lang="en-US" sz="2600" baseline="30000">
                <a:solidFill>
                  <a:srgbClr val="CA1A2B"/>
                </a:solidFill>
              </a:rPr>
              <a:t>〈main, lock, M〉</a:t>
            </a:r>
          </a:p>
          <a:p>
            <a:r>
              <a:rPr lang="en-US" sz="2600" baseline="30000">
                <a:solidFill>
                  <a:srgbClr val="CA1A2B"/>
                </a:solidFill>
              </a:rPr>
              <a:t>〈main, write, number, 42〉 </a:t>
            </a:r>
          </a:p>
          <a:p>
            <a:r>
              <a:rPr lang="en-US" sz="2600" baseline="30000">
                <a:solidFill>
                  <a:srgbClr val="CA1A2B"/>
                </a:solidFill>
              </a:rPr>
              <a:t>〈main, write, ready, true〉 </a:t>
            </a:r>
          </a:p>
          <a:p>
            <a:r>
              <a:rPr lang="en-US" sz="2600" baseline="30000">
                <a:solidFill>
                  <a:srgbClr val="CA1A2B"/>
                </a:solidFill>
              </a:rPr>
              <a:t>〈main, unlock, M〉 </a:t>
            </a:r>
          </a:p>
          <a:p>
            <a:r>
              <a:rPr lang="en-US" sz="2600" baseline="30000">
                <a:solidFill>
                  <a:srgbClr val="CA1A2B"/>
                </a:solidFill>
              </a:rPr>
              <a:t>〈main, end〉</a:t>
            </a:r>
            <a:endParaRPr lang="en-US" sz="2600">
              <a:solidFill>
                <a:srgbClr val="CA1A2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0824" y="912331"/>
            <a:ext cx="28020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Sequence for ReaderThread </a:t>
            </a:r>
            <a:endParaRPr lang="en-US">
              <a:effectLst/>
            </a:endParaRPr>
          </a:p>
          <a:p>
            <a:r>
              <a:rPr lang="en-US"/>
              <a:t>〈R, begin〉</a:t>
            </a:r>
            <a:br>
              <a:rPr lang="en-US"/>
            </a:br>
            <a:r>
              <a:rPr lang="en-US"/>
              <a:t>〈R, lock, M〉</a:t>
            </a:r>
            <a:br>
              <a:rPr lang="en-US"/>
            </a:br>
            <a:r>
              <a:rPr lang="en-US"/>
              <a:t>〈R, read, ready, true〉 </a:t>
            </a:r>
          </a:p>
          <a:p>
            <a:r>
              <a:rPr lang="en-US"/>
              <a:t>〈R, unlock, M〉</a:t>
            </a:r>
            <a:br>
              <a:rPr lang="en-US"/>
            </a:br>
            <a:r>
              <a:rPr lang="en-US"/>
              <a:t>〈R, read, number, 42〉 </a:t>
            </a:r>
          </a:p>
          <a:p>
            <a:r>
              <a:rPr lang="en-US"/>
              <a:t>〈R, end〉 </a:t>
            </a:r>
            <a:endParaRPr lang="en-US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7648" y="3613370"/>
            <a:ext cx="41394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Synchronization sequence (one possible) </a:t>
            </a:r>
            <a:endParaRPr lang="en-US">
              <a:effectLst/>
            </a:endParaRPr>
          </a:p>
          <a:p>
            <a:r>
              <a:rPr lang="en-US">
                <a:solidFill>
                  <a:srgbClr val="CA1A2B"/>
                </a:solidFill>
              </a:rPr>
              <a:t>〈main, begin〉 </a:t>
            </a:r>
          </a:p>
          <a:p>
            <a:r>
              <a:rPr lang="en-US">
                <a:solidFill>
                  <a:srgbClr val="CA1A2B"/>
                </a:solidFill>
              </a:rPr>
              <a:t>〈main, launch, R〉 </a:t>
            </a:r>
          </a:p>
          <a:p>
            <a:r>
              <a:rPr lang="en-US"/>
              <a:t>〈R, begin〉 </a:t>
            </a:r>
          </a:p>
          <a:p>
            <a:r>
              <a:rPr lang="en-US">
                <a:solidFill>
                  <a:srgbClr val="CA1A2B"/>
                </a:solidFill>
              </a:rPr>
              <a:t>〈main, lock, M〉 </a:t>
            </a:r>
          </a:p>
          <a:p>
            <a:r>
              <a:rPr lang="en-US">
                <a:solidFill>
                  <a:srgbClr val="CA1A2B"/>
                </a:solidFill>
              </a:rPr>
              <a:t>〈main, unlock, M〉 </a:t>
            </a:r>
          </a:p>
          <a:p>
            <a:r>
              <a:rPr lang="en-US"/>
              <a:t>〈R, lock, M〉 </a:t>
            </a:r>
            <a:endParaRPr lang="en-US">
              <a:effectLst/>
            </a:endParaRPr>
          </a:p>
          <a:p>
            <a:r>
              <a:rPr lang="en-US"/>
              <a:t>〈R, unlock, M〉 </a:t>
            </a:r>
            <a:endParaRPr lang="en-US">
              <a:effectLst/>
            </a:endParaRPr>
          </a:p>
          <a:p>
            <a:r>
              <a:rPr lang="en-US">
                <a:solidFill>
                  <a:srgbClr val="CA1A2B"/>
                </a:solidFill>
              </a:rPr>
              <a:t>〈main, end〉 </a:t>
            </a:r>
            <a:endParaRPr lang="en-US">
              <a:solidFill>
                <a:srgbClr val="CA1A2B"/>
              </a:solidFill>
              <a:effectLst/>
            </a:endParaRPr>
          </a:p>
          <a:p>
            <a:r>
              <a:rPr lang="en-US"/>
              <a:t>〈R, end〉 </a:t>
            </a:r>
            <a:endParaRPr lang="en-US">
              <a:effectLst/>
            </a:endParaRPr>
          </a:p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86941" y="4885765"/>
            <a:ext cx="352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What are the ordering constraints?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68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992"/>
            <a:ext cx="8229600" cy="591950"/>
          </a:xfrm>
        </p:spPr>
        <p:txBody>
          <a:bodyPr>
            <a:normAutofit fontScale="90000"/>
          </a:bodyPr>
          <a:lstStyle/>
          <a:p>
            <a:r>
              <a:rPr lang="en-US"/>
              <a:t>(One more) Fixed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3318" y="954464"/>
            <a:ext cx="3860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for main 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CA1A2B"/>
                </a:solidFill>
              </a:rPr>
              <a:t>〈main, begin〉</a:t>
            </a:r>
            <a:br>
              <a:rPr lang="en-US" dirty="0">
                <a:solidFill>
                  <a:srgbClr val="CA1A2B"/>
                </a:solidFill>
              </a:rPr>
            </a:br>
            <a:r>
              <a:rPr lang="en-US" dirty="0">
                <a:solidFill>
                  <a:srgbClr val="CA1A2B"/>
                </a:solidFill>
              </a:rPr>
              <a:t>〈main, launch, R〉 </a:t>
            </a:r>
            <a:endParaRPr lang="en-US" dirty="0" smtClean="0">
              <a:solidFill>
                <a:srgbClr val="CA1A2B"/>
              </a:solidFill>
            </a:endParaRPr>
          </a:p>
          <a:p>
            <a:r>
              <a:rPr lang="en-US" dirty="0" smtClean="0">
                <a:solidFill>
                  <a:srgbClr val="CA1A2B"/>
                </a:solidFill>
              </a:rPr>
              <a:t>〈</a:t>
            </a:r>
            <a:r>
              <a:rPr lang="en-US" dirty="0">
                <a:solidFill>
                  <a:srgbClr val="CA1A2B"/>
                </a:solidFill>
              </a:rPr>
              <a:t>main, lock, M〉</a:t>
            </a:r>
            <a:br>
              <a:rPr lang="en-US" dirty="0">
                <a:solidFill>
                  <a:srgbClr val="CA1A2B"/>
                </a:solidFill>
              </a:rPr>
            </a:br>
            <a:r>
              <a:rPr lang="en-US" dirty="0">
                <a:solidFill>
                  <a:srgbClr val="CA1A2B"/>
                </a:solidFill>
              </a:rPr>
              <a:t>〈main, write, number, 42</a:t>
            </a:r>
            <a:r>
              <a:rPr lang="en-US" dirty="0" smtClean="0">
                <a:solidFill>
                  <a:srgbClr val="CA1A2B"/>
                </a:solidFill>
              </a:rPr>
              <a:t>〉</a:t>
            </a:r>
          </a:p>
          <a:p>
            <a:r>
              <a:rPr lang="en-US" dirty="0" smtClean="0">
                <a:solidFill>
                  <a:srgbClr val="CA1A2B"/>
                </a:solidFill>
              </a:rPr>
              <a:t> </a:t>
            </a:r>
            <a:r>
              <a:rPr lang="en-US" dirty="0">
                <a:solidFill>
                  <a:srgbClr val="CA1A2B"/>
                </a:solidFill>
              </a:rPr>
              <a:t>〈main, write, ready, true〉 </a:t>
            </a:r>
            <a:endParaRPr lang="en-US" dirty="0" smtClean="0">
              <a:solidFill>
                <a:srgbClr val="CA1A2B"/>
              </a:solidFill>
            </a:endParaRPr>
          </a:p>
          <a:p>
            <a:r>
              <a:rPr lang="en-US" dirty="0" smtClean="0">
                <a:solidFill>
                  <a:srgbClr val="CA1A2B"/>
                </a:solidFill>
              </a:rPr>
              <a:t>〈</a:t>
            </a:r>
            <a:r>
              <a:rPr lang="en-US" dirty="0">
                <a:solidFill>
                  <a:srgbClr val="CA1A2B"/>
                </a:solidFill>
              </a:rPr>
              <a:t>main, unlock, M〉 </a:t>
            </a:r>
            <a:endParaRPr lang="en-US" dirty="0" smtClean="0">
              <a:solidFill>
                <a:srgbClr val="CA1A2B"/>
              </a:solidFill>
            </a:endParaRPr>
          </a:p>
          <a:p>
            <a:r>
              <a:rPr lang="en-US" dirty="0" smtClean="0">
                <a:solidFill>
                  <a:srgbClr val="CA1A2B"/>
                </a:solidFill>
              </a:rPr>
              <a:t>〈</a:t>
            </a:r>
            <a:r>
              <a:rPr lang="en-US" dirty="0">
                <a:solidFill>
                  <a:srgbClr val="CA1A2B"/>
                </a:solidFill>
              </a:rPr>
              <a:t>main, end〉 </a:t>
            </a:r>
            <a:endParaRPr lang="en-US" dirty="0">
              <a:solidFill>
                <a:srgbClr val="CA1A2B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7412" y="1118815"/>
            <a:ext cx="330199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 for ReaderThread </a:t>
            </a:r>
            <a:endParaRPr lang="en-US">
              <a:effectLst/>
            </a:endParaRPr>
          </a:p>
          <a:p>
            <a:r>
              <a:rPr lang="en-US"/>
              <a:t>〈R, begin〉</a:t>
            </a:r>
            <a:br>
              <a:rPr lang="en-US"/>
            </a:br>
            <a:r>
              <a:rPr lang="en-US"/>
              <a:t>〈R, lock, M〉</a:t>
            </a:r>
            <a:br>
              <a:rPr lang="en-US"/>
            </a:br>
            <a:r>
              <a:rPr lang="en-US"/>
              <a:t>〈R, read, ready, false〉 </a:t>
            </a:r>
          </a:p>
          <a:p>
            <a:r>
              <a:rPr lang="en-US"/>
              <a:t>〈R, unlock, M〉</a:t>
            </a:r>
            <a:br>
              <a:rPr lang="en-US"/>
            </a:br>
            <a:r>
              <a:rPr lang="en-US"/>
              <a:t>〈R, lock, M〉</a:t>
            </a:r>
            <a:br>
              <a:rPr lang="en-US"/>
            </a:br>
            <a:r>
              <a:rPr lang="en-US"/>
              <a:t>〈R, read, ready, true〉 </a:t>
            </a:r>
          </a:p>
          <a:p>
            <a:r>
              <a:rPr lang="en-US"/>
              <a:t>〈R, unlock, M〉</a:t>
            </a:r>
            <a:br>
              <a:rPr lang="en-US"/>
            </a:br>
            <a:r>
              <a:rPr lang="en-US"/>
              <a:t>〈R, read, number, 42〉 </a:t>
            </a:r>
          </a:p>
          <a:p>
            <a:r>
              <a:rPr lang="en-US"/>
              <a:t>〈R, end〉 </a:t>
            </a:r>
            <a:endParaRPr lang="en-US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847" y="3320108"/>
            <a:ext cx="4010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Synchronization sequence (one possible) </a:t>
            </a:r>
            <a:r>
              <a:rPr lang="en-US" dirty="0">
                <a:solidFill>
                  <a:srgbClr val="CA1A2B"/>
                </a:solidFill>
              </a:rPr>
              <a:t>〈main, begin〉 </a:t>
            </a:r>
            <a:endParaRPr lang="en-US" dirty="0">
              <a:solidFill>
                <a:srgbClr val="CA1A2B"/>
              </a:solidFill>
              <a:effectLst/>
            </a:endParaRPr>
          </a:p>
          <a:p>
            <a:r>
              <a:rPr lang="en-US" dirty="0">
                <a:solidFill>
                  <a:srgbClr val="CA1A2B"/>
                </a:solidFill>
              </a:rPr>
              <a:t>〈main, launch, R〉 </a:t>
            </a:r>
            <a:endParaRPr lang="en-US" dirty="0">
              <a:solidFill>
                <a:srgbClr val="CA1A2B"/>
              </a:solidFill>
              <a:effectLst/>
            </a:endParaRPr>
          </a:p>
          <a:p>
            <a:r>
              <a:rPr lang="en-US" dirty="0"/>
              <a:t>〈R, begin〉</a:t>
            </a:r>
            <a:br>
              <a:rPr lang="en-US" dirty="0"/>
            </a:br>
            <a:r>
              <a:rPr lang="en-US" dirty="0"/>
              <a:t>〈R, lock, M〉</a:t>
            </a:r>
            <a:br>
              <a:rPr lang="en-US" dirty="0"/>
            </a:br>
            <a:r>
              <a:rPr lang="en-US" dirty="0"/>
              <a:t>〈R, unlock, M〉 </a:t>
            </a:r>
          </a:p>
          <a:p>
            <a:r>
              <a:rPr lang="en-US" dirty="0">
                <a:solidFill>
                  <a:srgbClr val="CA1A2B"/>
                </a:solidFill>
              </a:rPr>
              <a:t>〈main, lock, M〉 </a:t>
            </a:r>
          </a:p>
          <a:p>
            <a:r>
              <a:rPr lang="en-US" dirty="0">
                <a:solidFill>
                  <a:srgbClr val="CA1A2B"/>
                </a:solidFill>
              </a:rPr>
              <a:t>〈main, unlock, M〉 </a:t>
            </a:r>
          </a:p>
          <a:p>
            <a:r>
              <a:rPr lang="en-US" dirty="0"/>
              <a:t>〈R, lock, M〉</a:t>
            </a:r>
            <a:br>
              <a:rPr lang="en-US" dirty="0"/>
            </a:br>
            <a:r>
              <a:rPr lang="en-US" dirty="0"/>
              <a:t>〈R, unlock, M〉</a:t>
            </a:r>
          </a:p>
          <a:p>
            <a:r>
              <a:rPr lang="en-US" dirty="0">
                <a:solidFill>
                  <a:srgbClr val="FF0000"/>
                </a:solidFill>
              </a:rPr>
              <a:t> 〈main, end〉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〈R, end〉 </a:t>
            </a:r>
            <a:endParaRPr lang="en-US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6941" y="4885765"/>
            <a:ext cx="352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What are the ordering constraints?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32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79"/>
            <a:ext cx="8229600" cy="8235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 Synchronization and the JMM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5176"/>
            <a:ext cx="8229600" cy="49009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Execution </a:t>
            </a:r>
            <a:r>
              <a:rPr lang="en-US" dirty="0">
                <a:latin typeface="Brush Script Std" panose="03060802040607070404" pitchFamily="66" charset="0"/>
                <a:ea typeface="Arial Unicode MS"/>
                <a:cs typeface="Arial Unicode MS"/>
              </a:rPr>
              <a:t>E</a:t>
            </a:r>
            <a:r>
              <a:rPr lang="en-US" dirty="0"/>
              <a:t> is </a:t>
            </a:r>
            <a:r>
              <a:rPr lang="en-US" dirty="0" smtClean="0"/>
              <a:t>well-formed if </a:t>
            </a:r>
            <a:r>
              <a:rPr lang="en-US" i="1" dirty="0" smtClean="0"/>
              <a:t>happens-before </a:t>
            </a:r>
            <a:r>
              <a:rPr lang="en-US" dirty="0" smtClean="0"/>
              <a:t>relation is a partial order (no cycles)</a:t>
            </a:r>
          </a:p>
          <a:p>
            <a:r>
              <a:rPr lang="en-US" dirty="0" smtClean="0"/>
              <a:t>Well-formed execution </a:t>
            </a:r>
            <a:r>
              <a:rPr lang="en-US" dirty="0">
                <a:latin typeface="Brush Script Std" panose="03060802040607070404" pitchFamily="66" charset="0"/>
                <a:ea typeface="Arial Unicode MS"/>
                <a:cs typeface="Arial Unicode MS"/>
              </a:rPr>
              <a:t>E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properly synchronized</a:t>
            </a:r>
            <a:r>
              <a:rPr lang="en-US" dirty="0" smtClean="0"/>
              <a:t> if it has no data races</a:t>
            </a:r>
          </a:p>
          <a:p>
            <a:r>
              <a:rPr lang="en-US" dirty="0" smtClean="0"/>
              <a:t>The JMM stipulates the following:</a:t>
            </a:r>
          </a:p>
          <a:p>
            <a:pPr lvl="1"/>
            <a:r>
              <a:rPr lang="en-US" dirty="0" smtClean="0"/>
              <a:t>Every thread executes in an “as-if-serial” manner</a:t>
            </a:r>
          </a:p>
          <a:p>
            <a:pPr lvl="1"/>
            <a:r>
              <a:rPr lang="en-US" dirty="0" smtClean="0"/>
              <a:t>In every execution, a read event for a variable always involves a value produced in some write event for that variable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Every properly synchronized execution is sequentially consistent</a:t>
            </a:r>
          </a:p>
          <a:p>
            <a:pPr lvl="2"/>
            <a:r>
              <a:rPr lang="en-US" dirty="0" smtClean="0"/>
              <a:t>So:  “no data races” means “sequential consistency”</a:t>
            </a:r>
          </a:p>
          <a:p>
            <a:pPr lvl="2"/>
            <a:r>
              <a:rPr lang="en-US" dirty="0" smtClean="0"/>
              <a:t>Thus:  writes in such executions can be seen as “immediately visible”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Out-of-Thin-Air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guarantee provided by Java for any read of a variable, regardless of synchronization, etc.:</a:t>
            </a:r>
          </a:p>
          <a:p>
            <a:pPr lvl="1"/>
            <a:r>
              <a:rPr lang="en-US" i="1" dirty="0" smtClean="0"/>
              <a:t>A read of a variable yields some value written by some thread</a:t>
            </a:r>
            <a:endParaRPr lang="en-US" dirty="0"/>
          </a:p>
          <a:p>
            <a:pPr lvl="1"/>
            <a:r>
              <a:rPr lang="en-US" dirty="0" smtClean="0"/>
              <a:t>Technical detail:  initializations count as “writes”</a:t>
            </a:r>
          </a:p>
          <a:p>
            <a:r>
              <a:rPr lang="en-US" dirty="0" smtClean="0"/>
              <a:t>No specific value (“most recent”) guaranteed, however!</a:t>
            </a:r>
          </a:p>
          <a:p>
            <a:r>
              <a:rPr lang="en-US" dirty="0" smtClean="0"/>
              <a:t>Other languages (e.g. C++) cannot even make this guarantee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 Synchronization of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Java program is </a:t>
            </a:r>
            <a:r>
              <a:rPr lang="en-US" i="1" dirty="0" smtClean="0">
                <a:solidFill>
                  <a:srgbClr val="FF0000"/>
                </a:solidFill>
              </a:rPr>
              <a:t>properly synchronized</a:t>
            </a:r>
            <a:r>
              <a:rPr lang="en-US" dirty="0" smtClean="0"/>
              <a:t> if every possible execution of it is properly synchronized</a:t>
            </a:r>
          </a:p>
          <a:p>
            <a:pPr lvl="1"/>
            <a:r>
              <a:rPr lang="en-US" dirty="0" smtClean="0"/>
              <a:t>This means:  no data races are possible when the program is run.</a:t>
            </a:r>
          </a:p>
          <a:p>
            <a:pPr lvl="1"/>
            <a:r>
              <a:rPr lang="en-US" dirty="0" smtClean="0"/>
              <a:t>In this case the JMM guarantees that every execution is sequentially consistent</a:t>
            </a:r>
          </a:p>
          <a:p>
            <a:pPr lvl="1"/>
            <a:r>
              <a:rPr lang="en-US" dirty="0" smtClean="0"/>
              <a:t>Implication:  no visibility-related bugs</a:t>
            </a:r>
          </a:p>
          <a:p>
            <a:r>
              <a:rPr lang="en-US" dirty="0" smtClean="0"/>
              <a:t>One way to ensure proper synchronization:  locks!</a:t>
            </a:r>
          </a:p>
          <a:p>
            <a:pPr lvl="1"/>
            <a:r>
              <a:rPr lang="en-US" dirty="0" smtClean="0"/>
              <a:t>If every read, write on the same variable in different threads is ordered by happens-before, then there are no data races</a:t>
            </a:r>
          </a:p>
          <a:p>
            <a:pPr lvl="1"/>
            <a:r>
              <a:rPr lang="en-US" dirty="0" smtClean="0"/>
              <a:t>Locking can be used to enforce happens-before orderings!</a:t>
            </a:r>
          </a:p>
          <a:p>
            <a:pPr lvl="2"/>
            <a:r>
              <a:rPr lang="en-US" dirty="0"/>
              <a:t>Employing the “guarded by” pattern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Recall volatile variables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E.g.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volatile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number;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rites are atomic visible</a:t>
            </a:r>
          </a:p>
          <a:p>
            <a:pPr lvl="1"/>
            <a:r>
              <a:rPr lang="en-US" dirty="0" smtClean="0"/>
              <a:t>So are writes immediately preceding these operations!</a:t>
            </a:r>
          </a:p>
          <a:p>
            <a:r>
              <a:rPr lang="en-US" dirty="0" smtClean="0"/>
              <a:t>More formally:</a:t>
            </a:r>
          </a:p>
          <a:p>
            <a:pPr lvl="1"/>
            <a:r>
              <a:rPr lang="en-US" dirty="0" smtClean="0"/>
              <a:t>Reads, writes of volatile variables give rise to synchronization events (</a:t>
            </a:r>
            <a:r>
              <a:rPr lang="en-US" dirty="0" smtClean="0">
                <a:solidFill>
                  <a:srgbClr val="CA1A2B"/>
                </a:solidFill>
              </a:rPr>
              <a:t>lock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A1A2B"/>
                </a:solidFill>
              </a:rPr>
              <a:t>unlock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These events also appear in the “synchronization sequences” associated with executions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CA1A2B"/>
                </a:solidFill>
              </a:rPr>
              <a:t>write</a:t>
            </a:r>
            <a:r>
              <a:rPr lang="en-US" dirty="0" smtClean="0"/>
              <a:t> event for a volatile variable “happens-before” all </a:t>
            </a:r>
            <a:r>
              <a:rPr lang="en-US" i="1" dirty="0" smtClean="0"/>
              <a:t>subsequent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A1A2B"/>
                </a:solidFill>
              </a:rPr>
              <a:t>reads</a:t>
            </a:r>
            <a:r>
              <a:rPr lang="en-US" dirty="0" smtClean="0"/>
              <a:t> of that variable in the synchronization sequence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A1A2B"/>
                </a:solidFill>
              </a:rPr>
              <a:t>Synchronization</a:t>
            </a:r>
            <a:r>
              <a:rPr lang="en-US" dirty="0" smtClean="0"/>
              <a:t> addresses both </a:t>
            </a:r>
            <a:r>
              <a:rPr lang="en-US" dirty="0" smtClean="0">
                <a:solidFill>
                  <a:srgbClr val="CA1A2B"/>
                </a:solidFill>
              </a:rPr>
              <a:t>atomicity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A1A2B"/>
                </a:solidFill>
              </a:rPr>
              <a:t>visibility</a:t>
            </a:r>
            <a:r>
              <a:rPr lang="en-US" dirty="0" smtClean="0"/>
              <a:t> issues in concurrent programming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isibility can </a:t>
            </a:r>
            <a:r>
              <a:rPr lang="en-US" smtClean="0"/>
              <a:t>also affect </a:t>
            </a:r>
            <a:r>
              <a:rPr lang="en-US" dirty="0" smtClean="0"/>
              <a:t>an atomicity issue, namely:</a:t>
            </a:r>
          </a:p>
          <a:p>
            <a:pPr lvl="1"/>
            <a:r>
              <a:rPr lang="en-US" dirty="0" smtClean="0"/>
              <a:t>Propagation of effects of writes may require several operations (cache flushes, register write-backs, etc.)</a:t>
            </a:r>
          </a:p>
          <a:p>
            <a:r>
              <a:rPr lang="en-US" dirty="0" smtClean="0"/>
              <a:t>Two synchronization mechanisms so far:</a:t>
            </a:r>
          </a:p>
          <a:p>
            <a:pPr lvl="1"/>
            <a:r>
              <a:rPr lang="en-US" dirty="0" smtClean="0"/>
              <a:t>Locking</a:t>
            </a:r>
          </a:p>
          <a:p>
            <a:pPr lvl="1"/>
            <a:r>
              <a:rPr lang="en-US" dirty="0" smtClean="0"/>
              <a:t>Volatile variables</a:t>
            </a:r>
          </a:p>
          <a:p>
            <a:r>
              <a:rPr lang="en-US" dirty="0" smtClean="0"/>
              <a:t>Locking can be used to fix </a:t>
            </a:r>
            <a:r>
              <a:rPr lang="en-US" i="1" dirty="0" smtClean="0"/>
              <a:t>both</a:t>
            </a:r>
            <a:r>
              <a:rPr lang="en-US" dirty="0" smtClean="0"/>
              <a:t> atomicity and visibility problems</a:t>
            </a:r>
          </a:p>
          <a:p>
            <a:r>
              <a:rPr lang="en-US" dirty="0" smtClean="0"/>
              <a:t>Volatile variables can </a:t>
            </a:r>
            <a:r>
              <a:rPr lang="en-US" i="1" dirty="0" smtClean="0"/>
              <a:t>only</a:t>
            </a:r>
            <a:r>
              <a:rPr lang="en-US" dirty="0" smtClean="0"/>
              <a:t> fix visibility problems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824-0C68-CC4D-95E6-4A24D88FC1D9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20239" y="532732"/>
            <a:ext cx="625060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aseline="30000"/>
              <a:t>public class PossibleReordering {</a:t>
            </a:r>
          </a:p>
          <a:p>
            <a:r>
              <a:rPr lang="en-US" sz="2400" baseline="30000"/>
              <a:t>    static int x = 0, y = 0;</a:t>
            </a:r>
          </a:p>
          <a:p>
            <a:r>
              <a:rPr lang="en-US" sz="2400" baseline="30000"/>
              <a:t>    static int a = 0, b = 0;</a:t>
            </a:r>
          </a:p>
          <a:p>
            <a:r>
              <a:rPr lang="en-US" sz="2400" baseline="30000"/>
              <a:t>    public static void main(String[] args)</a:t>
            </a:r>
          </a:p>
          <a:p>
            <a:r>
              <a:rPr lang="en-US" sz="2400" baseline="30000"/>
              <a:t>            throws InterruptedException {</a:t>
            </a:r>
          </a:p>
          <a:p>
            <a:r>
              <a:rPr lang="en-US" sz="2400" baseline="30000"/>
              <a:t>} }</a:t>
            </a:r>
          </a:p>
          <a:p>
            <a:r>
              <a:rPr lang="en-US" sz="2400" baseline="30000"/>
              <a:t>Thread one = new Thread(new Runnable() {</a:t>
            </a:r>
          </a:p>
          <a:p>
            <a:r>
              <a:rPr lang="en-US" sz="2400" baseline="30000"/>
              <a:t>    public void run() {</a:t>
            </a:r>
          </a:p>
          <a:p>
            <a:r>
              <a:rPr lang="en-US" sz="2400" baseline="30000"/>
              <a:t>	a = 1;</a:t>
            </a:r>
          </a:p>
          <a:p>
            <a:r>
              <a:rPr lang="fr-FR" sz="2400" baseline="30000"/>
              <a:t>	x = b; }</a:t>
            </a:r>
          </a:p>
          <a:p>
            <a:r>
              <a:rPr lang="fr-FR" sz="2400" baseline="30000"/>
              <a:t>});</a:t>
            </a:r>
          </a:p>
          <a:p>
            <a:r>
              <a:rPr lang="fr-FR" sz="2400" baseline="30000"/>
              <a:t>Thread other = new Thread(new Runnable() {</a:t>
            </a:r>
          </a:p>
          <a:p>
            <a:r>
              <a:rPr lang="fr-FR" sz="2400" baseline="30000"/>
              <a:t>    public void run() {</a:t>
            </a:r>
          </a:p>
          <a:p>
            <a:r>
              <a:rPr lang="fr-FR" sz="2400" baseline="30000"/>
              <a:t>        	b = 1;</a:t>
            </a:r>
          </a:p>
          <a:p>
            <a:r>
              <a:rPr lang="fr-FR" sz="2400" baseline="30000"/>
              <a:t>	y = a; }</a:t>
            </a:r>
          </a:p>
          <a:p>
            <a:r>
              <a:rPr lang="fr-FR" sz="2400" baseline="30000"/>
              <a:t>});</a:t>
            </a:r>
          </a:p>
          <a:p>
            <a:r>
              <a:rPr lang="fr-FR" sz="2400" baseline="30000"/>
              <a:t>one.start(); other.start();</a:t>
            </a:r>
          </a:p>
          <a:p>
            <a:r>
              <a:rPr lang="fr-FR" sz="2400" baseline="30000"/>
              <a:t>one.join();   other.join();</a:t>
            </a:r>
          </a:p>
          <a:p>
            <a:r>
              <a:rPr lang="fr-FR" sz="2400" baseline="30000"/>
              <a:t>System.out.println("( "+ x + "," + y + ")");</a:t>
            </a:r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547862" y="5678163"/>
            <a:ext cx="482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Possible printouts: (0, 1), (1, 0), (1, 1), (0, 0) ?????</a:t>
            </a:r>
          </a:p>
        </p:txBody>
      </p:sp>
    </p:spTree>
    <p:extLst>
      <p:ext uri="{BB962C8B-B14F-4D97-AF65-F5344CB8AC3E}">
        <p14:creationId xmlns:p14="http://schemas.microsoft.com/office/powerpoint/2010/main" val="268277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notions</a:t>
            </a:r>
          </a:p>
          <a:p>
            <a:pPr lvl="1"/>
            <a:r>
              <a:rPr lang="en-US" dirty="0"/>
              <a:t>Event </a:t>
            </a:r>
            <a:r>
              <a:rPr lang="en-US" dirty="0" smtClean="0"/>
              <a:t>sequences</a:t>
            </a:r>
          </a:p>
          <a:p>
            <a:pPr lvl="2"/>
            <a:r>
              <a:rPr lang="en-US" dirty="0" smtClean="0"/>
              <a:t>Programs are understood in terms of events they generate</a:t>
            </a:r>
          </a:p>
          <a:p>
            <a:pPr lvl="2"/>
            <a:r>
              <a:rPr lang="en-US" dirty="0" smtClean="0"/>
              <a:t>Events can be reads, writes, lock acquisition, etc.</a:t>
            </a:r>
            <a:endParaRPr lang="en-US" dirty="0"/>
          </a:p>
          <a:p>
            <a:pPr lvl="1"/>
            <a:r>
              <a:rPr lang="en-US" dirty="0"/>
              <a:t>“happens-before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Some events must “complete” before others “start”</a:t>
            </a:r>
          </a:p>
          <a:p>
            <a:pPr lvl="2"/>
            <a:r>
              <a:rPr lang="en-US" dirty="0" smtClean="0"/>
              <a:t>Others can be reordered</a:t>
            </a:r>
            <a:endParaRPr lang="en-US" dirty="0"/>
          </a:p>
          <a:p>
            <a:r>
              <a:rPr lang="en-US" dirty="0"/>
              <a:t>Intuitively:  if an event happens-before another, the effect of the first event is visible to the second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Event sequences record reads, writes to memory during execution of a program</a:t>
            </a:r>
          </a:p>
          <a:p>
            <a:r>
              <a:rPr lang="en-US" dirty="0" smtClean="0"/>
              <a:t>They also record “relevant synchronization events” (we’ll see this later)</a:t>
            </a:r>
          </a:p>
          <a:p>
            <a:r>
              <a:rPr lang="en-US" dirty="0" smtClean="0"/>
              <a:t>Form of event: 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 smtClean="0">
                <a:solidFill>
                  <a:srgbClr val="FF0000"/>
                </a:solidFill>
                <a:ea typeface="Arial Unicode MS"/>
                <a:cs typeface="Arial Unicode MS"/>
              </a:rPr>
              <a:t>thread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 smtClean="0">
                <a:solidFill>
                  <a:srgbClr val="FF0000"/>
                </a:solidFill>
                <a:ea typeface="Arial Unicode MS"/>
                <a:cs typeface="Arial Unicode MS"/>
              </a:rPr>
              <a:t>event-spec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“thread”:  name of thread in which event occurs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“event-spec”:  four kinds (for now)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begin</a:t>
            </a:r>
            <a:r>
              <a:rPr lang="en-US" dirty="0" smtClean="0"/>
              <a:t>:  event indicating start of thread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>
                <a:solidFill>
                  <a:schemeClr val="tx1"/>
                </a:solidFill>
              </a:rPr>
              <a:t>:  event indicating exit of thread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write, location, value</a:t>
            </a:r>
            <a:r>
              <a:rPr lang="en-US" dirty="0" smtClean="0">
                <a:solidFill>
                  <a:schemeClr val="tx1"/>
                </a:solidFill>
              </a:rPr>
              <a:t>:  write to location of value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read, location, value</a:t>
            </a:r>
            <a:r>
              <a:rPr lang="en-US" dirty="0" smtClean="0"/>
              <a:t>:  read from location of value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Consider following </a:t>
            </a:r>
            <a:r>
              <a:rPr lang="en-US" u="sng" dirty="0" smtClean="0"/>
              <a:t>sequential</a:t>
            </a:r>
            <a:r>
              <a:rPr lang="en-US" dirty="0" smtClean="0"/>
              <a:t> program</a:t>
            </a:r>
          </a:p>
          <a:p>
            <a:pPr marL="347662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marL="347662" lvl="1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1;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b = 1;</a:t>
            </a: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b+1;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cs typeface="Courier New" pitchFamily="49" charset="0"/>
              </a:rPr>
              <a:t>Here is an event sequence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begin〉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write, a, 1〉</a:t>
            </a:r>
          </a:p>
          <a:p>
            <a:pPr marL="347662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main,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write, b, 1〉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read, b, </a:t>
            </a: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〉 </a:t>
            </a:r>
            <a:endParaRPr lang="en-US" dirty="0">
              <a:solidFill>
                <a:srgbClr val="FF0000"/>
              </a:solidFill>
              <a:latin typeface="Arial Unicode MS"/>
              <a:ea typeface="Arial Unicode MS"/>
              <a:cs typeface="Arial Unicode MS"/>
            </a:endParaRP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write, a, 2〉 </a:t>
            </a:r>
          </a:p>
          <a:p>
            <a:pPr marL="347662" lvl="1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〈main, </a:t>
            </a:r>
            <a:r>
              <a:rPr lang="en-US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end〉</a:t>
            </a:r>
            <a:endParaRPr lang="en-US" dirty="0">
              <a:cs typeface="Courier New" pitchFamily="49" charset="0"/>
            </a:endParaRPr>
          </a:p>
          <a:p>
            <a:pPr marL="347662" lvl="1" indent="0">
              <a:buNone/>
            </a:pPr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Order and Sequential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1600200"/>
            <a:ext cx="8636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previous event sequence is said to follow </a:t>
            </a:r>
            <a:r>
              <a:rPr lang="en-US" i="1" dirty="0" smtClean="0">
                <a:solidFill>
                  <a:srgbClr val="FF0000"/>
                </a:solidFill>
              </a:rPr>
              <a:t>program order</a:t>
            </a:r>
          </a:p>
          <a:p>
            <a:pPr lvl="1"/>
            <a:r>
              <a:rPr lang="en-US" dirty="0" smtClean="0"/>
              <a:t>Events occur in order indicated by the source code</a:t>
            </a:r>
          </a:p>
          <a:p>
            <a:pPr lvl="1"/>
            <a:r>
              <a:rPr lang="en-US" dirty="0" smtClean="0"/>
              <a:t>It is guaranteed to be </a:t>
            </a:r>
            <a:r>
              <a:rPr lang="en-US" i="1" dirty="0" smtClean="0">
                <a:solidFill>
                  <a:srgbClr val="FF0000"/>
                </a:solidFill>
              </a:rPr>
              <a:t>well-formed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begin</a:t>
            </a:r>
            <a:r>
              <a:rPr lang="en-US" dirty="0" smtClean="0"/>
              <a:t> is first event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is last event (for terminating computations)</a:t>
            </a:r>
          </a:p>
          <a:p>
            <a:pPr lvl="2"/>
            <a:r>
              <a:rPr lang="en-US" dirty="0" smtClean="0"/>
              <a:t>It is </a:t>
            </a:r>
            <a:r>
              <a:rPr lang="en-US" i="1" dirty="0" smtClean="0">
                <a:solidFill>
                  <a:srgbClr val="FF0000"/>
                </a:solidFill>
              </a:rPr>
              <a:t>sequentially consistent</a:t>
            </a:r>
            <a:r>
              <a:rPr lang="en-US" dirty="0" smtClean="0"/>
              <a:t>:  every read of a variable returns the last value written to the variable</a:t>
            </a:r>
          </a:p>
          <a:p>
            <a:pPr lvl="3"/>
            <a:r>
              <a:rPr lang="en-US" dirty="0"/>
              <a:t>Note: The use of this term for single-threaded executions is unusual, but it applies in the same sense to multithreaded executions, as well.</a:t>
            </a:r>
            <a:endParaRPr lang="en-US" dirty="0" smtClean="0"/>
          </a:p>
          <a:p>
            <a:pPr lvl="2"/>
            <a:r>
              <a:rPr lang="en-US" dirty="0" smtClean="0"/>
              <a:t>It follows the execution semantics given in the JLS (Java Language Specification)</a:t>
            </a:r>
          </a:p>
          <a:p>
            <a:r>
              <a:rPr lang="en-US" dirty="0" smtClean="0"/>
              <a:t>Every </a:t>
            </a:r>
            <a:r>
              <a:rPr lang="en-US" u="sng" dirty="0" smtClean="0"/>
              <a:t>sequential program execution</a:t>
            </a:r>
            <a:r>
              <a:rPr lang="en-US" dirty="0" smtClean="0"/>
              <a:t> gives rise to a unique program-order event sequence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©2012-14 University of Maryland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F5BE-2452-446D-B22E-47E470284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20591</TotalTime>
  <Words>4307</Words>
  <Application>Microsoft Macintosh PowerPoint</Application>
  <PresentationFormat>On-screen Show (4:3)</PresentationFormat>
  <Paragraphs>697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 Unicode MS</vt:lpstr>
      <vt:lpstr>Brush Script Std</vt:lpstr>
      <vt:lpstr>Calibri</vt:lpstr>
      <vt:lpstr>Cambria Math</vt:lpstr>
      <vt:lpstr>Courier New</vt:lpstr>
      <vt:lpstr>Helvetica</vt:lpstr>
      <vt:lpstr>Arial</vt:lpstr>
      <vt:lpstr>Office Theme</vt:lpstr>
      <vt:lpstr>CSYE 7215: Parallel &amp; Multithreaded Programming  Textbook:  Brian Goetz et al.  "Java Concurrency in Practice.”  Lecture 11: The Java Memory Model</vt:lpstr>
      <vt:lpstr>Lecture 7 The Java Memory Model</vt:lpstr>
      <vt:lpstr>Visibility Reconsidered</vt:lpstr>
      <vt:lpstr>Out-of-Thin-Air Safety</vt:lpstr>
      <vt:lpstr>PowerPoint Presentation</vt:lpstr>
      <vt:lpstr>The Java Memory Model</vt:lpstr>
      <vt:lpstr>Event Sequences</vt:lpstr>
      <vt:lpstr>Example</vt:lpstr>
      <vt:lpstr>Program Order and Sequential Consistency</vt:lpstr>
      <vt:lpstr>Other Event Sequences May Arise!</vt:lpstr>
      <vt:lpstr>Another Allowed Event Sequence</vt:lpstr>
      <vt:lpstr>Why Is S1 OK?</vt:lpstr>
      <vt:lpstr>Yet Another Allowed Event Sequence</vt:lpstr>
      <vt:lpstr>Why Is S2 OK?</vt:lpstr>
      <vt:lpstr>A Disallowed Event Sequence</vt:lpstr>
      <vt:lpstr>Why Is S3 Not OK?</vt:lpstr>
      <vt:lpstr>Event Sequences in the Sequential Case</vt:lpstr>
      <vt:lpstr>As-If-Serial  Example 1</vt:lpstr>
      <vt:lpstr>As-If-Serial:  Example 2</vt:lpstr>
      <vt:lpstr>As-If-Serial:  Example 3</vt:lpstr>
      <vt:lpstr>Concurrency and the JMM</vt:lpstr>
      <vt:lpstr>Sequential Consistency Example</vt:lpstr>
      <vt:lpstr>Sequential Consistency (Non-)Example</vt:lpstr>
      <vt:lpstr>Consistent Executions</vt:lpstr>
      <vt:lpstr>Events for Locking and Threads</vt:lpstr>
      <vt:lpstr>Program Order and  As-If-Serial Consistency</vt:lpstr>
      <vt:lpstr>Locking Example</vt:lpstr>
      <vt:lpstr>The JMM and Threads</vt:lpstr>
      <vt:lpstr>Example</vt:lpstr>
      <vt:lpstr>Sample Execution</vt:lpstr>
      <vt:lpstr>Another Execution</vt:lpstr>
      <vt:lpstr>What Are Valid Event Sequences?</vt:lpstr>
      <vt:lpstr>Defining Happens-Before</vt:lpstr>
      <vt:lpstr>Recall Sample Execution</vt:lpstr>
      <vt:lpstr>Happens-Before and Data Races</vt:lpstr>
      <vt:lpstr>Fixing the Data Race</vt:lpstr>
      <vt:lpstr>(One) Fixed Execution</vt:lpstr>
      <vt:lpstr>(One more) Fixed Execution</vt:lpstr>
      <vt:lpstr>Proper Synchronization and the JMM</vt:lpstr>
      <vt:lpstr>Proper Synchronization of Programs</vt:lpstr>
      <vt:lpstr>Volatility and Visibility</vt:lpstr>
      <vt:lpstr>Visibility Take-aways</vt:lpstr>
    </vt:vector>
  </TitlesOfParts>
  <Company>Northeastern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Ruben</dc:creator>
  <cp:lastModifiedBy>Mieczyslaw Kokar</cp:lastModifiedBy>
  <cp:revision>161</cp:revision>
  <dcterms:created xsi:type="dcterms:W3CDTF">2014-09-29T16:23:53Z</dcterms:created>
  <dcterms:modified xsi:type="dcterms:W3CDTF">2016-11-10T20:56:20Z</dcterms:modified>
</cp:coreProperties>
</file>