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9" r:id="rId2"/>
    <p:sldId id="296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3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2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whicks:Documents:Microsoft%20User%20Data:Office%202008%20AutoRecovery:raw%20(version%201)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'raw.txt'!$A$2</c:f>
              <c:strCache>
                <c:ptCount val="1"/>
                <c:pt idx="0">
                  <c:v>Atomic</c:v>
                </c:pt>
              </c:strCache>
            </c:strRef>
          </c:tx>
          <c:cat>
            <c:numRef>
              <c:f>'raw.txt'!$B$1:$H$1</c:f>
              <c:numCache>
                <c:formatCode>General</c:formatCode>
                <c:ptCount val="7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</c:numCache>
            </c:numRef>
          </c:cat>
          <c:val>
            <c:numRef>
              <c:f>'raw.txt'!$B$2:$H$2</c:f>
              <c:numCache>
                <c:formatCode>General</c:formatCode>
                <c:ptCount val="7"/>
                <c:pt idx="0">
                  <c:v>5.375557E6</c:v>
                </c:pt>
                <c:pt idx="1">
                  <c:v>5.50668E6</c:v>
                </c:pt>
                <c:pt idx="2">
                  <c:v>6.569675E6</c:v>
                </c:pt>
                <c:pt idx="3">
                  <c:v>7.060165E6</c:v>
                </c:pt>
                <c:pt idx="4">
                  <c:v>6.890668E6</c:v>
                </c:pt>
                <c:pt idx="5">
                  <c:v>6.820693E6</c:v>
                </c:pt>
                <c:pt idx="6">
                  <c:v>7.057168E6</c:v>
                </c:pt>
              </c:numCache>
            </c:numRef>
          </c:val>
        </c:ser>
        <c:ser>
          <c:idx val="1"/>
          <c:order val="1"/>
          <c:tx>
            <c:strRef>
              <c:f>'raw.txt'!$A$3</c:f>
              <c:strCache>
                <c:ptCount val="1"/>
                <c:pt idx="0">
                  <c:v>Sync</c:v>
                </c:pt>
              </c:strCache>
            </c:strRef>
          </c:tx>
          <c:cat>
            <c:numRef>
              <c:f>'raw.txt'!$B$1:$H$1</c:f>
              <c:numCache>
                <c:formatCode>General</c:formatCode>
                <c:ptCount val="7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</c:numCache>
            </c:numRef>
          </c:cat>
          <c:val>
            <c:numRef>
              <c:f>'raw.txt'!$B$3:$H$3</c:f>
              <c:numCache>
                <c:formatCode>General</c:formatCode>
                <c:ptCount val="7"/>
                <c:pt idx="0">
                  <c:v>1.308006E6</c:v>
                </c:pt>
                <c:pt idx="1">
                  <c:v>3.642613E6</c:v>
                </c:pt>
                <c:pt idx="2">
                  <c:v>2.760381E6</c:v>
                </c:pt>
                <c:pt idx="3">
                  <c:v>3.884747E6</c:v>
                </c:pt>
                <c:pt idx="4">
                  <c:v>3.870677E6</c:v>
                </c:pt>
                <c:pt idx="5">
                  <c:v>3.651703E6</c:v>
                </c:pt>
                <c:pt idx="6">
                  <c:v>3.638576E6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7136040"/>
        <c:axId val="-2081946200"/>
      </c:areaChart>
      <c:catAx>
        <c:axId val="-2097136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81946200"/>
        <c:crosses val="autoZero"/>
        <c:auto val="1"/>
        <c:lblAlgn val="ctr"/>
        <c:lblOffset val="100"/>
        <c:noMultiLvlLbl val="0"/>
      </c:catAx>
      <c:valAx>
        <c:axId val="-2081946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9713604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3D30E-28B5-F042-9B01-B90C94045790}" type="datetime1">
              <a:rPr lang="en-US" smtClean="0"/>
              <a:t>4/10/16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2BD55-9183-C144-BA86-535777B6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14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737C3-AC76-E74C-A9F9-F3CC1497C66B}" type="datetime1">
              <a:rPr lang="en-US" smtClean="0"/>
              <a:t>4/10/16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D64B7-6A93-5140-994A-82F3CD20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0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8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09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00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00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of the threads might</a:t>
            </a:r>
            <a:r>
              <a:rPr lang="en-US" baseline="0"/>
              <a:t> have failed in the middle of an update and this is why we should complete the update first.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63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38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65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58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01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8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50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32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0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05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01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98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0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mse.umd.edu/logos/images/UMD-logo.jpg" TargetMode="External"/><Relationship Id="rId3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mse.umd.edu/logos/images/UMD-logo.jpg" TargetMode="External"/><Relationship Id="rId3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3E09-0113-664C-9080-316D4D24B5B8}" type="datetime1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A87-C0F7-6B4E-A802-B3584E9904BA}" type="datetime1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19C8-71A2-A243-A76B-2FD10D55BD19}" type="datetime1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 algn="l">
              <a:defRPr i="0" baseline="0"/>
            </a:lvl1pPr>
          </a:lstStyle>
          <a:p>
            <a:r>
              <a:rPr lang="en-US" dirty="0" smtClean="0"/>
              <a:t>Lecture # / Topic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M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38125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CMSC 433 Spring</a:t>
            </a:r>
            <a:r>
              <a:rPr lang="en-US" sz="1800" baseline="0" dirty="0" smtClean="0">
                <a:solidFill>
                  <a:schemeClr val="tx1"/>
                </a:solidFill>
              </a:rPr>
              <a:t> 2014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Section 0101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Rance</a:t>
            </a:r>
            <a:r>
              <a:rPr lang="en-US" sz="1800" baseline="0" dirty="0" smtClean="0">
                <a:solidFill>
                  <a:schemeClr val="tx1"/>
                </a:solidFill>
              </a:rPr>
              <a:t> Cleaveland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515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 algn="l">
              <a:defRPr i="0" baseline="0"/>
            </a:lvl1pPr>
          </a:lstStyle>
          <a:p>
            <a:r>
              <a:rPr lang="en-US" dirty="0" smtClean="0"/>
              <a:t>Lecture # / Topic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M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38125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CMSC 433 Spring</a:t>
            </a:r>
            <a:r>
              <a:rPr lang="en-US" sz="1800" baseline="0" dirty="0" smtClean="0">
                <a:solidFill>
                  <a:schemeClr val="tx1"/>
                </a:solidFill>
              </a:rPr>
              <a:t> 2014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Section 0101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Rance</a:t>
            </a:r>
            <a:r>
              <a:rPr lang="en-US" sz="1800" baseline="0" dirty="0" smtClean="0">
                <a:solidFill>
                  <a:schemeClr val="tx1"/>
                </a:solidFill>
              </a:rPr>
              <a:t> Cleaveland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74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12C-96CE-B043-B943-EBBB9A05E6EE}" type="datetime1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0025-666D-6740-8D1E-7D71CA5443C6}" type="datetime1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1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8DD0-85EB-F140-BBA1-A442F5DA744D}" type="datetime1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522A-5CD1-F844-AC3F-9C6F4AB8E31E}" type="datetime1">
              <a:rPr lang="en-US" smtClean="0"/>
              <a:t>4/10/16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0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182D-8A22-2E4F-9ABC-7F1A067F28BF}" type="datetime1">
              <a:rPr lang="en-US" smtClean="0"/>
              <a:t>4/10/16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2A4-3E84-1647-8363-137571FD56BE}" type="datetime1">
              <a:rPr lang="en-US" smtClean="0"/>
              <a:t>4/10/16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38A-4FA7-1F42-B85F-B3A831F15345}" type="datetime1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9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8662-DB76-1D42-8B66-C4629C699E56}" type="datetime1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7F04-A45E-C64A-8E92-43EBBB02074D}" type="datetime1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982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0" y="6073914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6748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These slides make use of the slides developed by prof.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Rance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Cleaveland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at the University of Maryland. I have received his permission to use these slides in this class. Please do not distribute them to anybody who is not enrolled in this class. 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071705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77967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_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6038576"/>
            <a:ext cx="9144000" cy="890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22" y="1347305"/>
            <a:ext cx="8812696" cy="187576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CSYE 7215: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Parallel </a:t>
            </a: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&amp; Multithreaded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Programming</a:t>
            </a:r>
            <a:b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Textbook: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Brian Goetz et al.  "Java Concurrency in Practice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.”</a:t>
            </a:r>
            <a:b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Lecture 12: Non-blocking algorithms</a:t>
            </a:r>
            <a:endParaRPr 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>
                <a:solidFill>
                  <a:schemeClr val="bg1"/>
                </a:solidFill>
                <a:latin typeface="Helvetica"/>
                <a:cs typeface="Helvetica"/>
              </a:rPr>
              <a:t>1</a:t>
            </a:fld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3339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Atomic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AtomicInteger</a:t>
            </a:r>
            <a:endParaRPr lang="en-US" dirty="0" smtClean="0"/>
          </a:p>
          <a:p>
            <a:r>
              <a:rPr lang="en-US" dirty="0" err="1" smtClean="0"/>
              <a:t>AtomicLong</a:t>
            </a:r>
            <a:endParaRPr lang="en-US" dirty="0" smtClean="0"/>
          </a:p>
          <a:p>
            <a:r>
              <a:rPr lang="en-US" dirty="0" err="1" smtClean="0"/>
              <a:t>AtomicBoolean</a:t>
            </a:r>
            <a:endParaRPr lang="en-US" dirty="0"/>
          </a:p>
          <a:p>
            <a:r>
              <a:rPr lang="en-US" dirty="0" err="1" smtClean="0"/>
              <a:t>AtomicReference</a:t>
            </a:r>
            <a:r>
              <a:rPr lang="en-US" dirty="0" smtClean="0"/>
              <a:t>&lt;T&gt;</a:t>
            </a:r>
          </a:p>
          <a:p>
            <a:pPr lvl="1"/>
            <a:r>
              <a:rPr lang="en-US" dirty="0" smtClean="0"/>
              <a:t>set(), get() operations</a:t>
            </a:r>
          </a:p>
          <a:p>
            <a:pPr lvl="1"/>
            <a:r>
              <a:rPr lang="en-US" dirty="0" err="1" smtClean="0"/>
              <a:t>getAndSet</a:t>
            </a:r>
            <a:r>
              <a:rPr lang="en-US" dirty="0" smtClean="0"/>
              <a:t>() atomically sets to new value, returns old value</a:t>
            </a:r>
          </a:p>
          <a:p>
            <a:pPr lvl="1"/>
            <a:r>
              <a:rPr lang="en-US" dirty="0" smtClean="0"/>
              <a:t>Boolean </a:t>
            </a:r>
            <a:r>
              <a:rPr lang="en-US" dirty="0" err="1" smtClean="0"/>
              <a:t>compareAndSet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expect, </a:t>
            </a:r>
            <a:r>
              <a:rPr lang="en-US" dirty="0" err="1" smtClean="0"/>
              <a:t>int</a:t>
            </a:r>
            <a:r>
              <a:rPr lang="en-US" dirty="0" smtClean="0"/>
              <a:t> new)</a:t>
            </a:r>
          </a:p>
          <a:p>
            <a:pPr lvl="1"/>
            <a:r>
              <a:rPr lang="en-US" dirty="0" smtClean="0"/>
              <a:t>Arithmetic (increment, decrement) as appropriate</a:t>
            </a:r>
          </a:p>
          <a:p>
            <a:pPr lvl="2"/>
            <a:r>
              <a:rPr lang="en-US" dirty="0" err="1" smtClean="0"/>
              <a:t>getAndAdd</a:t>
            </a:r>
            <a:r>
              <a:rPr lang="en-US" dirty="0" smtClean="0"/>
              <a:t> – return old value</a:t>
            </a:r>
          </a:p>
          <a:p>
            <a:pPr lvl="2"/>
            <a:r>
              <a:rPr lang="en-US" dirty="0" err="1" smtClean="0"/>
              <a:t>addAndGet</a:t>
            </a:r>
            <a:r>
              <a:rPr lang="en-US" dirty="0" smtClean="0"/>
              <a:t> – return new value</a:t>
            </a:r>
          </a:p>
          <a:p>
            <a:pPr lvl="2"/>
            <a:r>
              <a:rPr lang="en-US" dirty="0" err="1" smtClean="0"/>
              <a:t>getAndIncrement</a:t>
            </a:r>
            <a:endParaRPr lang="en-US" dirty="0" smtClean="0"/>
          </a:p>
          <a:p>
            <a:pPr lvl="2"/>
            <a:r>
              <a:rPr lang="en-US" dirty="0" err="1" smtClean="0"/>
              <a:t>incrementAndGet</a:t>
            </a:r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 err="1" smtClean="0"/>
              <a:t>AtomicIntegerArray</a:t>
            </a:r>
            <a:r>
              <a:rPr lang="en-US" dirty="0" smtClean="0"/>
              <a:t>, </a:t>
            </a:r>
            <a:r>
              <a:rPr lang="en-US" dirty="0" err="1" smtClean="0"/>
              <a:t>AtomicLongArray</a:t>
            </a:r>
            <a:r>
              <a:rPr lang="en-US" dirty="0" smtClean="0"/>
              <a:t>, </a:t>
            </a:r>
            <a:r>
              <a:rPr lang="en-US" dirty="0" err="1" smtClean="0"/>
              <a:t>AtomicReferenceArray</a:t>
            </a:r>
            <a:endParaRPr lang="en-US" dirty="0" smtClean="0"/>
          </a:p>
          <a:p>
            <a:pPr lvl="1"/>
            <a:r>
              <a:rPr lang="en-US" dirty="0" smtClean="0"/>
              <a:t>Each element in array supports atomic 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6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72"/>
            <a:ext cx="8229600" cy="419359"/>
          </a:xfrm>
        </p:spPr>
        <p:txBody>
          <a:bodyPr>
            <a:noAutofit/>
          </a:bodyPr>
          <a:lstStyle/>
          <a:p>
            <a:r>
              <a:rPr lang="en-US" sz="2800" u="sng"/>
              <a:t>Java Atomic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62" y="596723"/>
            <a:ext cx="906013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Courier New"/>
                <a:cs typeface="Courier New"/>
              </a:rPr>
              <a:t>AtomicBoolean</a:t>
            </a:r>
            <a:r>
              <a:rPr lang="en-US" sz="2000"/>
              <a:t>: A boolean value that may be updated atomically.</a:t>
            </a:r>
          </a:p>
          <a:p>
            <a:r>
              <a:rPr lang="en-US" sz="2000">
                <a:latin typeface="Courier New"/>
                <a:cs typeface="Courier New"/>
              </a:rPr>
              <a:t>AtomicInteger:</a:t>
            </a:r>
            <a:r>
              <a:rPr lang="en-US" sz="2000"/>
              <a:t> An int value that may be updated atomically.</a:t>
            </a:r>
          </a:p>
          <a:p>
            <a:r>
              <a:rPr lang="en-US" sz="2000">
                <a:latin typeface="Courier New"/>
                <a:cs typeface="Courier New"/>
              </a:rPr>
              <a:t>AtomicIntegerArray</a:t>
            </a:r>
            <a:r>
              <a:rPr lang="en-US" sz="2000"/>
              <a:t>: An int array in which elements may be updated atomically.</a:t>
            </a:r>
          </a:p>
          <a:p>
            <a:r>
              <a:rPr lang="en-US" sz="2000">
                <a:latin typeface="Courier New"/>
                <a:cs typeface="Courier New"/>
              </a:rPr>
              <a:t>AtomicIntegerFieldUpdater&lt;T&gt;	</a:t>
            </a:r>
            <a:r>
              <a:rPr lang="en-US" sz="2000"/>
              <a:t>: A reflection-based utility that enables atomic updates to designated volatile int fields of designated classes.</a:t>
            </a:r>
          </a:p>
          <a:p>
            <a:r>
              <a:rPr lang="en-US" sz="2000">
                <a:latin typeface="Courier New"/>
                <a:cs typeface="Courier New"/>
              </a:rPr>
              <a:t>AtomicLong</a:t>
            </a:r>
            <a:r>
              <a:rPr lang="en-US" sz="2000"/>
              <a:t>:	A long value that may be updated atomically.</a:t>
            </a:r>
          </a:p>
          <a:p>
            <a:r>
              <a:rPr lang="en-US" sz="2000">
                <a:latin typeface="Courier New"/>
                <a:cs typeface="Courier New"/>
              </a:rPr>
              <a:t>AtomicLongArray</a:t>
            </a:r>
            <a:r>
              <a:rPr lang="en-US" sz="2000"/>
              <a:t>: A long array in which elements may be updated atomically.</a:t>
            </a:r>
          </a:p>
          <a:p>
            <a:r>
              <a:rPr lang="en-US" sz="2000">
                <a:latin typeface="Courier New"/>
                <a:cs typeface="Courier New"/>
              </a:rPr>
              <a:t>AtomicLongFieldUpdater&lt;T&gt;</a:t>
            </a:r>
            <a:r>
              <a:rPr lang="en-US" sz="2000"/>
              <a:t>: A reflection-based utility that enables atomic updates to designated volatile long fields of designated classes.</a:t>
            </a:r>
          </a:p>
          <a:p>
            <a:r>
              <a:rPr lang="en-US" sz="2000">
                <a:latin typeface="Courier New"/>
                <a:cs typeface="Courier New"/>
              </a:rPr>
              <a:t>AtomicMarkableReference&lt;V&gt;</a:t>
            </a:r>
            <a:r>
              <a:rPr lang="en-US" sz="2000"/>
              <a:t>	: An AtomicMarkableReference maintains an object reference along with a mark bit, that can be updated atomically.</a:t>
            </a:r>
          </a:p>
          <a:p>
            <a:r>
              <a:rPr lang="en-US" sz="2000">
                <a:latin typeface="Courier New"/>
                <a:cs typeface="Courier New"/>
              </a:rPr>
              <a:t>AtomicReference&lt;V&gt;</a:t>
            </a:r>
            <a:r>
              <a:rPr lang="en-US" sz="2000"/>
              <a:t>: An object reference that may be updated atomically.</a:t>
            </a:r>
          </a:p>
          <a:p>
            <a:r>
              <a:rPr lang="en-US" sz="2000">
                <a:latin typeface="Courier New"/>
                <a:cs typeface="Courier New"/>
              </a:rPr>
              <a:t>AtomicReferenceArray&lt;E&gt;</a:t>
            </a:r>
            <a:r>
              <a:rPr lang="en-US" sz="2000"/>
              <a:t>: An array of object references in which elements may be updated atomically.</a:t>
            </a:r>
          </a:p>
          <a:p>
            <a:r>
              <a:rPr lang="en-US" sz="2000">
                <a:latin typeface="Courier New"/>
                <a:cs typeface="Courier New"/>
              </a:rPr>
              <a:t>AtomicReferenceFieldUpdater&lt;T,V&gt;</a:t>
            </a:r>
            <a:r>
              <a:rPr lang="en-US" sz="2000"/>
              <a:t>: A reflection-based utility that enables atomic updates to designated volatile reference fields of designated classes.</a:t>
            </a:r>
          </a:p>
          <a:p>
            <a:r>
              <a:rPr lang="en-US" sz="2000">
                <a:latin typeface="Courier New"/>
                <a:cs typeface="Courier New"/>
              </a:rPr>
              <a:t>AtomicStampedReference&lt;V&gt;</a:t>
            </a:r>
            <a:r>
              <a:rPr lang="en-US" sz="2000"/>
              <a:t>: An AtomicStampedReference maintains an object reference along with an integer "stamp", that can be updated atomically.</a:t>
            </a:r>
          </a:p>
        </p:txBody>
      </p:sp>
    </p:spTree>
    <p:extLst>
      <p:ext uri="{BB962C8B-B14F-4D97-AF65-F5344CB8AC3E}">
        <p14:creationId xmlns:p14="http://schemas.microsoft.com/office/powerpoint/2010/main" val="77951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Atomic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Generalization of volatile variables</a:t>
            </a:r>
          </a:p>
          <a:p>
            <a:r>
              <a:rPr lang="en-US" dirty="0" smtClean="0"/>
              <a:t>Allows atomic read-modify-write operations without intrinsic locking</a:t>
            </a:r>
          </a:p>
          <a:p>
            <a:r>
              <a:rPr lang="en-US" dirty="0" smtClean="0"/>
              <a:t>Scope of contention limited to a single variable</a:t>
            </a:r>
          </a:p>
          <a:p>
            <a:r>
              <a:rPr lang="en-US" dirty="0" smtClean="0"/>
              <a:t>Faster than locking -- no scheduling impact</a:t>
            </a:r>
          </a:p>
          <a:p>
            <a:r>
              <a:rPr lang="en-US" dirty="0" smtClean="0"/>
              <a:t>In general, doesn’t support atomic check-then-act sequences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15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class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 simple examples involving incrementing counters …</a:t>
            </a:r>
          </a:p>
          <a:p>
            <a:pPr lvl="1"/>
            <a:r>
              <a:rPr lang="en-US" dirty="0" smtClean="0"/>
              <a:t>… with different levels of  contention …</a:t>
            </a:r>
          </a:p>
          <a:p>
            <a:pPr lvl="1"/>
            <a:r>
              <a:rPr lang="en-US" dirty="0" smtClean="0"/>
              <a:t>… </a:t>
            </a:r>
            <a:r>
              <a:rPr lang="en-US" dirty="0" err="1" smtClean="0"/>
              <a:t>AtomicInteger</a:t>
            </a:r>
            <a:r>
              <a:rPr lang="en-US" dirty="0" smtClean="0"/>
              <a:t> is about 2-3x faster than synchronized implementations (Dell Latitude E6500, Windows 7)</a:t>
            </a:r>
          </a:p>
          <a:p>
            <a:r>
              <a:rPr lang="en-US" dirty="0" smtClean="0"/>
              <a:t>Two implementations of a pseudo-random number generator (PRNG)</a:t>
            </a:r>
          </a:p>
          <a:p>
            <a:pPr lvl="1"/>
            <a:r>
              <a:rPr lang="en-US" dirty="0" smtClean="0"/>
              <a:t>One uses locks: </a:t>
            </a:r>
            <a:r>
              <a:rPr lang="en-US" dirty="0" err="1" smtClean="0"/>
              <a:t>ReentrantLockPseudoRandom.java</a:t>
            </a:r>
            <a:endParaRPr lang="en-US" dirty="0" smtClean="0"/>
          </a:p>
          <a:p>
            <a:pPr lvl="1"/>
            <a:r>
              <a:rPr lang="en-US" dirty="0" smtClean="0"/>
              <a:t>One is </a:t>
            </a:r>
            <a:r>
              <a:rPr lang="en-US" dirty="0" err="1" smtClean="0"/>
              <a:t>nonblocking</a:t>
            </a:r>
            <a:r>
              <a:rPr lang="en-US" dirty="0" smtClean="0"/>
              <a:t>: </a:t>
            </a:r>
            <a:r>
              <a:rPr lang="en-US" dirty="0" err="1" smtClean="0"/>
              <a:t>AtomicPseudoRandom.java</a:t>
            </a:r>
            <a:endParaRPr lang="en-US" dirty="0" smtClean="0"/>
          </a:p>
          <a:p>
            <a:r>
              <a:rPr lang="en-US" dirty="0" smtClean="0"/>
              <a:t>PRNG issues</a:t>
            </a:r>
          </a:p>
          <a:p>
            <a:pPr lvl="1"/>
            <a:r>
              <a:rPr lang="en-US" dirty="0" smtClean="0"/>
              <a:t>Next value based on last value, so you need to remember last value</a:t>
            </a:r>
          </a:p>
          <a:p>
            <a:r>
              <a:rPr lang="en-US" dirty="0" smtClean="0"/>
              <a:t>Next table summarizes results for this study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10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Performance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85800" y="1752600"/>
          <a:ext cx="77724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50237" y="6096000"/>
            <a:ext cx="104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#Threads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429000"/>
            <a:ext cx="1056487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 smtClean="0"/>
              <a:t>#Updates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00" y="6200001"/>
            <a:ext cx="3518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MacPro</a:t>
            </a:r>
            <a:r>
              <a:rPr lang="en-US" sz="1200" dirty="0" smtClean="0"/>
              <a:t>, OS X Snow Leopard, 8 cores, 8 GB of RAM</a:t>
            </a:r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3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Complex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Suppose we have an invariant over two fields</a:t>
            </a:r>
          </a:p>
          <a:p>
            <a:pPr lvl="1"/>
            <a:r>
              <a:rPr lang="en-US" dirty="0" smtClean="0"/>
              <a:t>Maintaining this in the past required locking</a:t>
            </a:r>
          </a:p>
          <a:p>
            <a:pPr lvl="1"/>
            <a:r>
              <a:rPr lang="en-US" dirty="0" smtClean="0"/>
              <a:t>Can we do this using CAS?</a:t>
            </a:r>
          </a:p>
          <a:p>
            <a:r>
              <a:rPr lang="en-US" dirty="0" smtClean="0"/>
              <a:t>General strategy</a:t>
            </a:r>
          </a:p>
          <a:p>
            <a:pPr lvl="1"/>
            <a:r>
              <a:rPr lang="en-US" dirty="0" smtClean="0"/>
              <a:t>Turn compound update into single update</a:t>
            </a:r>
          </a:p>
          <a:p>
            <a:pPr lvl="1"/>
            <a:r>
              <a:rPr lang="en-US" dirty="0" smtClean="0"/>
              <a:t>Then use optimistic-retry strategy!</a:t>
            </a:r>
          </a:p>
          <a:p>
            <a:r>
              <a:rPr lang="en-US" dirty="0" smtClean="0"/>
              <a:t>This may require creating a “helper class” whose objects store the mutable state</a:t>
            </a:r>
          </a:p>
          <a:p>
            <a:pPr lvl="1"/>
            <a:r>
              <a:rPr lang="en-US" dirty="0" err="1" smtClean="0"/>
              <a:t>AtomicReferences</a:t>
            </a:r>
            <a:r>
              <a:rPr lang="en-US" dirty="0" smtClean="0"/>
              <a:t> to these objects can then be updated using compare-and-set and looping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78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(from book):  Integer Ranges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Want:  class of objects for representing ranges of integers</a:t>
            </a:r>
          </a:p>
          <a:p>
            <a:pPr lvl="1"/>
            <a:r>
              <a:rPr lang="en-US" dirty="0" smtClean="0"/>
              <a:t>Mathematical notation:  [l, u] where l is lower bound, u is upper bound</a:t>
            </a:r>
          </a:p>
          <a:p>
            <a:pPr lvl="1"/>
            <a:r>
              <a:rPr lang="en-US" dirty="0" smtClean="0"/>
              <a:t>Objects will have two fields:  one for l, one for u</a:t>
            </a:r>
          </a:p>
          <a:p>
            <a:pPr lvl="1"/>
            <a:r>
              <a:rPr lang="en-US" dirty="0" smtClean="0"/>
              <a:t>Invariant:  l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≤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u</a:t>
            </a:r>
          </a:p>
          <a:p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To make lock-free thread-safe version of ranges, we will use a helper class for representing pairs of integers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78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 Class:  </a:t>
            </a:r>
            <a:r>
              <a:rPr lang="en-US" dirty="0" err="1" smtClean="0"/>
              <a:t>IntPair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IntPair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IntPair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x;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y;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61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804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IntRange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6460"/>
            <a:ext cx="9144000" cy="534989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AtomicReference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IntPair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lower,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upper)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(lower &gt; upper)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throw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else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AtomicReference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IntPair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(new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IntPair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lower,upper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IntPair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gets the current value atomically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oldV.getY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throw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IntPair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oldV.getY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values.compareAndSet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oldV,newV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01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dirty="0" smtClean="0"/>
              <a:t>Lecture 27</a:t>
            </a:r>
            <a:br>
              <a:rPr lang="en-US" dirty="0" smtClean="0"/>
            </a:br>
            <a:r>
              <a:rPr lang="en-US" dirty="0" err="1" smtClean="0"/>
              <a:t>Nonblocking</a:t>
            </a:r>
            <a:r>
              <a:rPr lang="en-US" dirty="0" smtClean="0"/>
              <a:t> Algorithms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5943600"/>
            <a:ext cx="4408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Adapted from slides developed by other instructors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72975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dirty="0" smtClean="0"/>
              <a:t>Lecture 26</a:t>
            </a:r>
            <a:br>
              <a:rPr lang="en-US" dirty="0" smtClean="0"/>
            </a:br>
            <a:r>
              <a:rPr lang="en-US" dirty="0" err="1" smtClean="0"/>
              <a:t>Nonblocking</a:t>
            </a:r>
            <a:r>
              <a:rPr lang="en-US" dirty="0" smtClean="0"/>
              <a:t> Algorithms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5943600"/>
            <a:ext cx="4408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Adapted from slides developed by other instructors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87280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Non-blocking operations so far have focused on Atomic single-value data structures</a:t>
            </a:r>
          </a:p>
          <a:p>
            <a:pPr lvl="1"/>
            <a:r>
              <a:rPr lang="en-US" dirty="0" err="1" smtClean="0"/>
              <a:t>AtomicInteger</a:t>
            </a:r>
            <a:endParaRPr lang="en-US" dirty="0" smtClean="0"/>
          </a:p>
          <a:p>
            <a:pPr lvl="1"/>
            <a:r>
              <a:rPr lang="en-US" dirty="0" err="1" smtClean="0"/>
              <a:t>AtomicReference</a:t>
            </a:r>
            <a:r>
              <a:rPr lang="en-US" dirty="0" smtClean="0"/>
              <a:t>&lt;E&gt;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What about data structures, e.g. stacks and queues?</a:t>
            </a:r>
          </a:p>
          <a:p>
            <a:pPr lvl="1"/>
            <a:r>
              <a:rPr lang="en-US" dirty="0" smtClean="0"/>
              <a:t>Need non-blocking implementations of insertion / deletion, etc.</a:t>
            </a:r>
          </a:p>
          <a:p>
            <a:pPr lvl="1"/>
            <a:r>
              <a:rPr lang="en-US" dirty="0" smtClean="0"/>
              <a:t>For stacks and queues, these can also be implemented using compare-and-swap / compare-and-set!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0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Non-Blocking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Wait-Free (strongest guarantee of progress)</a:t>
            </a:r>
            <a:endParaRPr lang="en-US" dirty="0"/>
          </a:p>
          <a:p>
            <a:pPr lvl="1"/>
            <a:r>
              <a:rPr lang="en-US" dirty="0"/>
              <a:t>All threads complete in finite </a:t>
            </a:r>
            <a:r>
              <a:rPr lang="en-US" dirty="0" smtClean="0"/>
              <a:t>number </a:t>
            </a:r>
            <a:r>
              <a:rPr lang="en-US" dirty="0"/>
              <a:t>of steps</a:t>
            </a:r>
          </a:p>
          <a:p>
            <a:pPr lvl="1"/>
            <a:r>
              <a:rPr lang="en-US" dirty="0" smtClean="0"/>
              <a:t>Low-priority </a:t>
            </a:r>
            <a:r>
              <a:rPr lang="en-US" dirty="0"/>
              <a:t>threads cannot block </a:t>
            </a:r>
            <a:r>
              <a:rPr lang="en-US" dirty="0" smtClean="0"/>
              <a:t>high-priority </a:t>
            </a:r>
            <a:r>
              <a:rPr lang="en-US" dirty="0"/>
              <a:t>threads</a:t>
            </a:r>
          </a:p>
          <a:p>
            <a:r>
              <a:rPr lang="en-US" dirty="0"/>
              <a:t>Lock-Free</a:t>
            </a:r>
          </a:p>
          <a:p>
            <a:pPr lvl="1"/>
            <a:r>
              <a:rPr lang="en-US" dirty="0"/>
              <a:t>Every successful step makes global progress</a:t>
            </a:r>
          </a:p>
          <a:p>
            <a:pPr lvl="1"/>
            <a:r>
              <a:rPr lang="en-US" dirty="0"/>
              <a:t>Individual threads may starve; priority inversion possible</a:t>
            </a:r>
          </a:p>
          <a:p>
            <a:pPr lvl="1"/>
            <a:r>
              <a:rPr lang="en-US" dirty="0"/>
              <a:t>No live-lock</a:t>
            </a:r>
          </a:p>
          <a:p>
            <a:r>
              <a:rPr lang="en-US" dirty="0"/>
              <a:t>Obstruction-Free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ingle </a:t>
            </a:r>
            <a:r>
              <a:rPr lang="en-US" dirty="0"/>
              <a:t>thread in isolation completes in finite </a:t>
            </a:r>
            <a:r>
              <a:rPr lang="en-US" dirty="0" smtClean="0"/>
              <a:t>number </a:t>
            </a:r>
            <a:r>
              <a:rPr lang="en-US" dirty="0"/>
              <a:t>of steps</a:t>
            </a:r>
          </a:p>
          <a:p>
            <a:pPr lvl="1"/>
            <a:r>
              <a:rPr lang="en-US" dirty="0"/>
              <a:t>Threads may </a:t>
            </a:r>
            <a:r>
              <a:rPr lang="en-US" dirty="0" smtClean="0"/>
              <a:t>prevent each other’s progress; </a:t>
            </a:r>
            <a:r>
              <a:rPr lang="en-US" dirty="0"/>
              <a:t>live-lock possible</a:t>
            </a:r>
          </a:p>
          <a:p>
            <a:pPr lvl="1"/>
            <a:r>
              <a:rPr lang="en-US" dirty="0"/>
              <a:t>Example: optimistic retry </a:t>
            </a:r>
          </a:p>
          <a:p>
            <a:r>
              <a:rPr lang="en-US" dirty="0"/>
              <a:t>These issues are subject of current research.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47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Non-blocking algorithms are tricky!</a:t>
            </a:r>
          </a:p>
          <a:p>
            <a:pPr lvl="1"/>
            <a:r>
              <a:rPr lang="en-US" dirty="0" smtClean="0"/>
              <a:t>If you think yours is correct, it’s probably not</a:t>
            </a:r>
          </a:p>
          <a:p>
            <a:pPr lvl="1"/>
            <a:r>
              <a:rPr lang="en-US" dirty="0" smtClean="0"/>
              <a:t>If you thing you have proved yours correct, it might indeed be correct … or not</a:t>
            </a:r>
          </a:p>
          <a:p>
            <a:pPr lvl="1"/>
            <a:r>
              <a:rPr lang="en-US" dirty="0" smtClean="0"/>
              <a:t>Researchers still write papers about the subject</a:t>
            </a:r>
          </a:p>
          <a:p>
            <a:r>
              <a:rPr lang="en-US" dirty="0" smtClean="0"/>
              <a:t>Sources of trickiness</a:t>
            </a:r>
          </a:p>
          <a:p>
            <a:pPr lvl="1"/>
            <a:r>
              <a:rPr lang="en-US" dirty="0" smtClean="0"/>
              <a:t>Simultaneous access to shared data</a:t>
            </a:r>
          </a:p>
          <a:p>
            <a:pPr lvl="1"/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92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Stack:  a last-in / first-out data structure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ush():  insert new element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op():  delete most recently inserted element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op():  return most recently inserted element</a:t>
            </a:r>
          </a:p>
          <a:p>
            <a:r>
              <a:rPr lang="en-US" dirty="0" err="1"/>
              <a:t>j</a:t>
            </a:r>
            <a:r>
              <a:rPr lang="en-US" dirty="0" err="1" smtClean="0"/>
              <a:t>ava.util</a:t>
            </a:r>
            <a:r>
              <a:rPr lang="en-US" dirty="0" smtClean="0"/>
              <a:t> includes (non-thread-safe) implementation Stack&lt;E&gt;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op() is called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peek()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op() </a:t>
            </a:r>
            <a:r>
              <a:rPr lang="en-US" dirty="0"/>
              <a:t>throws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EmptyStackException</a:t>
            </a:r>
            <a:r>
              <a:rPr lang="en-US" dirty="0" smtClean="0"/>
              <a:t> if stack is empty</a:t>
            </a:r>
          </a:p>
          <a:p>
            <a:r>
              <a:rPr lang="en-US" dirty="0" smtClean="0"/>
              <a:t>How do we implement a thread-safe non-blocking stack?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52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(Single-Threaded) Stack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</a:t>
            </a:r>
            <a:r>
              <a:rPr lang="en-US" i="1" dirty="0" smtClean="0">
                <a:solidFill>
                  <a:srgbClr val="FF0000"/>
                </a:solidFill>
              </a:rPr>
              <a:t>linked list</a:t>
            </a:r>
          </a:p>
          <a:p>
            <a:pPr lvl="1"/>
            <a:r>
              <a:rPr lang="en-US" dirty="0" smtClean="0"/>
              <a:t>Define class Node&lt;E&gt; to hold data and a link to “next element” in stack</a:t>
            </a:r>
          </a:p>
          <a:p>
            <a:pPr lvl="1"/>
            <a:r>
              <a:rPr lang="en-US" dirty="0" smtClean="0"/>
              <a:t>Define a pointer “top” to point to first node in stack</a:t>
            </a:r>
          </a:p>
          <a:p>
            <a:pPr lvl="1"/>
            <a:r>
              <a:rPr lang="en-US" dirty="0" smtClean="0"/>
              <a:t>Last element in stack has null in its next-element field</a:t>
            </a:r>
          </a:p>
          <a:p>
            <a:r>
              <a:rPr lang="en-US" dirty="0" smtClean="0"/>
              <a:t>push(), pop() operations then defined via pointer manipulations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Node&lt;E&gt; Class (for Stacks)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class Node &lt;E&gt;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final E item;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Node&lt;E&gt; next;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Node(E item)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item;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27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Single-Threaded push()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7025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Create node n to hold new element e</a:t>
            </a:r>
          </a:p>
          <a:p>
            <a:pPr marL="347662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Node&lt;E&gt; n =</a:t>
            </a:r>
          </a:p>
          <a:p>
            <a:pPr marL="347662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new Node&lt;E&gt;(e);</a:t>
            </a:r>
          </a:p>
          <a:p>
            <a:r>
              <a:rPr lang="en-US" dirty="0" smtClean="0"/>
              <a:t>Make </a:t>
            </a:r>
            <a:r>
              <a:rPr lang="en-US" dirty="0" err="1" smtClean="0"/>
              <a:t>n.next</a:t>
            </a:r>
            <a:r>
              <a:rPr lang="en-US" dirty="0" smtClean="0"/>
              <a:t> point to current top element</a:t>
            </a:r>
          </a:p>
          <a:p>
            <a:pPr marL="347662" lvl="1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n.next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top;</a:t>
            </a:r>
          </a:p>
          <a:p>
            <a:r>
              <a:rPr lang="en-US" dirty="0" smtClean="0"/>
              <a:t>Make top point to n</a:t>
            </a:r>
          </a:p>
          <a:p>
            <a:pPr marL="347662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top = n;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©2012-14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400800" y="1888331"/>
            <a:ext cx="914400" cy="457200"/>
            <a:chOff x="6400800" y="1600200"/>
            <a:chExt cx="914400" cy="457200"/>
          </a:xfrm>
        </p:grpSpPr>
        <p:sp>
          <p:nvSpPr>
            <p:cNvPr id="7" name="Rectangle 6"/>
            <p:cNvSpPr/>
            <p:nvPr/>
          </p:nvSpPr>
          <p:spPr>
            <a:xfrm>
              <a:off x="6400800" y="16002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0"/>
              <a:endCxn id="7" idx="2"/>
            </p:cNvCxnSpPr>
            <p:nvPr/>
          </p:nvCxnSpPr>
          <p:spPr>
            <a:xfrm>
              <a:off x="6858000" y="1600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79359" y="1636542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6096000" y="16002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89505" y="1295400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58000" y="3581400"/>
            <a:ext cx="914400" cy="457200"/>
            <a:chOff x="6400800" y="1600200"/>
            <a:chExt cx="914400" cy="457200"/>
          </a:xfrm>
        </p:grpSpPr>
        <p:sp>
          <p:nvSpPr>
            <p:cNvPr id="16" name="Rectangle 15"/>
            <p:cNvSpPr/>
            <p:nvPr/>
          </p:nvSpPr>
          <p:spPr>
            <a:xfrm>
              <a:off x="6400800" y="16002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>
            <a:xfrm>
              <a:off x="6858000" y="1600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537035" y="163654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6553200" y="32766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48441" y="297180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top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543800" y="3802408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05800" y="3581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5486400" y="3581400"/>
            <a:ext cx="914400" cy="457200"/>
            <a:chOff x="6400800" y="1600200"/>
            <a:chExt cx="914400" cy="457200"/>
          </a:xfrm>
        </p:grpSpPr>
        <p:sp>
          <p:nvSpPr>
            <p:cNvPr id="40" name="Rectangle 39"/>
            <p:cNvSpPr/>
            <p:nvPr/>
          </p:nvSpPr>
          <p:spPr>
            <a:xfrm>
              <a:off x="6400800" y="16002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40" idx="0"/>
              <a:endCxn id="40" idx="2"/>
            </p:cNvCxnSpPr>
            <p:nvPr/>
          </p:nvCxnSpPr>
          <p:spPr>
            <a:xfrm>
              <a:off x="6858000" y="1600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479359" y="1636542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5181600" y="32766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75105" y="2971800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172200" y="38100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6859695" y="5105400"/>
            <a:ext cx="914400" cy="457200"/>
            <a:chOff x="6400800" y="1600200"/>
            <a:chExt cx="914400" cy="457200"/>
          </a:xfrm>
        </p:grpSpPr>
        <p:sp>
          <p:nvSpPr>
            <p:cNvPr id="47" name="Rectangle 46"/>
            <p:cNvSpPr/>
            <p:nvPr/>
          </p:nvSpPr>
          <p:spPr>
            <a:xfrm>
              <a:off x="6400800" y="16002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0"/>
              <a:endCxn id="47" idx="2"/>
            </p:cNvCxnSpPr>
            <p:nvPr/>
          </p:nvCxnSpPr>
          <p:spPr>
            <a:xfrm>
              <a:off x="6858000" y="1600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537035" y="163654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>
            <a:off x="5430945" y="4800600"/>
            <a:ext cx="95250" cy="293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35777" y="441960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top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545495" y="5326408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307495" y="5105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488095" y="5105400"/>
            <a:ext cx="914400" cy="457200"/>
            <a:chOff x="6400800" y="1600200"/>
            <a:chExt cx="914400" cy="457200"/>
          </a:xfrm>
        </p:grpSpPr>
        <p:sp>
          <p:nvSpPr>
            <p:cNvPr id="55" name="Rectangle 54"/>
            <p:cNvSpPr/>
            <p:nvPr/>
          </p:nvSpPr>
          <p:spPr>
            <a:xfrm>
              <a:off x="6400800" y="16002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>
              <a:stCxn id="55" idx="0"/>
              <a:endCxn id="55" idx="2"/>
            </p:cNvCxnSpPr>
            <p:nvPr/>
          </p:nvCxnSpPr>
          <p:spPr>
            <a:xfrm>
              <a:off x="6858000" y="1600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479359" y="1636542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5183295" y="48006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876800" y="4495800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6173895" y="53340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7086600" y="1896665"/>
            <a:ext cx="533401" cy="440531"/>
            <a:chOff x="7086600" y="1896665"/>
            <a:chExt cx="533401" cy="440531"/>
          </a:xfrm>
        </p:grpSpPr>
        <p:grpSp>
          <p:nvGrpSpPr>
            <p:cNvPr id="63" name="Group 62"/>
            <p:cNvGrpSpPr>
              <a:grpSpLocks/>
            </p:cNvGrpSpPr>
            <p:nvPr/>
          </p:nvGrpSpPr>
          <p:grpSpPr bwMode="auto">
            <a:xfrm rot="16200000">
              <a:off x="7247335" y="1964531"/>
              <a:ext cx="440531" cy="304800"/>
              <a:chOff x="2110" y="1699"/>
              <a:chExt cx="309" cy="288"/>
            </a:xfrm>
          </p:grpSpPr>
          <p:grpSp>
            <p:nvGrpSpPr>
              <p:cNvPr id="66" name="Group 65"/>
              <p:cNvGrpSpPr>
                <a:grpSpLocks/>
              </p:cNvGrpSpPr>
              <p:nvPr/>
            </p:nvGrpSpPr>
            <p:grpSpPr bwMode="auto">
              <a:xfrm>
                <a:off x="2110" y="1872"/>
                <a:ext cx="288" cy="115"/>
                <a:chOff x="1152" y="2160"/>
                <a:chExt cx="288" cy="115"/>
              </a:xfrm>
            </p:grpSpPr>
            <p:sp>
              <p:nvSpPr>
                <p:cNvPr id="68" name="Line 127"/>
                <p:cNvSpPr>
                  <a:spLocks noChangeShapeType="1"/>
                </p:cNvSpPr>
                <p:nvPr/>
              </p:nvSpPr>
              <p:spPr bwMode="auto">
                <a:xfrm>
                  <a:off x="1152" y="216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9" name="Line 128"/>
                <p:cNvSpPr>
                  <a:spLocks noChangeShapeType="1"/>
                </p:cNvSpPr>
                <p:nvPr/>
              </p:nvSpPr>
              <p:spPr bwMode="auto">
                <a:xfrm>
                  <a:off x="1210" y="2218"/>
                  <a:ext cx="1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0" name="Line 129"/>
                <p:cNvSpPr>
                  <a:spLocks noChangeShapeType="1"/>
                </p:cNvSpPr>
                <p:nvPr/>
              </p:nvSpPr>
              <p:spPr bwMode="auto">
                <a:xfrm>
                  <a:off x="1267" y="2275"/>
                  <a:ext cx="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65" name="Freeform 64"/>
              <p:cNvSpPr>
                <a:spLocks/>
              </p:cNvSpPr>
              <p:nvPr/>
            </p:nvSpPr>
            <p:spPr bwMode="auto">
              <a:xfrm>
                <a:off x="2131" y="1699"/>
                <a:ext cx="288" cy="173"/>
              </a:xfrm>
              <a:custGeom>
                <a:avLst/>
                <a:gdLst>
                  <a:gd name="T0" fmla="*/ 115 w 288"/>
                  <a:gd name="T1" fmla="*/ 0 h 173"/>
                  <a:gd name="T2" fmla="*/ 0 w 288"/>
                  <a:gd name="T3" fmla="*/ 173 h 173"/>
                  <a:gd name="T4" fmla="*/ 288 w 288"/>
                  <a:gd name="T5" fmla="*/ 173 h 173"/>
                  <a:gd name="T6" fmla="*/ 115 w 288"/>
                  <a:gd name="T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8" h="173">
                    <a:moveTo>
                      <a:pt x="115" y="0"/>
                    </a:moveTo>
                    <a:lnTo>
                      <a:pt x="0" y="173"/>
                    </a:lnTo>
                    <a:lnTo>
                      <a:pt x="288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>
              <a:off x="7086600" y="2141192"/>
              <a:ext cx="4116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792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Non-Blocking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Issue in single-threaded push(): read, then write, of top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op is shared</a:t>
            </a:r>
          </a:p>
          <a:p>
            <a:pPr lvl="1"/>
            <a:r>
              <a:rPr lang="en-US" dirty="0" smtClean="0"/>
              <a:t>If a second thread updates top in between read and write in push, data structure could be corrupted</a:t>
            </a:r>
          </a:p>
          <a:p>
            <a:pPr lvl="1"/>
            <a:r>
              <a:rPr lang="en-US" dirty="0" smtClean="0"/>
              <a:t>With locks, can ensure that no other thread changes top while push is in progress</a:t>
            </a:r>
          </a:p>
          <a:p>
            <a:pPr lvl="1"/>
            <a:r>
              <a:rPr lang="en-US" dirty="0" smtClean="0"/>
              <a:t>Without locks … ?</a:t>
            </a:r>
          </a:p>
          <a:p>
            <a:r>
              <a:rPr lang="en-US" dirty="0" smtClean="0"/>
              <a:t>Idea:  optimistic retrying!</a:t>
            </a:r>
          </a:p>
          <a:p>
            <a:pPr lvl="1"/>
            <a:r>
              <a:rPr lang="en-US" dirty="0" smtClean="0"/>
              <a:t>If a thread wants to modify stack, it should check to make sure that no one else has before committing its change</a:t>
            </a:r>
          </a:p>
          <a:p>
            <a:pPr lvl="1"/>
            <a:r>
              <a:rPr lang="en-US" dirty="0" smtClean="0"/>
              <a:t>If such a modification has taken place, “retry”</a:t>
            </a:r>
          </a:p>
          <a:p>
            <a:pPr lvl="1"/>
            <a:r>
              <a:rPr lang="en-US" dirty="0" smtClean="0"/>
              <a:t>Use CAS to ensure that a </a:t>
            </a:r>
            <a:r>
              <a:rPr lang="en-US" dirty="0" smtClean="0">
                <a:solidFill>
                  <a:srgbClr val="FF0000"/>
                </a:solidFill>
              </a:rPr>
              <a:t>new node is inserted only if</a:t>
            </a:r>
            <a:r>
              <a:rPr lang="en-US" dirty="0" smtClean="0"/>
              <a:t> (top of) </a:t>
            </a:r>
            <a:r>
              <a:rPr lang="en-US" dirty="0" smtClean="0">
                <a:solidFill>
                  <a:srgbClr val="FF0000"/>
                </a:solidFill>
              </a:rPr>
              <a:t>stack has not changed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since</a:t>
            </a:r>
            <a:r>
              <a:rPr lang="en-US" dirty="0" smtClean="0"/>
              <a:t> most recent attempt to make new node the top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24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ConcurrentStack</a:t>
            </a:r>
            <a:r>
              <a:rPr lang="en-US" dirty="0" smtClean="0"/>
              <a:t>&lt;E&gt; (from JCIP)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&lt;E&gt; {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AtomicReference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&lt;Node&lt;E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top = new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AtomicReference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&lt;Node&lt;E&gt;&gt;();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push(E item)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Node&lt;E&gt;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Node&lt;E&gt;(item);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Node&lt;E&gt;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newHead.next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while (!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top.compareAndSet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oldHead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newHead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 pop()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Node&lt;E&gt;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Node&lt;E&gt;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null)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oldHead.next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while (!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top.compareAndSet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oldHead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newHead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oldHead.item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©2012-14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07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compareAndSet</a:t>
            </a:r>
            <a:r>
              <a:rPr lang="en-US" dirty="0"/>
              <a:t> </a:t>
            </a:r>
            <a:r>
              <a:rPr lang="en-US" dirty="0" smtClean="0"/>
              <a:t>ensures visibility of updates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  <a:p>
            <a:r>
              <a:rPr lang="en-US" dirty="0" smtClean="0"/>
              <a:t>Without visibility guarantee, algorithm would not be correct</a:t>
            </a:r>
          </a:p>
          <a:p>
            <a:r>
              <a:rPr lang="en-US" dirty="0" smtClean="0"/>
              <a:t>Algorithm due to </a:t>
            </a:r>
            <a:r>
              <a:rPr lang="en-US" dirty="0" err="1" smtClean="0"/>
              <a:t>Treiber</a:t>
            </a:r>
            <a:r>
              <a:rPr lang="en-US" dirty="0" smtClean="0"/>
              <a:t> (1986)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6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java.util.concurrent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java.util.concurrent</a:t>
            </a:r>
            <a:r>
              <a:rPr lang="en-US" dirty="0"/>
              <a:t> classes </a:t>
            </a:r>
            <a:r>
              <a:rPr lang="en-US" dirty="0" smtClean="0"/>
              <a:t>often out-perform synchronized alternatives … why?</a:t>
            </a:r>
          </a:p>
          <a:p>
            <a:pPr lvl="1"/>
            <a:r>
              <a:rPr lang="en-US" dirty="0" smtClean="0"/>
              <a:t>Good engineering</a:t>
            </a:r>
          </a:p>
          <a:p>
            <a:pPr lvl="1"/>
            <a:r>
              <a:rPr lang="en-US" dirty="0" smtClean="0"/>
              <a:t>Clever locking strategies (e.g. lock striping)</a:t>
            </a:r>
            <a:endParaRPr lang="en-US" dirty="0"/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Atomic variables</a:t>
            </a:r>
          </a:p>
          <a:p>
            <a:pPr lvl="1"/>
            <a:r>
              <a:rPr lang="en-US" i="1" dirty="0" err="1">
                <a:solidFill>
                  <a:srgbClr val="FF0000"/>
                </a:solidFill>
              </a:rPr>
              <a:t>Nonblocking</a:t>
            </a:r>
            <a:r>
              <a:rPr lang="en-US" i="1" dirty="0">
                <a:solidFill>
                  <a:srgbClr val="FF0000"/>
                </a:solidFill>
              </a:rPr>
              <a:t> algorithms</a:t>
            </a:r>
          </a:p>
          <a:p>
            <a:r>
              <a:rPr lang="en-US" dirty="0"/>
              <a:t>Atomic variables</a:t>
            </a:r>
          </a:p>
          <a:p>
            <a:pPr lvl="1"/>
            <a:r>
              <a:rPr lang="en-US" dirty="0"/>
              <a:t>Lock-free atomic operations</a:t>
            </a:r>
          </a:p>
          <a:p>
            <a:r>
              <a:rPr lang="en-US" dirty="0" err="1"/>
              <a:t>Nonblocking</a:t>
            </a:r>
            <a:r>
              <a:rPr lang="en-US" dirty="0"/>
              <a:t> algorithms</a:t>
            </a:r>
          </a:p>
          <a:p>
            <a:pPr lvl="1"/>
            <a:r>
              <a:rPr lang="en-US" dirty="0"/>
              <a:t>Ensure thread safety without locks</a:t>
            </a:r>
          </a:p>
          <a:p>
            <a:r>
              <a:rPr lang="en-US" dirty="0"/>
              <a:t>Both rely on use of low-level atomic hardware primitives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59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Queue: first-in / first-out data structure</a:t>
            </a:r>
          </a:p>
          <a:p>
            <a:pPr lvl="1"/>
            <a:r>
              <a:rPr lang="en-US" dirty="0" smtClean="0"/>
              <a:t>insert():  add a new element to the back of the queue</a:t>
            </a:r>
          </a:p>
          <a:p>
            <a:pPr lvl="1"/>
            <a:r>
              <a:rPr lang="en-US" dirty="0" smtClean="0"/>
              <a:t>delete():  retrieve and remove element from front of queue</a:t>
            </a:r>
          </a:p>
          <a:p>
            <a:r>
              <a:rPr lang="en-US" dirty="0" err="1"/>
              <a:t>j</a:t>
            </a:r>
            <a:r>
              <a:rPr lang="en-US" dirty="0" err="1" smtClean="0"/>
              <a:t>ava.util</a:t>
            </a:r>
            <a:r>
              <a:rPr lang="en-US" dirty="0" smtClean="0"/>
              <a:t> includes several implementations of interface Queue&lt;E&gt; (some thread-safe, others not)</a:t>
            </a:r>
          </a:p>
          <a:p>
            <a:pPr lvl="1"/>
            <a:r>
              <a:rPr lang="en-US" dirty="0" smtClean="0"/>
              <a:t>insert() is called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add()</a:t>
            </a:r>
          </a:p>
          <a:p>
            <a:pPr lvl="1"/>
            <a:r>
              <a:rPr lang="en-US" dirty="0" smtClean="0"/>
              <a:t>delete() is called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r>
              <a:rPr lang="en-US" dirty="0" smtClean="0"/>
              <a:t>, which </a:t>
            </a:r>
            <a:r>
              <a:rPr lang="en-US" dirty="0"/>
              <a:t>raises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NoSuchElementException</a:t>
            </a:r>
            <a:r>
              <a:rPr lang="en-US" dirty="0" smtClean="0"/>
              <a:t> if queue is empty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65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(Single-Threaded) Queue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 </a:t>
            </a:r>
            <a:r>
              <a:rPr lang="en-US" i="1" dirty="0" smtClean="0">
                <a:solidFill>
                  <a:srgbClr val="FF0000"/>
                </a:solidFill>
              </a:rPr>
              <a:t>linked list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(like stack)</a:t>
            </a:r>
            <a:endParaRPr lang="en-US" i="1" dirty="0" smtClean="0"/>
          </a:p>
          <a:p>
            <a:pPr lvl="1"/>
            <a:r>
              <a:rPr lang="en-US" dirty="0" smtClean="0"/>
              <a:t>Node&lt;E&gt; objects hold data, link to “next element” in queue</a:t>
            </a:r>
          </a:p>
          <a:p>
            <a:pPr lvl="1"/>
            <a:r>
              <a:rPr lang="en-US" dirty="0" smtClean="0"/>
              <a:t>“head”, “tail” pointers record front, back of queue</a:t>
            </a:r>
          </a:p>
          <a:p>
            <a:pPr lvl="1"/>
            <a:r>
              <a:rPr lang="en-US" dirty="0" smtClean="0"/>
              <a:t>For convenience, include </a:t>
            </a:r>
            <a:r>
              <a:rPr lang="en-US" i="1" dirty="0">
                <a:solidFill>
                  <a:srgbClr val="FF0000"/>
                </a:solidFill>
              </a:rPr>
              <a:t>dummy node</a:t>
            </a:r>
            <a:r>
              <a:rPr lang="en-US" dirty="0" smtClean="0"/>
              <a:t> to simplify handling of empty queue</a:t>
            </a:r>
          </a:p>
          <a:p>
            <a:r>
              <a:rPr lang="en-US" dirty="0" smtClean="0"/>
              <a:t>insert(), delete() operations defined via pointer manipulations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08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as Linked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202095" y="2286000"/>
            <a:ext cx="914400" cy="457200"/>
            <a:chOff x="6400800" y="1600200"/>
            <a:chExt cx="914400" cy="457200"/>
          </a:xfrm>
        </p:grpSpPr>
        <p:sp>
          <p:nvSpPr>
            <p:cNvPr id="8" name="Rectangle 7"/>
            <p:cNvSpPr/>
            <p:nvPr/>
          </p:nvSpPr>
          <p:spPr>
            <a:xfrm>
              <a:off x="6400800" y="16002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8" idx="0"/>
              <a:endCxn id="8" idx="2"/>
            </p:cNvCxnSpPr>
            <p:nvPr/>
          </p:nvCxnSpPr>
          <p:spPr>
            <a:xfrm>
              <a:off x="6858000" y="1600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0086" y="1636542"/>
              <a:ext cx="37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1773345" y="1981200"/>
            <a:ext cx="95250" cy="293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02516" y="16002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87895" y="2507008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14436" y="2286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30495" y="2286000"/>
            <a:ext cx="914400" cy="457200"/>
            <a:chOff x="6400800" y="1600200"/>
            <a:chExt cx="914400" cy="457200"/>
          </a:xfrm>
        </p:grpSpPr>
        <p:sp>
          <p:nvSpPr>
            <p:cNvPr id="16" name="Rectangle 15"/>
            <p:cNvSpPr/>
            <p:nvPr/>
          </p:nvSpPr>
          <p:spPr>
            <a:xfrm>
              <a:off x="6400800" y="1600200"/>
              <a:ext cx="9144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>
            <a:xfrm>
              <a:off x="6858000" y="1600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537035" y="163654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2516295" y="25146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400800" y="2286000"/>
            <a:ext cx="914400" cy="457200"/>
            <a:chOff x="6400800" y="1600200"/>
            <a:chExt cx="914400" cy="457200"/>
          </a:xfrm>
        </p:grpSpPr>
        <p:sp>
          <p:nvSpPr>
            <p:cNvPr id="23" name="Rectangle 22"/>
            <p:cNvSpPr/>
            <p:nvPr/>
          </p:nvSpPr>
          <p:spPr>
            <a:xfrm>
              <a:off x="6400800" y="16002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3" idx="0"/>
              <a:endCxn id="23" idx="2"/>
            </p:cNvCxnSpPr>
            <p:nvPr/>
          </p:nvCxnSpPr>
          <p:spPr>
            <a:xfrm>
              <a:off x="6858000" y="1600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439284" y="163654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r>
                <a:rPr lang="en-US" baseline="-25000" dirty="0" smtClean="0"/>
                <a:t>n</a:t>
              </a:r>
              <a:endParaRPr lang="en-US" baseline="-25000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6305550" y="1981200"/>
            <a:ext cx="95250" cy="293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33176" y="1600200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457200" y="3790568"/>
            <a:ext cx="8229600" cy="23355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Shaded node is “dummy node”</a:t>
            </a:r>
          </a:p>
          <a:p>
            <a:r>
              <a:rPr lang="en-US" dirty="0" smtClean="0"/>
              <a:t>First element is e</a:t>
            </a:r>
            <a:r>
              <a:rPr lang="en-US" baseline="-25000" dirty="0" smtClean="0"/>
              <a:t>1;</a:t>
            </a:r>
            <a:r>
              <a:rPr lang="en-US" dirty="0" smtClean="0"/>
              <a:t> last element is e</a:t>
            </a:r>
            <a:r>
              <a:rPr lang="en-US" baseline="-25000" dirty="0" smtClean="0"/>
              <a:t>n</a:t>
            </a:r>
          </a:p>
          <a:p>
            <a:r>
              <a:rPr lang="en-US" dirty="0" smtClean="0"/>
              <a:t>Next pointer for last node is null</a:t>
            </a:r>
          </a:p>
          <a:p>
            <a:r>
              <a:rPr lang="en-US" dirty="0" smtClean="0"/>
              <a:t>Queue is empty when head, tail point to dummy node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715000" y="25146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7086600" y="2294335"/>
            <a:ext cx="533401" cy="440531"/>
            <a:chOff x="7086600" y="1896665"/>
            <a:chExt cx="533401" cy="440531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 rot="16200000">
              <a:off x="7247335" y="1964531"/>
              <a:ext cx="440531" cy="304800"/>
              <a:chOff x="2110" y="1699"/>
              <a:chExt cx="309" cy="288"/>
            </a:xfrm>
          </p:grpSpPr>
          <p:grpSp>
            <p:nvGrpSpPr>
              <p:cNvPr id="33" name="Group 32"/>
              <p:cNvGrpSpPr>
                <a:grpSpLocks/>
              </p:cNvGrpSpPr>
              <p:nvPr/>
            </p:nvGrpSpPr>
            <p:grpSpPr bwMode="auto">
              <a:xfrm>
                <a:off x="2110" y="1872"/>
                <a:ext cx="288" cy="115"/>
                <a:chOff x="1152" y="2160"/>
                <a:chExt cx="288" cy="115"/>
              </a:xfrm>
            </p:grpSpPr>
            <p:sp>
              <p:nvSpPr>
                <p:cNvPr id="35" name="Line 127"/>
                <p:cNvSpPr>
                  <a:spLocks noChangeShapeType="1"/>
                </p:cNvSpPr>
                <p:nvPr/>
              </p:nvSpPr>
              <p:spPr bwMode="auto">
                <a:xfrm>
                  <a:off x="1152" y="216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6" name="Line 128"/>
                <p:cNvSpPr>
                  <a:spLocks noChangeShapeType="1"/>
                </p:cNvSpPr>
                <p:nvPr/>
              </p:nvSpPr>
              <p:spPr bwMode="auto">
                <a:xfrm>
                  <a:off x="1210" y="2218"/>
                  <a:ext cx="1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7" name="Line 129"/>
                <p:cNvSpPr>
                  <a:spLocks noChangeShapeType="1"/>
                </p:cNvSpPr>
                <p:nvPr/>
              </p:nvSpPr>
              <p:spPr bwMode="auto">
                <a:xfrm>
                  <a:off x="1267" y="2275"/>
                  <a:ext cx="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2131" y="1699"/>
                <a:ext cx="288" cy="173"/>
              </a:xfrm>
              <a:custGeom>
                <a:avLst/>
                <a:gdLst>
                  <a:gd name="T0" fmla="*/ 115 w 288"/>
                  <a:gd name="T1" fmla="*/ 0 h 173"/>
                  <a:gd name="T2" fmla="*/ 0 w 288"/>
                  <a:gd name="T3" fmla="*/ 173 h 173"/>
                  <a:gd name="T4" fmla="*/ 288 w 288"/>
                  <a:gd name="T5" fmla="*/ 173 h 173"/>
                  <a:gd name="T6" fmla="*/ 115 w 288"/>
                  <a:gd name="T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8" h="173">
                    <a:moveTo>
                      <a:pt x="115" y="0"/>
                    </a:moveTo>
                    <a:lnTo>
                      <a:pt x="0" y="173"/>
                    </a:lnTo>
                    <a:lnTo>
                      <a:pt x="288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>
              <a:off x="7086600" y="2141192"/>
              <a:ext cx="4116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0880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Single-Threaded insert()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/>
          </a:bodyPr>
          <a:lstStyle/>
          <a:p>
            <a:r>
              <a:rPr lang="en-US" dirty="0"/>
              <a:t>Create node n to hold new element e</a:t>
            </a:r>
          </a:p>
          <a:p>
            <a:pPr marL="347662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Node&lt;E&gt; n =</a:t>
            </a:r>
          </a:p>
          <a:p>
            <a:pPr marL="347662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new Node&lt;E&gt;(e);</a:t>
            </a:r>
          </a:p>
          <a:p>
            <a:r>
              <a:rPr lang="en-US" dirty="0"/>
              <a:t>Make </a:t>
            </a:r>
            <a:r>
              <a:rPr lang="en-US" dirty="0" err="1" smtClean="0"/>
              <a:t>tail.next</a:t>
            </a:r>
            <a:r>
              <a:rPr lang="en-US" dirty="0" smtClean="0"/>
              <a:t> </a:t>
            </a:r>
            <a:r>
              <a:rPr lang="en-US" dirty="0"/>
              <a:t>point to n</a:t>
            </a:r>
          </a:p>
          <a:p>
            <a:pPr marL="347662" lvl="1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tail.next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Make </a:t>
            </a:r>
            <a:r>
              <a:rPr lang="en-US" dirty="0" smtClean="0"/>
              <a:t>tail </a:t>
            </a:r>
            <a:r>
              <a:rPr lang="en-US" dirty="0"/>
              <a:t>point to n</a:t>
            </a:r>
          </a:p>
          <a:p>
            <a:pPr marL="347662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tail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400800" y="2286000"/>
            <a:ext cx="914400" cy="457200"/>
            <a:chOff x="6400800" y="1600200"/>
            <a:chExt cx="914400" cy="457200"/>
          </a:xfrm>
        </p:grpSpPr>
        <p:sp>
          <p:nvSpPr>
            <p:cNvPr id="8" name="Rectangle 7"/>
            <p:cNvSpPr/>
            <p:nvPr/>
          </p:nvSpPr>
          <p:spPr>
            <a:xfrm>
              <a:off x="6400800" y="16002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8" idx="0"/>
              <a:endCxn id="8" idx="2"/>
            </p:cNvCxnSpPr>
            <p:nvPr/>
          </p:nvCxnSpPr>
          <p:spPr>
            <a:xfrm>
              <a:off x="6858000" y="1600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79359" y="1636542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6096000" y="1997869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89505" y="1693069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086600" y="2294334"/>
            <a:ext cx="533401" cy="440531"/>
            <a:chOff x="7086600" y="1896665"/>
            <a:chExt cx="533401" cy="440531"/>
          </a:xfrm>
        </p:grpSpPr>
        <p:grpSp>
          <p:nvGrpSpPr>
            <p:cNvPr id="14" name="Group 13"/>
            <p:cNvGrpSpPr>
              <a:grpSpLocks/>
            </p:cNvGrpSpPr>
            <p:nvPr/>
          </p:nvGrpSpPr>
          <p:grpSpPr bwMode="auto">
            <a:xfrm rot="16200000">
              <a:off x="7247335" y="1964531"/>
              <a:ext cx="440531" cy="304800"/>
              <a:chOff x="2110" y="1699"/>
              <a:chExt cx="309" cy="288"/>
            </a:xfrm>
          </p:grpSpPr>
          <p:grpSp>
            <p:nvGrpSpPr>
              <p:cNvPr id="16" name="Group 15"/>
              <p:cNvGrpSpPr>
                <a:grpSpLocks/>
              </p:cNvGrpSpPr>
              <p:nvPr/>
            </p:nvGrpSpPr>
            <p:grpSpPr bwMode="auto">
              <a:xfrm>
                <a:off x="2110" y="1872"/>
                <a:ext cx="288" cy="115"/>
                <a:chOff x="1152" y="2160"/>
                <a:chExt cx="288" cy="115"/>
              </a:xfrm>
            </p:grpSpPr>
            <p:sp>
              <p:nvSpPr>
                <p:cNvPr id="18" name="Line 127"/>
                <p:cNvSpPr>
                  <a:spLocks noChangeShapeType="1"/>
                </p:cNvSpPr>
                <p:nvPr/>
              </p:nvSpPr>
              <p:spPr bwMode="auto">
                <a:xfrm>
                  <a:off x="1152" y="216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9" name="Line 128"/>
                <p:cNvSpPr>
                  <a:spLocks noChangeShapeType="1"/>
                </p:cNvSpPr>
                <p:nvPr/>
              </p:nvSpPr>
              <p:spPr bwMode="auto">
                <a:xfrm>
                  <a:off x="1210" y="2218"/>
                  <a:ext cx="1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0" name="Line 129"/>
                <p:cNvSpPr>
                  <a:spLocks noChangeShapeType="1"/>
                </p:cNvSpPr>
                <p:nvPr/>
              </p:nvSpPr>
              <p:spPr bwMode="auto">
                <a:xfrm>
                  <a:off x="1267" y="2275"/>
                  <a:ext cx="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2131" y="1699"/>
                <a:ext cx="288" cy="173"/>
              </a:xfrm>
              <a:custGeom>
                <a:avLst/>
                <a:gdLst>
                  <a:gd name="T0" fmla="*/ 115 w 288"/>
                  <a:gd name="T1" fmla="*/ 0 h 173"/>
                  <a:gd name="T2" fmla="*/ 0 w 288"/>
                  <a:gd name="T3" fmla="*/ 173 h 173"/>
                  <a:gd name="T4" fmla="*/ 288 w 288"/>
                  <a:gd name="T5" fmla="*/ 173 h 173"/>
                  <a:gd name="T6" fmla="*/ 115 w 288"/>
                  <a:gd name="T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8" h="173">
                    <a:moveTo>
                      <a:pt x="115" y="0"/>
                    </a:moveTo>
                    <a:lnTo>
                      <a:pt x="0" y="173"/>
                    </a:lnTo>
                    <a:lnTo>
                      <a:pt x="288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>
              <a:off x="7086600" y="2141192"/>
              <a:ext cx="4116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620000" y="4191000"/>
            <a:ext cx="914400" cy="457200"/>
            <a:chOff x="6400800" y="1600200"/>
            <a:chExt cx="914400" cy="457200"/>
          </a:xfrm>
        </p:grpSpPr>
        <p:sp>
          <p:nvSpPr>
            <p:cNvPr id="22" name="Rectangle 21"/>
            <p:cNvSpPr/>
            <p:nvPr/>
          </p:nvSpPr>
          <p:spPr>
            <a:xfrm>
              <a:off x="6400800" y="16002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0"/>
              <a:endCxn id="22" idx="2"/>
            </p:cNvCxnSpPr>
            <p:nvPr/>
          </p:nvCxnSpPr>
          <p:spPr>
            <a:xfrm>
              <a:off x="6858000" y="1600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479359" y="1636542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7315200" y="38862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08704" y="3581400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248400" y="4191000"/>
            <a:ext cx="914400" cy="457200"/>
            <a:chOff x="6400800" y="1600200"/>
            <a:chExt cx="914400" cy="457200"/>
          </a:xfrm>
        </p:grpSpPr>
        <p:sp>
          <p:nvSpPr>
            <p:cNvPr id="29" name="Rectangle 28"/>
            <p:cNvSpPr/>
            <p:nvPr/>
          </p:nvSpPr>
          <p:spPr>
            <a:xfrm>
              <a:off x="6400800" y="16002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9" idx="0"/>
              <a:endCxn id="29" idx="2"/>
            </p:cNvCxnSpPr>
            <p:nvPr/>
          </p:nvCxnSpPr>
          <p:spPr>
            <a:xfrm>
              <a:off x="6858000" y="1600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537035" y="163654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>
            <a:off x="5943600" y="38862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52755" y="3581400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934200" y="44196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8305799" y="4191000"/>
            <a:ext cx="533401" cy="440531"/>
            <a:chOff x="7086600" y="1896665"/>
            <a:chExt cx="533401" cy="440531"/>
          </a:xfrm>
        </p:grpSpPr>
        <p:grpSp>
          <p:nvGrpSpPr>
            <p:cNvPr id="36" name="Group 35"/>
            <p:cNvGrpSpPr>
              <a:grpSpLocks/>
            </p:cNvGrpSpPr>
            <p:nvPr/>
          </p:nvGrpSpPr>
          <p:grpSpPr bwMode="auto">
            <a:xfrm rot="16200000">
              <a:off x="7247335" y="1964531"/>
              <a:ext cx="440531" cy="304800"/>
              <a:chOff x="2110" y="1699"/>
              <a:chExt cx="309" cy="288"/>
            </a:xfrm>
          </p:grpSpPr>
          <p:grpSp>
            <p:nvGrpSpPr>
              <p:cNvPr id="38" name="Group 37"/>
              <p:cNvGrpSpPr>
                <a:grpSpLocks/>
              </p:cNvGrpSpPr>
              <p:nvPr/>
            </p:nvGrpSpPr>
            <p:grpSpPr bwMode="auto">
              <a:xfrm>
                <a:off x="2110" y="1872"/>
                <a:ext cx="288" cy="115"/>
                <a:chOff x="1152" y="2160"/>
                <a:chExt cx="288" cy="115"/>
              </a:xfrm>
            </p:grpSpPr>
            <p:sp>
              <p:nvSpPr>
                <p:cNvPr id="40" name="Line 127"/>
                <p:cNvSpPr>
                  <a:spLocks noChangeShapeType="1"/>
                </p:cNvSpPr>
                <p:nvPr/>
              </p:nvSpPr>
              <p:spPr bwMode="auto">
                <a:xfrm>
                  <a:off x="1152" y="216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1" name="Line 128"/>
                <p:cNvSpPr>
                  <a:spLocks noChangeShapeType="1"/>
                </p:cNvSpPr>
                <p:nvPr/>
              </p:nvSpPr>
              <p:spPr bwMode="auto">
                <a:xfrm>
                  <a:off x="1210" y="2218"/>
                  <a:ext cx="1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2" name="Line 129"/>
                <p:cNvSpPr>
                  <a:spLocks noChangeShapeType="1"/>
                </p:cNvSpPr>
                <p:nvPr/>
              </p:nvSpPr>
              <p:spPr bwMode="auto">
                <a:xfrm>
                  <a:off x="1267" y="2275"/>
                  <a:ext cx="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2131" y="1699"/>
                <a:ext cx="288" cy="173"/>
              </a:xfrm>
              <a:custGeom>
                <a:avLst/>
                <a:gdLst>
                  <a:gd name="T0" fmla="*/ 115 w 288"/>
                  <a:gd name="T1" fmla="*/ 0 h 173"/>
                  <a:gd name="T2" fmla="*/ 0 w 288"/>
                  <a:gd name="T3" fmla="*/ 173 h 173"/>
                  <a:gd name="T4" fmla="*/ 288 w 288"/>
                  <a:gd name="T5" fmla="*/ 173 h 173"/>
                  <a:gd name="T6" fmla="*/ 115 w 288"/>
                  <a:gd name="T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8" h="173">
                    <a:moveTo>
                      <a:pt x="115" y="0"/>
                    </a:moveTo>
                    <a:lnTo>
                      <a:pt x="0" y="173"/>
                    </a:lnTo>
                    <a:lnTo>
                      <a:pt x="288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>
              <a:off x="7086600" y="2141192"/>
              <a:ext cx="4116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/>
          <p:nvPr/>
        </p:nvCxnSpPr>
        <p:spPr>
          <a:xfrm flipV="1">
            <a:off x="5562600" y="44196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43037" y="4191000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7620000" y="5562600"/>
            <a:ext cx="914400" cy="457200"/>
            <a:chOff x="6400800" y="1600200"/>
            <a:chExt cx="914400" cy="457200"/>
          </a:xfrm>
        </p:grpSpPr>
        <p:sp>
          <p:nvSpPr>
            <p:cNvPr id="46" name="Rectangle 45"/>
            <p:cNvSpPr/>
            <p:nvPr/>
          </p:nvSpPr>
          <p:spPr>
            <a:xfrm>
              <a:off x="6400800" y="16002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>
            <a:xfrm>
              <a:off x="6858000" y="1600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479359" y="1636542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315200" y="52578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08704" y="4953000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248400" y="5562600"/>
            <a:ext cx="914400" cy="457200"/>
            <a:chOff x="6400800" y="1600200"/>
            <a:chExt cx="914400" cy="457200"/>
          </a:xfrm>
        </p:grpSpPr>
        <p:sp>
          <p:nvSpPr>
            <p:cNvPr id="52" name="Rectangle 51"/>
            <p:cNvSpPr/>
            <p:nvPr/>
          </p:nvSpPr>
          <p:spPr>
            <a:xfrm>
              <a:off x="6400800" y="16002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2" idx="0"/>
              <a:endCxn id="52" idx="2"/>
            </p:cNvCxnSpPr>
            <p:nvPr/>
          </p:nvCxnSpPr>
          <p:spPr>
            <a:xfrm>
              <a:off x="6858000" y="1600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537035" y="163654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>
            <a:off x="7620000" y="5257800"/>
            <a:ext cx="78559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73405" y="4953000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934200" y="57912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05799" y="5562600"/>
            <a:ext cx="533401" cy="440531"/>
            <a:chOff x="7086600" y="1896665"/>
            <a:chExt cx="533401" cy="440531"/>
          </a:xfrm>
        </p:grpSpPr>
        <p:grpSp>
          <p:nvGrpSpPr>
            <p:cNvPr id="59" name="Group 58"/>
            <p:cNvGrpSpPr>
              <a:grpSpLocks/>
            </p:cNvGrpSpPr>
            <p:nvPr/>
          </p:nvGrpSpPr>
          <p:grpSpPr bwMode="auto">
            <a:xfrm rot="16200000">
              <a:off x="7247335" y="1964531"/>
              <a:ext cx="440531" cy="304800"/>
              <a:chOff x="2110" y="1699"/>
              <a:chExt cx="309" cy="288"/>
            </a:xfrm>
          </p:grpSpPr>
          <p:grpSp>
            <p:nvGrpSpPr>
              <p:cNvPr id="61" name="Group 60"/>
              <p:cNvGrpSpPr>
                <a:grpSpLocks/>
              </p:cNvGrpSpPr>
              <p:nvPr/>
            </p:nvGrpSpPr>
            <p:grpSpPr bwMode="auto">
              <a:xfrm>
                <a:off x="2110" y="1872"/>
                <a:ext cx="288" cy="115"/>
                <a:chOff x="1152" y="2160"/>
                <a:chExt cx="288" cy="115"/>
              </a:xfrm>
            </p:grpSpPr>
            <p:sp>
              <p:nvSpPr>
                <p:cNvPr id="63" name="Line 127"/>
                <p:cNvSpPr>
                  <a:spLocks noChangeShapeType="1"/>
                </p:cNvSpPr>
                <p:nvPr/>
              </p:nvSpPr>
              <p:spPr bwMode="auto">
                <a:xfrm>
                  <a:off x="1152" y="216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4" name="Line 128"/>
                <p:cNvSpPr>
                  <a:spLocks noChangeShapeType="1"/>
                </p:cNvSpPr>
                <p:nvPr/>
              </p:nvSpPr>
              <p:spPr bwMode="auto">
                <a:xfrm>
                  <a:off x="1210" y="2218"/>
                  <a:ext cx="1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5" name="Line 129"/>
                <p:cNvSpPr>
                  <a:spLocks noChangeShapeType="1"/>
                </p:cNvSpPr>
                <p:nvPr/>
              </p:nvSpPr>
              <p:spPr bwMode="auto">
                <a:xfrm>
                  <a:off x="1267" y="2275"/>
                  <a:ext cx="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62" name="Freeform 61"/>
              <p:cNvSpPr>
                <a:spLocks/>
              </p:cNvSpPr>
              <p:nvPr/>
            </p:nvSpPr>
            <p:spPr bwMode="auto">
              <a:xfrm>
                <a:off x="2131" y="1699"/>
                <a:ext cx="288" cy="173"/>
              </a:xfrm>
              <a:custGeom>
                <a:avLst/>
                <a:gdLst>
                  <a:gd name="T0" fmla="*/ 115 w 288"/>
                  <a:gd name="T1" fmla="*/ 0 h 173"/>
                  <a:gd name="T2" fmla="*/ 0 w 288"/>
                  <a:gd name="T3" fmla="*/ 173 h 173"/>
                  <a:gd name="T4" fmla="*/ 288 w 288"/>
                  <a:gd name="T5" fmla="*/ 173 h 173"/>
                  <a:gd name="T6" fmla="*/ 115 w 288"/>
                  <a:gd name="T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8" h="173">
                    <a:moveTo>
                      <a:pt x="115" y="0"/>
                    </a:moveTo>
                    <a:lnTo>
                      <a:pt x="0" y="173"/>
                    </a:lnTo>
                    <a:lnTo>
                      <a:pt x="288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>
              <a:off x="7086600" y="2141192"/>
              <a:ext cx="4116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/>
          <p:cNvCxnSpPr/>
          <p:nvPr/>
        </p:nvCxnSpPr>
        <p:spPr>
          <a:xfrm flipV="1">
            <a:off x="5562600" y="57912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143037" y="5562600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56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Non-Blocking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Issue in single-threaded insert():  two shared variables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ail is shared</a:t>
            </a:r>
          </a:p>
          <a:p>
            <a:pPr lvl="1"/>
            <a:r>
              <a:rPr lang="en-US" dirty="0" smtClean="0"/>
              <a:t>So is </a:t>
            </a:r>
            <a:r>
              <a:rPr lang="en-US" dirty="0" err="1" smtClean="0"/>
              <a:t>tail.next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Sequence of accesses:  read tail (to get </a:t>
            </a:r>
            <a:r>
              <a:rPr lang="en-US" dirty="0" err="1" smtClean="0"/>
              <a:t>tail.next</a:t>
            </a:r>
            <a:r>
              <a:rPr lang="en-US" dirty="0" smtClean="0"/>
              <a:t>); write </a:t>
            </a:r>
            <a:r>
              <a:rPr lang="en-US" dirty="0" err="1" smtClean="0"/>
              <a:t>tail.next</a:t>
            </a:r>
            <a:r>
              <a:rPr lang="en-US" dirty="0" smtClean="0"/>
              <a:t>; write tail</a:t>
            </a:r>
          </a:p>
          <a:p>
            <a:pPr lvl="1"/>
            <a:r>
              <a:rPr lang="en-US" dirty="0"/>
              <a:t>If a second thread </a:t>
            </a:r>
            <a:r>
              <a:rPr lang="en-US" dirty="0" smtClean="0"/>
              <a:t>modifies tail, </a:t>
            </a:r>
            <a:r>
              <a:rPr lang="en-US" dirty="0" err="1" smtClean="0"/>
              <a:t>tail.next</a:t>
            </a:r>
            <a:r>
              <a:rPr lang="en-US" dirty="0" smtClean="0"/>
              <a:t> in midst of these accesses, queue </a:t>
            </a:r>
            <a:r>
              <a:rPr lang="en-US" dirty="0"/>
              <a:t>could be corrupted</a:t>
            </a:r>
          </a:p>
          <a:p>
            <a:pPr lvl="1"/>
            <a:r>
              <a:rPr lang="en-US" dirty="0" smtClean="0"/>
              <a:t>How to avoid this corruption without locking?</a:t>
            </a:r>
            <a:endParaRPr lang="en-US" dirty="0"/>
          </a:p>
          <a:p>
            <a:r>
              <a:rPr lang="en-US" dirty="0" smtClean="0"/>
              <a:t>Approach for insert()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etect when insert() is in progress, complete work when this is the case using CAS-based optimistic approach</a:t>
            </a:r>
          </a:p>
          <a:p>
            <a:pPr lvl="1"/>
            <a:r>
              <a:rPr lang="en-US" dirty="0" smtClean="0"/>
              <a:t>Try to insert node after tail using CAS</a:t>
            </a:r>
            <a:endParaRPr lang="en-US" dirty="0"/>
          </a:p>
          <a:p>
            <a:pPr lvl="1"/>
            <a:r>
              <a:rPr lang="en-US" dirty="0" smtClean="0"/>
              <a:t>Try to update tail using CAS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72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an insert() “In Progress”?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2068"/>
            <a:ext cx="8229600" cy="2914095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tail.next</a:t>
            </a:r>
            <a:r>
              <a:rPr lang="en-US" dirty="0"/>
              <a:t> </a:t>
            </a:r>
            <a:r>
              <a:rPr lang="en-US" dirty="0" smtClean="0"/>
              <a:t>is non-null!</a:t>
            </a:r>
          </a:p>
          <a:p>
            <a:pPr lvl="1"/>
            <a:r>
              <a:rPr lang="en-US" dirty="0" smtClean="0"/>
              <a:t>A  thread has succeeded in putting a new node at the back of the list</a:t>
            </a:r>
          </a:p>
          <a:p>
            <a:pPr lvl="1"/>
            <a:r>
              <a:rPr lang="en-US" dirty="0" smtClean="0"/>
              <a:t>Thread has not yet managed to update tail</a:t>
            </a:r>
          </a:p>
          <a:p>
            <a:r>
              <a:rPr lang="en-US" dirty="0" smtClean="0"/>
              <a:t>In this case, current thread should finish operation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curTail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tailNext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curTail.next.get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curTail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tailNext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Queue in intermediate state, advance tail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tail.compareAndSet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curTail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tailNext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953000" y="2286000"/>
            <a:ext cx="914400" cy="457200"/>
            <a:chOff x="6400800" y="1600200"/>
            <a:chExt cx="914400" cy="457200"/>
          </a:xfrm>
        </p:grpSpPr>
        <p:sp>
          <p:nvSpPr>
            <p:cNvPr id="8" name="Rectangle 7"/>
            <p:cNvSpPr/>
            <p:nvPr/>
          </p:nvSpPr>
          <p:spPr>
            <a:xfrm>
              <a:off x="6400800" y="16002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8" idx="0"/>
              <a:endCxn id="8" idx="2"/>
            </p:cNvCxnSpPr>
            <p:nvPr/>
          </p:nvCxnSpPr>
          <p:spPr>
            <a:xfrm>
              <a:off x="6858000" y="1600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79359" y="1636542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4648200" y="19812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41704" y="1676400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581400" y="2286000"/>
            <a:ext cx="914400" cy="457200"/>
            <a:chOff x="6400800" y="1600200"/>
            <a:chExt cx="914400" cy="457200"/>
          </a:xfrm>
        </p:grpSpPr>
        <p:sp>
          <p:nvSpPr>
            <p:cNvPr id="14" name="Rectangle 13"/>
            <p:cNvSpPr/>
            <p:nvPr/>
          </p:nvSpPr>
          <p:spPr>
            <a:xfrm>
              <a:off x="6400800" y="16002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4" idx="0"/>
              <a:endCxn id="14" idx="2"/>
            </p:cNvCxnSpPr>
            <p:nvPr/>
          </p:nvCxnSpPr>
          <p:spPr>
            <a:xfrm>
              <a:off x="6858000" y="1600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537035" y="163654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3276600" y="19812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85755" y="1676400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267200" y="25146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638799" y="2286000"/>
            <a:ext cx="533401" cy="440531"/>
            <a:chOff x="7086600" y="1896665"/>
            <a:chExt cx="533401" cy="440531"/>
          </a:xfrm>
        </p:grpSpPr>
        <p:grpSp>
          <p:nvGrpSpPr>
            <p:cNvPr id="21" name="Group 20"/>
            <p:cNvGrpSpPr>
              <a:grpSpLocks/>
            </p:cNvGrpSpPr>
            <p:nvPr/>
          </p:nvGrpSpPr>
          <p:grpSpPr bwMode="auto">
            <a:xfrm rot="16200000">
              <a:off x="7247335" y="1964531"/>
              <a:ext cx="440531" cy="304800"/>
              <a:chOff x="2110" y="1699"/>
              <a:chExt cx="309" cy="288"/>
            </a:xfrm>
          </p:grpSpPr>
          <p:grpSp>
            <p:nvGrpSpPr>
              <p:cNvPr id="23" name="Group 22"/>
              <p:cNvGrpSpPr>
                <a:grpSpLocks/>
              </p:cNvGrpSpPr>
              <p:nvPr/>
            </p:nvGrpSpPr>
            <p:grpSpPr bwMode="auto">
              <a:xfrm>
                <a:off x="2110" y="1872"/>
                <a:ext cx="288" cy="115"/>
                <a:chOff x="1152" y="2160"/>
                <a:chExt cx="288" cy="115"/>
              </a:xfrm>
            </p:grpSpPr>
            <p:sp>
              <p:nvSpPr>
                <p:cNvPr id="25" name="Line 127"/>
                <p:cNvSpPr>
                  <a:spLocks noChangeShapeType="1"/>
                </p:cNvSpPr>
                <p:nvPr/>
              </p:nvSpPr>
              <p:spPr bwMode="auto">
                <a:xfrm>
                  <a:off x="1152" y="216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6" name="Line 128"/>
                <p:cNvSpPr>
                  <a:spLocks noChangeShapeType="1"/>
                </p:cNvSpPr>
                <p:nvPr/>
              </p:nvSpPr>
              <p:spPr bwMode="auto">
                <a:xfrm>
                  <a:off x="1210" y="2218"/>
                  <a:ext cx="1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7" name="Line 129"/>
                <p:cNvSpPr>
                  <a:spLocks noChangeShapeType="1"/>
                </p:cNvSpPr>
                <p:nvPr/>
              </p:nvSpPr>
              <p:spPr bwMode="auto">
                <a:xfrm>
                  <a:off x="1267" y="2275"/>
                  <a:ext cx="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2131" y="1699"/>
                <a:ext cx="288" cy="173"/>
              </a:xfrm>
              <a:custGeom>
                <a:avLst/>
                <a:gdLst>
                  <a:gd name="T0" fmla="*/ 115 w 288"/>
                  <a:gd name="T1" fmla="*/ 0 h 173"/>
                  <a:gd name="T2" fmla="*/ 0 w 288"/>
                  <a:gd name="T3" fmla="*/ 173 h 173"/>
                  <a:gd name="T4" fmla="*/ 288 w 288"/>
                  <a:gd name="T5" fmla="*/ 173 h 173"/>
                  <a:gd name="T6" fmla="*/ 115 w 288"/>
                  <a:gd name="T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8" h="173">
                    <a:moveTo>
                      <a:pt x="115" y="0"/>
                    </a:moveTo>
                    <a:lnTo>
                      <a:pt x="0" y="173"/>
                    </a:lnTo>
                    <a:lnTo>
                      <a:pt x="288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7086600" y="2141192"/>
              <a:ext cx="4116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 flipV="1">
            <a:off x="2895600" y="25146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76037" y="2286000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78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No insert() In Progress…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Try to insert new node</a:t>
            </a:r>
          </a:p>
          <a:p>
            <a:r>
              <a:rPr lang="en-US" dirty="0" smtClean="0"/>
              <a:t>If this works try advancing tail pointer; return in any case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else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T</a:t>
            </a:r>
            <a:r>
              <a:rPr lang="en-US" sz="1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ry </a:t>
            </a:r>
            <a:r>
              <a:rPr lang="en-US" sz="1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inserting new node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curTail.next.compareAndSet</a:t>
            </a:r>
            <a:r>
              <a:rPr 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(null, </a:t>
            </a:r>
            <a:r>
              <a:rPr lang="en-US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// Insertion succeeded, try advancing tail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tail.compareAndSet</a:t>
            </a:r>
            <a:r>
              <a:rPr 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curTail</a:t>
            </a:r>
            <a:r>
              <a:rPr 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return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true;  </a:t>
            </a:r>
            <a:r>
              <a:rPr lang="en-US" sz="1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All this must be done inside a loop to handle failures of insertion completion, node insertion (but not tail advancement after node </a:t>
            </a:r>
            <a:r>
              <a:rPr lang="en-US" dirty="0" smtClean="0"/>
              <a:t>insertion)</a:t>
            </a:r>
            <a:endParaRPr lang="en-US" dirty="0"/>
          </a:p>
          <a:p>
            <a:pPr marL="347662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28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Node Class for </a:t>
            </a:r>
            <a:r>
              <a:rPr lang="en-US" dirty="0" err="1" smtClean="0"/>
              <a:t>ConcurrentLinkedQueue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static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final E item;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AtomicReference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next;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Node(E item,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next)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item;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AtomicReference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&gt;&gt;(next);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428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for </a:t>
            </a:r>
            <a:r>
              <a:rPr lang="en-US" dirty="0" err="1" smtClean="0"/>
              <a:t>ConcurrentLinkedQueue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&gt;(null, null);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AtomicReference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LinkedQueue.Node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&lt;E&gt;&gt; 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AtomicReference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&gt;&gt;(dummy);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AtomicReference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AtomicReference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&gt;&gt;(dummy);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899" y="4912479"/>
            <a:ext cx="6853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Impelementation of ConcurrentLinkedQueue involves “dummy”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Initialization of an empty queue: Both head and tail point to dummy </a:t>
            </a:r>
          </a:p>
        </p:txBody>
      </p:sp>
    </p:spTree>
    <p:extLst>
      <p:ext uri="{BB962C8B-B14F-4D97-AF65-F5344CB8AC3E}">
        <p14:creationId xmlns:p14="http://schemas.microsoft.com/office/powerpoint/2010/main" val="1465615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Insertion for </a:t>
            </a:r>
            <a:r>
              <a:rPr lang="en-US" dirty="0" err="1" smtClean="0"/>
              <a:t>ConcurrentLinkedQueue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put(E item)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LinkedQueue.Node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LinkedQueue.Node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&lt;E&gt;(item, null);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(true)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LinkedQueue.Node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curTail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LinkedQueue.Node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curTail.next.get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curTail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 in intermediate state, advance tail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tail.compareAndSet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curTail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tailNext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else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quiescent state, try inserting new node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curTail.next.compareAndSet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//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 succeeded, try advancing tail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tail.compareAndSet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curTail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Break loop by returning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6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thread fails to acquire lock it suspends</a:t>
            </a:r>
          </a:p>
          <a:p>
            <a:pPr lvl="1"/>
            <a:r>
              <a:rPr lang="en-US" dirty="0"/>
              <a:t>Context switching, resumption incur costs</a:t>
            </a:r>
          </a:p>
          <a:p>
            <a:pPr lvl="1"/>
            <a:r>
              <a:rPr lang="en-US" dirty="0"/>
              <a:t>Thread cannot perform other computation</a:t>
            </a:r>
          </a:p>
          <a:p>
            <a:r>
              <a:rPr lang="en-US" dirty="0"/>
              <a:t>While a thread is holding a lock, no other thread that needs that lock can progress </a:t>
            </a:r>
          </a:p>
          <a:p>
            <a:r>
              <a:rPr lang="en-US" dirty="0"/>
              <a:t>Locking is pessimistic</a:t>
            </a:r>
          </a:p>
          <a:p>
            <a:pPr lvl="1"/>
            <a:r>
              <a:rPr lang="en-US" dirty="0"/>
              <a:t>If contention is infrequent, most locking is unneeded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69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compareAndSet</a:t>
            </a:r>
            <a:r>
              <a:rPr lang="en-US" dirty="0"/>
              <a:t> </a:t>
            </a:r>
            <a:r>
              <a:rPr lang="en-US" dirty="0" smtClean="0"/>
              <a:t>ensures visibility of updates to tail, next-nodes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Without visibility guarantee, algorithm would not be correct</a:t>
            </a:r>
          </a:p>
          <a:p>
            <a:r>
              <a:rPr lang="en-US" dirty="0" smtClean="0"/>
              <a:t>Algorithm due to Michael and Scott (1996)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3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9460"/>
          </a:xfrm>
        </p:spPr>
        <p:txBody>
          <a:bodyPr/>
          <a:lstStyle/>
          <a:p>
            <a:r>
              <a:rPr lang="en-US" dirty="0" smtClean="0"/>
              <a:t>Alternatives to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8518"/>
            <a:ext cx="8229600" cy="4947645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Optimistic retrying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/>
              <a:t>Whereby you proceed with an update, hopeful that you can complete it without interference; </a:t>
            </a:r>
          </a:p>
          <a:p>
            <a:pPr lvl="2"/>
            <a:r>
              <a:rPr lang="en-US" dirty="0"/>
              <a:t>rely on collision detection to determine if there has been interference from other parties during the update, </a:t>
            </a:r>
          </a:p>
          <a:p>
            <a:pPr lvl="2"/>
            <a:r>
              <a:rPr lang="en-US" dirty="0"/>
              <a:t>in which case the operation fails and can be retried (or not).</a:t>
            </a:r>
          </a:p>
          <a:p>
            <a:pPr lvl="1"/>
            <a:r>
              <a:rPr lang="en-US" dirty="0" smtClean="0"/>
              <a:t>No locking on reading</a:t>
            </a:r>
          </a:p>
          <a:p>
            <a:pPr lvl="1"/>
            <a:r>
              <a:rPr lang="en-US" dirty="0" smtClean="0"/>
              <a:t>For updating</a:t>
            </a:r>
          </a:p>
          <a:p>
            <a:pPr lvl="2"/>
            <a:r>
              <a:rPr lang="en-US" dirty="0" smtClean="0"/>
              <a:t>Make copy of state</a:t>
            </a:r>
          </a:p>
          <a:p>
            <a:pPr lvl="2"/>
            <a:r>
              <a:rPr lang="en-US" dirty="0" smtClean="0"/>
              <a:t>Update copy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Commit</a:t>
            </a:r>
            <a:r>
              <a:rPr lang="en-US" dirty="0" smtClean="0"/>
              <a:t> copy </a:t>
            </a:r>
            <a:r>
              <a:rPr lang="en-US" dirty="0" smtClean="0">
                <a:solidFill>
                  <a:srgbClr val="FF0000"/>
                </a:solidFill>
              </a:rPr>
              <a:t>if no collision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else retry</a:t>
            </a:r>
          </a:p>
          <a:p>
            <a:pPr lvl="1"/>
            <a:r>
              <a:rPr lang="en-US" dirty="0" smtClean="0"/>
              <a:t>Especially useful for small single-address operations, e.g. incrementing integers, etc.</a:t>
            </a:r>
          </a:p>
          <a:p>
            <a:r>
              <a:rPr lang="en-US" dirty="0" smtClean="0"/>
              <a:t>Many processors provide hardware-level atomic operations to support optimistic retrying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49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Compare-and-Swap (CAS)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An </a:t>
            </a:r>
            <a:r>
              <a:rPr lang="en-US" i="1" dirty="0" smtClean="0">
                <a:solidFill>
                  <a:srgbClr val="FF0000"/>
                </a:solidFill>
              </a:rPr>
              <a:t>atomic operation </a:t>
            </a:r>
            <a:r>
              <a:rPr lang="en-US" dirty="0" smtClean="0"/>
              <a:t>provided by some processors</a:t>
            </a:r>
          </a:p>
          <a:p>
            <a:pPr lvl="1"/>
            <a:r>
              <a:rPr lang="en-US" dirty="0" smtClean="0"/>
              <a:t>Takes three arguments</a:t>
            </a:r>
          </a:p>
          <a:p>
            <a:pPr lvl="2"/>
            <a:r>
              <a:rPr lang="en-US" dirty="0" smtClean="0"/>
              <a:t>Location </a:t>
            </a:r>
            <a:r>
              <a:rPr lang="en-US" i="1" dirty="0" smtClean="0"/>
              <a:t>V</a:t>
            </a:r>
          </a:p>
          <a:p>
            <a:pPr lvl="2"/>
            <a:r>
              <a:rPr lang="en-US" dirty="0" smtClean="0"/>
              <a:t>Expected value </a:t>
            </a:r>
            <a:r>
              <a:rPr lang="en-US" i="1" dirty="0" smtClean="0"/>
              <a:t>E</a:t>
            </a:r>
          </a:p>
          <a:p>
            <a:pPr lvl="2"/>
            <a:r>
              <a:rPr lang="en-US" dirty="0" smtClean="0"/>
              <a:t>New value </a:t>
            </a:r>
            <a:r>
              <a:rPr lang="en-US" i="1" dirty="0" smtClean="0"/>
              <a:t>N</a:t>
            </a:r>
            <a:endParaRPr lang="en-US" dirty="0" smtClean="0"/>
          </a:p>
          <a:p>
            <a:pPr lvl="1"/>
            <a:r>
              <a:rPr lang="en-US" dirty="0" smtClean="0"/>
              <a:t>Operation (in pseudo-code)</a:t>
            </a:r>
          </a:p>
          <a:p>
            <a:pPr marL="6858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	t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V;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(V == E) V = N;</a:t>
            </a:r>
          </a:p>
          <a:p>
            <a:pPr marL="6858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How can you tell if update happened?</a:t>
            </a:r>
          </a:p>
          <a:p>
            <a:pPr lvl="1"/>
            <a:r>
              <a:rPr lang="en-US" dirty="0" smtClean="0"/>
              <a:t>If the value returned is the same as </a:t>
            </a:r>
            <a:r>
              <a:rPr lang="en-US" i="1" dirty="0" smtClean="0"/>
              <a:t>E</a:t>
            </a:r>
            <a:r>
              <a:rPr lang="en-US" dirty="0" smtClean="0"/>
              <a:t>, update happened</a:t>
            </a:r>
          </a:p>
          <a:p>
            <a:pPr lvl="1"/>
            <a:r>
              <a:rPr lang="en-US" dirty="0" smtClean="0"/>
              <a:t>Otherwise, it did not</a:t>
            </a:r>
          </a:p>
          <a:p>
            <a:r>
              <a:rPr lang="en-US" dirty="0" smtClean="0"/>
              <a:t>Related operation:  </a:t>
            </a:r>
            <a:r>
              <a:rPr lang="en-US" dirty="0" smtClean="0">
                <a:latin typeface="Courier New"/>
                <a:cs typeface="Courier New"/>
              </a:rPr>
              <a:t>compare-and-set</a:t>
            </a:r>
          </a:p>
          <a:p>
            <a:pPr lvl="1"/>
            <a:r>
              <a:rPr lang="en-US" dirty="0" smtClean="0"/>
              <a:t>Returns </a:t>
            </a:r>
            <a:r>
              <a:rPr lang="en-US" dirty="0" err="1" smtClean="0"/>
              <a:t>boolean</a:t>
            </a:r>
            <a:r>
              <a:rPr lang="en-US" dirty="0" smtClean="0"/>
              <a:t> indicating if update was successful</a:t>
            </a:r>
          </a:p>
          <a:p>
            <a:r>
              <a:rPr lang="en-US" dirty="0"/>
              <a:t>E.g., increment by 1: you remember what you wrote before (E), know what to write (N=E+1); if tmp==E, you know you succeeded; thus compute new increment, and so on.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81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Thread-Safe Incrementing Via 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Suppose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/>
              <a:t> is a shared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 smtClean="0"/>
              <a:t> is local</a:t>
            </a:r>
          </a:p>
          <a:p>
            <a:r>
              <a:rPr lang="en-US" dirty="0"/>
              <a:t>V CAS (V, E, N)</a:t>
            </a:r>
            <a:endParaRPr lang="en-US" dirty="0" smtClean="0"/>
          </a:p>
          <a:p>
            <a:r>
              <a:rPr lang="en-US" dirty="0" smtClean="0"/>
              <a:t>Here is how threads can increment it using CAS</a:t>
            </a:r>
          </a:p>
          <a:p>
            <a:pPr marL="347662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 {</a:t>
            </a:r>
          </a:p>
          <a:p>
            <a:pPr marL="347662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7662" lvl="1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while (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CAS (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tmp+1)) </a:t>
            </a:r>
          </a:p>
          <a:p>
            <a:r>
              <a:rPr lang="en-US" dirty="0" smtClean="0"/>
              <a:t>(Why) does this work?</a:t>
            </a:r>
          </a:p>
          <a:p>
            <a:pPr lvl="1"/>
            <a:r>
              <a:rPr lang="en-US" dirty="0"/>
              <a:t>The thread that was successful will fall through the while loop (it will not go back into the while because “!=“ will fail)</a:t>
            </a:r>
            <a:endParaRPr lang="en-US" dirty="0" smtClean="0"/>
          </a:p>
          <a:p>
            <a:pPr lvl="1"/>
            <a:r>
              <a:rPr lang="en-US" dirty="0" smtClean="0"/>
              <a:t>CAS is atomic</a:t>
            </a:r>
          </a:p>
          <a:p>
            <a:pPr lvl="1"/>
            <a:r>
              <a:rPr lang="en-US" dirty="0" smtClean="0"/>
              <a:t>Provided CAS results are visible (like volatile updates), while test holds only if update fails!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Keep retrying until update is successful</a:t>
            </a:r>
          </a:p>
          <a:p>
            <a:r>
              <a:rPr lang="en-US" dirty="0" smtClean="0"/>
              <a:t>No locking!  But there is a possibility of starvation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8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</a:t>
            </a:r>
            <a:r>
              <a:rPr lang="en-US" dirty="0" smtClean="0"/>
              <a:t>Classes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Thread-safe holder </a:t>
            </a:r>
            <a:r>
              <a:rPr lang="en-US" dirty="0"/>
              <a:t>classes (12) </a:t>
            </a:r>
            <a:r>
              <a:rPr lang="en-US" dirty="0" smtClean="0"/>
              <a:t>for </a:t>
            </a:r>
            <a:r>
              <a:rPr lang="en-US" dirty="0"/>
              <a:t>scalars, references and </a:t>
            </a:r>
            <a:r>
              <a:rPr lang="en-US" dirty="0" smtClean="0"/>
              <a:t>fields that </a:t>
            </a:r>
          </a:p>
          <a:p>
            <a:pPr lvl="1"/>
            <a:r>
              <a:rPr lang="en-US" dirty="0"/>
              <a:t>Provide a generalization of volatile variables to support atomic conditional read-modify-write operations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atomic operations </a:t>
            </a:r>
          </a:p>
          <a:p>
            <a:pPr lvl="2"/>
            <a:r>
              <a:rPr lang="en-US" dirty="0"/>
              <a:t>Compare-and-set (CAS) </a:t>
            </a:r>
          </a:p>
          <a:p>
            <a:pPr lvl="2"/>
            <a:r>
              <a:rPr lang="en-US" dirty="0"/>
              <a:t>Get, set and arithmetic (where applicable)</a:t>
            </a:r>
          </a:p>
          <a:p>
            <a:r>
              <a:rPr lang="en-US" dirty="0" smtClean="0"/>
              <a:t>JVM </a:t>
            </a:r>
            <a:r>
              <a:rPr lang="en-US" dirty="0"/>
              <a:t>uses </a:t>
            </a:r>
            <a:r>
              <a:rPr lang="en-US" dirty="0">
                <a:solidFill>
                  <a:srgbClr val="FF0000"/>
                </a:solidFill>
              </a:rPr>
              <a:t>best</a:t>
            </a:r>
            <a:r>
              <a:rPr lang="en-US" dirty="0"/>
              <a:t> construct available on platform</a:t>
            </a:r>
          </a:p>
          <a:p>
            <a:pPr lvl="1"/>
            <a:r>
              <a:rPr lang="en-US" dirty="0"/>
              <a:t>CAS, load-linked/store-conditional, locks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38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Public Methods in </a:t>
            </a:r>
            <a:r>
              <a:rPr lang="en-US" dirty="0" err="1" smtClean="0"/>
              <a:t>AtomicInteger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get()</a:t>
            </a:r>
          </a:p>
          <a:p>
            <a:pPr marL="338137" lvl="1" indent="0">
              <a:buNone/>
            </a:pPr>
            <a:r>
              <a:rPr lang="en-US" dirty="0" smtClean="0"/>
              <a:t>Returns the current value</a:t>
            </a:r>
          </a:p>
          <a:p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set(</a:t>
            </a:r>
            <a:r>
              <a:rPr lang="en-US" sz="3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38137" lvl="1" indent="0">
              <a:buNone/>
            </a:pPr>
            <a:r>
              <a:rPr lang="en-US" dirty="0" smtClean="0"/>
              <a:t>Sets to the given value</a:t>
            </a:r>
          </a:p>
          <a:p>
            <a:r>
              <a:rPr lang="en-US" sz="3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getAndSet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000" b="1" dirty="0" smtClean="0"/>
              <a:t> </a:t>
            </a:r>
            <a:endParaRPr lang="en-US" sz="3000" b="1" dirty="0"/>
          </a:p>
          <a:p>
            <a:pPr marL="338137" lvl="1" indent="0">
              <a:buNone/>
            </a:pPr>
            <a:r>
              <a:rPr lang="en-US" dirty="0" smtClean="0"/>
              <a:t>Atomically sets to the given value and returns the old value</a:t>
            </a:r>
          </a:p>
          <a:p>
            <a:r>
              <a:rPr lang="en-US" sz="3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compareAndSet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(int expected, </a:t>
            </a:r>
            <a:r>
              <a:rPr lang="en-US" sz="3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update)</a:t>
            </a:r>
          </a:p>
          <a:p>
            <a:pPr marL="338137" lvl="1" indent="0">
              <a:buNone/>
            </a:pPr>
            <a:r>
              <a:rPr lang="en-US" dirty="0" smtClean="0"/>
              <a:t>Atomically sets the value to update if current value == expected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21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15694</TotalTime>
  <Words>3051</Words>
  <Application>Microsoft Macintosh PowerPoint</Application>
  <PresentationFormat>On-screen Show (4:3)</PresentationFormat>
  <Paragraphs>550</Paragraphs>
  <Slides>40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CSYE 7215: Parallel &amp; Multithreaded Programming  Textbook:  Brian Goetz et al.  "Java Concurrency in Practice.”  Lecture 12: Non-blocking algorithms</vt:lpstr>
      <vt:lpstr>Lecture 26 Nonblocking Algorithms</vt:lpstr>
      <vt:lpstr>java.util.concurrent Performance</vt:lpstr>
      <vt:lpstr>Problems with Locking</vt:lpstr>
      <vt:lpstr>Alternatives to Locking</vt:lpstr>
      <vt:lpstr>Compare-and-Swap (CAS)</vt:lpstr>
      <vt:lpstr>Thread-Safe Incrementing Via CAS</vt:lpstr>
      <vt:lpstr>Atomic Classes in Java</vt:lpstr>
      <vt:lpstr>Some Public Methods in AtomicInteger</vt:lpstr>
      <vt:lpstr>Other Atomic Classes</vt:lpstr>
      <vt:lpstr>Java Atomic Classes</vt:lpstr>
      <vt:lpstr>Summary of Atomic Variables</vt:lpstr>
      <vt:lpstr>Performance Comparison</vt:lpstr>
      <vt:lpstr>Comparing Performance</vt:lpstr>
      <vt:lpstr>Updating Complex Objects</vt:lpstr>
      <vt:lpstr>Example (from book):  Integer Ranges</vt:lpstr>
      <vt:lpstr>Helper Class:  IntPair</vt:lpstr>
      <vt:lpstr>IntRange</vt:lpstr>
      <vt:lpstr>Lecture 27 Nonblocking Algorithms</vt:lpstr>
      <vt:lpstr>Non-Blocking Data Structures</vt:lpstr>
      <vt:lpstr>Types of Non-Blocking Algorithms</vt:lpstr>
      <vt:lpstr>Warning</vt:lpstr>
      <vt:lpstr>Non-Blocking Stack</vt:lpstr>
      <vt:lpstr>Standard (Single-Threaded) Stack Implementation</vt:lpstr>
      <vt:lpstr>Node&lt;E&gt; Class (for Stacks)</vt:lpstr>
      <vt:lpstr>Single-Threaded push()</vt:lpstr>
      <vt:lpstr>Implementing Non-Blocking Stack</vt:lpstr>
      <vt:lpstr>ConcurrentStack&lt;E&gt; (from JCIP)</vt:lpstr>
      <vt:lpstr>Notes</vt:lpstr>
      <vt:lpstr>Non-Blocking Queue</vt:lpstr>
      <vt:lpstr>Standard (Single-Threaded) Queue Implementation</vt:lpstr>
      <vt:lpstr>Queue as Linked List</vt:lpstr>
      <vt:lpstr>Single-Threaded insert()</vt:lpstr>
      <vt:lpstr>Implementing a Non-Blocking Queue</vt:lpstr>
      <vt:lpstr>When Is an insert() “In Progress”?</vt:lpstr>
      <vt:lpstr>If No insert() In Progress…</vt:lpstr>
      <vt:lpstr>Node Class for ConcurrentLinkedQueue</vt:lpstr>
      <vt:lpstr>Fields for ConcurrentLinkedQueue</vt:lpstr>
      <vt:lpstr>Insertion for ConcurrentLinkedQueue</vt:lpstr>
      <vt:lpstr>Notes</vt:lpstr>
    </vt:vector>
  </TitlesOfParts>
  <Company>Northeastern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Ruben</dc:creator>
  <cp:lastModifiedBy>Mieczyslaw Kokar</cp:lastModifiedBy>
  <cp:revision>100</cp:revision>
  <dcterms:created xsi:type="dcterms:W3CDTF">2014-09-29T16:23:53Z</dcterms:created>
  <dcterms:modified xsi:type="dcterms:W3CDTF">2016-04-10T16:15:17Z</dcterms:modified>
</cp:coreProperties>
</file>