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9" r:id="rId2"/>
    <p:sldId id="262" r:id="rId3"/>
    <p:sldId id="263" r:id="rId4"/>
    <p:sldId id="264" r:id="rId5"/>
    <p:sldId id="265" r:id="rId6"/>
    <p:sldId id="266" r:id="rId7"/>
    <p:sldId id="31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0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313" r:id="rId29"/>
    <p:sldId id="288" r:id="rId30"/>
    <p:sldId id="289" r:id="rId31"/>
    <p:sldId id="290" r:id="rId32"/>
    <p:sldId id="291" r:id="rId33"/>
    <p:sldId id="292" r:id="rId34"/>
    <p:sldId id="293" r:id="rId35"/>
    <p:sldId id="314" r:id="rId36"/>
    <p:sldId id="295" r:id="rId37"/>
    <p:sldId id="296" r:id="rId38"/>
    <p:sldId id="297" r:id="rId39"/>
    <p:sldId id="298" r:id="rId40"/>
    <p:sldId id="315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48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Atomicity：Atomic</a:t>
            </a:r>
            <a:r>
              <a:rPr lang="en-US" dirty="0" smtClean="0"/>
              <a:t> operations are uninterruptible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0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confined:</a:t>
            </a:r>
          </a:p>
          <a:p>
            <a:r>
              <a:rPr lang="en-US" dirty="0" smtClean="0"/>
              <a:t>Created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thread;</a:t>
            </a:r>
          </a:p>
          <a:p>
            <a:r>
              <a:rPr lang="en-US" dirty="0" smtClean="0"/>
              <a:t>Assigned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thread;</a:t>
            </a:r>
          </a:p>
          <a:p>
            <a:r>
              <a:rPr lang="en-US" dirty="0" smtClean="0"/>
              <a:t>Never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published;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4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thread accessing a </a:t>
            </a:r>
            <a:r>
              <a:rPr lang="en-US" dirty="0" err="1" smtClean="0"/>
              <a:t>ThreadLocal</a:t>
            </a:r>
            <a:r>
              <a:rPr lang="en-US" dirty="0" smtClean="0"/>
              <a:t> object is given its own variable pointing to a contained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initialValue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via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anonymous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0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synchronization</a:t>
            </a:r>
            <a:r>
              <a:rPr lang="zh-CN" altLang="en-US" dirty="0" smtClean="0"/>
              <a:t>？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invariants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temporarily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invalidated,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invalid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6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object: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constructed(this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escapes)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8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safety: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immediately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9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dirty="0" smtClean="0"/>
              <a:t>Make sure objects are properly constructed (i.e. do not let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/>
              <a:t> escape during construction)</a:t>
            </a:r>
          </a:p>
          <a:p>
            <a:pPr lvl="1"/>
            <a:r>
              <a:rPr lang="en-US" sz="1600" dirty="0" smtClean="0"/>
              <a:t>Make sure state is fully constructed when reference to object is published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 指令重排 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blog.csdn.net</a:t>
            </a:r>
            <a:r>
              <a:rPr lang="en-US" altLang="zh-CN" dirty="0" smtClean="0"/>
              <a:t>/xia744510124/article/details/50878436</a:t>
            </a:r>
          </a:p>
          <a:p>
            <a:r>
              <a:rPr lang="zh-CN" altLang="en-US" dirty="0" smtClean="0"/>
              <a:t>这个例子，多少次都没有打印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9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visibility problem:</a:t>
            </a:r>
          </a:p>
          <a:p>
            <a:r>
              <a:rPr lang="en-US" dirty="0" smtClean="0"/>
              <a:t>Java permits the effects of statements to be reordered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8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lecture</a:t>
            </a:r>
            <a:r>
              <a:rPr lang="en-US" baseline="0" dirty="0" smtClean="0"/>
              <a:t> 9 from </a:t>
            </a:r>
            <a:r>
              <a:rPr lang="en-US" baseline="0" dirty="0" err="1" smtClean="0"/>
              <a:t>UMd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p1 == p2! Violation</a:t>
            </a:r>
            <a:r>
              <a:rPr lang="en-US" baseline="0" dirty="0" smtClean="0"/>
              <a:t> of the invariant.</a:t>
            </a:r>
          </a:p>
          <a:p>
            <a:endParaRPr lang="en-US" baseline="0" dirty="0" smtClean="0"/>
          </a:p>
          <a:p>
            <a:pPr lvl="1"/>
            <a:r>
              <a:rPr lang="en-US" dirty="0" smtClean="0"/>
              <a:t>When you publish an object, make sure that the receiving code cannot invalidate invariants</a:t>
            </a:r>
          </a:p>
          <a:p>
            <a:pPr lvl="1"/>
            <a:r>
              <a:rPr lang="en-US" dirty="0" smtClean="0"/>
              <a:t>Terminology:  receiving code sometimes called </a:t>
            </a:r>
            <a:r>
              <a:rPr lang="en-US" i="1" dirty="0" smtClean="0">
                <a:solidFill>
                  <a:srgbClr val="FF0000"/>
                </a:solidFill>
              </a:rPr>
              <a:t>alien code</a:t>
            </a:r>
            <a:r>
              <a:rPr lang="en-US" dirty="0" smtClean="0"/>
              <a:t> to emphasize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1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Escape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that object is not fully constructed until after constructor terminates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8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confinement</a:t>
            </a:r>
            <a:r>
              <a:rPr lang="zh-CN" altLang="en-US" dirty="0" smtClean="0"/>
              <a:t> 线程封闭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4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library/j-jtp07265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tackoverflow.com/questions/929021/what-are-static-factory-methods-in-jav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tutorial/java/javaOO/anonymousclass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3: Sharing Objects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6261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68"/>
            <a:ext cx="8229600" cy="700621"/>
          </a:xfrm>
        </p:spPr>
        <p:txBody>
          <a:bodyPr>
            <a:noAutofit/>
          </a:bodyPr>
          <a:lstStyle/>
          <a:p>
            <a:r>
              <a:rPr lang="en-US" sz="3200" dirty="0" smtClean="0"/>
              <a:t>Visibility and Locking (1/3)</a:t>
            </a:r>
            <a:br>
              <a:rPr lang="en-US" sz="3200" dirty="0" smtClean="0"/>
            </a:br>
            <a:r>
              <a:rPr lang="en-US" sz="1400" dirty="0" smtClean="0"/>
              <a:t>(Code for this is in Code/L3)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6226"/>
            <a:ext cx="8229600" cy="516562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Locking also fixes visibility problems!</a:t>
            </a:r>
          </a:p>
          <a:p>
            <a:r>
              <a:rPr lang="en-US" dirty="0" smtClean="0"/>
              <a:t>Consider following fragment from synchronized </a:t>
            </a:r>
            <a:r>
              <a:rPr lang="en-US" dirty="0" err="1" smtClean="0">
                <a:solidFill>
                  <a:srgbClr val="FF0000"/>
                </a:solidFill>
              </a:rPr>
              <a:t>BoundedCounterThreadSafe</a:t>
            </a:r>
            <a:r>
              <a:rPr lang="en-US" dirty="0" smtClean="0">
                <a:solidFill>
                  <a:srgbClr val="FF0000"/>
                </a:solidFill>
              </a:rPr>
              <a:t> class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BoundedCounterThreadSafe (int upperBound) {…}</a:t>
            </a:r>
            <a:endParaRPr lang="en-US" sz="2700" dirty="0" smtClean="0"/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current () 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7662" lvl="1" indent="0">
              <a:buNone/>
            </a:pP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7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++value; </a:t>
            </a:r>
            <a:r>
              <a:rPr lang="en-US" sz="2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//will not incermement above upperBound</a:t>
            </a:r>
          </a:p>
          <a:p>
            <a:pPr marL="347662" lvl="1" indent="0">
              <a:buNone/>
            </a:pP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sz="27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700" dirty="0" smtClean="0"/>
              <a:t>Further suppose a class implementing threads that increment a counter:</a:t>
            </a:r>
          </a:p>
          <a:p>
            <a:pPr marL="0" indent="0">
              <a:buNone/>
            </a:pPr>
            <a:endParaRPr lang="en-US" sz="2700" dirty="0" smtClean="0"/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BoundedCounterIncThread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Runnable 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BoundedCounterThreadSafe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BoundedCounterIncThread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BoundedCounterThreadSafe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this.counter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c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47662" lvl="1" indent="0">
              <a:buNone/>
            </a:pP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run () 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counter.</a:t>
            </a:r>
            <a:r>
              <a:rPr lang="en-US" sz="27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}</a:t>
            </a: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6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941"/>
          </a:xfrm>
        </p:spPr>
        <p:txBody>
          <a:bodyPr>
            <a:noAutofit/>
          </a:bodyPr>
          <a:lstStyle/>
          <a:p>
            <a:r>
              <a:rPr lang="en-US" sz="2400" dirty="0" smtClean="0"/>
              <a:t>Visibility and Locking (2/3)</a:t>
            </a:r>
            <a:br>
              <a:rPr lang="en-US" sz="2400" dirty="0" smtClean="0"/>
            </a:br>
            <a:r>
              <a:rPr lang="en-US" sz="2400" dirty="0"/>
              <a:t>(see </a:t>
            </a:r>
            <a:r>
              <a:rPr lang="en-US" sz="2400" dirty="0" smtClean="0"/>
              <a:t>BoundedCounterDriver2 in Code/L3)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1065982"/>
            <a:ext cx="8229600" cy="508399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What is output of following?</a:t>
            </a:r>
            <a:endParaRPr lang="en-US" dirty="0"/>
          </a:p>
          <a:p>
            <a:pPr marL="347662" lvl="1" indent="0">
              <a:buNone/>
            </a:pPr>
            <a:endParaRPr lang="en-US" sz="29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2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endParaRPr lang="en-US" sz="2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BoundedCounterThreadSafe</a:t>
            </a: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= new </a:t>
            </a:r>
            <a:r>
              <a:rPr lang="en-US" sz="29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BoundedCounterThreadSafe</a:t>
            </a: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</a:t>
            </a: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							// 2 is </a:t>
            </a:r>
            <a:r>
              <a:rPr lang="en-US" sz="29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endParaRPr lang="en-US" sz="29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sz="2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Thread 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t1 = new Thread (new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BoundedCounterIncThread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(c));</a:t>
            </a:r>
          </a:p>
          <a:p>
            <a:pPr marL="347662" lvl="1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Thread 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t2 = new Thread (new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BoundedCounterIncThread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(c</a:t>
            </a: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7662" lvl="1" indent="0">
              <a:buNone/>
            </a:pPr>
            <a:endParaRPr lang="en-US" sz="2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t1.start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t2.start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t1.join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t2.join();</a:t>
            </a:r>
          </a:p>
          <a:p>
            <a:pPr marL="347662" lvl="1" indent="0">
              <a:buNone/>
            </a:pPr>
            <a:endParaRPr lang="en-US" sz="2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9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c.current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7662" lvl="1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and Locking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itchFamily="49" charset="0"/>
              </a:rPr>
              <a:t>Answer:  </a:t>
            </a:r>
            <a:r>
              <a:rPr lang="en-US" dirty="0" smtClean="0">
                <a:cs typeface="Courier New" pitchFamily="49" charset="0"/>
              </a:rPr>
              <a:t>2</a:t>
            </a:r>
          </a:p>
          <a:p>
            <a:r>
              <a:rPr lang="en-US" dirty="0" smtClean="0">
                <a:cs typeface="Courier New" pitchFamily="49" charset="0"/>
              </a:rPr>
              <a:t>Why?</a:t>
            </a:r>
            <a:endParaRPr lang="en-US" dirty="0"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cs typeface="Courier New" pitchFamily="49" charset="0"/>
              </a:rPr>
              <a:t>The results of the </a:t>
            </a:r>
            <a:r>
              <a:rPr lang="en-US" dirty="0" err="1">
                <a:cs typeface="Courier New" pitchFamily="49" charset="0"/>
              </a:rPr>
              <a:t>inc</a:t>
            </a:r>
            <a:r>
              <a:rPr lang="en-US" dirty="0">
                <a:cs typeface="Courier New" pitchFamily="49" charset="0"/>
              </a:rPr>
              <a:t> operations performed first by t1/t2 are visible to the </a:t>
            </a:r>
            <a:r>
              <a:rPr lang="en-US" dirty="0" smtClean="0">
                <a:cs typeface="Courier New" pitchFamily="49" charset="0"/>
              </a:rPr>
              <a:t>second</a:t>
            </a:r>
          </a:p>
          <a:p>
            <a:r>
              <a:rPr lang="en-US" dirty="0" smtClean="0">
                <a:cs typeface="Courier New" pitchFamily="49" charset="0"/>
              </a:rPr>
              <a:t>A general principle of Java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lock is released, operations guarded  by the lock become visible </a:t>
            </a:r>
            <a:r>
              <a:rPr lang="en-US" dirty="0" smtClean="0"/>
              <a:t>to operations following the reacquisition of the same lock</a:t>
            </a:r>
            <a:endParaRPr lang="en-US" dirty="0"/>
          </a:p>
          <a:p>
            <a:pPr lvl="1"/>
            <a:r>
              <a:rPr lang="en-US" dirty="0" smtClean="0"/>
              <a:t>In the previous example, the intrinsic lock of object c plays this role!</a:t>
            </a:r>
          </a:p>
          <a:p>
            <a:r>
              <a:rPr lang="en-US" dirty="0" smtClean="0"/>
              <a:t>Same counter c passed to both threads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Locking and Visibility (from textbook)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840468"/>
            <a:ext cx="627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 =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6227" y="2438400"/>
            <a:ext cx="81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lock 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0804" y="3048000"/>
            <a:ext cx="62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24399" y="3669268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unlock 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751948" y="22098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2751947" y="2807732"/>
            <a:ext cx="1" cy="2402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2751947" y="3417332"/>
            <a:ext cx="1" cy="2519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7132" y="4126468"/>
            <a:ext cx="811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lock 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03769" y="4724400"/>
            <a:ext cx="558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 = 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55303" y="5334000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unlock 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00562" y="5955268"/>
            <a:ext cx="564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 = 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 flipH="1">
            <a:off x="6482852" y="4495800"/>
            <a:ext cx="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6482852" y="5093732"/>
            <a:ext cx="0" cy="2402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 flipH="1">
            <a:off x="6482851" y="5703332"/>
            <a:ext cx="1" cy="2519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89187" y="1295400"/>
            <a:ext cx="114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A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70824" y="3486090"/>
            <a:ext cx="1133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B</a:t>
            </a:r>
            <a:endParaRPr lang="en-US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428999" y="3853934"/>
            <a:ext cx="2286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</p:cNvCxnSpPr>
          <p:nvPr/>
        </p:nvCxnSpPr>
        <p:spPr>
          <a:xfrm>
            <a:off x="2751948" y="4038600"/>
            <a:ext cx="9831" cy="3008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2"/>
          </p:cNvCxnSpPr>
          <p:nvPr/>
        </p:nvCxnSpPr>
        <p:spPr>
          <a:xfrm>
            <a:off x="6482851" y="6324600"/>
            <a:ext cx="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623066"/>
            <a:ext cx="184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Everything before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unlock M 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1646" y="4154269"/>
            <a:ext cx="1688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… is visible to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everything after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lock 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in Detail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Java Memory Model (part of the Java Language Specification) defines precisely how visibility works; we will discuss that chapter a bit later</a:t>
            </a:r>
          </a:p>
          <a:p>
            <a:r>
              <a:rPr lang="en-US" dirty="0" smtClean="0"/>
              <a:t>Key notions</a:t>
            </a:r>
          </a:p>
          <a:p>
            <a:pPr lvl="1"/>
            <a:r>
              <a:rPr lang="en-US" dirty="0" smtClean="0"/>
              <a:t>Event sequences</a:t>
            </a:r>
          </a:p>
          <a:p>
            <a:pPr lvl="1"/>
            <a:r>
              <a:rPr lang="en-US" dirty="0" smtClean="0"/>
              <a:t>“happens-before”</a:t>
            </a:r>
          </a:p>
          <a:p>
            <a:r>
              <a:rPr lang="en-US" dirty="0" smtClean="0"/>
              <a:t>Intuitively:  if an event happens before another, the effect of the first event is visible to the second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4" y="1126435"/>
            <a:ext cx="8393044" cy="451236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Helvetica"/>
                <a:cs typeface="Helvetica"/>
              </a:rPr>
              <a:t>Sharing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rgbClr val="FFFFFF"/>
                </a:solidFill>
                <a:latin typeface="Helvetica"/>
                <a:cs typeface="Helvetica"/>
              </a:rPr>
              <a:t>15</a:t>
            </a:fld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147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and Escape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Publishing</a:t>
            </a:r>
            <a:r>
              <a:rPr lang="en-US" dirty="0" smtClean="0"/>
              <a:t> an object:  making it available to other parts of a program (outside of its current scope)</a:t>
            </a:r>
          </a:p>
          <a:p>
            <a:pPr lvl="1"/>
            <a:r>
              <a:rPr lang="en-US" dirty="0"/>
              <a:t>E.g., storing a reference to it where other code can find it (like in a public static field)</a:t>
            </a:r>
          </a:p>
          <a:p>
            <a:pPr lvl="1"/>
            <a:r>
              <a:rPr lang="en-US" dirty="0"/>
              <a:t>Or returning it from a nonprivate method </a:t>
            </a:r>
          </a:p>
          <a:p>
            <a:pPr lvl="1"/>
            <a:r>
              <a:rPr lang="en-US" dirty="0"/>
              <a:t>Or passing it to a method in another class</a:t>
            </a:r>
          </a:p>
          <a:p>
            <a:pPr lvl="1"/>
            <a:r>
              <a:rPr lang="en-US" dirty="0" smtClean="0"/>
              <a:t>Sometimes you want to</a:t>
            </a:r>
          </a:p>
          <a:p>
            <a:pPr lvl="1"/>
            <a:r>
              <a:rPr lang="en-US" dirty="0" smtClean="0"/>
              <a:t>Other times you don’t</a:t>
            </a:r>
          </a:p>
          <a:p>
            <a:r>
              <a:rPr lang="en-US" dirty="0" smtClean="0"/>
              <a:t>Object </a:t>
            </a:r>
            <a:r>
              <a:rPr lang="en-US" i="1" dirty="0" smtClean="0">
                <a:solidFill>
                  <a:srgbClr val="FF0000"/>
                </a:solidFill>
              </a:rPr>
              <a:t>escape</a:t>
            </a:r>
            <a:r>
              <a:rPr lang="en-US" dirty="0" smtClean="0"/>
              <a:t>:  unintended (or poorly considered) publishing</a:t>
            </a:r>
          </a:p>
          <a:p>
            <a:pPr lvl="1"/>
            <a:r>
              <a:rPr lang="en-US" dirty="0" smtClean="0"/>
              <a:t>Source of many subtle errors</a:t>
            </a:r>
          </a:p>
          <a:p>
            <a:pPr lvl="1"/>
            <a:r>
              <a:rPr lang="en-US" dirty="0" smtClean="0"/>
              <a:t>Problems can be especially tricky in presence of threads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5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Perils of Publishing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5468"/>
            <a:ext cx="8229600" cy="547088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Consider slight modification to Line class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BadLine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//@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Invariant:  p1 and p2 must be different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points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p1;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p2;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BadLine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throws exception if points overlap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BadLine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p1,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p2) 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… </a:t>
            </a:r>
            <a:r>
              <a:rPr lang="en-US" i="1" dirty="0">
                <a:cs typeface="Courier New" pitchFamily="49" charset="0"/>
              </a:rPr>
              <a:t>e</a:t>
            </a:r>
            <a:r>
              <a:rPr lang="en-US" i="1" dirty="0" smtClean="0">
                <a:cs typeface="Courier New" pitchFamily="49" charset="0"/>
              </a:rPr>
              <a:t>rror checking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getP1 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getP2 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p2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Here is the </a:t>
            </a:r>
            <a:r>
              <a:rPr lang="en-US" dirty="0" err="1" smtClean="0"/>
              <a:t>MutablePoint</a:t>
            </a:r>
            <a:r>
              <a:rPr lang="en-US" dirty="0" smtClean="0"/>
              <a:t> class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x;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y;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(double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x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(double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y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What’s the problem?</a:t>
            </a:r>
          </a:p>
          <a:p>
            <a:pPr lvl="1"/>
            <a:r>
              <a:rPr lang="en-US" dirty="0" smtClean="0"/>
              <a:t>getP1 () publishes the p1 object //returning from a non-private method</a:t>
            </a:r>
          </a:p>
          <a:p>
            <a:pPr lvl="1"/>
            <a:r>
              <a:rPr lang="en-US" dirty="0" smtClean="0"/>
              <a:t>Code receiving this object can break the line invariant!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7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Perils of Publishing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What’s the problem?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getP1() </a:t>
            </a:r>
            <a:r>
              <a:rPr lang="en-US" dirty="0" smtClean="0"/>
              <a:t>publishes the p1 field in a </a:t>
            </a:r>
            <a:r>
              <a:rPr lang="en-US" dirty="0" err="1" smtClean="0"/>
              <a:t>BadLine</a:t>
            </a:r>
            <a:endParaRPr lang="en-US" dirty="0" smtClean="0"/>
          </a:p>
          <a:p>
            <a:pPr lvl="1"/>
            <a:r>
              <a:rPr lang="en-US" dirty="0" smtClean="0"/>
              <a:t>Code receiving this object can break the line invariant!</a:t>
            </a:r>
          </a:p>
          <a:p>
            <a:pPr lvl="2"/>
            <a:r>
              <a:rPr lang="en-US" dirty="0" smtClean="0"/>
              <a:t>Assume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 is a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BadLine</a:t>
            </a:r>
            <a:r>
              <a:rPr lang="en-US" dirty="0" smtClean="0"/>
              <a:t> object</a:t>
            </a:r>
          </a:p>
          <a:p>
            <a:pPr lvl="2"/>
            <a:r>
              <a:rPr lang="en-US" dirty="0" smtClean="0"/>
              <a:t>What does following code do?</a:t>
            </a:r>
          </a:p>
          <a:p>
            <a:pPr marL="1033462" lvl="3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a1 = line.getP1();</a:t>
            </a:r>
          </a:p>
          <a:p>
            <a:pPr marL="1033462" lvl="3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a2 = line.getP2();</a:t>
            </a:r>
          </a:p>
          <a:p>
            <a:pPr marL="1033462" lvl="3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a1.setX (a2.getX());</a:t>
            </a:r>
          </a:p>
          <a:p>
            <a:pPr marL="1033462" lvl="3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a1.setY (a2.getY());</a:t>
            </a:r>
          </a:p>
          <a:p>
            <a:r>
              <a:rPr lang="en-US" dirty="0" smtClean="0"/>
              <a:t>This is a problem even in the absence of threads</a:t>
            </a:r>
          </a:p>
          <a:p>
            <a:pPr lvl="1"/>
            <a:r>
              <a:rPr lang="en-US" dirty="0" smtClean="0"/>
              <a:t>When you publish an object, make sure that the receiving code cannot invalidate invariants</a:t>
            </a:r>
          </a:p>
          <a:p>
            <a:pPr lvl="1"/>
            <a:r>
              <a:rPr lang="en-US" dirty="0" smtClean="0"/>
              <a:t>Terminology:  receiving code sometimes called </a:t>
            </a:r>
            <a:r>
              <a:rPr lang="en-US" i="1" dirty="0" smtClean="0">
                <a:solidFill>
                  <a:srgbClr val="FF0000"/>
                </a:solidFill>
              </a:rPr>
              <a:t>alien code</a:t>
            </a:r>
            <a:r>
              <a:rPr lang="en-US" dirty="0" smtClean="0"/>
              <a:t> to emphasize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Obvious Forms of Publishing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Assigning to a public field</a:t>
            </a:r>
          </a:p>
          <a:p>
            <a:pPr lvl="1"/>
            <a:r>
              <a:rPr lang="en-US" dirty="0" smtClean="0"/>
              <a:t>Consider</a:t>
            </a:r>
          </a:p>
          <a:p>
            <a:pPr marL="695325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ReallyBadLine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95325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p1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95325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marL="695325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 lvl="1"/>
            <a:r>
              <a:rPr lang="en-US" dirty="0" smtClean="0"/>
              <a:t>Really bad idea:  don’t do this (almost impossible to enforce correctness)</a:t>
            </a:r>
          </a:p>
          <a:p>
            <a:r>
              <a:rPr lang="en-US" dirty="0" smtClean="0"/>
              <a:t>Via getters (cf. </a:t>
            </a:r>
            <a:r>
              <a:rPr lang="en-US" dirty="0" err="1" smtClean="0"/>
              <a:t>BadLine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getters is better than using public fields</a:t>
            </a:r>
          </a:p>
          <a:p>
            <a:pPr lvl="1"/>
            <a:r>
              <a:rPr lang="en-US" dirty="0" smtClean="0"/>
              <a:t>Remember that once an inner object is obtained by alien code, an enclosing object loses control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Atomic operations are uninterruptible</a:t>
            </a:r>
          </a:p>
          <a:p>
            <a:pPr lvl="1"/>
            <a:r>
              <a:rPr lang="en-US" dirty="0" smtClean="0"/>
              <a:t>They have either not started, or have finished:  there is no “middle”</a:t>
            </a:r>
          </a:p>
          <a:p>
            <a:pPr lvl="1"/>
            <a:r>
              <a:rPr lang="en-US" dirty="0" smtClean="0"/>
              <a:t>Procedural abstraction:  permits method calls to be viewed as atomic, even though they consist of multiple operations</a:t>
            </a:r>
          </a:p>
          <a:p>
            <a:pPr lvl="1"/>
            <a:r>
              <a:rPr lang="en-US" dirty="0" smtClean="0"/>
              <a:t>Concurrency breaks procedural abstraction!</a:t>
            </a:r>
          </a:p>
          <a:p>
            <a:r>
              <a:rPr lang="en-US" dirty="0" smtClean="0"/>
              <a:t>Thread-safety:  use of locking to give illusion of atomicity to method calls </a:t>
            </a:r>
            <a:r>
              <a:rPr lang="en-US" i="1" dirty="0" err="1" smtClean="0"/>
              <a:t>vis</a:t>
            </a:r>
            <a:r>
              <a:rPr lang="en-US" i="1" dirty="0" smtClean="0"/>
              <a:t> à </a:t>
            </a:r>
            <a:r>
              <a:rPr lang="en-US" i="1" dirty="0" err="1" smtClean="0"/>
              <a:t>vis</a:t>
            </a:r>
            <a:r>
              <a:rPr lang="en-US" i="1" dirty="0" smtClean="0"/>
              <a:t> </a:t>
            </a:r>
            <a:r>
              <a:rPr lang="en-US" dirty="0" smtClean="0"/>
              <a:t>a class specification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2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Publishing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Publishing an object also publishes any objects accessible from that object</a:t>
            </a:r>
          </a:p>
          <a:p>
            <a:r>
              <a:rPr lang="en-US" dirty="0" smtClean="0"/>
              <a:t>Consider (from book)</a:t>
            </a:r>
          </a:p>
          <a:p>
            <a:pPr marL="338137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UnsafeStates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private String[] states = new String[] {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“AK”, “AL”, …};</a:t>
            </a:r>
          </a:p>
          <a:p>
            <a:pPr marL="338137" lvl="1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public String[]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getStates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 states;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38137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getStates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publishes private field states, which can now be modified (probably not what is intended)</a:t>
            </a:r>
          </a:p>
          <a:p>
            <a:pPr lvl="1"/>
            <a:r>
              <a:rPr lang="en-US" dirty="0" smtClean="0"/>
              <a:t>It also publishes all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objects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dirty="0" smtClean="0"/>
              <a:t> array as well</a:t>
            </a:r>
          </a:p>
          <a:p>
            <a:r>
              <a:rPr lang="en-US" i="1" dirty="0" smtClean="0"/>
              <a:t>Indirect publishing is the most common form of escape!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0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Publishing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Nested classes can give rise to a subtle form of indirect publishing</a:t>
            </a:r>
          </a:p>
          <a:p>
            <a:pPr lvl="1"/>
            <a:r>
              <a:rPr lang="en-US" dirty="0" smtClean="0"/>
              <a:t>Inner objects have a reference to outer, enclosing objects</a:t>
            </a:r>
          </a:p>
          <a:p>
            <a:pPr lvl="1"/>
            <a:r>
              <a:rPr lang="en-US" dirty="0" smtClean="0"/>
              <a:t>This is stored in a hidden field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this$0</a:t>
            </a:r>
          </a:p>
          <a:p>
            <a:pPr lvl="1"/>
            <a:r>
              <a:rPr lang="en-US" dirty="0" smtClean="0"/>
              <a:t>There are means to access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this$0</a:t>
            </a:r>
          </a:p>
          <a:p>
            <a:pPr lvl="1"/>
            <a:r>
              <a:rPr lang="en-US" dirty="0" smtClean="0"/>
              <a:t>So:  publishing an inner object indirectly publishes its enclosing object also</a:t>
            </a:r>
          </a:p>
          <a:p>
            <a:r>
              <a:rPr lang="en-US" dirty="0" smtClean="0"/>
              <a:t>Note: This is not advisable to use outer classes in this way; better redesign your code so that you don’t need to use it. It’s just a warning about unintended publishing.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443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Outer / Inner Object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1857"/>
            <a:ext cx="8603170" cy="5409285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Consider class Outer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Outer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= 1;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foo () {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("Outer a = " + a);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Inner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 = a + 1;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foo () {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("Inner b = " + b); 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Now consider (credit to:  http://</a:t>
            </a:r>
            <a:r>
              <a:rPr lang="en-US" dirty="0" smtClean="0"/>
              <a:t>stackoverflow.com/questions/763543/in-java-how-do-i-access-the-outer-class-when-im-not-in-the-inner-class)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java.lang.reflect.Field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OuterInnerTest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Outer.Inner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 = new Outer().new Inner()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An object of Inner</a:t>
            </a:r>
            <a:endParaRPr lang="en-US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v.foo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						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But it has access to Outer</a:t>
            </a:r>
            <a:endParaRPr lang="en-US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Field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outerThis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v.getClass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getDeclaredField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("this$0")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//Reflection this$0 is Outer</a:t>
            </a:r>
            <a:endParaRPr lang="en-US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Outer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= (Outer)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outerThis.get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(v);		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Got outer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("The outer object is " + u);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u.foo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NoSuchFieldException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 throw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(e);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catch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IllegalAccessException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throw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e);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What gets printed?</a:t>
            </a:r>
          </a:p>
          <a:p>
            <a:pPr marL="347662" lvl="1" indent="0">
              <a:buNone/>
            </a:pPr>
            <a:r>
              <a:rPr lang="sv-SE" dirty="0" smtClean="0">
                <a:solidFill>
                  <a:srgbClr val="FF0000"/>
                </a:solidFill>
              </a:rPr>
              <a:t>inner </a:t>
            </a:r>
            <a:r>
              <a:rPr lang="sv-SE" dirty="0">
                <a:solidFill>
                  <a:srgbClr val="FF0000"/>
                </a:solidFill>
              </a:rPr>
              <a:t>b = </a:t>
            </a:r>
            <a:r>
              <a:rPr lang="sv-SE" dirty="0" smtClean="0">
                <a:solidFill>
                  <a:srgbClr val="FF0000"/>
                </a:solidFill>
              </a:rPr>
              <a:t>2</a:t>
            </a:r>
          </a:p>
          <a:p>
            <a:pPr marL="347662" lvl="1" indent="0">
              <a:buNone/>
            </a:pPr>
            <a:r>
              <a:rPr lang="sv-SE" dirty="0" smtClean="0">
                <a:solidFill>
                  <a:srgbClr val="FF0000"/>
                </a:solidFill>
              </a:rPr>
              <a:t>Outer </a:t>
            </a:r>
            <a:r>
              <a:rPr lang="sv-SE" dirty="0">
                <a:solidFill>
                  <a:srgbClr val="FF0000"/>
                </a:solidFill>
              </a:rPr>
              <a:t>a = </a:t>
            </a:r>
            <a:r>
              <a:rPr lang="sv-SE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sv-SE" dirty="0" smtClean="0"/>
              <a:t>Outer object is available, even though it is not directly published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3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and Escape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Escape is especially problematic in the presence of threads</a:t>
            </a:r>
          </a:p>
          <a:p>
            <a:pPr lvl="1"/>
            <a:r>
              <a:rPr lang="en-US" dirty="0" smtClean="0"/>
              <a:t>The usual issues of thread-safety are especially evident when an object escapes</a:t>
            </a:r>
          </a:p>
          <a:p>
            <a:pPr lvl="1"/>
            <a:r>
              <a:rPr lang="en-US" dirty="0" smtClean="0"/>
              <a:t>There is also an issue with incompletely constructed objects being visible to other threads!</a:t>
            </a:r>
          </a:p>
          <a:p>
            <a:r>
              <a:rPr lang="en-US" dirty="0" smtClean="0"/>
              <a:t>Examples follow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13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Subtle Escape #1 (1/2)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6496"/>
            <a:ext cx="8229600" cy="530966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Here are classes for a collection of cached, time-stamped objects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Cache class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TimeStampedObjCache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static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volatile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lastObjCreated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		new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(new Object ());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Time-stamped object class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payload;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Date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this.payload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o;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TimeStampedObjCache.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lastObjCreated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this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new Date();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getTimeStamp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getPayload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payload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Subtle Escape #1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What will this driver do?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iterations = 10000;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Thread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t1;</a:t>
            </a:r>
          </a:p>
          <a:p>
            <a:pPr marL="347662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&lt;iterations;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 Thread(new Runnable() {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run()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new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});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t1.start();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TimeStampedObjCache.lastObjCreated.getTimeStamp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null)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It seems like the error count should be 0, and yet on most architectures it is not!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TimeStampedObj</a:t>
            </a:r>
            <a:r>
              <a:rPr lang="en-US" dirty="0" smtClean="0"/>
              <a:t> objects are </a:t>
            </a:r>
            <a:r>
              <a:rPr lang="en-US" dirty="0" smtClean="0">
                <a:solidFill>
                  <a:srgbClr val="0000FF"/>
                </a:solidFill>
              </a:rPr>
              <a:t>not fully constructed when they are assigned to cache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is called on them, they can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Note: However, on my computer I am getting 0! Try to run it on your computers.</a:t>
            </a:r>
            <a:endParaRPr lang="en-US" dirty="0">
              <a:solidFill>
                <a:srgbClr val="FF0000"/>
              </a:solidFill>
            </a:endParaRP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5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12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Subtle Escape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214"/>
            <a:ext cx="8229600" cy="552913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Consider following code from book, </a:t>
            </a:r>
            <a:r>
              <a:rPr lang="en-US" dirty="0">
                <a:solidFill>
                  <a:srgbClr val="990000"/>
                </a:solidFill>
              </a:rPr>
              <a:t>http://</a:t>
            </a:r>
            <a:r>
              <a:rPr lang="en-US" dirty="0" smtClean="0">
                <a:solidFill>
                  <a:srgbClr val="990000"/>
                </a:solidFill>
              </a:rPr>
              <a:t>www.ibm.com/developerworks/java/library/j-jtp0618/index.html</a:t>
            </a:r>
            <a:endParaRPr lang="en-US" dirty="0" smtClean="0"/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EventListener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EventListener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eventSource.registerListener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(this);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onEvent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(Event e) {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RecordingEventListener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EventListener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list;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RecordingEventListener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super(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//HAS TO BE FIRST LINE OF CONSTRUCTOR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list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Collections.synchronizedList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onEvent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(Event e) {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super.onEvent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getEvents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(Event[])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list.toArray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Event[0]);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7662" lvl="1" indent="0">
              <a:buNone/>
            </a:pP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is published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EventListener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Any thread with access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eventSource</a:t>
            </a:r>
            <a:r>
              <a:rPr lang="en-US" dirty="0" smtClean="0"/>
              <a:t> listeners now has access to this object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RecordingEventListener</a:t>
            </a:r>
            <a:r>
              <a:rPr lang="en-US" dirty="0" smtClean="0"/>
              <a:t> now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EventListener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Constructor is also extended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RecordingEventListener</a:t>
            </a:r>
            <a:r>
              <a:rPr lang="en-US" dirty="0" smtClean="0"/>
              <a:t> objects can be accessible even before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is added  to object!</a:t>
            </a:r>
          </a:p>
          <a:p>
            <a:r>
              <a:rPr lang="en-US" dirty="0" smtClean="0"/>
              <a:t>You can also </a:t>
            </a:r>
            <a:r>
              <a:rPr lang="en-US" dirty="0"/>
              <a:t>read </a:t>
            </a:r>
            <a:r>
              <a:rPr lang="en-US" dirty="0" smtClean="0"/>
              <a:t>this post: </a:t>
            </a:r>
            <a:r>
              <a:rPr lang="en-US" dirty="0">
                <a:hlinkClick r:id="rId2"/>
              </a:rPr>
              <a:t>http://www.ibm.com/developerworks/library/j-jtp07265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is only fully constructed when constructor terminates</a:t>
            </a:r>
          </a:p>
          <a:p>
            <a:r>
              <a:rPr lang="en-US" dirty="0" smtClean="0"/>
              <a:t>Don’t </a:t>
            </a:r>
            <a:r>
              <a:rPr lang="en-US" dirty="0"/>
              <a:t>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 escape during object </a:t>
            </a:r>
            <a:r>
              <a:rPr lang="en-US" dirty="0" smtClean="0"/>
              <a:t>construction!</a:t>
            </a:r>
          </a:p>
          <a:p>
            <a:pPr lvl="1"/>
            <a:r>
              <a:rPr lang="en-US" dirty="0" smtClean="0"/>
              <a:t>Don’t do it!</a:t>
            </a:r>
          </a:p>
          <a:p>
            <a:pPr lvl="1"/>
            <a:r>
              <a:rPr lang="en-US" dirty="0" smtClean="0"/>
              <a:t>Book:  object </a:t>
            </a:r>
            <a:r>
              <a:rPr lang="en-US" dirty="0"/>
              <a:t>is </a:t>
            </a:r>
            <a:r>
              <a:rPr lang="en-US" i="1" dirty="0">
                <a:solidFill>
                  <a:srgbClr val="FF0000"/>
                </a:solidFill>
              </a:rPr>
              <a:t>improperly constructed</a:t>
            </a:r>
            <a:r>
              <a:rPr lang="en-US" dirty="0"/>
              <a:t> when this is the case)</a:t>
            </a:r>
          </a:p>
          <a:p>
            <a:r>
              <a:rPr lang="en-US" dirty="0" smtClean="0"/>
              <a:t>Related point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start threads inside </a:t>
            </a:r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Reason:  very easy to publish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to such threads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Factory Pattern</a:t>
            </a:r>
            <a:br>
              <a:rPr lang="en-US" dirty="0" smtClean="0"/>
            </a:br>
            <a:r>
              <a:rPr lang="en-US" dirty="0" smtClean="0"/>
              <a:t>(for 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2909" y="1859340"/>
            <a:ext cx="728518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factory method pattern is a way to encapsulate object creation. Without a factory method, you would simply call the class's constructor directly: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Foo </a:t>
            </a:r>
            <a:r>
              <a:rPr lang="en-US" dirty="0"/>
              <a:t>x = new Foo().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pattern, you would instead call the factory method: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Foo </a:t>
            </a:r>
            <a:r>
              <a:rPr lang="en-US" dirty="0"/>
              <a:t>x = </a:t>
            </a:r>
            <a:r>
              <a:rPr lang="en-US" dirty="0" err="1"/>
              <a:t>Foo.create</a:t>
            </a:r>
            <a:r>
              <a:rPr lang="en-US" dirty="0"/>
              <a:t>().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constructors are marked private, so they cannot be called except from inside the class, and the factory method is marked as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so that it can be called without first having an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From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http://stackoverflow.com/questions/929021/what-are-static-factory-methods-in-java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57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Safe Construction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subtle escape examples, problem stemmed from desire to publish object as part of its creation</a:t>
            </a:r>
          </a:p>
          <a:p>
            <a:pPr lvl="1"/>
            <a:r>
              <a:rPr lang="en-US" dirty="0" smtClean="0"/>
              <a:t>In #1, </a:t>
            </a:r>
            <a:r>
              <a:rPr lang="en-US" dirty="0" err="1" smtClean="0"/>
              <a:t>TimeStampedObj</a:t>
            </a:r>
            <a:r>
              <a:rPr lang="en-US" dirty="0" smtClean="0"/>
              <a:t> objects assigned to cache as part of construction</a:t>
            </a:r>
          </a:p>
          <a:p>
            <a:pPr lvl="1"/>
            <a:r>
              <a:rPr lang="en-US" dirty="0" smtClean="0"/>
              <a:t>In #2, </a:t>
            </a:r>
            <a:r>
              <a:rPr lang="en-US" dirty="0" err="1" smtClean="0"/>
              <a:t>EventListener</a:t>
            </a:r>
            <a:r>
              <a:rPr lang="en-US" dirty="0" smtClean="0"/>
              <a:t> objects registered with event sources</a:t>
            </a:r>
          </a:p>
          <a:p>
            <a:r>
              <a:rPr lang="en-US" dirty="0" smtClean="0"/>
              <a:t>Desire to do this is understandable!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 functionality for these objects is to be part of these larger objects</a:t>
            </a:r>
          </a:p>
          <a:p>
            <a:pPr lvl="1"/>
            <a:r>
              <a:rPr lang="en-US" dirty="0" smtClean="0"/>
              <a:t>Problem is that object is not fully constructed until after constructor terminates</a:t>
            </a:r>
          </a:p>
          <a:p>
            <a:pPr lvl="1"/>
            <a:r>
              <a:rPr lang="en-US" dirty="0" smtClean="0"/>
              <a:t>In multi-threaded systems, a thread might see an incompletely constructed object</a:t>
            </a:r>
          </a:p>
          <a:p>
            <a:r>
              <a:rPr lang="en-US" dirty="0" smtClean="0"/>
              <a:t>We can achieve this using private constructors and a static “factory” method</a:t>
            </a:r>
          </a:p>
          <a:p>
            <a:pPr lvl="1"/>
            <a:r>
              <a:rPr lang="en-US" dirty="0" smtClean="0"/>
              <a:t>New method acts as “proxy” for constructing objects, installing them properly</a:t>
            </a:r>
          </a:p>
          <a:p>
            <a:pPr lvl="1"/>
            <a:r>
              <a:rPr lang="en-US" dirty="0" smtClean="0"/>
              <a:t>Method calls private constructor, then installs it in appropriate data structures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guaranteed to be atomic in Java?</a:t>
            </a:r>
          </a:p>
          <a:p>
            <a:pPr lvl="1"/>
            <a:r>
              <a:rPr lang="en-US" dirty="0"/>
              <a:t>Reads, writes of non-64-bit primitive </a:t>
            </a:r>
            <a:r>
              <a:rPr lang="en-US" dirty="0" smtClean="0"/>
              <a:t>types (</a:t>
            </a:r>
            <a:r>
              <a:rPr lang="en-US" dirty="0" err="1" smtClean="0"/>
              <a:t>ints</a:t>
            </a:r>
            <a:r>
              <a:rPr lang="en-US" dirty="0" smtClean="0"/>
              <a:t>, chars, floats, etc.)</a:t>
            </a:r>
            <a:endParaRPr lang="en-US" dirty="0"/>
          </a:p>
          <a:p>
            <a:pPr lvl="1"/>
            <a:r>
              <a:rPr lang="en-US" dirty="0"/>
              <a:t>Reads, writes of references (32-bit and 64-bit)</a:t>
            </a:r>
          </a:p>
          <a:p>
            <a:r>
              <a:rPr lang="en-US" dirty="0" smtClean="0"/>
              <a:t>Guarantee :  if you read a non-64-bit primitive-typed variable, you will see a value that some thread actually wrote to it</a:t>
            </a:r>
          </a:p>
          <a:p>
            <a:r>
              <a:rPr lang="en-US" dirty="0" smtClean="0"/>
              <a:t>This guarantee is sometimes called </a:t>
            </a:r>
            <a:r>
              <a:rPr lang="en-US" i="1" dirty="0" smtClean="0">
                <a:solidFill>
                  <a:srgbClr val="FF0000"/>
                </a:solidFill>
              </a:rPr>
              <a:t>out-of-thin-air safety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Safe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546"/>
            <a:ext cx="8229600" cy="50748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FixedTimeStampedObj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payload;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Date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 avoid publishing this in constructor, make it private and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not assign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FixedTimeStampedObj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this.payload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o;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 Date();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Static factory method is what users use to create objects now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FixedTimeStampedObj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newInstance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(Object o)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FixedTimeStampedObj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FixedTimeStampedObj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FixedTimeStampedObjCache.lastObjCreated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5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Sharing objects among threads imposes costs</a:t>
            </a:r>
          </a:p>
          <a:p>
            <a:pPr lvl="1"/>
            <a:r>
              <a:rPr lang="en-US" dirty="0" smtClean="0"/>
              <a:t>Thread-safety must be implemented explicitly</a:t>
            </a:r>
          </a:p>
          <a:p>
            <a:pPr lvl="1"/>
            <a:r>
              <a:rPr lang="en-US" dirty="0" smtClean="0"/>
              <a:t>This involves locking</a:t>
            </a:r>
          </a:p>
          <a:p>
            <a:pPr lvl="1"/>
            <a:r>
              <a:rPr lang="en-US" dirty="0" smtClean="0"/>
              <a:t>Locking incurs run-time overhead, programming complexity</a:t>
            </a:r>
          </a:p>
          <a:p>
            <a:r>
              <a:rPr lang="en-US" dirty="0" smtClean="0"/>
              <a:t>One way to minimize complexity:  don’t share!</a:t>
            </a:r>
          </a:p>
          <a:p>
            <a:pPr lvl="1"/>
            <a:r>
              <a:rPr lang="en-US" dirty="0" smtClean="0"/>
              <a:t>Of course, some sharing is needed</a:t>
            </a:r>
          </a:p>
          <a:p>
            <a:pPr lvl="1"/>
            <a:r>
              <a:rPr lang="en-US" dirty="0" smtClean="0"/>
              <a:t>However, objects that are confined to a single thread are guaranteed to be thread-safe</a:t>
            </a:r>
          </a:p>
          <a:p>
            <a:pPr lvl="1"/>
            <a:r>
              <a:rPr lang="en-US" dirty="0" smtClean="0"/>
              <a:t>Many graphical-user-interface (GUI) follow this paradigm</a:t>
            </a:r>
          </a:p>
          <a:p>
            <a:pPr lvl="2"/>
            <a:r>
              <a:rPr lang="en-US" dirty="0" smtClean="0"/>
              <a:t>There is a single thread handling events</a:t>
            </a:r>
          </a:p>
          <a:p>
            <a:pPr lvl="2"/>
            <a:r>
              <a:rPr lang="en-US" dirty="0" smtClean="0"/>
              <a:t>Applications put events into event queue</a:t>
            </a:r>
          </a:p>
          <a:p>
            <a:pPr lvl="2"/>
            <a:r>
              <a:rPr lang="en-US" dirty="0" smtClean="0"/>
              <a:t>Handler repeatedly checks event queue, calls appropriate handler</a:t>
            </a:r>
          </a:p>
          <a:p>
            <a:pPr lvl="2"/>
            <a:r>
              <a:rPr lang="en-US" dirty="0" smtClean="0"/>
              <a:t>Objects that only reside in handler need not be synchronized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Thread Confinement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Programmer uses her / his ingenuity to ensure thread confinement</a:t>
            </a:r>
          </a:p>
          <a:p>
            <a:r>
              <a:rPr lang="en-US" dirty="0"/>
              <a:t>One common paradigm</a:t>
            </a:r>
          </a:p>
          <a:p>
            <a:pPr lvl="1"/>
            <a:r>
              <a:rPr lang="en-US" dirty="0"/>
              <a:t>When you create a new thread, give it its own deep copy of </a:t>
            </a:r>
            <a:r>
              <a:rPr lang="en-US" dirty="0" smtClean="0"/>
              <a:t>the </a:t>
            </a:r>
            <a:r>
              <a:rPr lang="en-US" dirty="0"/>
              <a:t>local </a:t>
            </a:r>
            <a:r>
              <a:rPr lang="en-US" dirty="0" smtClean="0"/>
              <a:t>objects it needs</a:t>
            </a:r>
          </a:p>
          <a:p>
            <a:pPr lvl="1"/>
            <a:r>
              <a:rPr lang="en-US" dirty="0" smtClean="0"/>
              <a:t>These local objects will be thread-confined</a:t>
            </a:r>
          </a:p>
          <a:p>
            <a:r>
              <a:rPr lang="en-US" dirty="0" smtClean="0"/>
              <a:t>Dangers!</a:t>
            </a:r>
          </a:p>
          <a:p>
            <a:pPr lvl="1"/>
            <a:r>
              <a:rPr lang="en-US" dirty="0" smtClean="0"/>
              <a:t>Frequently, only programmer knows about this design goal</a:t>
            </a:r>
          </a:p>
          <a:p>
            <a:pPr lvl="1"/>
            <a:r>
              <a:rPr lang="en-US" dirty="0" smtClean="0"/>
              <a:t>It’s easy to make mistakes</a:t>
            </a:r>
          </a:p>
          <a:p>
            <a:pPr lvl="1"/>
            <a:r>
              <a:rPr lang="en-US" dirty="0" smtClean="0"/>
              <a:t>Document!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9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Confinement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 variables belong to a single thread, by definition</a:t>
            </a:r>
          </a:p>
          <a:p>
            <a:pPr lvl="1"/>
            <a:r>
              <a:rPr lang="en-US" dirty="0" smtClean="0"/>
              <a:t>Local variables live on the stack</a:t>
            </a:r>
          </a:p>
          <a:p>
            <a:pPr lvl="1"/>
            <a:r>
              <a:rPr lang="en-US" dirty="0" smtClean="0"/>
              <a:t>In Java, only the heap is shared</a:t>
            </a:r>
          </a:p>
          <a:p>
            <a:r>
              <a:rPr lang="en-US" dirty="0" smtClean="0"/>
              <a:t>Objects will be </a:t>
            </a:r>
            <a:r>
              <a:rPr lang="en-US" i="1" dirty="0" smtClean="0">
                <a:solidFill>
                  <a:srgbClr val="FF0000"/>
                </a:solidFill>
              </a:rPr>
              <a:t>stack confined </a:t>
            </a:r>
            <a:r>
              <a:rPr lang="en-US" dirty="0" smtClean="0"/>
              <a:t>if they are:</a:t>
            </a:r>
          </a:p>
          <a:p>
            <a:pPr lvl="1"/>
            <a:r>
              <a:rPr lang="en-US" dirty="0" smtClean="0"/>
              <a:t>Created in a thread</a:t>
            </a:r>
          </a:p>
          <a:p>
            <a:pPr lvl="1"/>
            <a:r>
              <a:rPr lang="en-US" dirty="0" smtClean="0"/>
              <a:t>Assigned to a local variable in the thread</a:t>
            </a:r>
          </a:p>
          <a:p>
            <a:pPr lvl="1"/>
            <a:r>
              <a:rPr lang="en-US" dirty="0" smtClean="0"/>
              <a:t>Never published</a:t>
            </a:r>
          </a:p>
          <a:p>
            <a:pPr marL="347662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Example of Stack Confinement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47" y="895955"/>
            <a:ext cx="8772125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Consider:</a:t>
            </a:r>
          </a:p>
          <a:p>
            <a:pPr marL="347662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ExtractIntList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List&lt;Integer&gt;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extract (Vector&lt;Integer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list, Integer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matchList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 ();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list) {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i.equals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matchList.add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matchList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/>
              <a:t>This method uses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 to hold the matches it finds in the input list</a:t>
            </a:r>
          </a:p>
          <a:p>
            <a:r>
              <a:rPr lang="en-US" sz="1600" dirty="0" smtClean="0"/>
              <a:t>But:</a:t>
            </a:r>
          </a:p>
          <a:p>
            <a:pPr lvl="1"/>
            <a:r>
              <a:rPr lang="en-US" sz="1400" dirty="0" err="1" smtClean="0"/>
              <a:t>ArrayList</a:t>
            </a:r>
            <a:r>
              <a:rPr lang="en-US" sz="1400" dirty="0" smtClean="0"/>
              <a:t> created </a:t>
            </a:r>
            <a:r>
              <a:rPr lang="en-US" sz="1400" dirty="0" smtClean="0">
                <a:solidFill>
                  <a:srgbClr val="FF0000"/>
                </a:solidFill>
              </a:rPr>
              <a:t>inside method</a:t>
            </a:r>
            <a:r>
              <a:rPr lang="en-US" sz="1400" dirty="0" smtClean="0"/>
              <a:t>, assigned to local variable</a:t>
            </a:r>
          </a:p>
          <a:p>
            <a:pPr lvl="1"/>
            <a:r>
              <a:rPr lang="en-US" sz="1400" dirty="0" smtClean="0"/>
              <a:t>It is not published</a:t>
            </a:r>
          </a:p>
          <a:p>
            <a:pPr lvl="1"/>
            <a:r>
              <a:rPr lang="en-US" sz="1400" dirty="0" smtClean="0"/>
              <a:t>So:  no need to synchronize when adding elements!</a:t>
            </a:r>
          </a:p>
          <a:p>
            <a:r>
              <a:rPr lang="en-US" sz="1600" dirty="0" smtClean="0"/>
              <a:t>Of course, this does not mean method is correct, only that internal data structures do not require synchronization!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26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Example from book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626" y="1259805"/>
            <a:ext cx="8878454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Animals {</a:t>
            </a:r>
          </a:p>
          <a:p>
            <a:r>
              <a:rPr lang="en-US" sz="1400" dirty="0"/>
              <a:t>    Ark ark;</a:t>
            </a:r>
          </a:p>
          <a:p>
            <a:r>
              <a:rPr lang="en-US" sz="1400" dirty="0"/>
              <a:t>    Species species;</a:t>
            </a:r>
          </a:p>
          <a:p>
            <a:r>
              <a:rPr lang="en-US" sz="1400" dirty="0"/>
              <a:t>    Gender gender;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   public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loadTheArk</a:t>
            </a:r>
            <a:r>
              <a:rPr lang="en-US" sz="1400" dirty="0">
                <a:solidFill>
                  <a:srgbClr val="FF0000"/>
                </a:solidFill>
              </a:rPr>
              <a:t>(Collection&lt;Animal&gt; candidates)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SortedSet</a:t>
            </a:r>
            <a:r>
              <a:rPr lang="en-US" sz="1400" dirty="0">
                <a:solidFill>
                  <a:srgbClr val="FF0000"/>
                </a:solidFill>
              </a:rPr>
              <a:t>&lt;Animal&gt; animals;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numPairs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  <a:r>
              <a:rPr lang="en-US" sz="1400" dirty="0" smtClean="0">
                <a:solidFill>
                  <a:srgbClr val="FF0000"/>
                </a:solidFill>
              </a:rPr>
              <a:t>;				</a:t>
            </a:r>
            <a:r>
              <a:rPr lang="en-US" sz="1400" dirty="0" smtClean="0">
                <a:solidFill>
                  <a:srgbClr val="008000"/>
                </a:solidFill>
              </a:rPr>
              <a:t>//confined to method; no way to break this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    Animal candidate = null;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>
                <a:solidFill>
                  <a:srgbClr val="008000"/>
                </a:solidFill>
              </a:rPr>
              <a:t> // animals confined to method, don't let them escape!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animals = new </a:t>
            </a:r>
            <a:r>
              <a:rPr lang="en-US" sz="1400" dirty="0" err="1">
                <a:solidFill>
                  <a:srgbClr val="FF0000"/>
                </a:solidFill>
              </a:rPr>
              <a:t>TreeSet</a:t>
            </a:r>
            <a:r>
              <a:rPr lang="en-US" sz="1400" dirty="0">
                <a:solidFill>
                  <a:srgbClr val="FF0000"/>
                </a:solidFill>
              </a:rPr>
              <a:t>&lt;Animal&gt;(new </a:t>
            </a:r>
            <a:r>
              <a:rPr lang="en-US" sz="1400" dirty="0" err="1">
                <a:solidFill>
                  <a:srgbClr val="FF0000"/>
                </a:solidFill>
              </a:rPr>
              <a:t>SpeciesGenderComparator</a:t>
            </a:r>
            <a:r>
              <a:rPr lang="en-US" sz="1400" dirty="0">
                <a:solidFill>
                  <a:srgbClr val="FF0000"/>
                </a:solidFill>
              </a:rPr>
              <a:t>());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animals.addAll</a:t>
            </a:r>
            <a:r>
              <a:rPr lang="en-US" sz="1400" dirty="0">
                <a:solidFill>
                  <a:srgbClr val="FF0000"/>
                </a:solidFill>
              </a:rPr>
              <a:t>(candidates);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for (Animal a : animals)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if (candidate == null || !</a:t>
            </a:r>
            <a:r>
              <a:rPr lang="en-US" sz="1400" dirty="0" err="1">
                <a:solidFill>
                  <a:srgbClr val="FF0000"/>
                </a:solidFill>
              </a:rPr>
              <a:t>candidate.isPotentialMate</a:t>
            </a:r>
            <a:r>
              <a:rPr lang="en-US" sz="1400" dirty="0">
                <a:solidFill>
                  <a:srgbClr val="FF0000"/>
                </a:solidFill>
              </a:rPr>
              <a:t>(a))	</a:t>
            </a:r>
            <a:r>
              <a:rPr lang="en-US" sz="1400" dirty="0">
                <a:solidFill>
                  <a:srgbClr val="008000"/>
                </a:solidFill>
              </a:rPr>
              <a:t>// look for potential mates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candidate = a;							</a:t>
            </a:r>
            <a:r>
              <a:rPr lang="en-US" sz="1400" dirty="0">
                <a:solidFill>
                  <a:srgbClr val="008000"/>
                </a:solidFill>
              </a:rPr>
              <a:t>// single?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else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ark.load</a:t>
            </a:r>
            <a:r>
              <a:rPr lang="en-US" sz="1400" dirty="0">
                <a:solidFill>
                  <a:srgbClr val="FF0000"/>
                </a:solidFill>
              </a:rPr>
              <a:t>(new </a:t>
            </a:r>
            <a:r>
              <a:rPr lang="en-US" sz="1400" dirty="0" err="1">
                <a:solidFill>
                  <a:srgbClr val="FF0000"/>
                </a:solidFill>
              </a:rPr>
              <a:t>AnimalPair</a:t>
            </a:r>
            <a:r>
              <a:rPr lang="en-US" sz="1400" dirty="0">
                <a:solidFill>
                  <a:srgbClr val="FF0000"/>
                </a:solidFill>
              </a:rPr>
              <a:t>(candidate, a));			</a:t>
            </a:r>
            <a:r>
              <a:rPr lang="en-US" sz="1400" dirty="0">
                <a:solidFill>
                  <a:srgbClr val="008000"/>
                </a:solidFill>
              </a:rPr>
              <a:t>// got pair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++</a:t>
            </a:r>
            <a:r>
              <a:rPr lang="en-US" sz="1400" dirty="0" err="1">
                <a:solidFill>
                  <a:srgbClr val="FF0000"/>
                </a:solidFill>
              </a:rPr>
              <a:t>numPairs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candidate = null;						</a:t>
            </a:r>
            <a:r>
              <a:rPr lang="en-US" sz="1400" dirty="0">
                <a:solidFill>
                  <a:srgbClr val="008000"/>
                </a:solidFill>
              </a:rPr>
              <a:t>// keep looking for more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return </a:t>
            </a:r>
            <a:r>
              <a:rPr lang="en-US" sz="1400" dirty="0" err="1">
                <a:solidFill>
                  <a:srgbClr val="FF0000"/>
                </a:solidFill>
              </a:rPr>
              <a:t>numPairs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951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10</a:t>
            </a:r>
            <a:br>
              <a:rPr lang="en-US" dirty="0" smtClean="0"/>
            </a:br>
            <a:r>
              <a:rPr lang="en-US" dirty="0" smtClean="0"/>
              <a:t>Sharing Objects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6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Another mechanism for localizing objects in threads so that thread-safety is guaranteed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ThreadLocal</a:t>
            </a:r>
            <a:r>
              <a:rPr lang="en-US" dirty="0" smtClean="0"/>
              <a:t> object can be seen as a container for other objects, e.g.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&lt;List&lt;Long&gt;&gt;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idList</a:t>
            </a:r>
            <a:r>
              <a:rPr lang="en-US" dirty="0" smtClean="0"/>
              <a:t> is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dirty="0" smtClean="0"/>
              <a:t> object containing several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List&lt;Long&gt;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Each thread accessing a </a:t>
            </a:r>
            <a:r>
              <a:rPr lang="en-US" dirty="0" err="1" smtClean="0"/>
              <a:t>ThreadLocal</a:t>
            </a:r>
            <a:r>
              <a:rPr lang="en-US" dirty="0" smtClean="0"/>
              <a:t> object is given its own variable pointing to a contained object</a:t>
            </a:r>
          </a:p>
          <a:p>
            <a:pPr marL="685800" lvl="2" indent="0">
              <a:buNone/>
            </a:pPr>
            <a:r>
              <a:rPr lang="en-US" dirty="0" smtClean="0"/>
              <a:t>E.g. any thread accessing </a:t>
            </a:r>
            <a:r>
              <a:rPr lang="en-US" dirty="0" err="1" smtClean="0"/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dList</a:t>
            </a:r>
            <a:r>
              <a:rPr lang="en-US" dirty="0" smtClean="0"/>
              <a:t> is given its own local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List&lt;Long&gt;</a:t>
            </a:r>
            <a:r>
              <a:rPr lang="en-US" dirty="0" smtClean="0"/>
              <a:t> variable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idList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Since variables in a </a:t>
            </a:r>
            <a:r>
              <a:rPr lang="en-US" dirty="0" err="1" smtClean="0">
                <a:cs typeface="Courier New" pitchFamily="49" charset="0"/>
              </a:rPr>
              <a:t>ThreadLocal</a:t>
            </a:r>
            <a:r>
              <a:rPr lang="en-US" dirty="0" smtClean="0">
                <a:cs typeface="Courier New" pitchFamily="49" charset="0"/>
              </a:rPr>
              <a:t> container are local to individual threads, no need for synchronization to ensure thread-safe updates to the variables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However, objects pointed to by the variables may still be shared!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Thread-safety is still  an issue in such cases</a:t>
            </a:r>
          </a:p>
          <a:p>
            <a:r>
              <a:rPr lang="en-US" dirty="0" err="1" smtClean="0">
                <a:cs typeface="Courier New" pitchFamily="49" charset="0"/>
              </a:rPr>
              <a:t>ThreadLocal</a:t>
            </a:r>
            <a:r>
              <a:rPr lang="en-US" dirty="0" smtClean="0">
                <a:cs typeface="Courier New" pitchFamily="49" charset="0"/>
              </a:rPr>
              <a:t> objects often used when single-threaded applications with global variables are made multi-threaded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 global variable is made into a </a:t>
            </a:r>
            <a:r>
              <a:rPr lang="en-US" dirty="0" err="1" smtClean="0">
                <a:cs typeface="Courier New" pitchFamily="49" charset="0"/>
              </a:rPr>
              <a:t>ThreadLocal</a:t>
            </a:r>
            <a:r>
              <a:rPr lang="en-US" dirty="0" smtClean="0">
                <a:cs typeface="Courier New" pitchFamily="49" charset="0"/>
              </a:rPr>
              <a:t> variable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Each thread then has its own copy of the formerly global variable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ThreadLocal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Key methods for </a:t>
            </a:r>
            <a:r>
              <a:rPr lang="en-US" dirty="0" err="1" smtClean="0"/>
              <a:t>ThreadLocal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T get ()</a:t>
            </a:r>
          </a:p>
          <a:p>
            <a:pPr marL="685800" lvl="2" indent="0">
              <a:buNone/>
            </a:pPr>
            <a:r>
              <a:rPr lang="en-US" dirty="0" smtClean="0"/>
              <a:t>Get instance of T associated with thread executing get 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set (T e)</a:t>
            </a:r>
          </a:p>
          <a:p>
            <a:pPr marL="685800" lvl="2" indent="0">
              <a:buNone/>
            </a:pPr>
            <a:r>
              <a:rPr lang="en-US" dirty="0" smtClean="0"/>
              <a:t>Change instance of T associated with thread executing set () to 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 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pPr marL="685800" lvl="2" indent="0">
              <a:buNone/>
            </a:pPr>
            <a:r>
              <a:rPr lang="en-US" dirty="0" smtClean="0"/>
              <a:t>Define how to compute initial value associated with a thread (called when get() invoked first time, provided set () not called previously)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remove ()</a:t>
            </a:r>
          </a:p>
          <a:p>
            <a:pPr marL="685800" lvl="2" indent="0">
              <a:buNone/>
            </a:pPr>
            <a:r>
              <a:rPr lang="en-US" dirty="0" smtClean="0"/>
              <a:t>Remove object associated with thread</a:t>
            </a:r>
          </a:p>
          <a:p>
            <a:r>
              <a:rPr lang="en-US" dirty="0" smtClean="0"/>
              <a:t>How to define </a:t>
            </a:r>
            <a:r>
              <a:rPr lang="en-US" dirty="0" err="1" smtClean="0"/>
              <a:t>initialValue</a:t>
            </a:r>
            <a:r>
              <a:rPr lang="en-US" dirty="0" smtClean="0"/>
              <a:t>?  Usually via </a:t>
            </a:r>
            <a:r>
              <a:rPr lang="en-US" dirty="0" smtClean="0">
                <a:solidFill>
                  <a:srgbClr val="FF0000"/>
                </a:solidFill>
              </a:rPr>
              <a:t>anonymous inner classes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92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Anonymous Inner Classes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5825"/>
            <a:ext cx="8229600" cy="51805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Used to create subclasses of a given class without using subclass declarations</a:t>
            </a:r>
          </a:p>
          <a:p>
            <a:r>
              <a:rPr lang="en-US" dirty="0"/>
              <a:t>Declare and instantiate a class at the same time</a:t>
            </a:r>
          </a:p>
          <a:p>
            <a:r>
              <a:rPr lang="en-US" dirty="0"/>
              <a:t>Use them if you need to use a local class only once</a:t>
            </a:r>
          </a:p>
          <a:p>
            <a:r>
              <a:rPr lang="en-US" dirty="0" smtClean="0"/>
              <a:t>Example</a:t>
            </a:r>
          </a:p>
          <a:p>
            <a:pPr marL="347662" lvl="1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&lt;Long&gt;&gt;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threadIds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347662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&lt;Long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protected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&lt;Long&gt;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&lt;Long&gt;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4766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/>
              <a:t>	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protected … 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anonymous inner class</a:t>
            </a:r>
          </a:p>
          <a:p>
            <a:pPr lvl="1"/>
            <a:r>
              <a:rPr lang="en-US" dirty="0" smtClean="0"/>
              <a:t>It creates a subclass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&lt;Long&gt;&gt;</a:t>
            </a:r>
            <a:r>
              <a:rPr lang="en-US" dirty="0" smtClean="0"/>
              <a:t> in which the default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is overridden</a:t>
            </a:r>
          </a:p>
          <a:p>
            <a:r>
              <a:rPr lang="en-US" dirty="0"/>
              <a:t>Anonymous class: </a:t>
            </a:r>
            <a:r>
              <a:rPr lang="en-US" dirty="0">
                <a:hlinkClick r:id="rId2"/>
              </a:rPr>
              <a:t>http://docs.oracle.com/javase/tutorial/java/javaOO/</a:t>
            </a:r>
            <a:r>
              <a:rPr lang="en-US" dirty="0" smtClean="0">
                <a:hlinkClick r:id="rId2"/>
              </a:rPr>
              <a:t>anonymousclasses.html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0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Reads,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guaranteed to be atomic in case of primitive types!</a:t>
            </a:r>
          </a:p>
          <a:p>
            <a:pPr marL="690562" lvl="1" indent="-342900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x = 1.0;</a:t>
            </a:r>
          </a:p>
          <a:p>
            <a:pPr lvl="2"/>
            <a:r>
              <a:rPr lang="en-US" dirty="0" smtClean="0"/>
              <a:t>x is a 64-bit variable</a:t>
            </a:r>
          </a:p>
          <a:p>
            <a:pPr lvl="2"/>
            <a:r>
              <a:rPr lang="en-US" dirty="0" smtClean="0"/>
              <a:t>Java spec says a JVM can implement this as two 32-bit writes</a:t>
            </a:r>
          </a:p>
          <a:p>
            <a:pPr lvl="2"/>
            <a:r>
              <a:rPr lang="en-US" dirty="0" smtClean="0"/>
              <a:t>If a thread reads this variable during a write operation to it, it can get 32 “stale” bits and 32 “fresh” bits (a value that no thread ever wrote)!</a:t>
            </a:r>
          </a:p>
          <a:p>
            <a:pPr lvl="1"/>
            <a:r>
              <a:rPr lang="en-US" dirty="0" smtClean="0"/>
              <a:t>Other data type like this: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long</a:t>
            </a:r>
          </a:p>
          <a:p>
            <a:r>
              <a:rPr lang="en-US" dirty="0" smtClean="0">
                <a:cs typeface="Courier New" pitchFamily="49" charset="0"/>
              </a:rPr>
              <a:t>For safe reads, writes of these variables, need synchronization</a:t>
            </a:r>
            <a:endParaRPr lang="en-US" dirty="0">
              <a:cs typeface="Courier New" pitchFamily="49" charset="0"/>
            </a:endParaRP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slide shows: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11" y="1600200"/>
            <a:ext cx="8517699" cy="4525963"/>
          </a:xfrm>
        </p:spPr>
        <p:txBody>
          <a:bodyPr>
            <a:normAutofit fontScale="92500"/>
          </a:bodyPr>
          <a:lstStyle/>
          <a:p>
            <a:r>
              <a:rPr lang="en-US"/>
              <a:t>Example showing how ThreadLocal, local variables used to ensure thread safety, even when non-thread-safe objects are used (no locks, no synchronized). </a:t>
            </a:r>
          </a:p>
          <a:p>
            <a:r>
              <a:rPr lang="en-US"/>
              <a:t>Manager threads spawn worker threads, recording the worker-thread ids in the ThreadLocal threadIds.  </a:t>
            </a:r>
          </a:p>
          <a:p>
            <a:r>
              <a:rPr lang="en-US"/>
              <a:t>The output string is computed using a local  variable (although threadIds is read).</a:t>
            </a:r>
          </a:p>
          <a:p>
            <a:r>
              <a:rPr lang="en-US"/>
              <a:t>The code is provided in L3 Code.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8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28"/>
            <a:ext cx="8229600" cy="307907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Example:  </a:t>
            </a:r>
            <a:r>
              <a:rPr lang="en-US" sz="3200" dirty="0" err="1" smtClean="0"/>
              <a:t>ManagerThread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25" y="535936"/>
            <a:ext cx="8890567" cy="5505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ManagerThread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0" indent="0"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&lt;Long&gt;&gt;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threadIds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=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&lt;Long&gt;&gt; ()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 protected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&lt;Long&gt;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&lt;Long&gt;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 }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};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ManagerThread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(String name,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n)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this.setName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= 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startWorker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WorkerThread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t = new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WorkerThread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&lt;Long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workerIds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threadIds.get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workerIds.add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t.getId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numWorkers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++)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startWorker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 + " worker ids:  ";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(Long id :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threadIds.get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+= (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Long.toString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(id) + "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incurs overhead</a:t>
            </a:r>
          </a:p>
          <a:p>
            <a:pPr lvl="1"/>
            <a:r>
              <a:rPr lang="en-US" dirty="0" smtClean="0"/>
              <a:t>Locking reduces performance</a:t>
            </a:r>
          </a:p>
          <a:p>
            <a:pPr lvl="1"/>
            <a:r>
              <a:rPr lang="en-US" dirty="0" smtClean="0"/>
              <a:t>Ensuring thread-safety makes code more complex</a:t>
            </a:r>
          </a:p>
          <a:p>
            <a:r>
              <a:rPr lang="en-US" dirty="0" smtClean="0"/>
              <a:t>How to reduce overhead?</a:t>
            </a:r>
          </a:p>
          <a:p>
            <a:pPr lvl="1"/>
            <a:r>
              <a:rPr lang="en-US" dirty="0" smtClean="0"/>
              <a:t>Don’t share objects among threads if you don’t have to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 objects whenever you can!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Why do we need synchronization?  To cope with changes to object state</a:t>
            </a:r>
          </a:p>
          <a:p>
            <a:pPr lvl="1"/>
            <a:r>
              <a:rPr lang="en-US" dirty="0" smtClean="0"/>
              <a:t>If fields in a method are modified while a method executes, the invariants in the class spec might be temporarily invalidated</a:t>
            </a:r>
          </a:p>
          <a:p>
            <a:pPr lvl="1"/>
            <a:r>
              <a:rPr lang="en-US" dirty="0" smtClean="0"/>
              <a:t>Without synchronization these invalid values are visible to threads with access to the object</a:t>
            </a:r>
          </a:p>
          <a:p>
            <a:r>
              <a:rPr lang="en-US" dirty="0" smtClean="0"/>
              <a:t>If object’s don’t change, then there is no need to synchronize!</a:t>
            </a:r>
          </a:p>
          <a:p>
            <a:pPr lvl="1"/>
            <a:r>
              <a:rPr lang="en-US" dirty="0" smtClean="0"/>
              <a:t>If invariant holds when object is created, then they are guaranteed to remain true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Immutable objects </a:t>
            </a:r>
            <a:r>
              <a:rPr lang="en-US" dirty="0" smtClean="0"/>
              <a:t>have this property:  once they are created, their state never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Typically created with fields declared as final</a:t>
            </a:r>
          </a:p>
          <a:p>
            <a:pPr lvl="1"/>
            <a:r>
              <a:rPr lang="en-US" dirty="0" smtClean="0"/>
              <a:t>e.g.</a:t>
            </a:r>
          </a:p>
          <a:p>
            <a:pPr marL="346075" lvl="1" indent="34290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= 7;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Final fields can never have their values changed outside a constructor, and can only be assigned once inside a constructor</a:t>
            </a:r>
          </a:p>
          <a:p>
            <a:r>
              <a:rPr lang="en-US" dirty="0" smtClean="0"/>
              <a:t>True immutability requires more, though</a:t>
            </a:r>
          </a:p>
          <a:p>
            <a:pPr lvl="1"/>
            <a:r>
              <a:rPr lang="en-US" dirty="0" smtClean="0"/>
              <a:t>Final fields may store a reference to a mutable object, e.g.</a:t>
            </a:r>
            <a:endParaRPr lang="en-US" dirty="0"/>
          </a:p>
          <a:p>
            <a:pPr marL="346075" lvl="1" indent="34290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…;</a:t>
            </a:r>
            <a:endParaRPr lang="en-US" dirty="0" smtClean="0"/>
          </a:p>
          <a:p>
            <a:pPr lvl="1"/>
            <a:r>
              <a:rPr lang="en-US" dirty="0" smtClean="0"/>
              <a:t>Even though this reference cannot change, the methods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 can still be used to change the state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</a:p>
          <a:p>
            <a:r>
              <a:rPr lang="en-US" dirty="0" smtClean="0"/>
              <a:t>So an object is immutable if</a:t>
            </a:r>
          </a:p>
          <a:p>
            <a:pPr lvl="1"/>
            <a:r>
              <a:rPr lang="en-US" dirty="0" smtClean="0"/>
              <a:t>All its fields 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lvl="1"/>
            <a:r>
              <a:rPr lang="en-US" dirty="0" smtClean="0"/>
              <a:t>Its state can never change (i.e. no mutable </a:t>
            </a:r>
            <a:r>
              <a:rPr lang="en-US" dirty="0" err="1" smtClean="0"/>
              <a:t>subobjects</a:t>
            </a:r>
            <a:r>
              <a:rPr lang="en-US" dirty="0" smtClean="0"/>
              <a:t> are published)</a:t>
            </a:r>
          </a:p>
          <a:p>
            <a:r>
              <a:rPr lang="en-US" dirty="0" smtClean="0"/>
              <a:t>Is this sufficient?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fields change values once!</a:t>
            </a:r>
          </a:p>
          <a:p>
            <a:pPr lvl="1"/>
            <a:r>
              <a:rPr lang="en-US" dirty="0" smtClean="0"/>
              <a:t>When a constructor is first called, fields are allocated and given default values</a:t>
            </a:r>
          </a:p>
          <a:p>
            <a:pPr lvl="1"/>
            <a:r>
              <a:rPr lang="en-US" dirty="0" smtClean="0"/>
              <a:t>As the constructor executes, new values are computed and assigned to fields</a:t>
            </a:r>
          </a:p>
          <a:p>
            <a:r>
              <a:rPr lang="en-US" dirty="0" smtClean="0"/>
              <a:t>If a constructor publishes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, then another thread might see the value of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dirty="0" smtClean="0"/>
              <a:t> field before it has been assigned to.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140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Immutability and Publishing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this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035816"/>
            <a:ext cx="60198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smtClean="0"/>
              <a:t>ThreadABPrinter.java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ThreadABPrinter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ImmutableAB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5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ThreadABPrinter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ImmutableAB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… }</a:t>
            </a:r>
          </a:p>
          <a:p>
            <a:pPr marL="347662" lvl="1" indent="0">
              <a:buNone/>
            </a:pP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 = " + </a:t>
            </a:r>
            <a:r>
              <a:rPr lang="en-US" sz="5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ab.getB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try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(100); } catch 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("b = " + </a:t>
            </a:r>
            <a:r>
              <a:rPr lang="en-US" sz="5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ab.getB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}}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sz="5600" dirty="0" smtClean="0"/>
          </a:p>
          <a:p>
            <a:r>
              <a:rPr lang="en-US" sz="5600" dirty="0" smtClean="0"/>
              <a:t>ImproperImmutableAB.java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ImproperImmutableAB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…{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marL="347662" lvl="1" indent="0">
              <a:buNone/>
            </a:pP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5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ImproperImmutableAB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this.a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a;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new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ThreadABPrinter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).start();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try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(20); } catch 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this.b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b;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 return a; }</a:t>
            </a:r>
          </a:p>
          <a:p>
            <a:pPr marL="347662" lvl="1" indent="0">
              <a:buNone/>
            </a:pP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 return b; </a:t>
            </a:r>
            <a:r>
              <a:rPr lang="en-US" sz="5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4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62930" y="1600200"/>
            <a:ext cx="3023869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What happens if an </a:t>
            </a:r>
            <a:r>
              <a:rPr lang="en-US" sz="2000" dirty="0" err="1" smtClean="0"/>
              <a:t>ImproperImmutableAB</a:t>
            </a:r>
            <a:r>
              <a:rPr lang="en-US" sz="2000" dirty="0" smtClean="0"/>
              <a:t> is created?</a:t>
            </a:r>
          </a:p>
          <a:p>
            <a:pPr lvl="1"/>
            <a:r>
              <a:rPr lang="en-US" sz="1800" dirty="0" smtClean="0"/>
              <a:t>Thread is launched in constructor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dirty="0" smtClean="0"/>
              <a:t> is published</a:t>
            </a:r>
          </a:p>
          <a:p>
            <a:pPr lvl="1"/>
            <a:r>
              <a:rPr lang="en-US" sz="1800" dirty="0" smtClean="0"/>
              <a:t>Thread sees two different values of final field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dirty="0" smtClean="0"/>
              <a:t>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Redefined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object is </a:t>
            </a:r>
            <a:r>
              <a:rPr lang="en-US" i="1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 if</a:t>
            </a:r>
          </a:p>
          <a:p>
            <a:pPr lvl="1"/>
            <a:r>
              <a:rPr lang="en-US" dirty="0" smtClean="0"/>
              <a:t>All its fields 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lvl="1"/>
            <a:r>
              <a:rPr lang="en-US" dirty="0" smtClean="0"/>
              <a:t>Its state never changes after construction</a:t>
            </a:r>
          </a:p>
          <a:p>
            <a:pPr lvl="1"/>
            <a:r>
              <a:rPr lang="en-US" dirty="0" smtClean="0"/>
              <a:t>It is </a:t>
            </a:r>
            <a:r>
              <a:rPr lang="en-US" i="1" dirty="0" smtClean="0">
                <a:solidFill>
                  <a:srgbClr val="FF0000"/>
                </a:solidFill>
              </a:rPr>
              <a:t>properly constructed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does not escape </a:t>
            </a:r>
            <a:r>
              <a:rPr lang="en-US" smtClean="0"/>
              <a:t>during construction</a:t>
            </a:r>
            <a:endParaRPr lang="en-US" dirty="0" smtClean="0"/>
          </a:p>
          <a:p>
            <a:r>
              <a:rPr lang="en-US" dirty="0" smtClean="0"/>
              <a:t>If an object is immutable, then:</a:t>
            </a:r>
          </a:p>
          <a:p>
            <a:pPr lvl="1"/>
            <a:r>
              <a:rPr lang="en-US" dirty="0" smtClean="0"/>
              <a:t>it is thread-safe</a:t>
            </a:r>
          </a:p>
          <a:p>
            <a:pPr lvl="1"/>
            <a:r>
              <a:rPr lang="en-US" dirty="0" smtClean="0"/>
              <a:t>it may be safely accessed / published without synchronization!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3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guarantees visibility of assignments to final fields in immutable objects?</a:t>
            </a:r>
          </a:p>
          <a:p>
            <a:r>
              <a:rPr lang="en-US" dirty="0" smtClean="0"/>
              <a:t>Answer:  the Java Memory Model</a:t>
            </a:r>
          </a:p>
          <a:p>
            <a:pPr lvl="1"/>
            <a:r>
              <a:rPr lang="en-US" dirty="0" smtClean="0"/>
              <a:t>If an object’s fields are 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… then the JMM says that all writes to these fields are immediately visible, as are all memory writes that happen-before</a:t>
            </a:r>
          </a:p>
          <a:p>
            <a:pPr lvl="1"/>
            <a:r>
              <a:rPr lang="en-US" dirty="0" smtClean="0"/>
              <a:t>This is like behavior of volatile variables!</a:t>
            </a:r>
          </a:p>
          <a:p>
            <a:r>
              <a:rPr lang="en-US" dirty="0" smtClean="0"/>
              <a:t>This property is called </a:t>
            </a:r>
            <a:r>
              <a:rPr lang="en-US" i="1" dirty="0" smtClean="0">
                <a:solidFill>
                  <a:srgbClr val="FF0000"/>
                </a:solidFill>
              </a:rPr>
              <a:t>initialization safety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Thread-safe classes define objects whose methods behave correctly in the presence of threads</a:t>
            </a:r>
          </a:p>
          <a:p>
            <a:r>
              <a:rPr lang="en-US" dirty="0" smtClean="0"/>
              <a:t>What about </a:t>
            </a:r>
            <a:r>
              <a:rPr lang="en-US" i="1" dirty="0" smtClean="0">
                <a:solidFill>
                  <a:srgbClr val="FF0000"/>
                </a:solidFill>
              </a:rPr>
              <a:t>publication</a:t>
            </a:r>
            <a:r>
              <a:rPr lang="en-US" dirty="0" smtClean="0"/>
              <a:t> of (thread-safe) objects?</a:t>
            </a:r>
          </a:p>
          <a:p>
            <a:pPr lvl="1"/>
            <a:r>
              <a:rPr lang="en-US" dirty="0" smtClean="0"/>
              <a:t>During construction an object can be in an inconsistent state</a:t>
            </a:r>
          </a:p>
          <a:p>
            <a:pPr lvl="1"/>
            <a:r>
              <a:rPr lang="en-US" dirty="0" smtClean="0"/>
              <a:t>Even if the methods behave correctly, there may still be program errors if a thread can access a partially constructed object</a:t>
            </a:r>
          </a:p>
          <a:p>
            <a:r>
              <a:rPr lang="en-US" dirty="0" smtClean="0"/>
              <a:t>Safe publication strategies are designed to ensure this cannot happen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aspects to an operation</a:t>
            </a:r>
          </a:p>
          <a:p>
            <a:pPr lvl="1"/>
            <a:r>
              <a:rPr lang="en-US" dirty="0" smtClean="0"/>
              <a:t>Atomicity:  does it have a “middle” that other threads can see?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Visibility</a:t>
            </a:r>
            <a:r>
              <a:rPr lang="en-US" dirty="0" smtClean="0"/>
              <a:t>:  when is its effect perceived by other threads?</a:t>
            </a:r>
          </a:p>
          <a:p>
            <a:r>
              <a:rPr lang="en-US" dirty="0" smtClean="0"/>
              <a:t>Visibility is tricky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Unsafe Publication (JCIP pp. 50 – 51)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 simple class (thread safe!) (Holder.java)</a:t>
            </a:r>
          </a:p>
          <a:p>
            <a:pPr marL="347662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Holder </a:t>
            </a: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Holder 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n) { </a:t>
            </a:r>
            <a:r>
              <a:rPr lang="en-US" sz="23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this.n</a:t>
            </a: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n; </a:t>
            </a: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assertSanity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347662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 != n) throw new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(“n != n !!");</a:t>
            </a:r>
            <a:endParaRPr lang="en-US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300" dirty="0" smtClean="0"/>
          </a:p>
          <a:p>
            <a:r>
              <a:rPr lang="en-US" dirty="0" smtClean="0"/>
              <a:t>What can happen in following scenario?</a:t>
            </a:r>
          </a:p>
          <a:p>
            <a:pPr lvl="1"/>
            <a:r>
              <a:rPr lang="en-US" dirty="0" smtClean="0"/>
              <a:t>Main creates global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of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Holder</a:t>
            </a:r>
          </a:p>
          <a:p>
            <a:pPr lvl="1"/>
            <a:r>
              <a:rPr lang="en-US" dirty="0" smtClean="0"/>
              <a:t>Main starts a thread t1 that invokes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h.assertSanity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Main executes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 = new Holder(42);</a:t>
            </a: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Answer:  An </a:t>
            </a:r>
            <a:r>
              <a:rPr lang="en-US" dirty="0" err="1" smtClean="0"/>
              <a:t>AssertionError</a:t>
            </a:r>
            <a:r>
              <a:rPr lang="en-US" dirty="0" smtClean="0"/>
              <a:t> Can Be Thrown!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34" y="1600200"/>
            <a:ext cx="8500366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(partial) execution highlighting the issue</a:t>
            </a:r>
          </a:p>
          <a:p>
            <a:pPr marL="347662" lvl="1" indent="0">
              <a:buNone/>
            </a:pPr>
            <a:r>
              <a:rPr lang="en-US" u="sng" dirty="0">
                <a:latin typeface="Arial Unicode MS"/>
                <a:ea typeface="Arial Unicode MS"/>
                <a:cs typeface="Arial Unicode MS"/>
              </a:rPr>
              <a:t>m</a:t>
            </a:r>
            <a:r>
              <a:rPr lang="en-US" u="sng" dirty="0" smtClean="0">
                <a:latin typeface="Arial Unicode MS"/>
                <a:ea typeface="Arial Unicode MS"/>
                <a:cs typeface="Arial Unicode MS"/>
              </a:rPr>
              <a:t>ain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							</a:t>
            </a:r>
            <a:r>
              <a:rPr lang="en-US" u="sng" dirty="0" smtClean="0">
                <a:latin typeface="Arial Unicode MS"/>
                <a:ea typeface="Arial Unicode MS"/>
                <a:cs typeface="Arial Unicode MS"/>
              </a:rPr>
              <a:t>t1</a:t>
            </a:r>
          </a:p>
          <a:p>
            <a:pPr marL="347662" lvl="1" indent="0"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write, </a:t>
            </a:r>
            <a:r>
              <a:rPr lang="en-US" dirty="0" err="1" smtClean="0">
                <a:latin typeface="Arial Unicode MS"/>
                <a:ea typeface="Arial Unicode MS"/>
                <a:cs typeface="Arial Unicode MS"/>
              </a:rPr>
              <a:t>h.n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,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		〈t1, read, </a:t>
            </a:r>
            <a:r>
              <a:rPr lang="en-US" dirty="0" err="1" smtClean="0">
                <a:latin typeface="Arial Unicode MS"/>
                <a:ea typeface="Arial Unicode MS"/>
                <a:cs typeface="Arial Unicode MS"/>
              </a:rPr>
              <a:t>h.n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0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write, </a:t>
            </a:r>
            <a:r>
              <a:rPr lang="en-US" dirty="0" err="1" smtClean="0">
                <a:latin typeface="Arial Unicode MS"/>
                <a:ea typeface="Arial Unicode MS"/>
                <a:cs typeface="Arial Unicode MS"/>
              </a:rPr>
              <a:t>h.n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, 42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	〈t1, read, </a:t>
            </a:r>
            <a:r>
              <a:rPr lang="en-US" dirty="0" err="1">
                <a:latin typeface="Arial Unicode MS"/>
                <a:ea typeface="Arial Unicode MS"/>
                <a:cs typeface="Arial Unicode MS"/>
              </a:rPr>
              <a:t>h.n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42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ASSERTION THROWN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What is the real problem?</a:t>
            </a:r>
          </a:p>
          <a:p>
            <a:pPr lvl="1"/>
            <a:r>
              <a:rPr lang="en-US" dirty="0" smtClean="0"/>
              <a:t>t1 can see the state of the new object for h before its construction is complete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is a data race involving </a:t>
            </a:r>
            <a:r>
              <a:rPr lang="en-US" dirty="0" err="1" smtClean="0"/>
              <a:t>h.n</a:t>
            </a:r>
            <a:r>
              <a:rPr lang="en-US" dirty="0" smtClean="0"/>
              <a:t> between main and t1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95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Safe Publication Practices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42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To avoid publication problems for mutable objects:</a:t>
            </a:r>
          </a:p>
          <a:p>
            <a:pPr lvl="1"/>
            <a:r>
              <a:rPr lang="en-US" sz="1600" dirty="0" smtClean="0"/>
              <a:t>Make sure objects are properly constructed (i.e. do not let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/>
              <a:t> escape during construction)</a:t>
            </a:r>
          </a:p>
          <a:p>
            <a:pPr lvl="1"/>
            <a:r>
              <a:rPr lang="en-US" sz="1600" dirty="0" smtClean="0"/>
              <a:t>Make sure state is fully constructed when reference to object is published</a:t>
            </a:r>
          </a:p>
          <a:p>
            <a:r>
              <a:rPr lang="en-US" sz="2000" dirty="0" smtClean="0"/>
              <a:t>How can we ensure state is fully constructed?  By relying on Java Memory Model!</a:t>
            </a:r>
          </a:p>
          <a:p>
            <a:pPr lvl="1"/>
            <a:r>
              <a:rPr lang="en-US" sz="1600" dirty="0" smtClean="0"/>
              <a:t>Store reference in volatile variable</a:t>
            </a:r>
          </a:p>
          <a:p>
            <a:pPr marL="685800" lvl="2" indent="0">
              <a:buNone/>
            </a:pPr>
            <a:r>
              <a:rPr lang="en-US" sz="1400" dirty="0" smtClean="0"/>
              <a:t>This ensures that all writes pending in constructor get performed before reference is published </a:t>
            </a:r>
          </a:p>
          <a:p>
            <a:pPr lvl="1"/>
            <a:r>
              <a:rPr lang="en-US" sz="1600" dirty="0" smtClean="0"/>
              <a:t>Store reference in final field of a properly constructed object</a:t>
            </a:r>
          </a:p>
          <a:p>
            <a:pPr marL="685800" lvl="2" indent="0">
              <a:buNone/>
            </a:pPr>
            <a:r>
              <a:rPr lang="en-US" sz="1400" dirty="0" smtClean="0"/>
              <a:t>JMM again guarantees that all writes pending in the constructor become visible when this happens</a:t>
            </a:r>
          </a:p>
          <a:p>
            <a:pPr lvl="1"/>
            <a:r>
              <a:rPr lang="en-US" sz="1600" dirty="0" smtClean="0"/>
              <a:t>Store reference in a variable that is properly locked (i.e. any reads to the variable must be in a “happens-after” relationship with the write of the reference to the variable)</a:t>
            </a:r>
          </a:p>
          <a:p>
            <a:pPr marL="685800" lvl="2" indent="0">
              <a:buNone/>
            </a:pPr>
            <a:r>
              <a:rPr lang="en-US" sz="1400" dirty="0" smtClean="0"/>
              <a:t>This also ensures visibility of writes in constructor before object state can be queried</a:t>
            </a:r>
          </a:p>
          <a:p>
            <a:r>
              <a:rPr lang="en-US" sz="2000" dirty="0" smtClean="0"/>
              <a:t>Another approach:  initialize objects in a static initializer</a:t>
            </a:r>
          </a:p>
          <a:p>
            <a:pPr lvl="1"/>
            <a:r>
              <a:rPr lang="en-US" sz="1600" dirty="0">
                <a:latin typeface="Courier New"/>
                <a:cs typeface="Courier New"/>
              </a:rPr>
              <a:t>s</a:t>
            </a:r>
            <a:r>
              <a:rPr lang="en-US" sz="1600" dirty="0" smtClean="0">
                <a:latin typeface="Courier New"/>
                <a:cs typeface="Courier New"/>
              </a:rPr>
              <a:t>tatic</a:t>
            </a:r>
            <a:r>
              <a:rPr lang="en-US" sz="1600" dirty="0" smtClean="0"/>
              <a:t> { … initialization code …}</a:t>
            </a:r>
          </a:p>
          <a:p>
            <a:pPr lvl="1"/>
            <a:r>
              <a:rPr lang="en-US" sz="1600" dirty="0" smtClean="0"/>
              <a:t>Works for static objects</a:t>
            </a:r>
          </a:p>
          <a:p>
            <a:pPr lvl="1"/>
            <a:r>
              <a:rPr lang="en-US" sz="1600" dirty="0" smtClean="0"/>
              <a:t>Static initializers are invoked when classes are loaded, before threads are launched,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Classes whose fields are not final, but whose state cannot change after construction</a:t>
            </a:r>
          </a:p>
          <a:p>
            <a:pPr marL="347662" lvl="1" indent="0">
              <a:buNone/>
            </a:pPr>
            <a:r>
              <a:rPr lang="en-US" dirty="0" smtClean="0"/>
              <a:t>Example: Holder.java!</a:t>
            </a:r>
          </a:p>
          <a:p>
            <a:r>
              <a:rPr lang="en-US" dirty="0" smtClean="0"/>
              <a:t>Such objects are not guaranteed safe initialization by the Java Memory Model</a:t>
            </a:r>
          </a:p>
          <a:p>
            <a:pPr marL="347662" lvl="1" indent="0">
              <a:buNone/>
            </a:pPr>
            <a:r>
              <a:rPr lang="en-US" dirty="0" smtClean="0"/>
              <a:t>To publish such objects, safe-publication practices must be followed as just described</a:t>
            </a:r>
          </a:p>
          <a:p>
            <a:r>
              <a:rPr lang="en-US" dirty="0" smtClean="0"/>
              <a:t>Once safely published, such objects are thread-safe, however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Following Code Do? (adapted from textbook)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NoVisibilityAlt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extends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Thread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while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ready)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Thread.yield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(number);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main(…) 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().start 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number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42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ready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100" dirty="0" smtClean="0"/>
              <a:t>It can print </a:t>
            </a:r>
            <a:r>
              <a:rPr lang="en-US" sz="5100" dirty="0"/>
              <a:t>42</a:t>
            </a:r>
          </a:p>
          <a:p>
            <a:r>
              <a:rPr lang="en-US" sz="5100" dirty="0"/>
              <a:t>It </a:t>
            </a:r>
            <a:r>
              <a:rPr lang="en-US" sz="5100" dirty="0" smtClean="0"/>
              <a:t>can print 0</a:t>
            </a:r>
          </a:p>
          <a:p>
            <a:r>
              <a:rPr lang="en-US" sz="5100" dirty="0" smtClean="0"/>
              <a:t>Without yield – prints nothing</a:t>
            </a:r>
            <a:endParaRPr lang="en-US" sz="5100" dirty="0"/>
          </a:p>
          <a:p>
            <a:r>
              <a:rPr lang="en-US" sz="5100" dirty="0"/>
              <a:t>It could even never terminate</a:t>
            </a:r>
            <a:r>
              <a:rPr lang="en-US" sz="5100" dirty="0" smtClean="0"/>
              <a:t>!</a:t>
            </a:r>
          </a:p>
          <a:p>
            <a:r>
              <a:rPr lang="en-US" sz="5100" dirty="0" smtClean="0"/>
              <a:t>Why?</a:t>
            </a:r>
          </a:p>
          <a:p>
            <a:pPr lvl="1"/>
            <a:r>
              <a:rPr lang="en-US" sz="4700" dirty="0" smtClean="0"/>
              <a:t>Assignments to number, ready are atomic</a:t>
            </a:r>
          </a:p>
          <a:p>
            <a:pPr lvl="1"/>
            <a:r>
              <a:rPr lang="en-US" sz="4700" dirty="0" smtClean="0"/>
              <a:t>However, </a:t>
            </a:r>
            <a:r>
              <a:rPr lang="en-US" sz="4700" dirty="0" smtClean="0">
                <a:solidFill>
                  <a:srgbClr val="FF0000"/>
                </a:solidFill>
              </a:rPr>
              <a:t>visibility</a:t>
            </a:r>
            <a:r>
              <a:rPr lang="en-US" sz="4700" dirty="0" smtClean="0"/>
              <a:t> is not guaranteed</a:t>
            </a:r>
          </a:p>
          <a:p>
            <a:pPr lvl="2"/>
            <a:r>
              <a:rPr lang="en-US" sz="4300" dirty="0" smtClean="0"/>
              <a:t>Java language specification lets compilers reorder statements, use caches, etc.</a:t>
            </a:r>
          </a:p>
          <a:p>
            <a:pPr lvl="2"/>
            <a:r>
              <a:rPr lang="en-US" sz="4300" dirty="0" smtClean="0"/>
              <a:t>So while 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number = 42</a:t>
            </a:r>
            <a:r>
              <a:rPr lang="en-US" sz="4300" dirty="0" smtClean="0"/>
              <a:t> is atomic, the operation’s effect may not be visible until after thread executes </a:t>
            </a:r>
            <a:r>
              <a:rPr lang="en-US" sz="43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4300" dirty="0" smtClean="0"/>
              <a:t>!</a:t>
            </a:r>
          </a:p>
          <a:p>
            <a:pPr lvl="2"/>
            <a:r>
              <a:rPr lang="en-US" sz="4300" dirty="0" smtClean="0"/>
              <a:t>In this case, previous </a:t>
            </a:r>
            <a:r>
              <a:rPr lang="en-US" sz="4300" dirty="0" smtClean="0">
                <a:solidFill>
                  <a:srgbClr val="FF0000"/>
                </a:solidFill>
              </a:rPr>
              <a:t>stale</a:t>
            </a:r>
            <a:r>
              <a:rPr lang="en-US" sz="4300" dirty="0" smtClean="0"/>
              <a:t> value of number is what thread sees</a:t>
            </a:r>
            <a:endParaRPr lang="en-US" sz="43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VisibilityTest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VisibilityTest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private static </a:t>
            </a:r>
            <a:r>
              <a:rPr lang="en-US" sz="1200" dirty="0" err="1"/>
              <a:t>boolean</a:t>
            </a:r>
            <a:r>
              <a:rPr lang="en-US" sz="1200" dirty="0"/>
              <a:t> ready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private static </a:t>
            </a:r>
            <a:r>
              <a:rPr lang="en-US" sz="1200" dirty="0" err="1"/>
              <a:t>int</a:t>
            </a:r>
            <a:r>
              <a:rPr lang="en-US" sz="1200" dirty="0"/>
              <a:t> number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private static </a:t>
            </a:r>
            <a:r>
              <a:rPr lang="en-US" sz="1200" dirty="0" err="1"/>
              <a:t>int</a:t>
            </a:r>
            <a:r>
              <a:rPr lang="en-US" sz="1200" dirty="0"/>
              <a:t> result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private static class </a:t>
            </a:r>
            <a:r>
              <a:rPr lang="en-US" sz="1200" dirty="0" err="1"/>
              <a:t>ReaderThread</a:t>
            </a:r>
            <a:r>
              <a:rPr lang="en-US" sz="1200" dirty="0"/>
              <a:t> extends Thread 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public void run () 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while (!ready) { </a:t>
            </a:r>
            <a:r>
              <a:rPr lang="en-US" sz="1200" dirty="0" err="1"/>
              <a:t>Thread.yield</a:t>
            </a:r>
            <a:r>
              <a:rPr lang="en-US" sz="1200" dirty="0"/>
              <a:t>(); 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result = number</a:t>
            </a:r>
            <a:r>
              <a:rPr lang="en-US" sz="1200" dirty="0" smtClean="0"/>
              <a:t>; }}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	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ReaderThread</a:t>
            </a:r>
            <a:r>
              <a:rPr lang="en-US" sz="1200" dirty="0"/>
              <a:t> t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1000000; </a:t>
            </a:r>
            <a:r>
              <a:rPr lang="en-US" sz="1200" dirty="0" err="1"/>
              <a:t>i</a:t>
            </a:r>
            <a:r>
              <a:rPr lang="en-US" sz="1200" dirty="0"/>
              <a:t>++) 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ready = false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t = new </a:t>
            </a:r>
            <a:r>
              <a:rPr lang="en-US" sz="1200" dirty="0" err="1"/>
              <a:t>ReaderThread</a:t>
            </a:r>
            <a:r>
              <a:rPr lang="en-US" sz="1200" dirty="0"/>
              <a:t>()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</a:t>
            </a:r>
            <a:r>
              <a:rPr lang="en-US" sz="1200" dirty="0" err="1"/>
              <a:t>t.start</a:t>
            </a:r>
            <a:r>
              <a:rPr lang="en-US" sz="1200" dirty="0"/>
              <a:t> ()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number = i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ready = true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try { </a:t>
            </a:r>
            <a:r>
              <a:rPr lang="en-US" sz="1200" dirty="0" err="1"/>
              <a:t>t.join</a:t>
            </a:r>
            <a:r>
              <a:rPr lang="en-US" sz="1200" dirty="0"/>
              <a:t> (); } catch (</a:t>
            </a:r>
            <a:r>
              <a:rPr lang="en-US" sz="1200" dirty="0" err="1"/>
              <a:t>InterruptedException</a:t>
            </a:r>
            <a:r>
              <a:rPr lang="en-US" sz="1200" dirty="0"/>
              <a:t> e) {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if (number != result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	</a:t>
            </a:r>
            <a:r>
              <a:rPr lang="en-US" sz="1200" dirty="0" err="1"/>
              <a:t>System.out.println</a:t>
            </a:r>
            <a:r>
              <a:rPr lang="en-US" sz="1200" dirty="0"/>
              <a:t> ("Discrepancy")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("Done")</a:t>
            </a:r>
            <a:r>
              <a:rPr lang="en-US" sz="1200" dirty="0" smtClean="0"/>
              <a:t>; }}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kind-of “expected” behavior:</a:t>
            </a:r>
          </a:p>
          <a:p>
            <a:pPr lvl="1"/>
            <a:r>
              <a:rPr lang="en-US" dirty="0" smtClean="0"/>
              <a:t>Main thread prints “Discrepancy”</a:t>
            </a:r>
          </a:p>
          <a:p>
            <a:pPr lvl="2"/>
            <a:r>
              <a:rPr lang="en-US" dirty="0" smtClean="0"/>
              <a:t>Either because ready or number was not visible to thread t</a:t>
            </a:r>
          </a:p>
          <a:p>
            <a:pPr lvl="2"/>
            <a:r>
              <a:rPr lang="en-US" dirty="0" smtClean="0"/>
              <a:t>Or because writes to ready and number have been reordered by compiler</a:t>
            </a:r>
          </a:p>
          <a:p>
            <a:pPr lvl="2"/>
            <a:r>
              <a:rPr lang="en-US" dirty="0" smtClean="0"/>
              <a:t>Both due to “visibility” problems</a:t>
            </a:r>
          </a:p>
          <a:p>
            <a:pPr lvl="1"/>
            <a:r>
              <a:rPr lang="en-US" dirty="0" smtClean="0"/>
              <a:t>However, I (M. Kokar) personally have not observed this behavior</a:t>
            </a:r>
          </a:p>
          <a:p>
            <a:pPr lvl="1"/>
            <a:r>
              <a:rPr lang="en-US" dirty="0" smtClean="0"/>
              <a:t>This may be more likely on a multi-core computer when the threads are on different CPUs</a:t>
            </a:r>
          </a:p>
          <a:p>
            <a:pPr lvl="1"/>
            <a:r>
              <a:rPr lang="en-US" dirty="0" smtClean="0"/>
              <a:t>Or when memory management is more aggressive, optimized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 in Java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permits effects of statements to be </a:t>
            </a:r>
            <a:r>
              <a:rPr lang="en-US" i="1" dirty="0" smtClean="0">
                <a:solidFill>
                  <a:srgbClr val="FF0000"/>
                </a:solidFill>
              </a:rPr>
              <a:t>reordered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= 42 </a:t>
            </a:r>
            <a:r>
              <a:rPr lang="en-US" dirty="0" smtClean="0"/>
              <a:t>could update cache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 = true </a:t>
            </a:r>
            <a:r>
              <a:rPr lang="en-US" dirty="0" smtClean="0"/>
              <a:t>could update actual</a:t>
            </a:r>
          </a:p>
          <a:p>
            <a:pPr lvl="1"/>
            <a:r>
              <a:rPr lang="en-US" dirty="0" smtClean="0"/>
              <a:t>Other thread might only see main memory and not cache</a:t>
            </a:r>
          </a:p>
          <a:p>
            <a:r>
              <a:rPr lang="en-US" dirty="0" err="1" smtClean="0"/>
              <a:t>Reorderings</a:t>
            </a:r>
            <a:r>
              <a:rPr lang="en-US" dirty="0" smtClean="0"/>
              <a:t> often driven by memory hardware / firmware</a:t>
            </a:r>
          </a:p>
          <a:p>
            <a:pPr lvl="1"/>
            <a:r>
              <a:rPr lang="en-US" dirty="0" smtClean="0"/>
              <a:t>Sequential behavior (of one thread) is preserved</a:t>
            </a:r>
          </a:p>
          <a:p>
            <a:pPr lvl="1"/>
            <a:r>
              <a:rPr lang="en-US" dirty="0" smtClean="0"/>
              <a:t>Behavior of multi-threaded applications is problematic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Visibility: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volatile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visibility problems can be fixed by declaring variables to be </a:t>
            </a:r>
            <a:r>
              <a:rPr lang="en-US" dirty="0" smtClean="0">
                <a:solidFill>
                  <a:srgbClr val="FF0000"/>
                </a:solidFill>
              </a:rPr>
              <a:t>volatile</a:t>
            </a:r>
          </a:p>
          <a:p>
            <a:pPr lvl="1"/>
            <a:r>
              <a:rPr lang="en-US" dirty="0" smtClean="0"/>
              <a:t>Declaring variables volatile indicates operations should not be reordered with respect to other memory operations</a:t>
            </a:r>
          </a:p>
          <a:p>
            <a:pPr lvl="1"/>
            <a:r>
              <a:rPr lang="en-US" dirty="0" smtClean="0"/>
              <a:t>E.g.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private static volatile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static volatile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Ensures that in previous program, assignment to number occurs before ready is made true, and that there is no delay in thread seeing truth of ready</a:t>
            </a:r>
          </a:p>
          <a:p>
            <a:r>
              <a:rPr lang="en-US" dirty="0" smtClean="0">
                <a:cs typeface="Courier New" pitchFamily="49" charset="0"/>
              </a:rPr>
              <a:t>Volatility does not make non-reads, writes atomic, however!  It just affects visibility of atomic operations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11127</TotalTime>
  <Words>4989</Words>
  <Application>Microsoft Macintosh PowerPoint</Application>
  <PresentationFormat>On-screen Show (4:3)</PresentationFormat>
  <Paragraphs>875</Paragraphs>
  <Slides>53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CSYE 7215: Parallel &amp; Multithreaded Programming  Textbook:  Brian Goetz et al.  "Java Concurrency in Practice.”  Lecture 3: Sharing Objects</vt:lpstr>
      <vt:lpstr>Atomicity</vt:lpstr>
      <vt:lpstr>Atomicity in Java</vt:lpstr>
      <vt:lpstr>64-bit Reads, Writes</vt:lpstr>
      <vt:lpstr>Synchronization and Visibility</vt:lpstr>
      <vt:lpstr>What Can Following Code Do? (adapted from textbook)</vt:lpstr>
      <vt:lpstr>VisibilityTest</vt:lpstr>
      <vt:lpstr>Reordering in Java</vt:lpstr>
      <vt:lpstr>Dealing with Visibility:  volatile</vt:lpstr>
      <vt:lpstr>Visibility and Locking (1/3) (Code for this is in Code/L3)</vt:lpstr>
      <vt:lpstr>Visibility and Locking (2/3) (see BoundedCounterDriver2 in Code/L3)</vt:lpstr>
      <vt:lpstr>Visibility and Locking (3/3)</vt:lpstr>
      <vt:lpstr>Locking and Visibility (from textbook)</vt:lpstr>
      <vt:lpstr>Visibility in Detail</vt:lpstr>
      <vt:lpstr>PowerPoint Presentation</vt:lpstr>
      <vt:lpstr>Publishing and Escape</vt:lpstr>
      <vt:lpstr>Perils of Publishing (1/2)</vt:lpstr>
      <vt:lpstr>Perils of Publishing (2/2)</vt:lpstr>
      <vt:lpstr>Obvious Forms of Publishing</vt:lpstr>
      <vt:lpstr>Indirect Publishing (1/2)</vt:lpstr>
      <vt:lpstr>Indirect Publishing (2/2)</vt:lpstr>
      <vt:lpstr>Outer / Inner Object Example</vt:lpstr>
      <vt:lpstr>Multi-Threading and Escape</vt:lpstr>
      <vt:lpstr>Subtle Escape #1 (1/2)</vt:lpstr>
      <vt:lpstr>Subtle Escape #1 (2/2)</vt:lpstr>
      <vt:lpstr>Subtle Escape #2</vt:lpstr>
      <vt:lpstr>Morals</vt:lpstr>
      <vt:lpstr>Factory Pattern (for next slide)</vt:lpstr>
      <vt:lpstr>A Safe Construction Paradigm</vt:lpstr>
      <vt:lpstr>Example of Safe Construction</vt:lpstr>
      <vt:lpstr>Thread Confinement</vt:lpstr>
      <vt:lpstr>Ad hoc Thread Confinement</vt:lpstr>
      <vt:lpstr>Stack Confinement</vt:lpstr>
      <vt:lpstr>Example of Stack Confinement</vt:lpstr>
      <vt:lpstr>Example from book</vt:lpstr>
      <vt:lpstr>Lecture 10 Sharing Objects</vt:lpstr>
      <vt:lpstr>ThreadLocal</vt:lpstr>
      <vt:lpstr>ThreadLocal API</vt:lpstr>
      <vt:lpstr>Anonymous Inner Classes</vt:lpstr>
      <vt:lpstr>Next slide shows:</vt:lpstr>
      <vt:lpstr>Example:  ManagerThread</vt:lpstr>
      <vt:lpstr>Immutability</vt:lpstr>
      <vt:lpstr>Immutable Objects</vt:lpstr>
      <vt:lpstr>Immutable Objects</vt:lpstr>
      <vt:lpstr>Mutability and Visibility</vt:lpstr>
      <vt:lpstr>Immutability and Publishing this</vt:lpstr>
      <vt:lpstr>Immutability Redefined</vt:lpstr>
      <vt:lpstr>Immutability and Visibility</vt:lpstr>
      <vt:lpstr>Safe Publication</vt:lpstr>
      <vt:lpstr>Unsafe Publication (JCIP pp. 50 – 51)</vt:lpstr>
      <vt:lpstr>Answer:  An AssertionError Can Be Thrown!</vt:lpstr>
      <vt:lpstr>Safe Publication Practices</vt:lpstr>
      <vt:lpstr>Effectively Immutable Objects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Yan  Wu</cp:lastModifiedBy>
  <cp:revision>121</cp:revision>
  <dcterms:created xsi:type="dcterms:W3CDTF">2014-09-29T16:23:53Z</dcterms:created>
  <dcterms:modified xsi:type="dcterms:W3CDTF">2016-10-20T21:00:54Z</dcterms:modified>
</cp:coreProperties>
</file>