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5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57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>
        <p:scale>
          <a:sx n="108" d="100"/>
          <a:sy n="108" d="100"/>
        </p:scale>
        <p:origin x="-10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0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r>
              <a:rPr lang="zh-CN" altLang="en-US" dirty="0" smtClean="0"/>
              <a:t> </a:t>
            </a:r>
            <a:r>
              <a:rPr lang="zh-CN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consumption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cycles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suspended;</a:t>
            </a:r>
          </a:p>
          <a:p>
            <a:r>
              <a:rPr lang="en-US" dirty="0" smtClean="0"/>
              <a:t>Danger</a:t>
            </a:r>
            <a:r>
              <a:rPr lang="zh-CN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7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work:</a:t>
            </a:r>
          </a:p>
          <a:p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suspend</a:t>
            </a:r>
          </a:p>
          <a:p>
            <a:r>
              <a:rPr lang="en-US" altLang="zh-CN" dirty="0" smtClean="0"/>
              <a:t>Resumption:</a:t>
            </a:r>
          </a:p>
          <a:p>
            <a:r>
              <a:rPr lang="en-US" altLang="zh-CN" dirty="0" smtClean="0"/>
              <a:t>Removed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proceed;</a:t>
            </a:r>
            <a:r>
              <a:rPr lang="zh-CN" altLang="en-US" dirty="0" smtClean="0"/>
              <a:t> </a:t>
            </a:r>
            <a:r>
              <a:rPr lang="en-US" altLang="zh-CN" dirty="0" smtClean="0"/>
              <a:t>N-block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6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Just because a thread is resumed does not mean it is safe to proceed</a:t>
            </a:r>
          </a:p>
          <a:p>
            <a:endParaRPr lang="en-US" dirty="0" smtClean="0"/>
          </a:p>
          <a:p>
            <a:r>
              <a:rPr lang="en-US" dirty="0" smtClean="0"/>
              <a:t>Wait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6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  <a:latin typeface="Helvetica"/>
                <a:cs typeface="Helvetica"/>
              </a:rPr>
              <a:t>A thread sends an interrupt by invoking interrupt on the Thread object for the thread to be interrupted.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notify</a:t>
            </a:r>
            <a:r>
              <a:rPr lang="zh-CN" altLang="zh-CN" dirty="0" smtClean="0"/>
              <a:t>（</a:t>
            </a:r>
            <a:r>
              <a:rPr lang="zh-CN" altLang="en-US" dirty="0" smtClean="0"/>
              <a:t>） 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notifyAll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09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notify(</a:t>
            </a:r>
            <a:r>
              <a:rPr lang="zh-CN" altLang="en-US" dirty="0" smtClean="0"/>
              <a:t> ）： 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condition;</a:t>
            </a:r>
            <a:r>
              <a:rPr lang="zh-CN" altLang="en-US" dirty="0" smtClean="0"/>
              <a:t> </a:t>
            </a:r>
            <a:r>
              <a:rPr lang="en-US" dirty="0" smtClean="0"/>
              <a:t>Condition is guaranteed to be true when thread executing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 smtClean="0"/>
              <a:t> surrenders its lock on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Issue is that lock is held on outer object even though waiting is occurring on inner object</a:t>
            </a:r>
            <a:r>
              <a:rPr lang="en-US" altLang="zh-CN" dirty="0" smtClean="0"/>
              <a:t>;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 outer-object lock is held, no other thread can use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5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Make copy of current state</a:t>
            </a:r>
          </a:p>
          <a:p>
            <a:pPr lvl="1"/>
            <a:r>
              <a:rPr lang="en-US" dirty="0" smtClean="0"/>
              <a:t>Apply operation if it is applicable</a:t>
            </a:r>
          </a:p>
          <a:p>
            <a:pPr lvl="1"/>
            <a:r>
              <a:rPr lang="en-US" dirty="0" smtClean="0"/>
              <a:t>“Commit” updated state if copied state, current state are the same</a:t>
            </a:r>
          </a:p>
          <a:p>
            <a:pPr lvl="1"/>
            <a:r>
              <a:rPr lang="en-US" dirty="0" smtClean="0"/>
              <a:t>Copying, commit operation only operations that locks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82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基于observation</a:t>
            </a:r>
            <a:r>
              <a:rPr lang="en-US" dirty="0" smtClean="0"/>
              <a:t> --- 返回的是快照；</a:t>
            </a:r>
          </a:p>
          <a:p>
            <a:r>
              <a:rPr lang="en-US" dirty="0" err="1" smtClean="0"/>
              <a:t>基于delegation</a:t>
            </a:r>
            <a:r>
              <a:rPr lang="en-US" dirty="0" smtClean="0"/>
              <a:t> ---- 返回的是</a:t>
            </a:r>
            <a:r>
              <a:rPr lang="zh-CN" altLang="en-US" dirty="0" smtClean="0"/>
              <a:t>不可变的</a:t>
            </a:r>
            <a:r>
              <a:rPr lang="en-US" altLang="zh-CN" dirty="0" smtClean="0"/>
              <a:t>live</a:t>
            </a:r>
            <a:r>
              <a:rPr lang="zh-CN" altLang="en-US" smtClean="0"/>
              <a:t> 视图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3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specification: invariants for fields; pre/post/exception conditions for methods</a:t>
            </a:r>
          </a:p>
          <a:p>
            <a:r>
              <a:rPr lang="en-US" dirty="0" smtClean="0"/>
              <a:t>Design a thread-safe class: identify state variables for objects in the class; determine the specification; determine synchronization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 and the </a:t>
            </a:r>
            <a:r>
              <a:rPr lang="en-US" dirty="0" err="1" smtClean="0"/>
              <a:t>obj</a:t>
            </a:r>
            <a:r>
              <a:rPr lang="en-US" altLang="zh-CN" dirty="0" smtClean="0"/>
              <a:t>;</a:t>
            </a:r>
          </a:p>
          <a:p>
            <a:r>
              <a:rPr lang="en-US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dirty="0" smtClean="0"/>
              <a:t>Lock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private,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smtClean="0"/>
              <a:t>synchronized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Nonthread</a:t>
            </a:r>
            <a:r>
              <a:rPr lang="en-US" altLang="zh-CN" dirty="0" smtClean="0"/>
              <a:t>-safe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preserved;</a:t>
            </a:r>
            <a:r>
              <a:rPr lang="zh-CN" altLang="en-US" dirty="0" smtClean="0"/>
              <a:t> </a:t>
            </a:r>
            <a:r>
              <a:rPr lang="en-US" altLang="zh-CN" dirty="0" smtClean="0"/>
              <a:t>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</a:p>
          <a:p>
            <a:r>
              <a:rPr lang="en-US" dirty="0" smtClean="0"/>
              <a:t>Instance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confinement: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unsafe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safe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object;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08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6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altLang="zh-CN" dirty="0" smtClean="0"/>
              <a:t>-dependency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guarded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suspension;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retries</a:t>
            </a:r>
          </a:p>
          <a:p>
            <a:endParaRPr lang="en-US" dirty="0" smtClean="0"/>
          </a:p>
          <a:p>
            <a:r>
              <a:rPr lang="en-US" dirty="0" smtClean="0"/>
              <a:t>Balking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ignoring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8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Balk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exception;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ignoring;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08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Blocking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7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Spring</a:t>
            </a:r>
            <a:r>
              <a:rPr lang="en-US" sz="1800" baseline="0" dirty="0" smtClean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9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ocs.oracle.com/javase/specs/jls/se7/html/jls-17.html%23jls-17.2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ssential/concurrency/interrupt.html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Programming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.”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Lecture 4: Composing Objects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9149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Delegation Work?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Delegation ensures thread-safety if</a:t>
            </a:r>
          </a:p>
          <a:p>
            <a:pPr lvl="1"/>
            <a:r>
              <a:rPr lang="en-US" dirty="0" smtClean="0"/>
              <a:t>Instance fields (</a:t>
            </a:r>
            <a:r>
              <a:rPr lang="en-US" sz="2000" dirty="0" smtClean="0"/>
              <a:t>here </a:t>
            </a:r>
            <a:r>
              <a:rPr lang="en-US" sz="2000" dirty="0" smtClean="0">
                <a:latin typeface="Courier"/>
                <a:cs typeface="Courier"/>
              </a:rPr>
              <a:t>count</a:t>
            </a:r>
            <a:r>
              <a:rPr lang="en-US" dirty="0" smtClean="0"/>
              <a:t>) are thread-safe</a:t>
            </a:r>
          </a:p>
          <a:p>
            <a:pPr lvl="1"/>
            <a:r>
              <a:rPr lang="en-US" dirty="0" smtClean="0"/>
              <a:t>No invariant constrains multiple instance fields</a:t>
            </a:r>
          </a:p>
          <a:p>
            <a:pPr lvl="1"/>
            <a:r>
              <a:rPr lang="en-US" dirty="0" smtClean="0"/>
              <a:t>No precondition requires checking of value of instance fields</a:t>
            </a:r>
          </a:p>
          <a:p>
            <a:pPr lvl="1"/>
            <a:r>
              <a:rPr lang="en-US" dirty="0" smtClean="0"/>
              <a:t>Instance fields are not published</a:t>
            </a:r>
          </a:p>
          <a:p>
            <a:r>
              <a:rPr lang="en-US" dirty="0" smtClean="0"/>
              <a:t>Otherwise, other synchronization mechanisms must be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2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State-Dependent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Recall the specification of a method</a:t>
            </a:r>
          </a:p>
          <a:p>
            <a:pPr lvl="1"/>
            <a:r>
              <a:rPr lang="en-US" dirty="0" smtClean="0"/>
              <a:t>Precondition:  property that must hold of object state (i.e. fields) and inputs in order for method to terminate normally</a:t>
            </a:r>
          </a:p>
          <a:p>
            <a:pPr lvl="1"/>
            <a:r>
              <a:rPr lang="en-US" dirty="0" err="1" smtClean="0"/>
              <a:t>Postcondition</a:t>
            </a:r>
            <a:r>
              <a:rPr lang="en-US" dirty="0" smtClean="0"/>
              <a:t>:  property guaranteed to hold of state, output when precondition is true</a:t>
            </a:r>
          </a:p>
          <a:p>
            <a:pPr lvl="1"/>
            <a:r>
              <a:rPr lang="en-US" dirty="0" smtClean="0"/>
              <a:t>Exception condition:  what happens when method is invoked and precondition does not hold</a:t>
            </a:r>
          </a:p>
          <a:p>
            <a:r>
              <a:rPr lang="en-US" dirty="0" smtClean="0"/>
              <a:t>Example: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slope</a:t>
            </a:r>
            <a:r>
              <a:rPr lang="en-US" dirty="0" smtClean="0"/>
              <a:t> method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Precondition:  point fields must not be vertically aligned</a:t>
            </a:r>
          </a:p>
          <a:p>
            <a:pPr lvl="1"/>
            <a:r>
              <a:rPr lang="en-US" dirty="0" err="1" smtClean="0"/>
              <a:t>Postcondition</a:t>
            </a:r>
            <a:r>
              <a:rPr lang="en-US" dirty="0" smtClean="0"/>
              <a:t>:  slope is returned</a:t>
            </a:r>
          </a:p>
          <a:p>
            <a:pPr lvl="1"/>
            <a:r>
              <a:rPr lang="en-US" dirty="0" smtClean="0"/>
              <a:t>Exception:  </a:t>
            </a:r>
            <a:r>
              <a:rPr lang="en-US" dirty="0" err="1" smtClean="0"/>
              <a:t>ArithmeticException</a:t>
            </a:r>
            <a:r>
              <a:rPr lang="en-US" dirty="0" smtClean="0"/>
              <a:t> raised if points are vertically aligned</a:t>
            </a:r>
          </a:p>
          <a:p>
            <a:r>
              <a:rPr lang="en-US" dirty="0" smtClean="0"/>
              <a:t>There is a state-dependency in the behavior of slope!</a:t>
            </a:r>
          </a:p>
          <a:p>
            <a:pPr lvl="1"/>
            <a:r>
              <a:rPr lang="en-US" dirty="0" smtClean="0"/>
              <a:t>For most states (i.e. ones where points are not vertical) the slope method is well-defined</a:t>
            </a:r>
          </a:p>
          <a:p>
            <a:pPr lvl="1"/>
            <a:r>
              <a:rPr lang="en-US" dirty="0" smtClean="0"/>
              <a:t>For others (i.e. ones where points are vertically aligned) the method raises an exception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4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Examples of State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Operations on collections</a:t>
            </a:r>
          </a:p>
          <a:p>
            <a:pPr lvl="1"/>
            <a:r>
              <a:rPr lang="en-US" dirty="0" smtClean="0"/>
              <a:t>Can’t remove an element from an empty queue</a:t>
            </a:r>
          </a:p>
          <a:p>
            <a:pPr lvl="1"/>
            <a:r>
              <a:rPr lang="en-US" dirty="0" smtClean="0"/>
              <a:t>Can’t add element to full buffer</a:t>
            </a:r>
          </a:p>
          <a:p>
            <a:r>
              <a:rPr lang="en-US" dirty="0" smtClean="0"/>
              <a:t>Operations involving constrained values</a:t>
            </a:r>
          </a:p>
          <a:p>
            <a:pPr lvl="1"/>
            <a:r>
              <a:rPr lang="en-US" dirty="0" smtClean="0"/>
              <a:t>Can’t withdraw money from empty bank account</a:t>
            </a:r>
          </a:p>
          <a:p>
            <a:r>
              <a:rPr lang="en-US" dirty="0" smtClean="0"/>
              <a:t>Operations requiring resources</a:t>
            </a:r>
          </a:p>
          <a:p>
            <a:pPr lvl="1"/>
            <a:r>
              <a:rPr lang="en-US" dirty="0" smtClean="0"/>
              <a:t>Can’t connect to internet if local network is down</a:t>
            </a:r>
          </a:p>
          <a:p>
            <a:r>
              <a:rPr lang="en-US" dirty="0" smtClean="0"/>
              <a:t>Operations requiring previous operations</a:t>
            </a:r>
          </a:p>
          <a:p>
            <a:pPr lvl="1"/>
            <a:r>
              <a:rPr lang="en-US" dirty="0" smtClean="0"/>
              <a:t>Can’t read from a file that has not been opened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State-Dependency and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single-threaded case, one general option for state-dependency:  </a:t>
            </a:r>
            <a:r>
              <a:rPr lang="en-US" i="1" dirty="0" smtClean="0">
                <a:solidFill>
                  <a:srgbClr val="FF0000"/>
                </a:solidFill>
              </a:rPr>
              <a:t>balking</a:t>
            </a:r>
          </a:p>
          <a:p>
            <a:pPr lvl="1"/>
            <a:r>
              <a:rPr lang="en-US" dirty="0" smtClean="0"/>
              <a:t>Operation cannot be performed, so method refuses to perform it</a:t>
            </a:r>
          </a:p>
          <a:p>
            <a:pPr lvl="1"/>
            <a:r>
              <a:rPr lang="en-US" dirty="0" smtClean="0"/>
              <a:t>This can be achieved by</a:t>
            </a:r>
          </a:p>
          <a:p>
            <a:pPr lvl="2"/>
            <a:r>
              <a:rPr lang="en-US" dirty="0"/>
              <a:t>Ignoring</a:t>
            </a:r>
          </a:p>
          <a:p>
            <a:pPr lvl="2"/>
            <a:r>
              <a:rPr lang="en-US" dirty="0" smtClean="0"/>
              <a:t>Raising an exception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eturning a status code</a:t>
            </a:r>
          </a:p>
          <a:p>
            <a:r>
              <a:rPr lang="en-US" dirty="0" smtClean="0"/>
              <a:t>In multithreaded applications, other possibilities are available because another thread might change the state of the object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Guarded suspension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Optimistic retries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3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Balking Via Ignoring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value =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INVARIANT:  in all instances 0 &lt;= value &lt;=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upperBound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public synchronized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 (value ==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//Pre: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//Post: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increment value if not maxed;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otherwise, do nothing.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Exception:  none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if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++value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Recall </a:t>
            </a:r>
            <a:r>
              <a:rPr lang="en-US" dirty="0" err="1" smtClean="0"/>
              <a:t>BoundedCounter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nc</a:t>
            </a:r>
            <a:r>
              <a:rPr lang="en-US" dirty="0" smtClean="0"/>
              <a:t> method does nothing if counter value at maximum value</a:t>
            </a:r>
          </a:p>
          <a:p>
            <a:pPr lvl="1"/>
            <a:r>
              <a:rPr lang="en-US" dirty="0" smtClean="0"/>
              <a:t>Balking via ignoring!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Balking Via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51736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BoundedBufferException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Invariant:  number of elements is &lt;=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&lt;Object&gt; elements;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Pre:  number of elements is below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Post: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added to end of list of elements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Exception: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number of elements is too high, throw exception.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void put (Object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&lt;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elements.add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 new Exception("Put error");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 err="1" smtClean="0"/>
              <a:t>BoundedBufferException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Stores elements in a queue</a:t>
            </a:r>
          </a:p>
          <a:p>
            <a:pPr lvl="1"/>
            <a:r>
              <a:rPr lang="en-US" dirty="0" smtClean="0"/>
              <a:t>If queue is full / empty, put / take methods are not defined!</a:t>
            </a:r>
          </a:p>
          <a:p>
            <a:pPr lvl="1"/>
            <a:r>
              <a:rPr lang="en-US" dirty="0" smtClean="0"/>
              <a:t>In this case, exceptions raised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7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7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Balking Via Return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636" y="981361"/>
            <a:ext cx="8398164" cy="524870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BoundedBufferReturnCode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Invariant:  number of elements is &lt;=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&lt;Object&gt; elements;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 of return values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ReturnVal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code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…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Pre:  none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Post:  if list is nonempty, return first element and true; otherwise,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null and false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Exception:  none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ReturnVal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take 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&gt; 0)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elements.get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elements.remove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ReturnVal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true);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ReturnVal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(null, false);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 err="1" smtClean="0"/>
              <a:t>BoundedBufferReturnCode</a:t>
            </a:r>
            <a:endParaRPr lang="en-US" dirty="0" smtClean="0"/>
          </a:p>
          <a:p>
            <a:pPr lvl="1"/>
            <a:r>
              <a:rPr lang="en-US" dirty="0" smtClean="0"/>
              <a:t>Inner class defined for return values for put, take</a:t>
            </a:r>
          </a:p>
          <a:p>
            <a:pPr lvl="1"/>
            <a:r>
              <a:rPr lang="en-US" dirty="0" smtClean="0"/>
              <a:t>Inner class includes object, </a:t>
            </a:r>
            <a:r>
              <a:rPr lang="en-US" dirty="0" err="1" smtClean="0"/>
              <a:t>boolean</a:t>
            </a:r>
            <a:r>
              <a:rPr lang="en-US" dirty="0" smtClean="0"/>
              <a:t> indicating whether operation concluded successfully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on Balking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do not block when state is correct (assuming no infinite loops)</a:t>
            </a:r>
          </a:p>
          <a:p>
            <a:r>
              <a:rPr lang="en-US" dirty="0" smtClean="0"/>
              <a:t>When an operation balks, it is up to class user to determine what to do</a:t>
            </a:r>
          </a:p>
          <a:p>
            <a:pPr lvl="1"/>
            <a:r>
              <a:rPr lang="en-US" dirty="0" smtClean="0"/>
              <a:t>Detect “ignoring”</a:t>
            </a:r>
          </a:p>
          <a:p>
            <a:pPr lvl="1"/>
            <a:r>
              <a:rPr lang="en-US" dirty="0" smtClean="0"/>
              <a:t>Handle exception</a:t>
            </a:r>
          </a:p>
          <a:p>
            <a:pPr lvl="1"/>
            <a:r>
              <a:rPr lang="en-US" dirty="0" smtClean="0"/>
              <a:t>Act on return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5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Guarded Suspension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bounded buffers in a multithreaded environment:</a:t>
            </a:r>
          </a:p>
          <a:p>
            <a:pPr lvl="1"/>
            <a:r>
              <a:rPr lang="en-US" dirty="0" smtClean="0"/>
              <a:t>If the buffer is empty now,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take()</a:t>
            </a:r>
            <a:r>
              <a:rPr lang="en-US" dirty="0" smtClean="0"/>
              <a:t> operation cannot complete [because it is a blocking operation]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nother thread could deposit an element later</a:t>
            </a:r>
            <a:r>
              <a:rPr lang="en-US" dirty="0"/>
              <a:t>,</a:t>
            </a:r>
            <a:r>
              <a:rPr lang="en-US" dirty="0" smtClean="0"/>
              <a:t> and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!</a:t>
            </a:r>
          </a:p>
          <a:p>
            <a:r>
              <a:rPr lang="en-US" dirty="0" smtClean="0"/>
              <a:t>In guarded-suspension approaches to  state-dependent actions, threads “go to sleep” until the actions they want to perform are possible</a:t>
            </a:r>
          </a:p>
          <a:p>
            <a:r>
              <a:rPr lang="en-US" dirty="0" smtClean="0"/>
              <a:t>Needed mechanisms</a:t>
            </a:r>
          </a:p>
          <a:p>
            <a:pPr lvl="1"/>
            <a:r>
              <a:rPr lang="en-US" dirty="0" smtClean="0"/>
              <a:t>… for going to sleep (“suspend”)</a:t>
            </a:r>
          </a:p>
          <a:p>
            <a:pPr lvl="1"/>
            <a:r>
              <a:rPr lang="en-US" dirty="0" smtClean="0"/>
              <a:t>… for waking up (“resume”)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6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Busy-Waiting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old-fashioned mechanism for suspend/resume</a:t>
            </a:r>
          </a:p>
          <a:p>
            <a:pPr lvl="1"/>
            <a:r>
              <a:rPr lang="en-US" dirty="0" smtClean="0"/>
              <a:t>Use a while loop to test for </a:t>
            </a:r>
            <a:r>
              <a:rPr lang="en-US" dirty="0" err="1" smtClean="0"/>
              <a:t>enabledness</a:t>
            </a:r>
            <a:r>
              <a:rPr lang="en-US" dirty="0" smtClean="0"/>
              <a:t> of state-dependent action</a:t>
            </a:r>
          </a:p>
          <a:p>
            <a:pPr lvl="1"/>
            <a:r>
              <a:rPr lang="en-US" dirty="0" smtClean="0"/>
              <a:t>When true:  exit loop, perform action</a:t>
            </a:r>
          </a:p>
          <a:p>
            <a:pPr lvl="1"/>
            <a:r>
              <a:rPr lang="en-US" dirty="0" smtClean="0"/>
              <a:t>E.g.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hile (!</a:t>
            </a:r>
            <a:r>
              <a:rPr lang="en-US" i="1" dirty="0" smtClean="0">
                <a:cs typeface="Courier New" pitchFamily="49" charset="0"/>
              </a:rPr>
              <a:t>enabled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; </a:t>
            </a:r>
            <a:r>
              <a:rPr lang="en-US" dirty="0" smtClean="0"/>
              <a:t>// Suspend via spinning</a:t>
            </a:r>
          </a:p>
          <a:p>
            <a:pPr marL="685800" lvl="2" indent="0">
              <a:buNone/>
            </a:pPr>
            <a:r>
              <a:rPr lang="en-US" dirty="0" smtClean="0"/>
              <a:t>//  Resume</a:t>
            </a:r>
          </a:p>
          <a:p>
            <a:r>
              <a:rPr lang="en-US" dirty="0" smtClean="0"/>
              <a:t>Considerations</a:t>
            </a:r>
          </a:p>
          <a:p>
            <a:pPr lvl="1"/>
            <a:r>
              <a:rPr lang="en-US" dirty="0" smtClean="0"/>
              <a:t>Consumes computing resources</a:t>
            </a:r>
          </a:p>
          <a:p>
            <a:pPr lvl="1"/>
            <a:r>
              <a:rPr lang="en-US" dirty="0" smtClean="0"/>
              <a:t>Enabled-ness condition might become false after loop terminates, so synchronization should be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Lecture 11</a:t>
            </a:r>
            <a:br>
              <a:rPr lang="en-US" dirty="0" smtClean="0"/>
            </a:br>
            <a:r>
              <a:rPr lang="en-US" dirty="0" smtClean="0"/>
              <a:t>Composing Objects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5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dirty="0" smtClean="0">
                <a:latin typeface="+mn-lt"/>
                <a:cs typeface="Courier New" pitchFamily="49" charset="0"/>
              </a:rPr>
              <a:t> 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 smtClean="0">
                <a:latin typeface="+mn-lt"/>
                <a:cs typeface="Courier New" pitchFamily="49" charset="0"/>
              </a:rPr>
              <a:t> 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more modern mechanism in Java for suspending /  resuming</a:t>
            </a:r>
          </a:p>
          <a:p>
            <a:pPr lvl="1"/>
            <a:r>
              <a:rPr lang="en-US" dirty="0" smtClean="0"/>
              <a:t>To suspend, a thread performs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wait()</a:t>
            </a:r>
          </a:p>
          <a:p>
            <a:pPr lvl="1"/>
            <a:r>
              <a:rPr lang="en-US" dirty="0" smtClean="0"/>
              <a:t>Other threads perform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 smtClean="0"/>
              <a:t> 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to enable resumption of suspended threads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No consumption of cycles while suspended</a:t>
            </a:r>
          </a:p>
          <a:p>
            <a:pPr lvl="1"/>
            <a:r>
              <a:rPr lang="en-US" dirty="0" smtClean="0"/>
              <a:t>Synchronization taken care of (we  will see how in a moment)</a:t>
            </a:r>
          </a:p>
          <a:p>
            <a:r>
              <a:rPr lang="en-US" dirty="0" smtClean="0"/>
              <a:t>Danger</a:t>
            </a:r>
            <a:r>
              <a:rPr lang="en-US" dirty="0"/>
              <a:t>s</a:t>
            </a:r>
            <a:endParaRPr lang="en-US" dirty="0" smtClean="0"/>
          </a:p>
          <a:p>
            <a:pPr lvl="1"/>
            <a:r>
              <a:rPr lang="en-US" dirty="0" smtClean="0"/>
              <a:t>A suspended thread is dependent on other threads to wake it up</a:t>
            </a:r>
          </a:p>
          <a:p>
            <a:pPr lvl="1"/>
            <a:r>
              <a:rPr lang="en-US" dirty="0" smtClean="0"/>
              <a:t>If no other thread performs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 smtClean="0"/>
              <a:t> 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then thread sleeps forever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274639"/>
            <a:ext cx="8682182" cy="348408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3600" dirty="0" smtClean="0"/>
              <a:t> /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notify</a:t>
            </a:r>
            <a:r>
              <a:rPr lang="en-US" sz="3600" dirty="0" smtClean="0"/>
              <a:t> /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2679"/>
            <a:ext cx="8229600" cy="549367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addition to its intrinsic lock, every Java object has a </a:t>
            </a:r>
            <a:r>
              <a:rPr lang="en-US" i="1" dirty="0" smtClean="0">
                <a:solidFill>
                  <a:srgbClr val="FF0000"/>
                </a:solidFill>
              </a:rPr>
              <a:t>wait-set</a:t>
            </a:r>
          </a:p>
          <a:p>
            <a:pPr lvl="1"/>
            <a:r>
              <a:rPr lang="en-US" dirty="0" smtClean="0"/>
              <a:t>Wait-set contains threads that are waiting on the object</a:t>
            </a:r>
          </a:p>
          <a:p>
            <a:pPr lvl="1"/>
            <a:r>
              <a:rPr lang="en-US" dirty="0" smtClean="0"/>
              <a:t>Threads in the wait-set are suspended</a:t>
            </a:r>
          </a:p>
          <a:p>
            <a:r>
              <a:rPr lang="en-US" dirty="0" smtClean="0"/>
              <a:t>Threads enter wait-set of object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/>
              <a:t> by performing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obj.wait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dirty="0" smtClean="0"/>
              <a:t>Thread is added to wait-set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Thread releases all its locks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/>
              <a:t>, but not other locks</a:t>
            </a:r>
          </a:p>
          <a:p>
            <a:pPr lvl="1"/>
            <a:r>
              <a:rPr lang="en-US" dirty="0" smtClean="0"/>
              <a:t>Thread is then suspended</a:t>
            </a:r>
          </a:p>
          <a:p>
            <a:r>
              <a:rPr lang="en-US" dirty="0" smtClean="0"/>
              <a:t>Other threads can release waiting threads by performing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obj.notify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obj.notifyAll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bj.notify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 one waiting thread selected “at random” for resumption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bj.notifyAll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 all waiting threads selected for resumption</a:t>
            </a:r>
          </a:p>
          <a:p>
            <a:r>
              <a:rPr lang="en-US" dirty="0" smtClean="0"/>
              <a:t>When thread selected for resumption, the following happens behind the scenes:</a:t>
            </a:r>
          </a:p>
          <a:p>
            <a:pPr lvl="1"/>
            <a:r>
              <a:rPr lang="en-US" dirty="0" smtClean="0"/>
              <a:t>It is removed from wait-set</a:t>
            </a:r>
          </a:p>
          <a:p>
            <a:pPr lvl="1"/>
            <a:r>
              <a:rPr lang="en-US" dirty="0" smtClean="0"/>
              <a:t>It tries to reacquire its locks on the object it was waiting on</a:t>
            </a:r>
          </a:p>
          <a:p>
            <a:pPr lvl="2"/>
            <a:r>
              <a:rPr lang="en-US" dirty="0" smtClean="0"/>
              <a:t>If it succeeds,  it proceeds</a:t>
            </a:r>
          </a:p>
          <a:p>
            <a:pPr lvl="2"/>
            <a:r>
              <a:rPr lang="en-US" dirty="0" smtClean="0"/>
              <a:t>Otherwise, it blocks waiting [waits] for the lock to become available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Note:  thread should double-check [check again] condition for state-dependent action when it resumes!</a:t>
            </a:r>
          </a:p>
          <a:p>
            <a:r>
              <a:rPr lang="en-US" dirty="0">
                <a:hlinkClick r:id="rId3"/>
              </a:rPr>
              <a:t>http://docs.oracle.com/javase/specs/jls/se7/html/jls-17.html#jls-</a:t>
            </a:r>
            <a:r>
              <a:rPr lang="en-US" dirty="0" smtClean="0">
                <a:hlinkClick r:id="rId3"/>
              </a:rPr>
              <a:t>17.2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9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734"/>
            <a:ext cx="8229600" cy="360358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Example: 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BoundedBufferWait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681191"/>
            <a:ext cx="8566727" cy="5444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Pre:  number of elements is below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endParaRPr lang="en-US" sz="1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Post: 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added to end of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elements, 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waiting threads notified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Exception:  If number of elements is too high, suspend.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synchronized void put (Object </a:t>
            </a:r>
            <a:r>
              <a:rPr lang="en-US" sz="1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1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sz="1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 wait();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elements.add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sz="1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;}</a:t>
            </a:r>
            <a:endParaRPr lang="en-US" sz="2400" b="1" dirty="0" smtClean="0">
              <a:solidFill>
                <a:srgbClr val="3366FF"/>
              </a:solidFill>
            </a:endParaRPr>
          </a:p>
          <a:p>
            <a:r>
              <a:rPr lang="en-US" sz="1800" dirty="0" smtClean="0"/>
              <a:t>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put()</a:t>
            </a:r>
            <a:r>
              <a:rPr lang="en-US" sz="1800" dirty="0" smtClean="0"/>
              <a:t> /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take()</a:t>
            </a:r>
            <a:r>
              <a:rPr lang="en-US" sz="1800" dirty="0" smtClean="0"/>
              <a:t> operations,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sz="1800" dirty="0" smtClean="0"/>
              <a:t> executed when state does not allow action</a:t>
            </a:r>
          </a:p>
          <a:p>
            <a:r>
              <a:rPr lang="en-US" sz="1800" dirty="0" smtClean="0"/>
              <a:t>When an operation succeeds, waiting threads notified</a:t>
            </a:r>
          </a:p>
          <a:p>
            <a:r>
              <a:rPr lang="en-US" sz="1800" dirty="0" smtClean="0"/>
              <a:t>When a thread wakes up, it must check that condition it was waiting for holds!</a:t>
            </a:r>
          </a:p>
          <a:p>
            <a:pPr lvl="1"/>
            <a:r>
              <a:rPr lang="en-US" sz="1600" b="1" dirty="0" smtClean="0"/>
              <a:t>This is why loop is used with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sz="1600" b="1" dirty="0" smtClean="0"/>
              <a:t> inside.  You should do this always unless you have an ironclad argument for not needing a loop!</a:t>
            </a:r>
          </a:p>
          <a:p>
            <a:pPr lvl="1"/>
            <a:r>
              <a:rPr lang="en-US" sz="1600" dirty="0" smtClean="0"/>
              <a:t>Just because a thread is resumed does not mean it is safe to proceed</a:t>
            </a:r>
          </a:p>
          <a:p>
            <a:r>
              <a:rPr lang="en-US" sz="1800" dirty="0" smtClean="0"/>
              <a:t>When a thread modifies the state of the object (e.g. by successfully adding an element) it must notify sleeping threads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800" dirty="0" smtClean="0"/>
              <a:t>?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sz="1600" dirty="0" smtClean="0"/>
              <a:t> is a blocking operation, meaning it could never terminate</a:t>
            </a:r>
          </a:p>
          <a:p>
            <a:pPr lvl="1"/>
            <a:r>
              <a:rPr lang="en-US" sz="1600" dirty="0" smtClean="0"/>
              <a:t>Any thread can be interrupted (a topic for a later date) by another thread</a:t>
            </a:r>
          </a:p>
          <a:p>
            <a:pPr lvl="1"/>
            <a:r>
              <a:rPr lang="en-US" sz="1600" dirty="0" smtClean="0"/>
              <a:t>This exception is raised in this case, because a blocked thread may need some cleanup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3/5/2014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4" y="1126435"/>
            <a:ext cx="8393044" cy="4512365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An </a:t>
            </a:r>
            <a:r>
              <a:rPr lang="en-US" sz="2000" i="1" dirty="0">
                <a:solidFill>
                  <a:srgbClr val="000000"/>
                </a:solidFill>
                <a:latin typeface="Helvetica"/>
                <a:cs typeface="Helvetica"/>
              </a:rPr>
              <a:t>interrupt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is an indication to a thread that it should stop what it is doing and do something else. </a:t>
            </a:r>
            <a:endParaRPr lang="en-US" sz="20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It's 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up to the programmer to decide exactly how a thread responds to an interrupt, but it is very common for the thread to terminate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.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A thread sends an interrupt by invoking interrupt on the Thread object for the thread to be interrupted. </a:t>
            </a:r>
            <a:endParaRPr lang="en-US" sz="20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the interrupt mechanism to work correctly, the interrupted thread must support its own interruption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  <a:hlinkClick r:id="rId3"/>
              </a:rPr>
              <a:t>http://docs.oracle.com/javase/tutorial/essential/concurrency/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  <a:hlinkClick r:id="rId3"/>
              </a:rPr>
              <a:t>interrupt.html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304" y="1"/>
            <a:ext cx="8812696" cy="77967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Interrupts (more on interrupts later)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rgbClr val="FFFFFF"/>
                </a:solidFill>
                <a:latin typeface="Helvetica"/>
                <a:cs typeface="Helvetica"/>
              </a:rPr>
              <a:t>23</a:t>
            </a:fld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9460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otify()</a:t>
            </a:r>
            <a:r>
              <a:rPr lang="en-US" dirty="0" smtClean="0"/>
              <a:t>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Consider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take()</a:t>
            </a:r>
            <a:r>
              <a:rPr lang="en-US" dirty="0" smtClean="0"/>
              <a:t> operation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BoundedBufferWait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Object take () throws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while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== 0)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wait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elements.get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elements.remove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Doesn’t this introduce a race condition?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called before return of element</a:t>
            </a:r>
          </a:p>
          <a:p>
            <a:pPr lvl="1"/>
            <a:r>
              <a:rPr lang="en-US" dirty="0" smtClean="0"/>
              <a:t>Could this cause problems?</a:t>
            </a:r>
          </a:p>
          <a:p>
            <a:r>
              <a:rPr lang="en-US" dirty="0" smtClean="0"/>
              <a:t>Answer:  no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 smtClean="0"/>
              <a:t> 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do not release locks</a:t>
            </a:r>
          </a:p>
          <a:p>
            <a:pPr lvl="1"/>
            <a:r>
              <a:rPr lang="en-US" dirty="0" smtClean="0"/>
              <a:t>So lock on buffer only released when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take()</a:t>
            </a:r>
            <a:r>
              <a:rPr lang="en-US" dirty="0" smtClean="0"/>
              <a:t> operation terminates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3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+mn-lt"/>
                <a:cs typeface="Courier New" pitchFamily="49" charset="0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put()</a:t>
            </a:r>
            <a:r>
              <a:rPr lang="en-US" dirty="0" smtClean="0"/>
              <a:t> 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take()</a:t>
            </a:r>
            <a:r>
              <a:rPr lang="en-US" dirty="0" smtClean="0"/>
              <a:t>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rather than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notify()</a:t>
            </a:r>
          </a:p>
          <a:p>
            <a:pPr lvl="1"/>
            <a:r>
              <a:rPr lang="en-US" dirty="0" smtClean="0"/>
              <a:t>It seems wasteful to wake everyone up!</a:t>
            </a:r>
            <a:endParaRPr lang="en-US" dirty="0"/>
          </a:p>
          <a:p>
            <a:pPr lvl="1"/>
            <a:r>
              <a:rPr lang="en-US" dirty="0" smtClean="0"/>
              <a:t>Why not just wake up one thread?</a:t>
            </a:r>
          </a:p>
          <a:p>
            <a:r>
              <a:rPr lang="en-US" dirty="0" smtClean="0"/>
              <a:t>There is a reason!</a:t>
            </a:r>
          </a:p>
          <a:p>
            <a:pPr lvl="1"/>
            <a:r>
              <a:rPr lang="en-US" dirty="0" smtClean="0"/>
              <a:t>Waiting threads are potentially concerned with different conditions</a:t>
            </a:r>
          </a:p>
          <a:p>
            <a:pPr lvl="2"/>
            <a:r>
              <a:rPr lang="en-US" dirty="0" smtClean="0"/>
              <a:t>Putters are waiting for buffer not to be full</a:t>
            </a:r>
          </a:p>
          <a:p>
            <a:pPr lvl="2"/>
            <a:r>
              <a:rPr lang="en-US" dirty="0" smtClean="0"/>
              <a:t>Takers are waiting for buffer not to be empty</a:t>
            </a:r>
          </a:p>
          <a:p>
            <a:pPr lvl="1"/>
            <a:r>
              <a:rPr lang="en-US" dirty="0" smtClean="0"/>
              <a:t>If you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 smtClean="0"/>
              <a:t>, you only wake up one thread</a:t>
            </a:r>
          </a:p>
          <a:p>
            <a:pPr lvl="1"/>
            <a:r>
              <a:rPr lang="en-US" dirty="0" smtClean="0"/>
              <a:t>If you wake up the wrong thread, you can wind up in a deadlock! </a:t>
            </a:r>
          </a:p>
          <a:p>
            <a:pPr lvl="2"/>
            <a:r>
              <a:rPr lang="en-US" dirty="0"/>
              <a:t>You exited, but nobody else is there to wait anybody again.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otify()</a:t>
            </a:r>
            <a:r>
              <a:rPr lang="en-US" dirty="0" smtClean="0"/>
              <a:t> and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take()</a:t>
            </a:r>
            <a:r>
              <a:rPr lang="en-US" dirty="0" smtClean="0"/>
              <a:t> </a:t>
            </a:r>
            <a:r>
              <a:rPr lang="en-US" dirty="0" err="1" smtClean="0"/>
              <a:t>reimplemented</a:t>
            </a:r>
            <a:r>
              <a:rPr lang="en-US" dirty="0" smtClean="0"/>
              <a:t>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 smtClean="0"/>
              <a:t> rather than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e.g.</a:t>
            </a:r>
          </a:p>
          <a:p>
            <a:pPr marL="347662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synchronized void put (Object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wait();</a:t>
            </a:r>
          </a:p>
          <a:p>
            <a:pPr marL="347662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elements.add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notify();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Now supposed we have: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BoundedBufferWait</a:t>
            </a:r>
            <a:r>
              <a:rPr lang="en-US" dirty="0" smtClean="0"/>
              <a:t>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1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threads T</a:t>
            </a:r>
            <a:r>
              <a:rPr lang="en-US" baseline="-25000" dirty="0" smtClean="0"/>
              <a:t>1</a:t>
            </a:r>
            <a:r>
              <a:rPr lang="en-US" dirty="0" smtClean="0"/>
              <a:t>, …, T</a:t>
            </a:r>
            <a:r>
              <a:rPr lang="en-US" baseline="-25000" dirty="0" smtClean="0"/>
              <a:t>4</a:t>
            </a:r>
          </a:p>
          <a:p>
            <a:pPr lvl="1"/>
            <a:r>
              <a:rPr lang="en-US" dirty="0" smtClean="0"/>
              <a:t>A deadlock can happen!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[Note</a:t>
            </a:r>
            <a:r>
              <a:rPr lang="en-US" sz="2800" dirty="0">
                <a:solidFill>
                  <a:srgbClr val="3366FF"/>
                </a:solidFill>
              </a:rPr>
              <a:t>: There is no guarantee about which thread in the wait set is </a:t>
            </a:r>
            <a:r>
              <a:rPr lang="en-US" sz="2800" dirty="0" smtClean="0">
                <a:solidFill>
                  <a:srgbClr val="3366FF"/>
                </a:solidFill>
              </a:rPr>
              <a:t>selected on </a:t>
            </a:r>
            <a:r>
              <a:rPr lang="en-US" sz="2800" b="1" dirty="0" smtClean="0">
                <a:solidFill>
                  <a:srgbClr val="3366FF"/>
                </a:solidFill>
                <a:latin typeface="Courier New"/>
                <a:cs typeface="Courier New"/>
              </a:rPr>
              <a:t>notify()</a:t>
            </a:r>
            <a:r>
              <a:rPr lang="en-US" sz="2800" dirty="0" smtClean="0">
                <a:solidFill>
                  <a:srgbClr val="3366FF"/>
                </a:solidFill>
              </a:rPr>
              <a:t>.]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3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Scenario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472488"/>
              </p:ext>
            </p:extLst>
          </p:nvPr>
        </p:nvGraphicFramePr>
        <p:xfrm>
          <a:off x="457200" y="1295401"/>
          <a:ext cx="8229600" cy="380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066800"/>
                <a:gridCol w="990600"/>
                <a:gridCol w="927100"/>
                <a:gridCol w="901700"/>
                <a:gridCol w="1828800"/>
                <a:gridCol w="1752600"/>
              </a:tblGrid>
              <a:tr h="423333">
                <a:tc>
                  <a:txBody>
                    <a:bodyPr/>
                    <a:lstStyle/>
                    <a:p>
                      <a:r>
                        <a:rPr lang="en-US" sz="2000" u="sng" dirty="0" smtClean="0"/>
                        <a:t>Time</a:t>
                      </a:r>
                      <a:endParaRPr lang="en-US" sz="2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 smtClean="0"/>
                        <a:t>T1</a:t>
                      </a:r>
                      <a:endParaRPr lang="en-US" sz="2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 smtClean="0"/>
                        <a:t>T2</a:t>
                      </a:r>
                      <a:endParaRPr lang="en-US" sz="2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 smtClean="0"/>
                        <a:t>T3</a:t>
                      </a:r>
                      <a:endParaRPr lang="en-US" sz="2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 smtClean="0"/>
                        <a:t>T4</a:t>
                      </a:r>
                      <a:endParaRPr lang="en-US" sz="2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 err="1" smtClean="0"/>
                        <a:t>elements.size</a:t>
                      </a:r>
                      <a:r>
                        <a:rPr lang="en-US" sz="2000" u="sng" dirty="0" smtClean="0"/>
                        <a:t>()</a:t>
                      </a:r>
                      <a:endParaRPr lang="en-US" sz="2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 smtClean="0"/>
                        <a:t>Wait-set</a:t>
                      </a:r>
                      <a:endParaRPr lang="en-US" sz="2000" u="sng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T1, T2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T2, T3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T2, T3, T4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T3, T4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T1, T3,</a:t>
                      </a:r>
                      <a:r>
                        <a:rPr lang="en-US" baseline="0" dirty="0" smtClean="0"/>
                        <a:t> T4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T1, T3, T4, T2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39834" y="5181600"/>
            <a:ext cx="5827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Legend</a:t>
            </a:r>
          </a:p>
          <a:p>
            <a:r>
              <a:rPr lang="en-US" dirty="0" smtClean="0"/>
              <a:t>op(w) – operation waits / “</a:t>
            </a:r>
            <a:r>
              <a:rPr lang="en-US" dirty="0" err="1" smtClean="0"/>
              <a:t>rewaits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op(</a:t>
            </a:r>
            <a:r>
              <a:rPr lang="en-US" dirty="0" err="1" smtClean="0"/>
              <a:t>i</a:t>
            </a:r>
            <a:r>
              <a:rPr lang="en-US" dirty="0" smtClean="0"/>
              <a:t>) – operation begun at time </a:t>
            </a:r>
            <a:r>
              <a:rPr lang="en-US" dirty="0" err="1" smtClean="0"/>
              <a:t>i</a:t>
            </a:r>
            <a:r>
              <a:rPr lang="en-US" dirty="0" smtClean="0"/>
              <a:t> completes</a:t>
            </a:r>
          </a:p>
          <a:p>
            <a:r>
              <a:rPr lang="en-US" dirty="0" smtClean="0"/>
              <a:t>op – operation begins and completes without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0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notify()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 smtClean="0"/>
              <a:t> if</a:t>
            </a:r>
          </a:p>
          <a:p>
            <a:pPr lvl="1"/>
            <a:r>
              <a:rPr lang="en-US" dirty="0" smtClean="0"/>
              <a:t>Every thread in wait-set is guaranteed to be waiting on same condition</a:t>
            </a:r>
          </a:p>
          <a:p>
            <a:pPr lvl="1"/>
            <a:r>
              <a:rPr lang="en-US" dirty="0" smtClean="0"/>
              <a:t>Condition is guaranteed to be true when thread executing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 smtClean="0"/>
              <a:t> surrenders its lock on object</a:t>
            </a:r>
          </a:p>
          <a:p>
            <a:r>
              <a:rPr lang="en-US" dirty="0" smtClean="0"/>
              <a:t>Otherwise: 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Problem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dirty="0" smtClean="0"/>
              <a:t>:  unbounded waiting</a:t>
            </a:r>
          </a:p>
          <a:p>
            <a:pPr lvl="1"/>
            <a:r>
              <a:rPr lang="en-US" dirty="0" smtClean="0"/>
              <a:t>You do not know how long a thread might wait before being able to continue</a:t>
            </a:r>
          </a:p>
          <a:p>
            <a:pPr lvl="1"/>
            <a:r>
              <a:rPr lang="en-US" dirty="0" smtClean="0"/>
              <a:t>In some applications this leads to unacceptable performance variability</a:t>
            </a:r>
          </a:p>
          <a:p>
            <a:r>
              <a:rPr lang="en-US" dirty="0" smtClean="0"/>
              <a:t>Variant: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wait(long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millis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Wait for at least specified # of milliseconds</a:t>
            </a:r>
          </a:p>
          <a:p>
            <a:pPr lvl="1"/>
            <a:r>
              <a:rPr lang="en-US" dirty="0" smtClean="0"/>
              <a:t>At time-out, exit wait-set</a:t>
            </a:r>
          </a:p>
          <a:p>
            <a:pPr lvl="1"/>
            <a:r>
              <a:rPr lang="en-US" dirty="0" smtClean="0"/>
              <a:t>How do you tell if exit from wait-set is due to notification or timeout?</a:t>
            </a:r>
          </a:p>
          <a:p>
            <a:pPr lvl="2"/>
            <a:r>
              <a:rPr lang="en-US" dirty="0" smtClean="0"/>
              <a:t>You don’t</a:t>
            </a:r>
          </a:p>
          <a:p>
            <a:pPr lvl="2"/>
            <a:r>
              <a:rPr lang="en-US" dirty="0" smtClean="0"/>
              <a:t>You have to check this yourself</a:t>
            </a:r>
          </a:p>
          <a:p>
            <a:r>
              <a:rPr lang="en-US" dirty="0" smtClean="0"/>
              <a:t>Intermediate between balking, guarded suspension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“Composing Objects?”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far, focus has been in implementing single classes / objects</a:t>
            </a:r>
          </a:p>
          <a:p>
            <a:pPr lvl="1"/>
            <a:r>
              <a:rPr lang="en-US" dirty="0" smtClean="0"/>
              <a:t>Thread safety</a:t>
            </a:r>
          </a:p>
          <a:p>
            <a:pPr lvl="1"/>
            <a:r>
              <a:rPr lang="en-US" dirty="0" smtClean="0"/>
              <a:t>Publication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Systems consist of many classes and objects working in conjunction with one another</a:t>
            </a:r>
            <a:endParaRPr lang="en-US" dirty="0"/>
          </a:p>
          <a:p>
            <a:r>
              <a:rPr lang="en-US" i="1" dirty="0" smtClean="0">
                <a:solidFill>
                  <a:srgbClr val="FF0000"/>
                </a:solidFill>
              </a:rPr>
              <a:t>Object composition</a:t>
            </a:r>
            <a:r>
              <a:rPr lang="en-US" dirty="0" smtClean="0"/>
              <a:t>:  use of objects inside other objects</a:t>
            </a:r>
          </a:p>
          <a:p>
            <a:pPr lvl="1"/>
            <a:r>
              <a:rPr lang="en-US" dirty="0" smtClean="0"/>
              <a:t>Commonplace!</a:t>
            </a:r>
          </a:p>
          <a:p>
            <a:pPr lvl="1"/>
            <a:r>
              <a:rPr lang="en-US" dirty="0" smtClean="0"/>
              <a:t>There are issues in the context of multi-threading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6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15"/>
            <a:ext cx="8229600" cy="324445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Example: 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BoundedBufferTimedWaiting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766826"/>
            <a:ext cx="8340436" cy="535933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void put (Object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long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allowedDuration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throws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Exception,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long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startTime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long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timeLeft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allowedDuration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while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wait(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timeLeft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 if buffer has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&lt;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break; // Break out of loop [and add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 if time has expired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long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elapsed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-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startTime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timeLeft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allowedDuration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elapsed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timeLeft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&lt;= 0) throw new Exception ("Timeout");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elements.add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}}</a:t>
            </a:r>
            <a:r>
              <a:rPr lang="en-US" dirty="0"/>
              <a:t>		</a:t>
            </a:r>
            <a:endParaRPr lang="en-US" dirty="0" smtClean="0"/>
          </a:p>
          <a:p>
            <a:r>
              <a:rPr lang="en-US" dirty="0" smtClean="0"/>
              <a:t>Argument to put includes upper bound on time to wait</a:t>
            </a:r>
          </a:p>
          <a:p>
            <a:r>
              <a:rPr lang="en-US" dirty="0" smtClean="0"/>
              <a:t>The handling of resumption includes a check for how much time has elapsed</a:t>
            </a:r>
          </a:p>
          <a:p>
            <a:r>
              <a:rPr lang="en-US" dirty="0" smtClean="0"/>
              <a:t>When “re-waiting” the new timeout value must be recalculated based on how waiting has already occurred!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3152"/>
            <a:ext cx="2133600" cy="365125"/>
          </a:xfrm>
        </p:spPr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4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Monitor Lockout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we want to build a layer on top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BoundedBufferWait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New class should not insert null objects into buffer</a:t>
            </a:r>
          </a:p>
          <a:p>
            <a:pPr lvl="1"/>
            <a:r>
              <a:rPr lang="en-US" dirty="0" smtClean="0"/>
              <a:t>A new invariant is being defined:  buffer should contain no null objects</a:t>
            </a:r>
          </a:p>
          <a:p>
            <a:r>
              <a:rPr lang="en-US" dirty="0" smtClean="0"/>
              <a:t>An approach:  </a:t>
            </a:r>
            <a:r>
              <a:rPr lang="en-US" smtClean="0"/>
              <a:t>instance confinement!</a:t>
            </a:r>
            <a:endParaRPr lang="en-US" dirty="0" smtClean="0"/>
          </a:p>
          <a:p>
            <a:pPr lvl="1"/>
            <a:r>
              <a:rPr lang="en-US" dirty="0" smtClean="0"/>
              <a:t>Make a new class for enforcing new invariant</a:t>
            </a:r>
          </a:p>
          <a:p>
            <a:pPr lvl="1"/>
            <a:r>
              <a:rPr lang="en-US" dirty="0" smtClean="0"/>
              <a:t>Include a private field containing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BoundedBufferWait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Implement a new put method to handle null objects</a:t>
            </a:r>
          </a:p>
          <a:p>
            <a:r>
              <a:rPr lang="en-US" dirty="0" smtClean="0"/>
              <a:t>Does it work?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BoundedBufferWaitNoNull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BoundedBufferWaitNoNull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BoundedBufferWait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buffer;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BoundedBufferWaitNoNull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buffer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BoundedBufferWait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(capacity);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put (Object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!= null)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buffer.put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false;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Object take () throws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buffer.take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4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BoundedBufferWaitNoNull</a:t>
            </a:r>
            <a:r>
              <a:rPr lang="en-US" dirty="0" smtClean="0"/>
              <a:t> Does Not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happens if a thread calls </a:t>
            </a:r>
            <a:r>
              <a:rPr lang="en-US" dirty="0" smtClean="0">
                <a:latin typeface="Courier New"/>
                <a:cs typeface="Courier New"/>
              </a:rPr>
              <a:t>take</a:t>
            </a:r>
            <a:r>
              <a:rPr lang="en-US" dirty="0" smtClean="0"/>
              <a:t> on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BoundedBufferWaitNoNull</a:t>
            </a:r>
            <a:r>
              <a:rPr lang="en-US" dirty="0" smtClean="0"/>
              <a:t> object when the buffer is empty?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calls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buffer.take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Since buffer is empty, thread enters wait-set, releases lock on inner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BoundedBufferWait</a:t>
            </a:r>
            <a:r>
              <a:rPr lang="en-US" dirty="0" smtClean="0"/>
              <a:t> object [</a:t>
            </a:r>
            <a:r>
              <a:rPr lang="en-US" dirty="0" smtClean="0">
                <a:solidFill>
                  <a:srgbClr val="3366FF"/>
                </a:solidFill>
              </a:rPr>
              <a:t>remember that “</a:t>
            </a:r>
            <a:r>
              <a:rPr lang="en-US" dirty="0">
                <a:solidFill>
                  <a:srgbClr val="3366FF"/>
                </a:solidFill>
              </a:rPr>
              <a:t>t</a:t>
            </a:r>
            <a:r>
              <a:rPr lang="en-US" dirty="0" smtClean="0">
                <a:solidFill>
                  <a:srgbClr val="3366FF"/>
                </a:solidFill>
              </a:rPr>
              <a:t>hread </a:t>
            </a:r>
            <a:r>
              <a:rPr lang="en-US" dirty="0">
                <a:solidFill>
                  <a:srgbClr val="3366FF"/>
                </a:solidFill>
              </a:rPr>
              <a:t>releases all its locks on </a:t>
            </a:r>
            <a:r>
              <a:rPr lang="en-US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>
                <a:solidFill>
                  <a:srgbClr val="3366FF"/>
                </a:solidFill>
              </a:rPr>
              <a:t>, but not other </a:t>
            </a:r>
            <a:r>
              <a:rPr lang="en-US" dirty="0" smtClean="0">
                <a:solidFill>
                  <a:srgbClr val="3366FF"/>
                </a:solidFill>
              </a:rPr>
              <a:t>locks” when entering the wait-set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Thread still holds lock on BBWNN object, though</a:t>
            </a:r>
          </a:p>
          <a:p>
            <a:r>
              <a:rPr lang="en-US" dirty="0" smtClean="0"/>
              <a:t>Deadlock!</a:t>
            </a:r>
          </a:p>
          <a:p>
            <a:pPr lvl="1"/>
            <a:r>
              <a:rPr lang="en-US" dirty="0" smtClean="0"/>
              <a:t>This phenomenon is called </a:t>
            </a:r>
            <a:r>
              <a:rPr lang="en-US" i="1" dirty="0" smtClean="0">
                <a:solidFill>
                  <a:srgbClr val="FF0000"/>
                </a:solidFill>
              </a:rPr>
              <a:t>Nested Monitor Lockout</a:t>
            </a:r>
          </a:p>
          <a:p>
            <a:pPr lvl="1"/>
            <a:r>
              <a:rPr lang="en-US" dirty="0" smtClean="0"/>
              <a:t>Issue is that lock is held on outer object even though waiting is occurring on inner object</a:t>
            </a:r>
          </a:p>
          <a:p>
            <a:pPr lvl="1"/>
            <a:r>
              <a:rPr lang="en-US" dirty="0" smtClean="0"/>
              <a:t>While outer-object lock is held, no other thread can use it!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Nested Monitor Lockout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synchronize in outer class</a:t>
            </a:r>
          </a:p>
          <a:p>
            <a:pPr marL="347662" lvl="1" indent="0">
              <a:buNone/>
            </a:pPr>
            <a:r>
              <a:rPr lang="en-US" dirty="0" smtClean="0"/>
              <a:t>But sometimes you need to, in order to preserve new invariants</a:t>
            </a:r>
          </a:p>
          <a:p>
            <a:r>
              <a:rPr lang="en-US" dirty="0" smtClean="0"/>
              <a:t>Reprogram inner class so that object on which locking is to be performed is provided as argument to inner-class constructor</a:t>
            </a:r>
          </a:p>
          <a:p>
            <a:pPr lvl="1"/>
            <a:r>
              <a:rPr lang="en-US" dirty="0" smtClean="0"/>
              <a:t>Requires reprogramming </a:t>
            </a:r>
            <a:r>
              <a:rPr lang="en-US" smtClean="0"/>
              <a:t>methods in inner </a:t>
            </a:r>
            <a:r>
              <a:rPr lang="en-US" dirty="0" smtClean="0"/>
              <a:t>so that this lock is used</a:t>
            </a:r>
          </a:p>
          <a:p>
            <a:pPr lvl="1"/>
            <a:r>
              <a:rPr lang="en-US" dirty="0" smtClean="0"/>
              <a:t>Solves problem, at cost of rework of inner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0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BoundedBufferWaitLockParam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273"/>
            <a:ext cx="8229600" cy="527107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BoundedBufferWaitLockParam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final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final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&lt;Object&gt; elements;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final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syncLock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BoundedBufferWaitLockParam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Object lock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this.maxSize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elements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&lt;Object&gt; 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syncLock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lock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put (Object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synchronized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syncLock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while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syncLock.wait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elements.add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syncLock.notifyAll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}…}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Retrying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Another mechanism for handling state-dependency</a:t>
            </a:r>
          </a:p>
          <a:p>
            <a:r>
              <a:rPr lang="en-US" dirty="0"/>
              <a:t>Remember: </a:t>
            </a:r>
            <a:r>
              <a:rPr lang="en-US" dirty="0" smtClean="0"/>
              <a:t>“Optimistic locking” </a:t>
            </a:r>
            <a:r>
              <a:rPr lang="en-US" dirty="0"/>
              <a:t>assumes that the data will not be modified between when you read the data until you write 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Make copy of current state</a:t>
            </a:r>
          </a:p>
          <a:p>
            <a:pPr lvl="1"/>
            <a:r>
              <a:rPr lang="en-US" dirty="0" smtClean="0"/>
              <a:t>Apply operation if it is applicable</a:t>
            </a:r>
          </a:p>
          <a:p>
            <a:pPr lvl="1"/>
            <a:r>
              <a:rPr lang="en-US" dirty="0" smtClean="0"/>
              <a:t>“Commit” updated state if copied state, current state are the same</a:t>
            </a:r>
          </a:p>
          <a:p>
            <a:pPr lvl="1"/>
            <a:r>
              <a:rPr lang="en-US" dirty="0" smtClean="0"/>
              <a:t>Copying, commit operation only operations that locks</a:t>
            </a:r>
          </a:p>
          <a:p>
            <a:r>
              <a:rPr lang="en-US" dirty="0" smtClean="0"/>
              <a:t>Why even do this?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ocking is expensive</a:t>
            </a:r>
          </a:p>
          <a:p>
            <a:pPr lvl="1"/>
            <a:r>
              <a:rPr lang="en-US" dirty="0" smtClean="0"/>
              <a:t>If operations “usually succeed”, and contention for object is low, it may be more efficient to do this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998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Example: 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BoundedCounterOptimistic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2910"/>
            <a:ext cx="8229600" cy="5133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State copying method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current ()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return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en-US" sz="11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Commit method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commit (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oldState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newState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oldState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value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newState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1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else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false;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(;;) { // Retry-based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currentState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current();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currentState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&amp;&amp; (commit(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currentState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currentState+1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))) break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Thread.yield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}}</a:t>
            </a:r>
            <a:endParaRPr lang="en-US" sz="11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sz="1100" dirty="0" smtClean="0"/>
              <a:t>Only state-copying, commit methods are synchronized!</a:t>
            </a:r>
          </a:p>
          <a:p>
            <a:pPr lvl="1"/>
            <a:r>
              <a:rPr lang="en-US" sz="1000" dirty="0" smtClean="0"/>
              <a:t>Other methods call these, also rely on thread-confinement due to local variables</a:t>
            </a:r>
          </a:p>
          <a:p>
            <a:pPr lvl="1"/>
            <a:r>
              <a:rPr lang="en-US" sz="1000" dirty="0" smtClean="0"/>
              <a:t>For more complicated classes state copying can be performed piecemeal, so long as invariants respected</a:t>
            </a:r>
            <a:endParaRPr lang="en-US" sz="1000" dirty="0"/>
          </a:p>
          <a:p>
            <a:r>
              <a:rPr lang="en-US" sz="1100" dirty="0" smtClean="0"/>
              <a:t>New state commitment is simple in this application</a:t>
            </a:r>
          </a:p>
          <a:p>
            <a:pPr lvl="1"/>
            <a:r>
              <a:rPr lang="en-US" sz="1000" dirty="0" smtClean="0"/>
              <a:t>With more complex objects, need to ensure that creation of new state does not induce changes that cannot be undone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Thread-Safe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Recall:  a correct class is thread-safe if its use by multiple threads does not invalidate the class specification</a:t>
            </a:r>
          </a:p>
          <a:p>
            <a:r>
              <a:rPr lang="en-US" dirty="0" smtClean="0"/>
              <a:t>Class specification:</a:t>
            </a:r>
          </a:p>
          <a:p>
            <a:pPr lvl="1"/>
            <a:r>
              <a:rPr lang="en-US" dirty="0" smtClean="0"/>
              <a:t>Invariants for fields</a:t>
            </a:r>
          </a:p>
          <a:p>
            <a:pPr lvl="1"/>
            <a:r>
              <a:rPr lang="en-US" dirty="0" smtClean="0"/>
              <a:t>Pre / post / exception conditions for methods</a:t>
            </a:r>
          </a:p>
          <a:p>
            <a:r>
              <a:rPr lang="en-US" dirty="0" smtClean="0"/>
              <a:t>To design a thread-safe class</a:t>
            </a:r>
          </a:p>
          <a:p>
            <a:pPr lvl="1"/>
            <a:r>
              <a:rPr lang="en-US" dirty="0" smtClean="0"/>
              <a:t>Identify the </a:t>
            </a:r>
            <a:r>
              <a:rPr lang="en-US" i="1" dirty="0" smtClean="0">
                <a:solidFill>
                  <a:srgbClr val="FF0000"/>
                </a:solidFill>
              </a:rPr>
              <a:t>state variables </a:t>
            </a:r>
            <a:r>
              <a:rPr lang="en-US" dirty="0" smtClean="0"/>
              <a:t>(aka fields) for the objects in the class</a:t>
            </a:r>
          </a:p>
          <a:p>
            <a:pPr lvl="1"/>
            <a:r>
              <a:rPr lang="en-US" dirty="0" smtClean="0"/>
              <a:t>Determine the </a:t>
            </a:r>
            <a:r>
              <a:rPr lang="en-US" i="1" dirty="0" smtClean="0">
                <a:solidFill>
                  <a:srgbClr val="FF0000"/>
                </a:solidFill>
              </a:rPr>
              <a:t>specification</a:t>
            </a:r>
            <a:r>
              <a:rPr lang="en-US" dirty="0" smtClean="0"/>
              <a:t> (invariants, etc.)</a:t>
            </a:r>
          </a:p>
          <a:p>
            <a:pPr lvl="1"/>
            <a:r>
              <a:rPr lang="en-US" dirty="0" smtClean="0"/>
              <a:t>Determine </a:t>
            </a:r>
            <a:r>
              <a:rPr lang="en-US" i="1" dirty="0">
                <a:solidFill>
                  <a:srgbClr val="FF0000"/>
                </a:solidFill>
              </a:rPr>
              <a:t>synchronization policy </a:t>
            </a:r>
            <a:r>
              <a:rPr lang="en-US" dirty="0" smtClean="0"/>
              <a:t>for ensuring correctness in the presence of threads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Monitor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commonly used synchronization policy</a:t>
            </a:r>
          </a:p>
          <a:p>
            <a:pPr lvl="1"/>
            <a:r>
              <a:rPr lang="en-US" dirty="0" smtClean="0"/>
              <a:t>Make all fields private</a:t>
            </a:r>
          </a:p>
          <a:p>
            <a:pPr lvl="1"/>
            <a:r>
              <a:rPr lang="en-US" dirty="0" smtClean="0"/>
              <a:t>Make all methods synchronized</a:t>
            </a:r>
          </a:p>
          <a:p>
            <a:r>
              <a:rPr lang="en-US" dirty="0" smtClean="0"/>
              <a:t>If the class is correct, then the Java Monitor Pattern ensures thread-safety</a:t>
            </a:r>
          </a:p>
          <a:p>
            <a:pPr lvl="1"/>
            <a:r>
              <a:rPr lang="en-US" dirty="0" smtClean="0"/>
              <a:t>Used frequently in library classes, e.g. Vector</a:t>
            </a:r>
          </a:p>
          <a:p>
            <a:r>
              <a:rPr lang="en-US" dirty="0" smtClean="0"/>
              <a:t>Disadvantage:  performance</a:t>
            </a:r>
          </a:p>
          <a:p>
            <a:pPr lvl="1"/>
            <a:r>
              <a:rPr lang="en-US" dirty="0" smtClean="0"/>
              <a:t>Each method locks whole object for the duration of its execution</a:t>
            </a:r>
          </a:p>
          <a:p>
            <a:pPr lvl="1"/>
            <a:r>
              <a:rPr lang="en-US" dirty="0" smtClean="0"/>
              <a:t>Finer-grained locking (using e.g. locks based on invariants) can lead to better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Confinement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are implementing a class from scratch you can design a synchronization policy to ensure thread-safety</a:t>
            </a:r>
          </a:p>
          <a:p>
            <a:r>
              <a:rPr lang="en-US" dirty="0" smtClean="0"/>
              <a:t>What if you want to re-use an existing non-thread-safe class in a multi-threaded setting?</a:t>
            </a:r>
          </a:p>
          <a:p>
            <a:pPr lvl="1"/>
            <a:r>
              <a:rPr lang="en-US" dirty="0" smtClean="0"/>
              <a:t>Specification of class might not be preserved!</a:t>
            </a:r>
          </a:p>
          <a:p>
            <a:pPr lvl="1"/>
            <a:r>
              <a:rPr lang="en-US" dirty="0" smtClean="0"/>
              <a:t>Race conditions could result</a:t>
            </a:r>
          </a:p>
          <a:p>
            <a:r>
              <a:rPr lang="en-US" dirty="0" smtClean="0"/>
              <a:t>Instance confinement is one solution!</a:t>
            </a:r>
          </a:p>
          <a:p>
            <a:pPr lvl="1"/>
            <a:r>
              <a:rPr lang="en-US" dirty="0" smtClean="0"/>
              <a:t>Embedded unsafe object inside thread-safe object</a:t>
            </a:r>
          </a:p>
          <a:p>
            <a:pPr lvl="1"/>
            <a:r>
              <a:rPr lang="en-US" dirty="0" smtClean="0"/>
              <a:t>Thread-safe object handles all access to unsafe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3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 Thread-Safe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14400"/>
            <a:ext cx="8737600" cy="54419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SyncIntegerHashSet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Invariant: an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 in the set if and only if it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added to the set.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Set&lt;Integer&gt;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addInteger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			{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containsInteger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mySet.contains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SyncIntegerHashSet</a:t>
            </a:r>
            <a:r>
              <a:rPr lang="en-US" dirty="0" smtClean="0"/>
              <a:t> is thread-safe, even though </a:t>
            </a:r>
            <a:r>
              <a:rPr lang="en-US" dirty="0" err="1" smtClean="0"/>
              <a:t>HashSet</a:t>
            </a:r>
            <a:r>
              <a:rPr lang="en-US" dirty="0" smtClean="0"/>
              <a:t> is not!</a:t>
            </a:r>
          </a:p>
          <a:p>
            <a:pPr lvl="1"/>
            <a:r>
              <a:rPr lang="en-US" dirty="0" err="1" smtClean="0"/>
              <a:t>SyncIntegerHashSet</a:t>
            </a:r>
            <a:r>
              <a:rPr lang="en-US" dirty="0" smtClean="0"/>
              <a:t> uses Java monitor pattern to ensure only one thread at a time is accessing its objects</a:t>
            </a:r>
          </a:p>
          <a:p>
            <a:pPr lvl="1"/>
            <a:r>
              <a:rPr lang="en-US" dirty="0" smtClean="0"/>
              <a:t>So only thread at a time  can be accessing the </a:t>
            </a:r>
            <a:r>
              <a:rPr lang="en-US" dirty="0" err="1" smtClean="0"/>
              <a:t>HashSet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 err="1" smtClean="0"/>
              <a:t>mySet</a:t>
            </a:r>
            <a:r>
              <a:rPr lang="en-US" dirty="0" smtClean="0"/>
              <a:t> is private, it is confined to the </a:t>
            </a:r>
            <a:r>
              <a:rPr lang="en-US" dirty="0" err="1" smtClean="0"/>
              <a:t>SyncIntegerHashSet</a:t>
            </a:r>
            <a:r>
              <a:rPr lang="en-US" dirty="0" smtClean="0"/>
              <a:t> object that owns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Instance Confinement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Confined object should not be published or allowed to escape its confining instance</a:t>
            </a:r>
          </a:p>
          <a:p>
            <a:r>
              <a:rPr lang="en-US" dirty="0" smtClean="0"/>
              <a:t>Non-thread-safe library classes contain wrapper factory methods to provide thread-safe implementations (see p. 60 in book)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4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296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Delegating Thread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399"/>
            <a:ext cx="8719127" cy="566420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Is the following class thread-safe?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ZeroCounter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Invariant:  count records the number of 0s processed since the most recent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reset, or since the object was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created, provided count never exceeds MAX_VALUE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final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count =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BoundedCounter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Integer.MAX_VALUE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processInt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count.inc();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getCount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return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count.current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reset ()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count.reset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/>
          </a:p>
          <a:p>
            <a:r>
              <a:rPr lang="en-US" dirty="0" smtClean="0"/>
              <a:t>Yes!</a:t>
            </a:r>
          </a:p>
          <a:p>
            <a:pPr lvl="1"/>
            <a:r>
              <a:rPr lang="en-US" dirty="0" smtClean="0"/>
              <a:t>Operations are not synchronized</a:t>
            </a:r>
          </a:p>
          <a:p>
            <a:pPr lvl="1"/>
            <a:r>
              <a:rPr lang="en-US" dirty="0" smtClean="0"/>
              <a:t>However, they only involve operations on </a:t>
            </a:r>
            <a:r>
              <a:rPr lang="en-US" dirty="0" smtClean="0">
                <a:solidFill>
                  <a:srgbClr val="FF0000"/>
                </a:solidFill>
              </a:rPr>
              <a:t>local variables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FF0000"/>
                </a:solidFill>
              </a:rPr>
              <a:t>thread-safe </a:t>
            </a:r>
            <a:r>
              <a:rPr lang="en-US" dirty="0" err="1" smtClean="0">
                <a:solidFill>
                  <a:srgbClr val="FF0000"/>
                </a:solidFill>
              </a:rPr>
              <a:t>BoundedCounter</a:t>
            </a:r>
            <a:r>
              <a:rPr lang="en-US" dirty="0" smtClean="0">
                <a:solidFill>
                  <a:srgbClr val="FF0000"/>
                </a:solidFill>
              </a:rPr>
              <a:t> object</a:t>
            </a:r>
          </a:p>
          <a:p>
            <a:r>
              <a:rPr lang="en-US" dirty="0" smtClean="0"/>
              <a:t>This is an example of </a:t>
            </a:r>
            <a:r>
              <a:rPr lang="en-US" i="1" dirty="0" smtClean="0">
                <a:solidFill>
                  <a:srgbClr val="FF0000"/>
                </a:solidFill>
              </a:rPr>
              <a:t>delegation</a:t>
            </a:r>
            <a:r>
              <a:rPr lang="en-US" dirty="0" smtClean="0"/>
              <a:t> of thread-safety:  </a:t>
            </a:r>
            <a:r>
              <a:rPr lang="en-US" dirty="0" err="1" smtClean="0"/>
              <a:t>ZeroCounter</a:t>
            </a:r>
            <a:r>
              <a:rPr lang="en-US" dirty="0" smtClean="0"/>
              <a:t> delegates its safety obligations to </a:t>
            </a:r>
            <a:r>
              <a:rPr lang="en-US" dirty="0" err="1" smtClean="0"/>
              <a:t>BoundedCounter</a:t>
            </a:r>
            <a:r>
              <a:rPr lang="en-US" dirty="0" smtClean="0"/>
              <a:t>, which is thread-safe.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10660</TotalTime>
  <Words>3606</Words>
  <Application>Microsoft Macintosh PowerPoint</Application>
  <PresentationFormat>On-screen Show (4:3)</PresentationFormat>
  <Paragraphs>646</Paragraphs>
  <Slides>37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CSYE 7215: Parallel &amp; Multithreaded Programming  Textbook:  Brian Goetz et al.  "Java Concurrency in Practice.”  Lecture 4: Composing Objects</vt:lpstr>
      <vt:lpstr>Lecture 11 Composing Objects</vt:lpstr>
      <vt:lpstr>“Composing Objects?”</vt:lpstr>
      <vt:lpstr>Designing a Thread-Safe Class</vt:lpstr>
      <vt:lpstr>The Java Monitor Pattern</vt:lpstr>
      <vt:lpstr>Instance Confinement</vt:lpstr>
      <vt:lpstr>Example:  Thread-Safe Set</vt:lpstr>
      <vt:lpstr>Instance Confinement Observations</vt:lpstr>
      <vt:lpstr>Delegating Thread Safety</vt:lpstr>
      <vt:lpstr>When Does Delegation Work? </vt:lpstr>
      <vt:lpstr>State-Dependent Actions</vt:lpstr>
      <vt:lpstr>Other Examples of State Dependency</vt:lpstr>
      <vt:lpstr>State-Dependency and Multithreading</vt:lpstr>
      <vt:lpstr>Balking Via Ignoring</vt:lpstr>
      <vt:lpstr>Balking Via Exceptions</vt:lpstr>
      <vt:lpstr>Balking Via Return Codes</vt:lpstr>
      <vt:lpstr>Observations on Balking </vt:lpstr>
      <vt:lpstr>Guarded Suspension</vt:lpstr>
      <vt:lpstr>Busy-Waiting</vt:lpstr>
      <vt:lpstr>wait() / notify() / notifyAll()</vt:lpstr>
      <vt:lpstr>How wait / notify / notifyAll Work</vt:lpstr>
      <vt:lpstr>Example:  BoundedBufferWait</vt:lpstr>
      <vt:lpstr>Interrupts (more on interrupts later)</vt:lpstr>
      <vt:lpstr>notify() / notifyAll()</vt:lpstr>
      <vt:lpstr>Why notifyAll()?</vt:lpstr>
      <vt:lpstr>notify() and Deadlock</vt:lpstr>
      <vt:lpstr>Deadlock Scenario</vt:lpstr>
      <vt:lpstr>When To Use notify()</vt:lpstr>
      <vt:lpstr>Timed Waiting</vt:lpstr>
      <vt:lpstr>Example:  BoundedBufferTimedWaiting</vt:lpstr>
      <vt:lpstr>Nested Monitor Lockout</vt:lpstr>
      <vt:lpstr>BoundedBufferWaitNoNull</vt:lpstr>
      <vt:lpstr>BoundedBufferWaitNoNull Does Not Work</vt:lpstr>
      <vt:lpstr>Solving Nested Monitor Lockout</vt:lpstr>
      <vt:lpstr> BoundedBufferWaitLockParam</vt:lpstr>
      <vt:lpstr>Optimistic Retrying</vt:lpstr>
      <vt:lpstr>Example:  BoundedCounterOptimistic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Yan  Wu</cp:lastModifiedBy>
  <cp:revision>97</cp:revision>
  <dcterms:created xsi:type="dcterms:W3CDTF">2014-09-29T16:23:53Z</dcterms:created>
  <dcterms:modified xsi:type="dcterms:W3CDTF">2016-10-20T20:15:07Z</dcterms:modified>
</cp:coreProperties>
</file>