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300" r:id="rId3"/>
    <p:sldId id="260" r:id="rId4"/>
    <p:sldId id="261" r:id="rId5"/>
    <p:sldId id="262" r:id="rId6"/>
    <p:sldId id="301" r:id="rId7"/>
    <p:sldId id="263" r:id="rId8"/>
    <p:sldId id="264" r:id="rId9"/>
    <p:sldId id="29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2"/>
  </p:normalViewPr>
  <p:slideViewPr>
    <p:cSldViewPr snapToGrid="0" snapToObjects="1">
      <p:cViewPr>
        <p:scale>
          <a:sx n="108" d="100"/>
          <a:sy n="108" d="100"/>
        </p:scale>
        <p:origin x="-107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3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基本对无修改的表 遍历时候好使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79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4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Synchronizer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coordinate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synchronizer’s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1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Latch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Countdown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7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书</a:t>
            </a:r>
            <a:r>
              <a:rPr lang="en-US" altLang="zh-CN" dirty="0" smtClean="0"/>
              <a:t>125</a:t>
            </a:r>
            <a:r>
              <a:rPr lang="zh-CN" altLang="en-US" dirty="0" smtClean="0"/>
              <a:t>， 为什么不初始化一个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直接执行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1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callable? http://</a:t>
            </a:r>
            <a:r>
              <a:rPr lang="en-US" altLang="zh-CN" dirty="0" err="1" smtClean="0"/>
              <a:t>blog.csdn.net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ghsau</a:t>
            </a:r>
            <a:r>
              <a:rPr lang="en-US" altLang="zh-CN" dirty="0" smtClean="0"/>
              <a:t>/article/details/7451464</a:t>
            </a:r>
          </a:p>
          <a:p>
            <a:r>
              <a:rPr lang="en-US" altLang="zh-CN" dirty="0" smtClean="0"/>
              <a:t>Callable:</a:t>
            </a:r>
            <a:r>
              <a:rPr lang="zh-CN" altLang="en-US" dirty="0" smtClean="0"/>
              <a:t> 产生结果</a:t>
            </a:r>
            <a:endParaRPr lang="en-US" altLang="zh-CN" dirty="0" smtClean="0"/>
          </a:p>
          <a:p>
            <a:r>
              <a:rPr lang="en-US" altLang="zh-CN" dirty="0" smtClean="0"/>
              <a:t>Future:</a:t>
            </a:r>
            <a:r>
              <a:rPr lang="zh-CN" altLang="en-US" dirty="0" smtClean="0"/>
              <a:t> 需要时获取结果</a:t>
            </a:r>
            <a:endParaRPr lang="en-US" altLang="zh-CN" dirty="0" smtClean="0"/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模式 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openhome.cc</a:t>
            </a:r>
            <a:r>
              <a:rPr lang="en-US" altLang="zh-CN" dirty="0" smtClean="0"/>
              <a:t>/Gossip/</a:t>
            </a:r>
            <a:r>
              <a:rPr lang="en-US" altLang="zh-CN" dirty="0" err="1" smtClean="0"/>
              <a:t>DesignPattern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FuturePattern.htm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8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计数信号量： 实现资源池或限定容器边界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9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与闭锁</a:t>
            </a:r>
            <a:r>
              <a:rPr lang="en-US" altLang="zh-CN" dirty="0" smtClean="0"/>
              <a:t>latch</a:t>
            </a:r>
            <a:r>
              <a:rPr lang="zh-CN" altLang="en-US" dirty="0" smtClean="0"/>
              <a:t>区别：</a:t>
            </a:r>
            <a:endParaRPr lang="en-US" altLang="zh-CN" dirty="0" smtClean="0"/>
          </a:p>
          <a:p>
            <a:r>
              <a:rPr lang="en-US" altLang="zh-CN" dirty="0" smtClean="0"/>
              <a:t>Latch</a:t>
            </a:r>
            <a:r>
              <a:rPr lang="zh-CN" altLang="en-US" dirty="0" smtClean="0"/>
              <a:t>等待事件</a:t>
            </a:r>
            <a:endParaRPr lang="en-US" altLang="zh-CN" dirty="0" smtClean="0"/>
          </a:p>
          <a:p>
            <a:r>
              <a:rPr lang="en-US" altLang="zh-CN" dirty="0" smtClean="0"/>
              <a:t>Barrier</a:t>
            </a:r>
            <a:r>
              <a:rPr lang="zh-CN" altLang="en-US" dirty="0" smtClean="0"/>
              <a:t>等待线程 ， 所有线</a:t>
            </a:r>
            <a:r>
              <a:rPr lang="zh-CN" altLang="en-US" smtClean="0"/>
              <a:t>程同时达到才进行下一步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加wrapper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加了同步的</a:t>
            </a:r>
            <a:r>
              <a:rPr lang="en-US" altLang="zh-CN" dirty="0" err="1" smtClean="0"/>
              <a:t>warpper</a:t>
            </a:r>
            <a:r>
              <a:rPr lang="zh-CN" altLang="en-US" dirty="0" smtClean="0"/>
              <a:t>，但是遍历元素的时候仍需要加锁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 </a:t>
            </a:r>
            <a:r>
              <a:rPr lang="en-US" altLang="zh-CN" dirty="0" smtClean="0"/>
              <a:t>synchronized(</a:t>
            </a:r>
            <a:r>
              <a:rPr lang="en-US" altLang="zh-CN" dirty="0" err="1" smtClean="0"/>
              <a:t>myCollection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 区别：</a:t>
            </a:r>
            <a:endParaRPr lang="en-US" altLang="zh-CN" dirty="0" smtClean="0"/>
          </a:p>
          <a:p>
            <a:r>
              <a:rPr lang="zh-CN" altLang="en-US" dirty="0" smtClean="0"/>
              <a:t>线程安全仅仅表示如果直接使用它提供的函数是线程安全，但若不是原子操作，就仍需加锁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注意隐式循环引发的同步问题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Unduly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impede</a:t>
            </a:r>
            <a:r>
              <a:rPr lang="zh-CN" altLang="en-US" dirty="0" smtClean="0"/>
              <a:t> 过分阻碍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striping: 16 locks;</a:t>
            </a:r>
          </a:p>
          <a:p>
            <a:r>
              <a:rPr lang="en-US" dirty="0" smtClean="0"/>
              <a:t>More concurrent, better performance;  no way to lock the whole </a:t>
            </a:r>
            <a:r>
              <a:rPr lang="en-US" dirty="0" smtClean="0"/>
              <a:t>map</a:t>
            </a:r>
            <a:r>
              <a:rPr lang="en-US" dirty="0" smtClean="0"/>
              <a:t> </a:t>
            </a:r>
            <a:r>
              <a:rPr lang="en-US" dirty="0" smtClean="0"/>
              <a:t>at </a:t>
            </a:r>
            <a:r>
              <a:rPr lang="en-US" dirty="0" smtClean="0"/>
              <a:t>user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copyOnWriteArrayList</a:t>
            </a:r>
            <a:r>
              <a:rPr lang="en-US" altLang="zh-CN" dirty="0" smtClean="0"/>
              <a:t>:</a:t>
            </a:r>
          </a:p>
          <a:p>
            <a:r>
              <a:rPr lang="en-US" dirty="0" smtClean="0"/>
              <a:t>	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involve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modification;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frequently;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5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1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5: Concurrent Collections and Synchronizers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26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Create new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implements List&lt;T&gt;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final List&lt;T&gt; list;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(List&lt;T&gt; list)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this.list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 () {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 lvl="1"/>
            <a:r>
              <a:rPr lang="en-US" dirty="0" smtClean="0"/>
              <a:t>Each method is “wrapped” with synchronization code</a:t>
            </a:r>
          </a:p>
          <a:p>
            <a:pPr lvl="1"/>
            <a:r>
              <a:rPr lang="en-US" dirty="0" smtClean="0"/>
              <a:t>Lock used is lock of argument list, which is called the </a:t>
            </a:r>
            <a:r>
              <a:rPr lang="en-US" i="1" dirty="0" smtClean="0">
                <a:solidFill>
                  <a:srgbClr val="FF0000"/>
                </a:solidFill>
              </a:rPr>
              <a:t>backing list</a:t>
            </a:r>
          </a:p>
          <a:p>
            <a:r>
              <a:rPr lang="en-US" dirty="0" smtClean="0"/>
              <a:t>Have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return an object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 smtClean="0"/>
              <a:t>!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&lt;T&gt; List&lt;T&gt;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(List&lt;T&gt; list)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return new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(list);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Safety and Compound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Thread safety guarantees individual method invocations preserve correctness</a:t>
            </a:r>
          </a:p>
          <a:p>
            <a:r>
              <a:rPr lang="en-US" dirty="0" smtClean="0"/>
              <a:t>What if threads want to perform operations involving multiple actions?</a:t>
            </a:r>
          </a:p>
          <a:p>
            <a:pPr lvl="1"/>
            <a:r>
              <a:rPr lang="en-US" dirty="0" smtClean="0"/>
              <a:t>Example:  removing last element from a list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(List&lt;Object&gt; l) {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- 1;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can </a:t>
            </a:r>
            <a:r>
              <a:rPr lang="en-US" dirty="0" smtClean="0"/>
              <a:t>lead to </a:t>
            </a:r>
            <a:r>
              <a:rPr lang="en-US" dirty="0"/>
              <a:t>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Each thread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 smtClean="0"/>
              <a:t> value</a:t>
            </a:r>
          </a:p>
          <a:p>
            <a:pPr lvl="2"/>
            <a:r>
              <a:rPr lang="en-US" dirty="0" smtClean="0"/>
              <a:t>First thread then removes element at this position</a:t>
            </a:r>
          </a:p>
          <a:p>
            <a:pPr lvl="2"/>
            <a:r>
              <a:rPr lang="en-US" dirty="0" smtClean="0"/>
              <a:t>Second thread will try, but position is no longer valid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Compound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Thread safety does not guarantee that compound actions will complete successfully</a:t>
            </a:r>
          </a:p>
          <a:p>
            <a:r>
              <a:rPr lang="en-US" dirty="0" smtClean="0"/>
              <a:t>Solution for synchronized collections:  </a:t>
            </a:r>
            <a:r>
              <a:rPr lang="en-US" i="1" dirty="0" smtClean="0">
                <a:solidFill>
                  <a:srgbClr val="FF0000"/>
                </a:solidFill>
              </a:rPr>
              <a:t>client-side locking</a:t>
            </a:r>
          </a:p>
          <a:p>
            <a:pPr lvl="1"/>
            <a:r>
              <a:rPr lang="en-US" dirty="0" smtClean="0"/>
              <a:t>Client locks data structure while compound action is performed</a:t>
            </a:r>
          </a:p>
          <a:p>
            <a:pPr lvl="1"/>
            <a:r>
              <a:rPr lang="en-US" dirty="0" smtClean="0"/>
              <a:t>This ensures that state of data structure cannot change unexpectedly</a:t>
            </a:r>
          </a:p>
          <a:p>
            <a:pPr lvl="1"/>
            <a:r>
              <a:rPr lang="en-US" dirty="0" smtClean="0"/>
              <a:t>Corrected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(List&lt;Object&gt; l)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2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synchronized (l) {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- 1;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2" indent="0">
              <a:buNone/>
            </a:pPr>
            <a:endParaRPr lang="en-US" dirty="0" smtClean="0"/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Iteration and Synchronized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CFFCC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Iteration:  the ultimate compound action!</a:t>
            </a:r>
          </a:p>
          <a:p>
            <a:pPr lvl="1"/>
            <a:r>
              <a:rPr lang="en-US" dirty="0" smtClean="0"/>
              <a:t>Iteration processes all elements in a collection</a:t>
            </a:r>
          </a:p>
          <a:p>
            <a:pPr lvl="1"/>
            <a:r>
              <a:rPr lang="en-US" dirty="0" smtClean="0"/>
              <a:t>Without synchronization:</a:t>
            </a:r>
          </a:p>
          <a:p>
            <a:pPr lvl="2"/>
            <a:r>
              <a:rPr lang="en-US" dirty="0" smtClean="0"/>
              <a:t>One thread can start an iteration</a:t>
            </a:r>
          </a:p>
          <a:p>
            <a:pPr lvl="2"/>
            <a:r>
              <a:rPr lang="en-US" dirty="0" smtClean="0"/>
              <a:t>Another can modify the collection while the iteration is underway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ConcurrentModificationException</a:t>
            </a:r>
            <a:r>
              <a:rPr lang="en-US" dirty="0" smtClean="0"/>
              <a:t> can be thrown as a result!</a:t>
            </a:r>
          </a:p>
          <a:p>
            <a:pPr lvl="2"/>
            <a:r>
              <a:rPr lang="en-US" dirty="0"/>
              <a:t>Iterators that raise this exception are </a:t>
            </a:r>
            <a:r>
              <a:rPr lang="en-US" u="sng" dirty="0"/>
              <a:t>called </a:t>
            </a:r>
            <a:r>
              <a:rPr lang="en-US" i="1" u="sng" dirty="0">
                <a:solidFill>
                  <a:srgbClr val="FF0000"/>
                </a:solidFill>
              </a:rPr>
              <a:t>fail </a:t>
            </a:r>
            <a:r>
              <a:rPr lang="en-US" i="1" u="sng" dirty="0" smtClean="0">
                <a:solidFill>
                  <a:srgbClr val="FF0000"/>
                </a:solidFill>
              </a:rPr>
              <a:t>fast </a:t>
            </a:r>
            <a:r>
              <a:rPr lang="en-US" u="sng" dirty="0" smtClean="0"/>
              <a:t>[it means the system is monitoring and raises an exception as soon as the collection changes during the iteration]</a:t>
            </a:r>
          </a:p>
          <a:p>
            <a:r>
              <a:rPr lang="en-US" dirty="0" smtClean="0"/>
              <a:t>Solution:  lock whole collection throughout iteration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Collection&lt;Type&gt; c =</a:t>
            </a:r>
          </a:p>
          <a:p>
            <a:pPr marL="347662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Collections.synchronizedCollection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myCollection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synchronized(c)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(Type e : c)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foo(e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 smtClean="0"/>
              <a:t>This keeps state of collection consistent</a:t>
            </a:r>
          </a:p>
          <a:p>
            <a:pPr lvl="1"/>
            <a:r>
              <a:rPr lang="en-US" dirty="0" smtClean="0"/>
              <a:t>It does reduce concurrent access to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 following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The following statement is executed without any synchronization</a:t>
            </a:r>
          </a:p>
          <a:p>
            <a:pPr marL="685800" lvl="2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(list);</a:t>
            </a:r>
          </a:p>
          <a:p>
            <a:pPr lvl="1"/>
            <a:r>
              <a:rPr lang="en-US" dirty="0" smtClean="0"/>
              <a:t>This can cause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ConcurrentModificationException</a:t>
            </a:r>
            <a:r>
              <a:rPr lang="en-US" dirty="0" smtClean="0"/>
              <a:t>!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for collections uses iteration</a:t>
            </a:r>
          </a:p>
          <a:p>
            <a:pPr lvl="1"/>
            <a:r>
              <a:rPr lang="en-US" dirty="0" smtClean="0"/>
              <a:t>During construction of string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, another thread can modify it</a:t>
            </a:r>
          </a:p>
          <a:p>
            <a:r>
              <a:rPr lang="en-US" dirty="0" smtClean="0"/>
              <a:t>Moral:  compound actions, especially iterative ones, require client-side locking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Issue with </a:t>
            </a:r>
            <a:r>
              <a:rPr lang="en-US" dirty="0" smtClean="0">
                <a:solidFill>
                  <a:srgbClr val="FF0000"/>
                </a:solidFill>
              </a:rPr>
              <a:t>synchronized collections</a:t>
            </a:r>
            <a:r>
              <a:rPr lang="en-US" dirty="0" smtClean="0"/>
              <a:t>:  overly reduced concurrent access</a:t>
            </a:r>
          </a:p>
          <a:p>
            <a:pPr lvl="1"/>
            <a:r>
              <a:rPr lang="en-US" dirty="0" smtClean="0"/>
              <a:t>If a collection is locked during iterative processing, then no other thread can access it</a:t>
            </a:r>
          </a:p>
          <a:p>
            <a:pPr lvl="1"/>
            <a:r>
              <a:rPr lang="en-US" dirty="0" smtClean="0"/>
              <a:t>Individual operations can also unduly impede concurrent access</a:t>
            </a:r>
          </a:p>
          <a:p>
            <a:pPr lvl="2"/>
            <a:r>
              <a:rPr lang="en-US" dirty="0" smtClean="0"/>
              <a:t>Hash tables have several buckets</a:t>
            </a:r>
          </a:p>
          <a:p>
            <a:pPr lvl="2"/>
            <a:r>
              <a:rPr lang="en-US" dirty="0" smtClean="0"/>
              <a:t>Why lock the whole table to access a single bucket?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java.util.concurrent</a:t>
            </a:r>
            <a:r>
              <a:rPr lang="en-US" dirty="0" smtClean="0"/>
              <a:t> contains implementations of several </a:t>
            </a:r>
            <a:r>
              <a:rPr lang="en-US" i="1" dirty="0" smtClean="0">
                <a:solidFill>
                  <a:srgbClr val="FF0000"/>
                </a:solidFill>
              </a:rPr>
              <a:t>concurrent collections</a:t>
            </a:r>
          </a:p>
          <a:p>
            <a:pPr lvl="1"/>
            <a:r>
              <a:rPr lang="en-US" dirty="0" smtClean="0"/>
              <a:t>These relax the “lock the whole data structure” approach of synchronized collections</a:t>
            </a:r>
          </a:p>
          <a:p>
            <a:pPr lvl="1"/>
            <a:r>
              <a:rPr lang="en-US" dirty="0" smtClean="0"/>
              <a:t>The gain:  more concurrency</a:t>
            </a:r>
          </a:p>
          <a:p>
            <a:pPr lvl="1"/>
            <a:r>
              <a:rPr lang="en-US" dirty="0" smtClean="0"/>
              <a:t>The price to pay:  changes to some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ConcurrentHashMap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818"/>
            <a:ext cx="8229600" cy="53865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concurrent implementation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Maps keys to values, 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[Key-value pairs distributed </a:t>
            </a:r>
            <a:r>
              <a:rPr lang="en-US" dirty="0"/>
              <a:t>to buckets by </a:t>
            </a:r>
            <a:r>
              <a:rPr lang="en-US" dirty="0" err="1"/>
              <a:t>object.hashCode</a:t>
            </a:r>
            <a:r>
              <a:rPr lang="en-US" dirty="0"/>
              <a:t>() % n, where n = the total number of buckets and % is the modulus </a:t>
            </a:r>
            <a:r>
              <a:rPr lang="en-US" dirty="0" smtClean="0"/>
              <a:t>operator]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Uses </a:t>
            </a:r>
            <a:r>
              <a:rPr lang="en-US" i="1" dirty="0" smtClean="0">
                <a:solidFill>
                  <a:srgbClr val="FF0000"/>
                </a:solidFill>
              </a:rPr>
              <a:t>lock striping</a:t>
            </a:r>
            <a:r>
              <a:rPr lang="en-US" dirty="0" smtClean="0"/>
              <a:t> to improve concurrent access</a:t>
            </a:r>
          </a:p>
          <a:p>
            <a:pPr lvl="2"/>
            <a:r>
              <a:rPr lang="en-US" dirty="0" smtClean="0"/>
              <a:t>16 locks used to control access</a:t>
            </a:r>
          </a:p>
          <a:p>
            <a:pPr lvl="2"/>
            <a:r>
              <a:rPr lang="en-US" dirty="0" smtClean="0"/>
              <a:t>If there are </a:t>
            </a:r>
            <a:r>
              <a:rPr lang="en-US" i="1" dirty="0" smtClean="0"/>
              <a:t>k</a:t>
            </a:r>
            <a:r>
              <a:rPr lang="en-US" dirty="0" smtClean="0"/>
              <a:t> buckets, each lock guards </a:t>
            </a:r>
            <a:r>
              <a:rPr lang="en-US" i="1" dirty="0" smtClean="0"/>
              <a:t>k</a:t>
            </a:r>
            <a:r>
              <a:rPr lang="en-US" dirty="0" smtClean="0"/>
              <a:t>/16 buckets</a:t>
            </a:r>
          </a:p>
          <a:p>
            <a:pPr lvl="2"/>
            <a:r>
              <a:rPr lang="en-US" dirty="0" smtClean="0"/>
              <a:t>If two threads are attempting to access buckets guarded by different locks, they can do so concurrently!</a:t>
            </a:r>
          </a:p>
          <a:p>
            <a:pPr lvl="2"/>
            <a:r>
              <a:rPr lang="en-US" dirty="0" smtClean="0"/>
              <a:t>Locks are also </a:t>
            </a:r>
            <a:r>
              <a:rPr lang="en-US" dirty="0" err="1" smtClean="0"/>
              <a:t>ReadWrite</a:t>
            </a:r>
            <a:r>
              <a:rPr lang="en-US" dirty="0" smtClean="0"/>
              <a:t> locks (will learn more about this later)</a:t>
            </a:r>
          </a:p>
          <a:p>
            <a:r>
              <a:rPr lang="en-US" dirty="0" smtClean="0"/>
              <a:t>Benefit of lock striping:  more concurrent access, so better performance</a:t>
            </a:r>
          </a:p>
          <a:p>
            <a:r>
              <a:rPr lang="en-US" dirty="0"/>
              <a:t>Drawback:  no way to lock whole table at user level</a:t>
            </a:r>
          </a:p>
          <a:p>
            <a:pPr lvl="1"/>
            <a:r>
              <a:rPr lang="en-US" dirty="0"/>
              <a:t>This means some operations that require access to whole table (e.g.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 are approximations</a:t>
            </a:r>
          </a:p>
          <a:p>
            <a:pPr lvl="1"/>
            <a:r>
              <a:rPr lang="en-US" dirty="0"/>
              <a:t>This makes compound actions impossible to implement at user </a:t>
            </a:r>
            <a:r>
              <a:rPr lang="en-US" dirty="0" smtClean="0"/>
              <a:t>level</a:t>
            </a:r>
          </a:p>
          <a:p>
            <a:r>
              <a:rPr lang="en-US" dirty="0"/>
              <a:t>I</a:t>
            </a:r>
            <a:r>
              <a:rPr lang="en-US" dirty="0" smtClean="0"/>
              <a:t>terators are </a:t>
            </a:r>
            <a:r>
              <a:rPr lang="en-US" i="1" dirty="0" smtClean="0">
                <a:solidFill>
                  <a:srgbClr val="FF0000"/>
                </a:solidFill>
              </a:rPr>
              <a:t>weakly consistent </a:t>
            </a:r>
            <a:r>
              <a:rPr lang="en-US" dirty="0" smtClean="0"/>
              <a:t>rather than fail-fast</a:t>
            </a:r>
          </a:p>
          <a:p>
            <a:pPr lvl="1"/>
            <a:r>
              <a:rPr lang="en-US" dirty="0" smtClean="0"/>
              <a:t>Tolerate concurrent modification</a:t>
            </a:r>
          </a:p>
          <a:p>
            <a:pPr lvl="1"/>
            <a:r>
              <a:rPr lang="en-US" dirty="0" smtClean="0"/>
              <a:t>Traverse elements as they existed when iterator was constructed</a:t>
            </a:r>
          </a:p>
          <a:p>
            <a:pPr lvl="1"/>
            <a:r>
              <a:rPr lang="en-US" dirty="0" smtClean="0"/>
              <a:t>May (or may not) reflect modifications to collection after iterator is constructed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ConcurrentHashMap</a:t>
            </a:r>
            <a:r>
              <a:rPr lang="en-US" dirty="0" smtClean="0"/>
              <a:t> and Built-In Compound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is no way to lock entire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ConcurrentHashTable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To </a:t>
            </a:r>
            <a:r>
              <a:rPr lang="en-US" dirty="0"/>
              <a:t>address compound-action problem,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ConcurrentHashMap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implements several of these directly (K is key type, V is value type)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putIfAbsent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(K key, V value)</a:t>
            </a:r>
          </a:p>
          <a:p>
            <a:pPr marL="685800" lvl="2" indent="0">
              <a:buNone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not mapped to a value in table, map it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/>
              <a:t>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; otherwise, return </a:t>
            </a:r>
            <a:r>
              <a:rPr lang="en-US" dirty="0" smtClean="0"/>
              <a:t>the value </a:t>
            </a:r>
            <a:r>
              <a:rPr lang="en-US" dirty="0"/>
              <a:t>key is mapped to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remove(K key, V value)</a:t>
            </a:r>
          </a:p>
          <a:p>
            <a:pPr marL="685800" lvl="2" indent="0">
              <a:buNone/>
            </a:pPr>
            <a:r>
              <a:rPr lang="en-US" dirty="0"/>
              <a:t>Return true if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mapped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, in which case also remove mapping; otherwise, return false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replace(K key, 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oldValue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0" lvl="2" indent="0">
              <a:buNone/>
            </a:pPr>
            <a:r>
              <a:rPr lang="en-US" dirty="0"/>
              <a:t>Return true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mapped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oldvalue</a:t>
            </a:r>
            <a:r>
              <a:rPr lang="en-US" dirty="0"/>
              <a:t>, in which case also replace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oldValue</a:t>
            </a:r>
            <a:r>
              <a:rPr lang="en-US" dirty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 replace(K key, 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0" lvl="2" indent="0">
              <a:buNone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mapped to some value, replace it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/>
              <a:t> and return the old value; otherwise,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0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01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CopyOnWriteArrayList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484"/>
            <a:ext cx="8229600" cy="530986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Another concurrent collection, this one intended to support lists</a:t>
            </a:r>
          </a:p>
          <a:p>
            <a:r>
              <a:rPr lang="en-US" dirty="0" smtClean="0"/>
              <a:t>In synchronized lists, must lock entire list to access a single element or to iterate</a:t>
            </a:r>
          </a:p>
          <a:p>
            <a:pPr lvl="1"/>
            <a:r>
              <a:rPr lang="en-US" dirty="0" smtClean="0"/>
              <a:t>This is because another thread may modify list during processing</a:t>
            </a:r>
          </a:p>
          <a:p>
            <a:pPr lvl="1"/>
            <a:r>
              <a:rPr lang="en-US" dirty="0" smtClean="0"/>
              <a:t>Especially for iteration, this greatly reduces concurrency</a:t>
            </a:r>
          </a:p>
          <a:p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CopyOnWriteArrayList</a:t>
            </a:r>
            <a:r>
              <a:rPr lang="en-US" dirty="0" smtClean="0"/>
              <a:t> lists, </a:t>
            </a:r>
            <a:r>
              <a:rPr lang="en-US" dirty="0" smtClean="0">
                <a:solidFill>
                  <a:srgbClr val="FF0000"/>
                </a:solidFill>
              </a:rPr>
              <a:t>a copy-replace mechanism</a:t>
            </a:r>
            <a:r>
              <a:rPr lang="en-US" dirty="0" smtClean="0"/>
              <a:t> is used instead</a:t>
            </a:r>
          </a:p>
          <a:p>
            <a:pPr lvl="1"/>
            <a:r>
              <a:rPr lang="en-US" dirty="0" smtClean="0"/>
              <a:t>No locking needed to read a list</a:t>
            </a:r>
          </a:p>
          <a:p>
            <a:pPr lvl="1"/>
            <a:r>
              <a:rPr lang="en-US" dirty="0" smtClean="0"/>
              <a:t>When a list is modified, a local copy of the list is created</a:t>
            </a:r>
          </a:p>
          <a:p>
            <a:pPr lvl="1"/>
            <a:r>
              <a:rPr lang="en-US" dirty="0" smtClean="0"/>
              <a:t>When the update is complete, the modified list is republished</a:t>
            </a:r>
          </a:p>
          <a:p>
            <a:pPr lvl="1"/>
            <a:r>
              <a:rPr lang="en-US" dirty="0" smtClean="0"/>
              <a:t>When an iterator is created, reference to backing array stored, so iterator sees state of list in effect when iterator was created:  no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ConcurrentModificationException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ever </a:t>
            </a:r>
            <a:r>
              <a:rPr lang="en-US" dirty="0"/>
              <a:t>thrown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The iterator will not reflect additions, removals, or changes to the list since the iterator was created.</a:t>
            </a:r>
          </a:p>
          <a:p>
            <a:r>
              <a:rPr lang="en-US" dirty="0" smtClean="0"/>
              <a:t>This is a good idea when …???</a:t>
            </a:r>
          </a:p>
          <a:p>
            <a:pPr lvl="1"/>
            <a:r>
              <a:rPr lang="en-US" dirty="0" smtClean="0"/>
              <a:t>Most list operations do not involve modification (because no locking needed)</a:t>
            </a:r>
          </a:p>
          <a:p>
            <a:pPr lvl="1"/>
            <a:r>
              <a:rPr lang="en-US" dirty="0" smtClean="0"/>
              <a:t>Iteration is used frequently</a:t>
            </a:r>
          </a:p>
          <a:p>
            <a:pPr lvl="1"/>
            <a:r>
              <a:rPr lang="en-US" dirty="0" smtClean="0"/>
              <a:t>Most reasonable when iteration is far more common than modification.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6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78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5308"/>
            <a:ext cx="8229600" cy="5069716"/>
          </a:xfrm>
        </p:spPr>
        <p:txBody>
          <a:bodyPr>
            <a:noAutofit/>
          </a:bodyPr>
          <a:lstStyle/>
          <a:p>
            <a:r>
              <a:rPr lang="en-US" sz="2000" dirty="0" smtClean="0"/>
              <a:t>Data structures allowing insertion at one end, removal at another</a:t>
            </a:r>
          </a:p>
          <a:p>
            <a:pPr lvl="1"/>
            <a:r>
              <a:rPr lang="en-US" sz="1600" dirty="0" smtClean="0"/>
              <a:t>FIFO (first-in, first-out) queues:  elements stored in order of insertion</a:t>
            </a:r>
          </a:p>
          <a:p>
            <a:pPr lvl="1"/>
            <a:r>
              <a:rPr lang="en-US" sz="1600" dirty="0" smtClean="0"/>
              <a:t>Priority queues:  elements accessed in priority order (next element to be removed is one with highest priority)</a:t>
            </a:r>
          </a:p>
          <a:p>
            <a:r>
              <a:rPr lang="en-US" sz="2000" dirty="0" smtClean="0"/>
              <a:t>Java Queue interface</a:t>
            </a:r>
          </a:p>
          <a:p>
            <a:pPr marL="347662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interface Queue&lt;E&gt; extends Collection&lt;E&gt; {</a:t>
            </a:r>
          </a:p>
          <a:p>
            <a:pPr marL="347662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offer(E x); </a:t>
            </a:r>
            <a:r>
              <a:rPr lang="en-US" sz="1600" dirty="0">
                <a:cs typeface="Courier New" pitchFamily="49" charset="0"/>
              </a:rPr>
              <a:t>// try to insert, return true if </a:t>
            </a:r>
            <a:r>
              <a:rPr lang="en-US" sz="1600" dirty="0" smtClean="0">
                <a:cs typeface="Courier New" pitchFamily="49" charset="0"/>
              </a:rPr>
              <a:t>successful, false otherwise</a:t>
            </a:r>
            <a:endParaRPr lang="en-US" sz="1600" dirty="0"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add (E x) throws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IllegalStateException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cs typeface="Courier New" pitchFamily="49" charset="0"/>
              </a:rPr>
              <a:t>// </a:t>
            </a:r>
            <a:r>
              <a:rPr lang="en-US" sz="1600" dirty="0">
                <a:cs typeface="Courier New" pitchFamily="49" charset="0"/>
              </a:rPr>
              <a:t>try to insert, return true if </a:t>
            </a:r>
            <a:r>
              <a:rPr lang="en-US" sz="1600" dirty="0" smtClean="0">
                <a:cs typeface="Courier New" pitchFamily="49" charset="0"/>
              </a:rPr>
              <a:t>successful, throw </a:t>
            </a:r>
            <a:r>
              <a:rPr lang="en-US" sz="1600" dirty="0" err="1" smtClean="0">
                <a:cs typeface="Courier New" pitchFamily="49" charset="0"/>
              </a:rPr>
              <a:t>exception</a:t>
            </a:r>
            <a:r>
              <a:rPr lang="en-US" sz="1600" dirty="0" smtClean="0">
                <a:cs typeface="Courier New" pitchFamily="49" charset="0"/>
              </a:rPr>
              <a:t> if not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poll();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//</a:t>
            </a:r>
            <a:r>
              <a:rPr lang="en-US" sz="1600" dirty="0">
                <a:cs typeface="Courier New" pitchFamily="49" charset="0"/>
              </a:rPr>
              <a:t>retrieve and </a:t>
            </a:r>
            <a:r>
              <a:rPr lang="en-US" sz="1600" dirty="0" smtClean="0">
                <a:cs typeface="Courier New" pitchFamily="49" charset="0"/>
              </a:rPr>
              <a:t>remove  head; return </a:t>
            </a:r>
            <a:r>
              <a:rPr lang="en-US" sz="1600" dirty="0">
                <a:cs typeface="Courier New" pitchFamily="49" charset="0"/>
              </a:rPr>
              <a:t>null if empty</a:t>
            </a:r>
          </a:p>
          <a:p>
            <a:pPr marL="347662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remove() throws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cs typeface="Courier New" pitchFamily="49" charset="0"/>
              </a:rPr>
              <a:t>//</a:t>
            </a:r>
            <a:r>
              <a:rPr lang="en-US" sz="1800" dirty="0">
                <a:cs typeface="Courier New" pitchFamily="49" charset="0"/>
              </a:rPr>
              <a:t>retrieve and </a:t>
            </a:r>
            <a:r>
              <a:rPr lang="en-US" sz="1800" dirty="0" smtClean="0">
                <a:cs typeface="Courier New" pitchFamily="49" charset="0"/>
              </a:rPr>
              <a:t>remove; throw </a:t>
            </a:r>
            <a:r>
              <a:rPr lang="en-US" sz="1800" dirty="0" err="1" smtClean="0">
                <a:cs typeface="Courier New" pitchFamily="49" charset="0"/>
              </a:rPr>
              <a:t>exception</a:t>
            </a:r>
            <a:r>
              <a:rPr lang="en-US" sz="1800" dirty="0" smtClean="0">
                <a:cs typeface="Courier New" pitchFamily="49" charset="0"/>
              </a:rPr>
              <a:t> if empty; [otherwise like poll()]</a:t>
            </a:r>
            <a:endParaRPr lang="en-US" sz="1800" dirty="0"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peek();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// </a:t>
            </a:r>
            <a:r>
              <a:rPr lang="en-US" sz="1600" dirty="0">
                <a:cs typeface="Courier New" pitchFamily="49" charset="0"/>
              </a:rPr>
              <a:t>retrieve, don’t </a:t>
            </a:r>
            <a:r>
              <a:rPr lang="en-US" sz="1600" dirty="0" smtClean="0">
                <a:cs typeface="Courier New" pitchFamily="49" charset="0"/>
              </a:rPr>
              <a:t>remove, return </a:t>
            </a:r>
            <a:r>
              <a:rPr lang="en-US" sz="1600" dirty="0">
                <a:cs typeface="Courier New" pitchFamily="49" charset="0"/>
              </a:rPr>
              <a:t>null if empty</a:t>
            </a:r>
          </a:p>
          <a:p>
            <a:pPr marL="347662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element() throws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cs typeface="Courier New" pitchFamily="49" charset="0"/>
              </a:rPr>
              <a:t>//</a:t>
            </a:r>
            <a:r>
              <a:rPr lang="en-US" sz="1600" dirty="0">
                <a:cs typeface="Courier New" pitchFamily="49" charset="0"/>
              </a:rPr>
              <a:t>retrieve, don’t </a:t>
            </a:r>
            <a:r>
              <a:rPr lang="en-US" sz="1600" dirty="0" smtClean="0">
                <a:cs typeface="Courier New" pitchFamily="49" charset="0"/>
              </a:rPr>
              <a:t>remove, throw </a:t>
            </a:r>
            <a:r>
              <a:rPr lang="en-US" sz="1600" dirty="0" err="1" smtClean="0">
                <a:cs typeface="Courier New" pitchFamily="49" charset="0"/>
              </a:rPr>
              <a:t>exception</a:t>
            </a:r>
            <a:r>
              <a:rPr lang="en-US" sz="1600" dirty="0" smtClean="0">
                <a:cs typeface="Courier New" pitchFamily="49" charset="0"/>
              </a:rPr>
              <a:t> if empty</a:t>
            </a:r>
            <a:endParaRPr lang="en-US" sz="1600" dirty="0"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FF0000"/>
              </a:solidFill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Thread-safe non-blocking implementation:    		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ConcurrentLinkedQueue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&lt;E&gt;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Thread-safe collections</a:t>
            </a:r>
          </a:p>
          <a:p>
            <a:pPr lvl="1"/>
            <a:r>
              <a:rPr lang="en-US" dirty="0" smtClean="0"/>
              <a:t>These classes achieve thread safety by </a:t>
            </a:r>
            <a:r>
              <a:rPr lang="en-US" u="sng" dirty="0" smtClean="0"/>
              <a:t>encapsulating their state</a:t>
            </a:r>
            <a:r>
              <a:rPr lang="en-US" dirty="0" smtClean="0"/>
              <a:t> and </a:t>
            </a:r>
            <a:r>
              <a:rPr lang="en-US" u="sng" dirty="0" smtClean="0"/>
              <a:t>synchronizing every public method</a:t>
            </a:r>
            <a:r>
              <a:rPr lang="en-US" dirty="0" smtClean="0"/>
              <a:t> so that only one thread at a time can access the collection state</a:t>
            </a:r>
          </a:p>
          <a:p>
            <a:r>
              <a:rPr lang="en-US" dirty="0" err="1" smtClean="0"/>
              <a:t>Synchronizers同步工具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oordinate the control flow of cooperating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361961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Like queues, but add new </a:t>
            </a:r>
            <a:r>
              <a:rPr lang="en-US" i="1" dirty="0" smtClean="0">
                <a:solidFill>
                  <a:srgbClr val="FF0000"/>
                </a:solidFill>
              </a:rPr>
              <a:t>blocking</a:t>
            </a:r>
            <a:r>
              <a:rPr lang="en-US" dirty="0" smtClean="0"/>
              <a:t> operations for insertion, removal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put (E e);</a:t>
            </a:r>
          </a:p>
          <a:p>
            <a:pPr marL="685800" lvl="2" indent="0">
              <a:buNone/>
            </a:pPr>
            <a:r>
              <a:rPr lang="en-US" dirty="0" smtClean="0"/>
              <a:t>Add element into queue, blocking until there is space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take ();</a:t>
            </a:r>
          </a:p>
          <a:p>
            <a:pPr marL="685800" lvl="2" indent="0">
              <a:buNone/>
            </a:pPr>
            <a:r>
              <a:rPr lang="en-US" dirty="0" smtClean="0"/>
              <a:t>Remove and return lead element from queue, blocking until queue is non-empty</a:t>
            </a:r>
          </a:p>
          <a:p>
            <a:r>
              <a:rPr lang="en-US" dirty="0" smtClean="0"/>
              <a:t>Timed versions of offer, poll also available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offer(E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 timeout,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TimeUnit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unit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0" lvl="2" indent="0">
              <a:buNone/>
            </a:pPr>
            <a:r>
              <a:rPr lang="en-US" dirty="0" smtClean="0"/>
              <a:t>Insert element, waiting up to timeout for insertion to succeed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poll (long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timeout,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TimeUnit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unit) 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/>
              <a:t>Retrieve, remove lead element</a:t>
            </a:r>
            <a:r>
              <a:rPr lang="en-US" smtClean="0"/>
              <a:t>, waiting </a:t>
            </a:r>
            <a:r>
              <a:rPr lang="en-US" dirty="0" smtClean="0"/>
              <a:t>up to timeout before returning null</a:t>
            </a:r>
          </a:p>
          <a:p>
            <a:r>
              <a:rPr lang="en-US" dirty="0" smtClean="0"/>
              <a:t>Null elements may not be inserted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dirty="0" smtClean="0"/>
              <a:t> thrown if this is attempted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only used as a “sentinel value” [guarding]</a:t>
            </a:r>
          </a:p>
          <a:p>
            <a:r>
              <a:rPr lang="en-US" dirty="0" smtClean="0"/>
              <a:t>Blocking queues are thread-safe</a:t>
            </a:r>
          </a:p>
          <a:p>
            <a:pPr lvl="1"/>
            <a:r>
              <a:rPr lang="en-US" dirty="0" smtClean="0"/>
              <a:t>Implementations support multiple users</a:t>
            </a:r>
          </a:p>
          <a:p>
            <a:pPr lvl="1"/>
            <a:r>
              <a:rPr lang="en-US" dirty="0" smtClean="0"/>
              <a:t>Specialized access pattern for queues is exploited in implementations [pipeline, producer-consumer, …]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Queue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LinkedBlockingQueue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FIFO</a:t>
            </a:r>
          </a:p>
          <a:p>
            <a:pPr lvl="1"/>
            <a:r>
              <a:rPr lang="en-US" dirty="0" smtClean="0"/>
              <a:t>May be bounded or unbounded</a:t>
            </a:r>
            <a:endParaRPr lang="en-US" dirty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ArrayBlockingQueue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FIFO</a:t>
            </a:r>
          </a:p>
          <a:p>
            <a:pPr lvl="1"/>
            <a:r>
              <a:rPr lang="en-US" dirty="0" smtClean="0"/>
              <a:t>Bounded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PriorityBlockingQueue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Ordered by priority</a:t>
            </a:r>
          </a:p>
          <a:p>
            <a:pPr lvl="1"/>
            <a:r>
              <a:rPr lang="en-US" dirty="0" smtClean="0"/>
              <a:t>Unbounded</a:t>
            </a:r>
            <a:endParaRPr lang="en-US" dirty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SynchronousQueue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Capacity is 0!</a:t>
            </a:r>
          </a:p>
          <a:p>
            <a:pPr lvl="1"/>
            <a:r>
              <a:rPr lang="en-US" dirty="0" smtClean="0"/>
              <a:t>Net effect:  put and take operations between threads are synchronized</a:t>
            </a:r>
          </a:p>
          <a:p>
            <a:pPr lvl="1"/>
            <a:r>
              <a:rPr lang="en-US" dirty="0" smtClean="0"/>
              <a:t>Sometimes called a </a:t>
            </a:r>
            <a:r>
              <a:rPr lang="en-US" i="1" dirty="0" smtClean="0">
                <a:solidFill>
                  <a:srgbClr val="FF0000"/>
                </a:solidFill>
              </a:rPr>
              <a:t>rendezvous channel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/>
          <a:lstStyle/>
          <a:p>
            <a:r>
              <a:rPr lang="en-US" dirty="0" smtClean="0"/>
              <a:t>The Producer-Consumer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402"/>
            <a:ext cx="8229600" cy="48567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common multi-threaded paradigm</a:t>
            </a:r>
          </a:p>
          <a:p>
            <a:pPr lvl="1"/>
            <a:r>
              <a:rPr lang="en-US" dirty="0" smtClean="0"/>
              <a:t>Producer threads generate data to be processed</a:t>
            </a:r>
          </a:p>
          <a:p>
            <a:pPr lvl="1"/>
            <a:r>
              <a:rPr lang="en-US" dirty="0" smtClean="0"/>
              <a:t>Consumer threads retrieve data and process it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Producers might go faster than consumers</a:t>
            </a:r>
          </a:p>
          <a:p>
            <a:pPr lvl="1"/>
            <a:r>
              <a:rPr lang="en-US" dirty="0" smtClean="0"/>
              <a:t>Want any free consumer to pick up a piece of data</a:t>
            </a:r>
          </a:p>
          <a:p>
            <a:pPr lvl="1"/>
            <a:r>
              <a:rPr lang="en-US" dirty="0" smtClean="0"/>
              <a:t>Want producers to generate data without reference to which consumer will process it</a:t>
            </a:r>
          </a:p>
          <a:p>
            <a:r>
              <a:rPr lang="en-US" dirty="0" smtClean="0"/>
              <a:t>The Producer-Consumer Pattern</a:t>
            </a:r>
          </a:p>
          <a:p>
            <a:pPr lvl="1"/>
            <a:r>
              <a:rPr lang="en-US" dirty="0" smtClean="0"/>
              <a:t>Use a blocking queue (</a:t>
            </a:r>
            <a:r>
              <a:rPr lang="en-US" i="1" dirty="0" smtClean="0">
                <a:solidFill>
                  <a:srgbClr val="FF0000"/>
                </a:solidFill>
              </a:rPr>
              <a:t>work queue</a:t>
            </a:r>
            <a:r>
              <a:rPr lang="en-US" dirty="0" smtClean="0"/>
              <a:t>) to hold data!</a:t>
            </a:r>
          </a:p>
          <a:p>
            <a:pPr lvl="1"/>
            <a:r>
              <a:rPr lang="en-US" dirty="0" smtClean="0"/>
              <a:t>Producers insert into queue; block when it is full</a:t>
            </a:r>
          </a:p>
          <a:p>
            <a:pPr lvl="1"/>
            <a:r>
              <a:rPr lang="en-US" dirty="0" smtClean="0"/>
              <a:t>Consumers retrieve data from queue; block when it is empty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Producer-Consumer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0" y="2895600"/>
            <a:ext cx="236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9000" y="3962400"/>
            <a:ext cx="236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86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05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24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43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62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2244" y="4355068"/>
            <a:ext cx="176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Work Queue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90600" y="18288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90600" y="30480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990600" y="42672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>
            <a:stCxn id="24" idx="6"/>
          </p:cNvCxnSpPr>
          <p:nvPr/>
        </p:nvCxnSpPr>
        <p:spPr>
          <a:xfrm>
            <a:off x="1752600" y="2187833"/>
            <a:ext cx="1676400" cy="93636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6"/>
          </p:cNvCxnSpPr>
          <p:nvPr/>
        </p:nvCxnSpPr>
        <p:spPr>
          <a:xfrm flipV="1">
            <a:off x="1752600" y="3766066"/>
            <a:ext cx="1676400" cy="86016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5" idx="6"/>
          </p:cNvCxnSpPr>
          <p:nvPr/>
        </p:nvCxnSpPr>
        <p:spPr>
          <a:xfrm>
            <a:off x="1752600" y="3407033"/>
            <a:ext cx="1676400" cy="1270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858000" y="17526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696200" y="262375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7696200" y="35052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58000" y="4276498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/>
          <p:cNvCxnSpPr>
            <a:endCxn id="39" idx="2"/>
          </p:cNvCxnSpPr>
          <p:nvPr/>
        </p:nvCxnSpPr>
        <p:spPr>
          <a:xfrm flipV="1">
            <a:off x="5791200" y="2111633"/>
            <a:ext cx="1066800" cy="101256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40" idx="2"/>
          </p:cNvCxnSpPr>
          <p:nvPr/>
        </p:nvCxnSpPr>
        <p:spPr>
          <a:xfrm flipV="1">
            <a:off x="5791200" y="2982783"/>
            <a:ext cx="1905000" cy="359033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41" idx="2"/>
          </p:cNvCxnSpPr>
          <p:nvPr/>
        </p:nvCxnSpPr>
        <p:spPr>
          <a:xfrm>
            <a:off x="5791200" y="3505200"/>
            <a:ext cx="1905000" cy="359033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2"/>
          </p:cNvCxnSpPr>
          <p:nvPr/>
        </p:nvCxnSpPr>
        <p:spPr>
          <a:xfrm>
            <a:off x="5791200" y="3684716"/>
            <a:ext cx="1066800" cy="950815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9330" y="5481935"/>
            <a:ext cx="1437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Producers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94371" y="5486400"/>
            <a:ext cx="15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Consumers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6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Producer-Consumer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strategy</a:t>
            </a:r>
          </a:p>
          <a:p>
            <a:pPr lvl="1"/>
            <a:r>
              <a:rPr lang="en-US" dirty="0" smtClean="0"/>
              <a:t>Create classes for producers, consumers</a:t>
            </a:r>
          </a:p>
          <a:p>
            <a:pPr lvl="1"/>
            <a:r>
              <a:rPr lang="en-US" dirty="0" smtClean="0"/>
              <a:t>Ensure constructors take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dirty="0" smtClean="0"/>
              <a:t> argument (this is the work queue)</a:t>
            </a:r>
          </a:p>
          <a:p>
            <a:pPr lvl="1"/>
            <a:r>
              <a:rPr lang="en-US" dirty="0" smtClean="0"/>
              <a:t>In main method class: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reate work queue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reate producers / consumers using this queue</a:t>
            </a:r>
          </a:p>
          <a:p>
            <a:pPr lvl="2"/>
            <a:r>
              <a:rPr lang="en-US" dirty="0" smtClean="0"/>
              <a:t>Start threads</a:t>
            </a:r>
          </a:p>
          <a:p>
            <a:r>
              <a:rPr lang="en-US" dirty="0" smtClean="0"/>
              <a:t>This establishes that producers, consumers access same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553"/>
            <a:ext cx="8229600" cy="31050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540879"/>
            <a:ext cx="8392828" cy="6168838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ProducerThread.java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sz="56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 queue;  // Work queue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 queue)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this.queue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queue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6400" dirty="0" smtClean="0"/>
              <a:t>ConsumerThread.java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Thread{</a:t>
            </a:r>
          </a:p>
          <a:p>
            <a:pPr marL="347662" lvl="1" indent="0">
              <a:buNone/>
            </a:pPr>
            <a:r>
              <a:rPr lang="en-US" sz="56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 queue</a:t>
            </a:r>
            <a:r>
              <a:rPr lang="en-US" sz="56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// Work </a:t>
            </a:r>
            <a:r>
              <a:rPr lang="en-US" sz="5600" b="1" dirty="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5600" b="1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 queue)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this.queue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queue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5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6400" dirty="0" smtClean="0"/>
              <a:t>ProducerConsumerRandomizeTester.java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workQueue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ArrayBlockingQueue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&lt;Integer&gt;(10);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numConsumers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workQueue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).start();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numProducers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ProducerThread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workQueue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).start();</a:t>
            </a:r>
          </a:p>
          <a:p>
            <a:pPr marL="347662" lvl="1" indent="0">
              <a:buNone/>
            </a:pP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4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784"/>
            <a:ext cx="8229600" cy="532535"/>
          </a:xfrm>
        </p:spPr>
        <p:txBody>
          <a:bodyPr>
            <a:noAutofit/>
          </a:bodyPr>
          <a:lstStyle/>
          <a:p>
            <a:r>
              <a:rPr lang="en-US" sz="2800" dirty="0" smtClean="0"/>
              <a:t>Blocking Queues and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4320"/>
            <a:ext cx="8229600" cy="570203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Consider following in ProducerThread.java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try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queue.put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().interrupt();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throw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("Interrupted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Producer");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This method is used for putting elements into the blocking queue</a:t>
            </a:r>
          </a:p>
          <a:p>
            <a:pPr lvl="1"/>
            <a:r>
              <a:rPr lang="en-US" dirty="0" smtClean="0"/>
              <a:t>It calls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which can </a:t>
            </a:r>
            <a:r>
              <a:rPr lang="en-US" i="1" dirty="0" smtClean="0">
                <a:solidFill>
                  <a:srgbClr val="FF0000"/>
                </a:solidFill>
              </a:rPr>
              <a:t>block</a:t>
            </a:r>
          </a:p>
          <a:p>
            <a:pPr lvl="2"/>
            <a:r>
              <a:rPr lang="en-US" dirty="0" smtClean="0"/>
              <a:t>If the queue is full, then thread executing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is suspended</a:t>
            </a:r>
          </a:p>
          <a:p>
            <a:pPr lvl="2"/>
            <a:r>
              <a:rPr lang="en-US" dirty="0" smtClean="0"/>
              <a:t>When the queue has an empty slot, the thread may be reawakened</a:t>
            </a:r>
          </a:p>
          <a:p>
            <a:pPr lvl="1"/>
            <a:r>
              <a:rPr lang="en-US" dirty="0" smtClean="0"/>
              <a:t>This means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is also a blocking method!</a:t>
            </a:r>
          </a:p>
          <a:p>
            <a:r>
              <a:rPr lang="en-US" dirty="0" smtClean="0"/>
              <a:t>Blocking methods can throw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 smtClean="0"/>
              <a:t> when they are interrupted</a:t>
            </a:r>
          </a:p>
          <a:p>
            <a:pPr lvl="1"/>
            <a:r>
              <a:rPr lang="en-US" dirty="0" smtClean="0"/>
              <a:t>Threads can interrupt each other, i.e. request each other to stop!</a:t>
            </a:r>
          </a:p>
          <a:p>
            <a:pPr lvl="2"/>
            <a:r>
              <a:rPr lang="en-US" dirty="0" smtClean="0"/>
              <a:t>If thread T1 executed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T2.interrupt()</a:t>
            </a:r>
            <a:r>
              <a:rPr lang="en-US" dirty="0" smtClean="0"/>
              <a:t>, it is requesting that T2 cease executing</a:t>
            </a:r>
          </a:p>
          <a:p>
            <a:pPr lvl="2"/>
            <a:r>
              <a:rPr lang="en-US" dirty="0" smtClean="0"/>
              <a:t>T2 is not required to oblige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T2 is executing normally a status flag is set</a:t>
            </a:r>
          </a:p>
          <a:p>
            <a:pPr lvl="1"/>
            <a:r>
              <a:rPr lang="en-US" dirty="0" smtClean="0"/>
              <a:t>If a thread is blocking (i.e. its thread-state is BLOCKED, WAITING, TIMED_WAITING) then this exception is generated for T2</a:t>
            </a:r>
          </a:p>
          <a:p>
            <a:pPr marL="685800" lvl="2" indent="0">
              <a:buNone/>
            </a:pPr>
            <a:r>
              <a:rPr lang="en-US" dirty="0" smtClean="0"/>
              <a:t>The status flag is not set in this case</a:t>
            </a:r>
          </a:p>
          <a:p>
            <a:pPr lvl="1"/>
            <a:r>
              <a:rPr lang="en-US" dirty="0" smtClean="0"/>
              <a:t>T2 then has the opportunity to decide what to do re: interruption (usually:  clean-up and halt)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54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To Do about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991"/>
            <a:ext cx="8229600" cy="509821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Propagate it</a:t>
            </a:r>
          </a:p>
          <a:p>
            <a:r>
              <a:rPr lang="en-US" dirty="0" smtClean="0"/>
              <a:t>Catch it and raise another exception</a:t>
            </a:r>
          </a:p>
          <a:p>
            <a:r>
              <a:rPr lang="en-US" dirty="0" smtClean="0"/>
              <a:t>Catch it and do some other actions</a:t>
            </a:r>
          </a:p>
          <a:p>
            <a:pPr lvl="1"/>
            <a:r>
              <a:rPr lang="en-US" dirty="0" smtClean="0"/>
              <a:t>In real applications it is a good idea to set the interrupt status to reflect the fact that thread has been interrupted</a:t>
            </a:r>
          </a:p>
          <a:p>
            <a:pPr lvl="1"/>
            <a:r>
              <a:rPr lang="en-US" dirty="0" smtClean="0"/>
              <a:t>This can be done by invoking the static method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().interrupt();</a:t>
            </a:r>
          </a:p>
          <a:p>
            <a:pPr lvl="2"/>
            <a:r>
              <a:rPr lang="en-US" dirty="0" smtClean="0"/>
              <a:t>This sets the interrupt status of the current thread</a:t>
            </a:r>
          </a:p>
          <a:p>
            <a:pPr lvl="2"/>
            <a:r>
              <a:rPr lang="en-US" dirty="0" smtClean="0"/>
              <a:t>Other threads can now see that this thread has indeed been interrupted</a:t>
            </a:r>
          </a:p>
          <a:p>
            <a:r>
              <a:rPr lang="en-US" dirty="0"/>
              <a:t>[Note: if a method calls a method that throws InerruptedException, the calling method is a blocking method, too, and needs to have a plan on how to respond to the interruption (see above).] Just don’t swallow interrupts.</a:t>
            </a:r>
            <a:endParaRPr lang="en-US" dirty="0" smtClean="0"/>
          </a:p>
          <a:p>
            <a:pPr marL="685800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16</a:t>
            </a:r>
            <a:br>
              <a:rPr lang="en-US" dirty="0" smtClean="0"/>
            </a:br>
            <a:r>
              <a:rPr lang="en-US" dirty="0" smtClean="0"/>
              <a:t>Synchronizers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4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“Synchronizers”?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Blocking queues play two roles in Producer / Consumer applications</a:t>
            </a:r>
          </a:p>
          <a:p>
            <a:pPr lvl="1"/>
            <a:r>
              <a:rPr lang="en-US" dirty="0" smtClean="0"/>
              <a:t>They store data that has been produced but not yet consumed</a:t>
            </a:r>
          </a:p>
          <a:p>
            <a:pPr lvl="1"/>
            <a:r>
              <a:rPr lang="en-US" dirty="0" smtClean="0"/>
              <a:t>If they are bounded, they also “slow down” producers by forcing them to block when the buffer is full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Synchronizers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Objects that coordinate the control flow of threads based on the synchronizer’s state</a:t>
            </a:r>
          </a:p>
          <a:p>
            <a:pPr lvl="1"/>
            <a:r>
              <a:rPr lang="en-US" dirty="0" smtClean="0"/>
              <a:t>Blocking queues act as synchronizers</a:t>
            </a:r>
          </a:p>
          <a:p>
            <a:pPr lvl="2"/>
            <a:r>
              <a:rPr lang="en-US" dirty="0" smtClean="0"/>
              <a:t>They cause producers to block when the queue is full</a:t>
            </a:r>
          </a:p>
          <a:p>
            <a:pPr lvl="2"/>
            <a:r>
              <a:rPr lang="en-US" dirty="0" smtClean="0"/>
              <a:t>They cause consumers to block when the queue is empty</a:t>
            </a:r>
          </a:p>
          <a:p>
            <a:pPr lvl="1"/>
            <a:r>
              <a:rPr lang="en-US" dirty="0" smtClean="0"/>
              <a:t>There are other types of synchronizers also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15</a:t>
            </a:r>
            <a:br>
              <a:rPr lang="en-US" dirty="0" smtClean="0"/>
            </a:br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Locks are synchronizers</a:t>
            </a:r>
          </a:p>
          <a:p>
            <a:pPr lvl="1"/>
            <a:r>
              <a:rPr lang="en-US" dirty="0" smtClean="0"/>
              <a:t>When their state indicates they are free, they may be acquired</a:t>
            </a:r>
          </a:p>
          <a:p>
            <a:pPr lvl="1"/>
            <a:r>
              <a:rPr lang="en-US" dirty="0" smtClean="0"/>
              <a:t>When their state indicates they are currently held, then any thread trying to acquire them must block</a:t>
            </a:r>
          </a:p>
          <a:p>
            <a:r>
              <a:rPr lang="en-US" dirty="0" smtClean="0"/>
              <a:t>So far we have seen only intrinsic (aka “monitor”) locks</a:t>
            </a:r>
          </a:p>
          <a:p>
            <a:pPr lvl="1"/>
            <a:r>
              <a:rPr lang="en-US" dirty="0" smtClean="0"/>
              <a:t>Every object has such a lock</a:t>
            </a:r>
          </a:p>
          <a:p>
            <a:pPr lvl="1"/>
            <a:r>
              <a:rPr lang="en-US" dirty="0" smtClean="0"/>
              <a:t>They are manipulated using synchronized blocks, synchronized methods, etc.</a:t>
            </a:r>
          </a:p>
          <a:p>
            <a:r>
              <a:rPr lang="en-US" dirty="0" smtClean="0"/>
              <a:t>Beginning in Java 1.5, explicit locks were also introduced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7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</a:t>
            </a:r>
            <a:r>
              <a:rPr lang="en-US" dirty="0"/>
              <a:t>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java.util.concurrent.locks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Methods (from </a:t>
            </a:r>
            <a:r>
              <a:rPr lang="en-US" dirty="0" smtClean="0">
                <a:cs typeface="Courier New" pitchFamily="49" charset="0"/>
              </a:rPr>
              <a:t>docs.oracle.com/</a:t>
            </a:r>
            <a:r>
              <a:rPr lang="en-US" dirty="0" err="1" smtClean="0">
                <a:cs typeface="Courier New" pitchFamily="49" charset="0"/>
              </a:rPr>
              <a:t>javase</a:t>
            </a:r>
            <a:r>
              <a:rPr lang="en-US" dirty="0" smtClean="0">
                <a:cs typeface="Courier New" pitchFamily="49" charset="0"/>
              </a:rPr>
              <a:t>/7/docs/</a:t>
            </a:r>
            <a:r>
              <a:rPr lang="en-US" dirty="0" err="1" smtClean="0">
                <a:cs typeface="Courier New" pitchFamily="49" charset="0"/>
              </a:rPr>
              <a:t>api</a:t>
            </a:r>
            <a:r>
              <a:rPr lang="en-US" dirty="0" smtClean="0">
                <a:cs typeface="Courier New" pitchFamily="49" charset="0"/>
              </a:rPr>
              <a:t>/java/</a:t>
            </a:r>
            <a:r>
              <a:rPr lang="en-US" dirty="0" err="1" smtClean="0">
                <a:cs typeface="Courier New" pitchFamily="49" charset="0"/>
              </a:rPr>
              <a:t>util</a:t>
            </a:r>
            <a:r>
              <a:rPr lang="en-US" dirty="0" smtClean="0">
                <a:cs typeface="Courier New" pitchFamily="49" charset="0"/>
              </a:rPr>
              <a:t>/concurrent/locks/Lock.html</a:t>
            </a:r>
            <a:r>
              <a:rPr lang="en-US" dirty="0">
                <a:cs typeface="Courier New" pitchFamily="49" charset="0"/>
              </a:rPr>
              <a:t>)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Acquires 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the 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lock [cannot be interrupted while blocked]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lockInterruptibly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Acquires the lock unless the current thread is 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interrupted [so still responsive to interrupts while blocked]</a:t>
            </a:r>
            <a:endParaRPr lang="en-US" dirty="0">
              <a:solidFill>
                <a:srgbClr val="0070C0"/>
              </a:solidFill>
              <a:cs typeface="Courier New" pitchFamily="49" charset="0"/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Acquires the lock only if it is free at the time of </a:t>
            </a:r>
            <a:r>
              <a:rPr lang="en-US" dirty="0" smtClean="0">
                <a:solidFill>
                  <a:srgbClr val="0070C0"/>
                </a:solidFill>
              </a:rPr>
              <a:t>invocation, returning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true</a:t>
            </a:r>
            <a:r>
              <a:rPr lang="en-US" dirty="0" smtClean="0">
                <a:solidFill>
                  <a:srgbClr val="0070C0"/>
                </a:solidFill>
              </a:rPr>
              <a:t> if lock acquired and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false</a:t>
            </a:r>
            <a:r>
              <a:rPr lang="en-US" dirty="0" smtClean="0">
                <a:solidFill>
                  <a:srgbClr val="0070C0"/>
                </a:solidFill>
              </a:rPr>
              <a:t> otherwise (does not block)</a:t>
            </a:r>
            <a:endParaRPr lang="en-US" dirty="0" smtClean="0">
              <a:solidFill>
                <a:srgbClr val="0070C0"/>
              </a:solidFill>
              <a:cs typeface="Courier New" pitchFamily="49" charset="0"/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(long time,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TimeUnit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unit)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Acquires the lock if it is free within the given waiting time and the current thread has not been 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interrupted [returns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true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 if lock acquired, otherwise blocks (interruptible); returns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false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 if time elapsed and failed] </a:t>
            </a:r>
            <a:endParaRPr lang="en-US" dirty="0">
              <a:solidFill>
                <a:srgbClr val="0070C0"/>
              </a:solidFill>
              <a:cs typeface="Courier New" pitchFamily="49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unlock()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Releases the </a:t>
            </a:r>
            <a:r>
              <a:rPr lang="en-US" dirty="0" smtClean="0">
                <a:solidFill>
                  <a:srgbClr val="0070C0"/>
                </a:solidFill>
              </a:rPr>
              <a:t>lock</a:t>
            </a:r>
          </a:p>
          <a:p>
            <a:pPr lvl="1"/>
            <a:r>
              <a:rPr lang="en-US" sz="2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2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newCondition</a:t>
            </a:r>
            <a:r>
              <a:rPr lang="en-US" sz="2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Returns a new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instance that is bound to this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instance</a:t>
            </a:r>
          </a:p>
          <a:p>
            <a:pPr marL="685800" lvl="2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Classes in Java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following classes implement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ReentrantLock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ReentrantReadWriteLock.ReadLock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ReentrantReadWriteLock.WriteLock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dirty="0" smtClean="0"/>
              <a:t> objects are like intrinsic locks</a:t>
            </a:r>
          </a:p>
          <a:p>
            <a:pPr lvl="1"/>
            <a:r>
              <a:rPr lang="en-US" dirty="0" smtClean="0"/>
              <a:t>Same effects on visibility, happens-before, etc.</a:t>
            </a:r>
          </a:p>
          <a:p>
            <a:pPr lvl="1"/>
            <a:r>
              <a:rPr lang="en-US" dirty="0" smtClean="0"/>
              <a:t>They are reentrant</a:t>
            </a:r>
          </a:p>
          <a:p>
            <a:pPr lvl="1"/>
            <a:r>
              <a:rPr lang="en-US" dirty="0" smtClean="0"/>
              <a:t>However</a:t>
            </a:r>
          </a:p>
          <a:p>
            <a:pPr lvl="2"/>
            <a:r>
              <a:rPr lang="en-US" dirty="0" smtClean="0"/>
              <a:t>You have to issue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lock()</a:t>
            </a:r>
            <a:r>
              <a:rPr lang="en-US" dirty="0" smtClean="0"/>
              <a:t> 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unlock()</a:t>
            </a:r>
            <a:r>
              <a:rPr lang="en-US" dirty="0" smtClean="0"/>
              <a:t> operations explicitly</a:t>
            </a:r>
          </a:p>
          <a:p>
            <a:pPr lvl="2"/>
            <a:r>
              <a:rPr lang="en-US" dirty="0" smtClean="0"/>
              <a:t>There are lots more operations besides the basic ones mentioned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 smtClean="0"/>
              <a:t>!</a:t>
            </a:r>
          </a:p>
          <a:p>
            <a:r>
              <a:rPr lang="en-US" dirty="0" smtClean="0"/>
              <a:t>We will discuss read/write locks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Another difference between intrinsic, explicit locks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 smtClean="0"/>
              <a:t> 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here is a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” method </a:t>
            </a:r>
          </a:p>
          <a:p>
            <a:r>
              <a:rPr lang="en-US" dirty="0" smtClean="0"/>
              <a:t>Conditions are used to implement suspension / resumption</a:t>
            </a:r>
          </a:p>
          <a:p>
            <a:pPr lvl="1"/>
            <a:r>
              <a:rPr lang="en-US" dirty="0" smtClean="0"/>
              <a:t>Any lock can have several conditions associated with it</a:t>
            </a:r>
          </a:p>
          <a:p>
            <a:pPr lvl="1"/>
            <a:r>
              <a:rPr lang="en-US" dirty="0" smtClean="0"/>
              <a:t>A thread can wait on a condition using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await()</a:t>
            </a:r>
          </a:p>
          <a:p>
            <a:pPr lvl="2"/>
            <a:r>
              <a:rPr lang="en-US" dirty="0" smtClean="0"/>
              <a:t>Very similar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2"/>
            <a:r>
              <a:rPr lang="en-US" dirty="0" smtClean="0"/>
              <a:t>Thread suspends, surrenders lock</a:t>
            </a:r>
          </a:p>
          <a:p>
            <a:pPr lvl="2"/>
            <a:r>
              <a:rPr lang="en-US" dirty="0" smtClean="0"/>
              <a:t>When a notification occurs, thread awakens and tries to reacquire lock</a:t>
            </a:r>
          </a:p>
          <a:p>
            <a:pPr lvl="2"/>
            <a:r>
              <a:rPr lang="en-US" dirty="0" smtClean="0"/>
              <a:t>When lock is successfully reacquired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await()</a:t>
            </a:r>
            <a:r>
              <a:rPr lang="en-US" dirty="0" smtClean="0"/>
              <a:t> terminates</a:t>
            </a:r>
          </a:p>
          <a:p>
            <a:pPr lvl="1"/>
            <a:r>
              <a:rPr lang="en-US" dirty="0" smtClean="0"/>
              <a:t>A thread can awaken processes that are suspended on a condition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signal()</a:t>
            </a:r>
            <a:r>
              <a:rPr lang="en-US" dirty="0" smtClean="0"/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signalAll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 smtClean="0"/>
              <a:t>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43"/>
            <a:ext cx="8229600" cy="3344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 ArrayBoundedBuffer.java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457"/>
            <a:ext cx="8229600" cy="5282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// Adapted from http://</a:t>
            </a:r>
            <a:r>
              <a:rPr lang="en-US" sz="1100" dirty="0" smtClean="0"/>
              <a:t>docs.oracle.com/javase/1.5.0/docs/api/java/util/concurrent/locks/Condition.html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ArrayBoundedBuffer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&lt;Object&gt; items;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capacity;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Lock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 Condition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notFull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lock.newCondition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Waiting for not full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 Condition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notEmpty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lock.newCondition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Waiting for not empty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ArrayBoundedBuffer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capacity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){ … 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void put(Object x) throws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try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while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items.size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== capacity) </a:t>
            </a:r>
            <a:r>
              <a:rPr lang="en-US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notFull.await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items.add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notEmpty.signal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finally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lock.unlock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Object take() throws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try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while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items.size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== 0) </a:t>
            </a:r>
            <a:r>
              <a:rPr lang="en-US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notEmpty.await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Object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items.get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notFull.signal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finally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lock.unlock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Synchronizer objects that: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lock threads until a terminal condition is met</a:t>
            </a:r>
          </a:p>
          <a:p>
            <a:pPr lvl="1"/>
            <a:r>
              <a:rPr lang="en-US" dirty="0" smtClean="0"/>
              <a:t> Subsequently release the blocked threads</a:t>
            </a:r>
          </a:p>
          <a:p>
            <a:pPr lvl="1"/>
            <a:r>
              <a:rPr lang="en-US" dirty="0" smtClean="0"/>
              <a:t>Threads participate in synchronization by executing operations to wait on / modify latch state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CountdownLatch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Latch based on counting</a:t>
            </a:r>
          </a:p>
          <a:p>
            <a:pPr lvl="2"/>
            <a:r>
              <a:rPr lang="en-US" dirty="0" smtClean="0"/>
              <a:t>Terminal condition is that latch has value 0</a:t>
            </a:r>
          </a:p>
          <a:p>
            <a:pPr lvl="2"/>
            <a:r>
              <a:rPr lang="en-US" dirty="0" smtClean="0"/>
              <a:t>Constructor accepts number to use as initial value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await()</a:t>
            </a:r>
          </a:p>
          <a:p>
            <a:pPr marL="1033462" lvl="3" indent="0">
              <a:buNone/>
            </a:pPr>
            <a:r>
              <a:rPr lang="en-US" dirty="0" smtClean="0"/>
              <a:t>Block until latch has value 0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033462" lvl="3" indent="0">
              <a:buNone/>
            </a:pPr>
            <a:r>
              <a:rPr lang="en-US" dirty="0" smtClean="0"/>
              <a:t>Decrement latch value by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delay starting of threads until an initial condition is satisfied</a:t>
            </a:r>
          </a:p>
          <a:p>
            <a:pPr lvl="1"/>
            <a:r>
              <a:rPr lang="en-US" dirty="0" smtClean="0"/>
              <a:t>For example:  timing a collection of threads</a:t>
            </a:r>
          </a:p>
          <a:p>
            <a:pPr lvl="2"/>
            <a:r>
              <a:rPr lang="en-US" dirty="0" smtClean="0"/>
              <a:t>Don’t want threads to start until all are created</a:t>
            </a:r>
          </a:p>
          <a:p>
            <a:pPr lvl="2"/>
            <a:r>
              <a:rPr lang="en-US" dirty="0" smtClean="0"/>
              <a:t>In each thread, use a latch to wait for a “starting signal”</a:t>
            </a:r>
          </a:p>
          <a:p>
            <a:pPr lvl="1"/>
            <a:r>
              <a:rPr lang="en-US" dirty="0" smtClean="0"/>
              <a:t>In this case, programming would consist of</a:t>
            </a:r>
          </a:p>
          <a:p>
            <a:pPr lvl="2"/>
            <a:r>
              <a:rPr lang="en-US" dirty="0" smtClean="0"/>
              <a:t>Creation of latch with value 1</a:t>
            </a:r>
          </a:p>
          <a:p>
            <a:pPr lvl="2"/>
            <a:r>
              <a:rPr lang="en-US" dirty="0" smtClean="0"/>
              <a:t>Creation, starting of threads</a:t>
            </a:r>
          </a:p>
          <a:p>
            <a:pPr lvl="2"/>
            <a:r>
              <a:rPr lang="en-US" dirty="0" smtClean="0"/>
              <a:t>Decrement of latch using </a:t>
            </a:r>
            <a:r>
              <a:rPr lang="en-US" dirty="0" err="1" smtClean="0"/>
              <a:t>countDown</a:t>
            </a:r>
            <a:r>
              <a:rPr lang="en-US" dirty="0" smtClean="0"/>
              <a:t>(), which releases threads</a:t>
            </a:r>
          </a:p>
          <a:p>
            <a:r>
              <a:rPr lang="en-US" dirty="0" smtClean="0"/>
              <a:t>To do a “multi-way join” on thread termination</a:t>
            </a:r>
          </a:p>
          <a:p>
            <a:pPr lvl="1"/>
            <a:r>
              <a:rPr lang="en-US" dirty="0" smtClean="0"/>
              <a:t>Idea:  Initialize latch to number of threads</a:t>
            </a:r>
          </a:p>
          <a:p>
            <a:pPr lvl="1"/>
            <a:r>
              <a:rPr lang="en-US" dirty="0" smtClean="0"/>
              <a:t>When each thread terminates, have it decrement latch</a:t>
            </a:r>
          </a:p>
          <a:p>
            <a:pPr lvl="1"/>
            <a:r>
              <a:rPr lang="en-US" dirty="0" smtClean="0"/>
              <a:t>When latch is 0, all threads have terminated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13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LatchExample.java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8394"/>
            <a:ext cx="8229600" cy="54779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LatchExample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sz="4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final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= 25;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final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= 1000000;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startGate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final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endGate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Thread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t = new Thread() {		</a:t>
            </a:r>
            <a:r>
              <a:rPr lang="en-US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//definition of thread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    try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startGate.await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}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//after .start() wait for all to be ready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    catch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    for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; j++) {}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("Thread " +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 + " finishes.");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4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endGate.countDown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//show you are done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en-US" sz="4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};							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//end of new Thread()</a:t>
            </a:r>
            <a:endParaRPr lang="en-US" sz="4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();			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//now run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4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long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start =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System.nanoTime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startGate.countDown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	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//open the latch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try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endGate.await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}	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//wait for all to finish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catch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long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end =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System.nanoTime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("The whole race took " + (end-start) + " ns.");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4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2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910"/>
            <a:ext cx="8229600" cy="487925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synchronization construct for starting computations now, getting the results later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 smtClean="0"/>
              <a:t> object is like a method call [implements </a:t>
            </a:r>
            <a:r>
              <a:rPr lang="en-US" dirty="0" smtClean="0">
                <a:latin typeface="Courier New"/>
                <a:cs typeface="Courier New"/>
              </a:rPr>
              <a:t>Future&lt;T&gt;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It is invoked</a:t>
            </a:r>
          </a:p>
          <a:p>
            <a:pPr lvl="2"/>
            <a:r>
              <a:rPr lang="en-US" dirty="0" smtClean="0"/>
              <a:t>It returns a value of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dirty="0" smtClean="0"/>
              <a:t>Unlike a method call, the invocation and return are separate events</a:t>
            </a:r>
          </a:p>
          <a:p>
            <a:pPr lvl="2"/>
            <a:r>
              <a:rPr lang="en-US" dirty="0" smtClean="0"/>
              <a:t>A thread can start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 smtClean="0"/>
              <a:t> …</a:t>
            </a:r>
          </a:p>
          <a:p>
            <a:pPr lvl="2"/>
            <a:r>
              <a:rPr lang="en-US" dirty="0" smtClean="0"/>
              <a:t>… do other work …</a:t>
            </a:r>
          </a:p>
          <a:p>
            <a:pPr lvl="2"/>
            <a:r>
              <a:rPr lang="en-US" dirty="0" smtClean="0"/>
              <a:t>… then reconnect with the </a:t>
            </a:r>
            <a:r>
              <a:rPr lang="en-US" dirty="0" err="1" smtClean="0"/>
              <a:t>FutureTask</a:t>
            </a:r>
            <a:r>
              <a:rPr lang="en-US" dirty="0" smtClean="0"/>
              <a:t> when it needs the results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 smtClean="0"/>
              <a:t> constructor requires an object matching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Callable&lt;T&gt;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Callable&lt;T&gt;</a:t>
            </a:r>
            <a:r>
              <a:rPr lang="en-US" dirty="0" smtClean="0"/>
              <a:t>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Runnable</a:t>
            </a:r>
          </a:p>
          <a:p>
            <a:pPr lvl="1"/>
            <a:r>
              <a:rPr lang="en-US" dirty="0" smtClean="0"/>
              <a:t>Main method to implement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T call()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(as opposed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run 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 smtClean="0"/>
              <a:t> must be embedded in a thread in order to be invoked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dirty="0" smtClean="0"/>
              <a:t> class includes constructor taking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 smtClean="0"/>
              <a:t> object, which also implements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Runnable</a:t>
            </a:r>
            <a:endParaRPr lang="en-US" dirty="0" smtClean="0"/>
          </a:p>
          <a:p>
            <a:pPr lvl="1"/>
            <a:r>
              <a:rPr lang="en-US" dirty="0" smtClean="0"/>
              <a:t>Starting this thread amounts to “invoking” the </a:t>
            </a:r>
            <a:r>
              <a:rPr lang="en-US" dirty="0" err="1" smtClean="0"/>
              <a:t>FutureTask</a:t>
            </a:r>
            <a:endParaRPr lang="en-US" dirty="0" smtClean="0"/>
          </a:p>
          <a:p>
            <a:r>
              <a:rPr lang="en-US" dirty="0" smtClean="0"/>
              <a:t>To get result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 smtClean="0"/>
              <a:t> object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dirty="0" smtClean="0"/>
              <a:t>, execute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Thread executing this will block until call is complete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throw several exceptions [thread safe]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FutureTaskTest.java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364"/>
            <a:ext cx="8229600" cy="48907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Callable&lt;String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 = new Callable&lt;String&gt; ()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call()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("Foo");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future = 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&lt;String&gt;(c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new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Thread(future).start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	// “Invokes” future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/* Can do something else here */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try {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catch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catch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finally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("Done");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Collection objects group together other objects of the same type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They permit objects to be stored and processed later</a:t>
            </a:r>
            <a:endParaRPr lang="en-US" dirty="0"/>
          </a:p>
          <a:p>
            <a:r>
              <a:rPr lang="en-US" dirty="0" smtClean="0"/>
              <a:t>They support </a:t>
            </a:r>
            <a:r>
              <a:rPr lang="en-US" i="1" dirty="0" smtClean="0">
                <a:solidFill>
                  <a:srgbClr val="FF0000"/>
                </a:solidFill>
              </a:rPr>
              <a:t>iteration</a:t>
            </a:r>
            <a:r>
              <a:rPr lang="en-US" dirty="0" smtClean="0"/>
              <a:t>:  processing of each element in a collection</a:t>
            </a:r>
          </a:p>
          <a:p>
            <a:pPr lvl="1"/>
            <a:r>
              <a:rPr lang="en-US" dirty="0" smtClean="0"/>
              <a:t>Iterator objects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(e : collection) </a:t>
            </a:r>
            <a:r>
              <a:rPr lang="en-US" i="1" dirty="0" smtClean="0"/>
              <a:t>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FutureTasks</a:t>
            </a:r>
            <a:r>
              <a:rPr lang="en-US" dirty="0" smtClean="0"/>
              <a:t>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FutureTask</a:t>
            </a:r>
            <a:r>
              <a:rPr lang="en-US" dirty="0" smtClean="0"/>
              <a:t> invocations, like method calls, can generate checked, unchecked exceptions</a:t>
            </a:r>
          </a:p>
          <a:p>
            <a:pPr lvl="1"/>
            <a:r>
              <a:rPr lang="en-US" dirty="0" smtClean="0"/>
              <a:t>Exceptions thrown when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/>
              <a:t> is called</a:t>
            </a:r>
          </a:p>
          <a:p>
            <a:pPr lvl="1"/>
            <a:r>
              <a:rPr lang="en-US" dirty="0" smtClean="0"/>
              <a:t>If call generates an exception, it is “wrapped” inside a special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To recover original exception, you must analyze this object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/>
                <a:cs typeface="Courier New"/>
              </a:rPr>
              <a:t>e.getCause()</a:t>
            </a:r>
            <a:r>
              <a:rPr lang="en-US" dirty="0"/>
              <a:t>, many others – see specifiction of </a:t>
            </a:r>
            <a:r>
              <a:rPr lang="en-US" dirty="0">
                <a:latin typeface="Courier New"/>
                <a:cs typeface="Courier New"/>
              </a:rPr>
              <a:t>ExecutionException.java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Because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/>
              <a:t> blocks, it can also throw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60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594"/>
            <a:ext cx="8229600" cy="5509756"/>
          </a:xfrm>
        </p:spPr>
        <p:txBody>
          <a:bodyPr>
            <a:noAutofit/>
          </a:bodyPr>
          <a:lstStyle/>
          <a:p>
            <a:r>
              <a:rPr lang="en-US" sz="1800" dirty="0" smtClean="0"/>
              <a:t>Counting semaphores act like bounded counters</a:t>
            </a:r>
          </a:p>
          <a:p>
            <a:pPr lvl="1"/>
            <a:r>
              <a:rPr lang="en-US" sz="1400" dirty="0" smtClean="0"/>
              <a:t>Initially, a positive value is given to semaphore</a:t>
            </a:r>
          </a:p>
          <a:p>
            <a:pPr lvl="1"/>
            <a:r>
              <a:rPr lang="en-US" sz="1400" dirty="0" smtClean="0"/>
              <a:t>Operations can atomically decrement 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sz="1400" dirty="0" smtClean="0"/>
              <a:t>) or increment 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release()</a:t>
            </a:r>
            <a:r>
              <a:rPr lang="en-US" sz="1400" dirty="0" smtClean="0"/>
              <a:t>) this value</a:t>
            </a:r>
          </a:p>
          <a:p>
            <a:pPr lvl="1"/>
            <a:r>
              <a:rPr lang="en-US" sz="1400" dirty="0" smtClean="0"/>
              <a:t>If the semaphore value is 0, then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sz="1400" dirty="0" smtClean="0"/>
              <a:t> </a:t>
            </a:r>
            <a:r>
              <a:rPr lang="en-US" sz="1400" i="1" dirty="0" smtClean="0">
                <a:solidFill>
                  <a:srgbClr val="FF0000"/>
                </a:solidFill>
              </a:rPr>
              <a:t>blocks</a:t>
            </a:r>
          </a:p>
          <a:p>
            <a:r>
              <a:rPr lang="en-US" sz="1800" dirty="0" smtClean="0"/>
              <a:t>Why “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sz="1800" dirty="0" smtClean="0"/>
              <a:t> /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release()</a:t>
            </a:r>
            <a:r>
              <a:rPr lang="en-US" sz="1800" dirty="0" smtClean="0"/>
              <a:t>”?</a:t>
            </a:r>
          </a:p>
          <a:p>
            <a:pPr lvl="1"/>
            <a:r>
              <a:rPr lang="en-US" sz="1400" dirty="0" smtClean="0"/>
              <a:t>Intuition:  semaphores dispense “permits”</a:t>
            </a:r>
          </a:p>
          <a:p>
            <a:pPr marL="685800" lvl="2" indent="0">
              <a:buNone/>
            </a:pPr>
            <a:r>
              <a:rPr lang="en-US" sz="1200" dirty="0" smtClean="0"/>
              <a:t>Count reflect number of permits available</a:t>
            </a:r>
          </a:p>
          <a:p>
            <a:pPr lvl="1"/>
            <a:r>
              <a:rPr lang="en-US" sz="1400" dirty="0" smtClean="0"/>
              <a:t>Acquisition of a permit reduces available permits by 1</a:t>
            </a:r>
          </a:p>
          <a:p>
            <a:pPr lvl="1"/>
            <a:r>
              <a:rPr lang="en-US" sz="1400" dirty="0" smtClean="0"/>
              <a:t>Release increments number of permits by 1</a:t>
            </a:r>
          </a:p>
          <a:p>
            <a:pPr lvl="2"/>
            <a:r>
              <a:rPr lang="en-US" sz="1200" dirty="0" smtClean="0"/>
              <a:t>Note:  you can release even if you have not acquired!</a:t>
            </a:r>
          </a:p>
          <a:p>
            <a:pPr lvl="2"/>
            <a:r>
              <a:rPr lang="en-US" sz="1200" dirty="0" smtClean="0"/>
              <a:t>So release really means:  generate a new permit and add it into pool (even more than on init)</a:t>
            </a:r>
          </a:p>
          <a:p>
            <a:pPr lvl="1"/>
            <a:r>
              <a:rPr lang="en-US" sz="1400" dirty="0" smtClean="0"/>
              <a:t>The permit idea is only for intuition!  There are no explicit permit objects</a:t>
            </a:r>
          </a:p>
          <a:p>
            <a:r>
              <a:rPr lang="en-US" sz="1800" dirty="0" smtClean="0"/>
              <a:t>What are semaphores used for?</a:t>
            </a:r>
          </a:p>
          <a:p>
            <a:pPr lvl="1"/>
            <a:r>
              <a:rPr lang="en-US" sz="1400" dirty="0" smtClean="0"/>
              <a:t>Resource allocation</a:t>
            </a:r>
          </a:p>
          <a:p>
            <a:pPr lvl="2"/>
            <a:r>
              <a:rPr lang="en-US" sz="1200" dirty="0" smtClean="0"/>
              <a:t>You have n copies of a resource</a:t>
            </a:r>
          </a:p>
          <a:p>
            <a:pPr lvl="2"/>
            <a:r>
              <a:rPr lang="en-US" sz="1200" dirty="0" smtClean="0"/>
              <a:t>You can use a semaphore to ensure that when more than n threads need the resource, some of them block</a:t>
            </a:r>
          </a:p>
          <a:p>
            <a:pPr lvl="1"/>
            <a:r>
              <a:rPr lang="en-US" sz="1400" dirty="0" smtClean="0"/>
              <a:t>Size restrictions for data structures</a:t>
            </a:r>
          </a:p>
          <a:p>
            <a:pPr lvl="2"/>
            <a:r>
              <a:rPr lang="en-US" sz="1200" dirty="0" smtClean="0"/>
              <a:t>Semaphore records maximum size</a:t>
            </a:r>
          </a:p>
          <a:p>
            <a:pPr lvl="2"/>
            <a:r>
              <a:rPr lang="en-US" sz="1200" dirty="0" smtClean="0"/>
              <a:t>When you add an element, you need to acquire a permit first</a:t>
            </a:r>
          </a:p>
          <a:p>
            <a:pPr lvl="2"/>
            <a:r>
              <a:rPr lang="en-US" sz="1200" dirty="0" smtClean="0"/>
              <a:t>When an element is deleted, you release a permit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5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 BoundedHashSet.java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909"/>
            <a:ext cx="8229600" cy="51146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BoundedHashSet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&lt;T&gt; {</a:t>
            </a:r>
          </a:p>
          <a:p>
            <a:pPr marL="0" indent="0">
              <a:buNone/>
            </a:pP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final Set&lt;T&gt; set;</a:t>
            </a:r>
          </a:p>
          <a:p>
            <a:pPr marL="0" indent="0">
              <a:buNone/>
            </a:pPr>
            <a:r>
              <a:rPr lang="en-US" sz="3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Semaphore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BoundedHashSet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 smtClean="0">
                <a:latin typeface="Courier New" pitchFamily="49" charset="0"/>
                <a:cs typeface="Courier New" pitchFamily="49" charset="0"/>
              </a:rPr>
              <a:t>this.set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&lt;T&gt;());</a:t>
            </a:r>
          </a:p>
          <a:p>
            <a:pPr marL="0" indent="0">
              <a:buNone/>
            </a:pPr>
            <a:r>
              <a:rPr lang="en-US" sz="3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</a:t>
            </a:r>
            <a:r>
              <a:rPr lang="en-US" sz="3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new Semaphore(capacity);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add(T o) throws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spaceAvailable.acquire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7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try 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700" dirty="0" err="1" smtClean="0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  return(</a:t>
            </a:r>
            <a:r>
              <a:rPr lang="en-US" sz="3700" dirty="0" err="1" smtClean="0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finally { if 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spaceAvailable.release</a:t>
            </a:r>
            <a:r>
              <a:rPr lang="en-US" sz="3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remove(T o) {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wasRemoved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set.remove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wasRemoved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spaceAvailable.release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wasRemoved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8"/>
            <a:ext cx="8229600" cy="464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210"/>
            <a:ext cx="8229600" cy="5114636"/>
          </a:xfrm>
        </p:spPr>
        <p:txBody>
          <a:bodyPr>
            <a:noAutofit/>
          </a:bodyPr>
          <a:lstStyle/>
          <a:p>
            <a:r>
              <a:rPr lang="en-US" sz="2000" dirty="0" smtClean="0"/>
              <a:t>A synchronizer for blocking a collection of threads until they all are at “the barrier point”</a:t>
            </a:r>
          </a:p>
          <a:p>
            <a:pPr lvl="1"/>
            <a:r>
              <a:rPr lang="en-US" sz="1600" dirty="0" smtClean="0"/>
              <a:t>Threads wait at the barrier by invoking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barrier.await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600" dirty="0" smtClean="0"/>
              <a:t>When the number of threads indicated in the barrier object have arrived, all are released</a:t>
            </a:r>
          </a:p>
          <a:p>
            <a:pPr lvl="1"/>
            <a:r>
              <a:rPr lang="en-US" sz="1600" dirty="0" smtClean="0"/>
              <a:t>Barriers can optionally have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dirty="0" smtClean="0"/>
              <a:t> object that is executed right before threads are released</a:t>
            </a:r>
          </a:p>
          <a:p>
            <a:r>
              <a:rPr lang="en-US" sz="2000" dirty="0" smtClean="0"/>
              <a:t>Uses: simulations</a:t>
            </a:r>
          </a:p>
          <a:p>
            <a:pPr lvl="1"/>
            <a:r>
              <a:rPr lang="en-US" sz="1600" dirty="0" smtClean="0"/>
              <a:t>Simulations are often “step-by-step”</a:t>
            </a:r>
          </a:p>
          <a:p>
            <a:pPr lvl="1"/>
            <a:r>
              <a:rPr lang="en-US" sz="1600" dirty="0" smtClean="0"/>
              <a:t>Computation at each step can be done in parallel using threads</a:t>
            </a:r>
          </a:p>
          <a:p>
            <a:pPr lvl="1"/>
            <a:r>
              <a:rPr lang="en-US" sz="1600" dirty="0" smtClean="0"/>
              <a:t>Don’t want to start next step until current step is complete</a:t>
            </a:r>
          </a:p>
          <a:p>
            <a:r>
              <a:rPr lang="en-US" sz="2000" dirty="0" smtClean="0"/>
              <a:t>Key class: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CyclicBarrier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Cyclic:  same barrier object can be reused after it releases threads</a:t>
            </a:r>
          </a:p>
          <a:p>
            <a:pPr lvl="1"/>
            <a:r>
              <a:rPr lang="en-US" sz="1600" dirty="0" smtClean="0"/>
              <a:t>Methods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await()</a:t>
            </a:r>
          </a:p>
          <a:p>
            <a:pPr marL="1033462" lvl="3" indent="0">
              <a:buNone/>
            </a:pPr>
            <a:r>
              <a:rPr lang="en-US" sz="1200" dirty="0" smtClean="0">
                <a:cs typeface="Courier New" pitchFamily="49" charset="0"/>
              </a:rPr>
              <a:t>Blocks until the number of threads needed are blocking; then releases.  Returns arrival index of party: [number of parties waiting -  1] is first, 0 is last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reset()</a:t>
            </a:r>
          </a:p>
          <a:p>
            <a:pPr marL="1033462" lvl="3" indent="0">
              <a:buNone/>
            </a:pPr>
            <a:r>
              <a:rPr lang="en-US" sz="1200" dirty="0" smtClean="0"/>
              <a:t>Resets barrier to its initial state.  Any currently waiting threads throw a </a:t>
            </a:r>
            <a:r>
              <a:rPr lang="en-US" sz="1200" dirty="0" err="1" smtClean="0"/>
              <a:t>BrokenBarrierException</a:t>
            </a:r>
            <a:endParaRPr lang="en-US" sz="1200" dirty="0" smtClean="0"/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isBroken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033462" lvl="3" indent="0">
              <a:buNone/>
            </a:pPr>
            <a:r>
              <a:rPr lang="en-US" sz="1200" dirty="0" smtClean="0"/>
              <a:t>Returns true if barrier is broken (i.e. a waiting thread is interrupted or times out, or a barrier action causes an exception), false otherwise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7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2" y="935916"/>
            <a:ext cx="8557708" cy="519024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implements the Set interface, backed by a hash table (actually a </a:t>
            </a:r>
            <a:r>
              <a:rPr lang="en-US" sz="2500" dirty="0" err="1">
                <a:cs typeface="Courier New" pitchFamily="49" charset="0"/>
              </a:rPr>
              <a:t>HashMap</a:t>
            </a:r>
            <a:r>
              <a:rPr lang="en-US" sz="2500" dirty="0">
                <a:cs typeface="Courier New" pitchFamily="49" charset="0"/>
              </a:rPr>
              <a:t> instance). It makes no guarantees as to the iteration order of the set; in particular, it does not guarantee that the order will remain constant over </a:t>
            </a:r>
            <a:r>
              <a:rPr lang="en-US" sz="2500" dirty="0" smtClean="0">
                <a:cs typeface="Courier New" pitchFamily="49" charset="0"/>
              </a:rPr>
              <a:t>time.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>
                <a:cs typeface="Courier New" pitchFamily="49" charset="0"/>
              </a:rPr>
              <a:t>A </a:t>
            </a:r>
            <a:r>
              <a:rPr lang="en-US" sz="2200" dirty="0" err="1">
                <a:cs typeface="Courier New" pitchFamily="49" charset="0"/>
              </a:rPr>
              <a:t>NavigableSet</a:t>
            </a:r>
            <a:r>
              <a:rPr lang="en-US" sz="2200" dirty="0">
                <a:cs typeface="Courier New" pitchFamily="49" charset="0"/>
              </a:rPr>
              <a:t> implementation based on a </a:t>
            </a:r>
            <a:r>
              <a:rPr lang="en-US" sz="2200" dirty="0" err="1">
                <a:cs typeface="Courier New" pitchFamily="49" charset="0"/>
              </a:rPr>
              <a:t>TreeMap</a:t>
            </a:r>
            <a:r>
              <a:rPr lang="en-US" sz="2200" dirty="0">
                <a:cs typeface="Courier New" pitchFamily="49" charset="0"/>
              </a:rPr>
              <a:t>. The elements are ordered using their natural ordering, or by a Comparator provided at set creation time, depending on which constructor is used.</a:t>
            </a:r>
            <a:endParaRPr lang="en-US" sz="2200" dirty="0" smtClean="0">
              <a:cs typeface="Courier New" pitchFamily="49" charset="0"/>
            </a:endParaRPr>
          </a:p>
          <a:p>
            <a:pPr lvl="1"/>
            <a:r>
              <a:rPr lang="en-US" sz="2500" dirty="0" err="1">
                <a:cs typeface="Courier New" pitchFamily="49" charset="0"/>
              </a:rPr>
              <a:t>LinkedHashSet</a:t>
            </a:r>
            <a:r>
              <a:rPr lang="en-US" sz="2500" dirty="0" smtClean="0">
                <a:cs typeface="Courier New" pitchFamily="49" charset="0"/>
              </a:rPr>
              <a:t>: Hash </a:t>
            </a:r>
            <a:r>
              <a:rPr lang="en-US" sz="2500" dirty="0">
                <a:cs typeface="Courier New" pitchFamily="49" charset="0"/>
              </a:rPr>
              <a:t>table and linked list implementation of the Set interface, with predictable iteration order. This implementation differs from </a:t>
            </a:r>
            <a:r>
              <a:rPr lang="en-US" sz="2500" dirty="0" err="1">
                <a:cs typeface="Courier New" pitchFamily="49" charset="0"/>
              </a:rPr>
              <a:t>HashSet</a:t>
            </a:r>
            <a:r>
              <a:rPr lang="en-US" sz="2500" dirty="0">
                <a:cs typeface="Courier New" pitchFamily="49" charset="0"/>
              </a:rPr>
              <a:t> in that it maintains a doubly-linked list running through all of its entries. This linked list defines the iteration ordering, which is the order in which elements were inserted into the set (insertion-order).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interface: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Resizable-array implementation of the List interface.</a:t>
            </a:r>
            <a:endParaRPr lang="en-US" sz="2500" dirty="0" smtClean="0"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Doubly-linked list implementation of the List and </a:t>
            </a:r>
            <a:r>
              <a:rPr lang="en-US" sz="2500" dirty="0" err="1">
                <a:cs typeface="Courier New" pitchFamily="49" charset="0"/>
              </a:rPr>
              <a:t>Deque</a:t>
            </a:r>
            <a:r>
              <a:rPr lang="en-US" sz="2500" dirty="0">
                <a:cs typeface="Courier New" pitchFamily="49" charset="0"/>
              </a:rPr>
              <a:t> interfaces. Implements all optional list operations, and permits all elements (including null).</a:t>
            </a:r>
            <a:endParaRPr lang="en-US" sz="2500" dirty="0" smtClean="0"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Hash table based implementation of the Map interface. </a:t>
            </a:r>
            <a:endParaRPr lang="en-US" sz="2500" dirty="0" smtClean="0"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The map is sorted according to the natural ordering of its keys, or by a Comparator provided at map creation time, depending on which constructor is used.</a:t>
            </a:r>
            <a:endParaRPr lang="en-US" sz="2500" dirty="0" smtClean="0"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LinkedHashMap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This implementation differs from </a:t>
            </a:r>
            <a:r>
              <a:rPr lang="en-US" sz="2500" dirty="0" err="1">
                <a:cs typeface="Courier New" pitchFamily="49" charset="0"/>
              </a:rPr>
              <a:t>HashMap</a:t>
            </a:r>
            <a:r>
              <a:rPr lang="en-US" sz="2500" dirty="0">
                <a:cs typeface="Courier New" pitchFamily="49" charset="0"/>
              </a:rPr>
              <a:t> in that it maintains a doubly-linked list running through all of its entries.</a:t>
            </a:r>
            <a:endParaRPr lang="en-US" sz="2500" dirty="0" smtClean="0"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 smtClean="0">
                <a:cs typeface="Courier New" pitchFamily="49" charset="0"/>
              </a:rPr>
              <a:t>See above.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An unbounded priority queue based on a priority heap. </a:t>
            </a:r>
            <a:endParaRPr lang="en-US" sz="2500" dirty="0" smtClean="0"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Collection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9" y="2425699"/>
            <a:ext cx="7411930" cy="2346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911" y="6018184"/>
            <a:ext cx="76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/tutorial/collections/interfaces/</a:t>
            </a:r>
            <a:r>
              <a:rPr lang="en-US" dirty="0" err="1"/>
              <a:t>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51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and Thread-Safety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Previous implementations are not thread-safe</a:t>
            </a:r>
          </a:p>
          <a:p>
            <a:pPr lvl="1"/>
            <a:r>
              <a:rPr lang="en-US" dirty="0" smtClean="0"/>
              <a:t>Insertion, deletion operations are not synchronized</a:t>
            </a:r>
          </a:p>
          <a:p>
            <a:pPr lvl="1"/>
            <a:r>
              <a:rPr lang="en-US" dirty="0" smtClean="0"/>
              <a:t>Sharing these objects among threads can lead to erroneous data structures</a:t>
            </a:r>
          </a:p>
          <a:p>
            <a:r>
              <a:rPr lang="en-US" dirty="0" smtClean="0"/>
              <a:t>But collections are needed in thread programming!</a:t>
            </a:r>
          </a:p>
          <a:p>
            <a:pPr lvl="1"/>
            <a:r>
              <a:rPr lang="en-US" dirty="0" smtClean="0"/>
              <a:t>You can create your own using locking,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Java also provides several mechanisms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Synchronization and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 smtClean="0"/>
              <a:t> class consists of </a:t>
            </a:r>
            <a:r>
              <a:rPr lang="en-US" u="sng" dirty="0" smtClean="0"/>
              <a:t>static</a:t>
            </a:r>
            <a:r>
              <a:rPr lang="en-US" dirty="0" smtClean="0"/>
              <a:t> methods for processing collections</a:t>
            </a:r>
          </a:p>
          <a:p>
            <a:r>
              <a:rPr lang="en-US" dirty="0" smtClean="0"/>
              <a:t>It includes </a:t>
            </a:r>
            <a:r>
              <a:rPr lang="en-US" i="1" dirty="0" smtClean="0">
                <a:solidFill>
                  <a:srgbClr val="FF0000"/>
                </a:solidFill>
              </a:rPr>
              <a:t>factory methods</a:t>
            </a:r>
            <a:r>
              <a:rPr lang="en-US" dirty="0" smtClean="0"/>
              <a:t> for creating </a:t>
            </a:r>
            <a:r>
              <a:rPr lang="en-US" u="sng" dirty="0" smtClean="0"/>
              <a:t>synchronized </a:t>
            </a:r>
            <a:r>
              <a:rPr lang="en-US" dirty="0" smtClean="0"/>
              <a:t>versions of lists / sets / maps</a:t>
            </a:r>
          </a:p>
          <a:p>
            <a:pPr lvl="1"/>
            <a:r>
              <a:rPr lang="en-US" dirty="0" smtClean="0"/>
              <a:t>Factory methods take relevant collections as inputs</a:t>
            </a:r>
          </a:p>
          <a:p>
            <a:pPr lvl="1"/>
            <a:r>
              <a:rPr lang="en-US" dirty="0" smtClean="0"/>
              <a:t>They produce collections as outputs, but with all operations synchronized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Collections.synchronizedList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&lt;Integer&gt;());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produces a new list object that contains its argument as private field</a:t>
            </a:r>
          </a:p>
          <a:p>
            <a:pPr lvl="1"/>
            <a:r>
              <a:rPr lang="en-US" dirty="0" smtClean="0"/>
              <a:t>List methods are “wrapped” inside synchronization code</a:t>
            </a:r>
          </a:p>
          <a:p>
            <a:pPr lvl="1"/>
            <a:r>
              <a:rPr lang="en-US" dirty="0" smtClean="0"/>
              <a:t>Returned object is thread-safe as a result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784"/>
            <a:ext cx="8229600" cy="383454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synchronizedList</a:t>
            </a:r>
            <a:r>
              <a:rPr lang="en-US" sz="3200" dirty="0" smtClean="0"/>
              <a:t> 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235"/>
            <a:ext cx="8229600" cy="5599545"/>
          </a:xfrm>
        </p:spPr>
        <p:txBody>
          <a:bodyPr>
            <a:noAutofit/>
          </a:bodyPr>
          <a:lstStyle/>
          <a:p>
            <a:r>
              <a:rPr lang="en-US" sz="1600" dirty="0"/>
              <a:t>public static &lt;T&gt; List&lt;T&gt; </a:t>
            </a:r>
            <a:r>
              <a:rPr lang="en-US" sz="1600" dirty="0" err="1"/>
              <a:t>synchronizedList</a:t>
            </a:r>
            <a:r>
              <a:rPr lang="en-US" sz="1600" dirty="0"/>
              <a:t>(List&lt;T&gt; list)</a:t>
            </a:r>
          </a:p>
          <a:p>
            <a:r>
              <a:rPr lang="en-US" sz="1600" dirty="0"/>
              <a:t>Returns a synchronized (thread-safe) list “backed by” the specified list (i.e., is internally used to store elements). </a:t>
            </a:r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order to guarantee serial access, it is critical that </a:t>
            </a:r>
            <a:r>
              <a:rPr lang="en-US" sz="1600" u="sng" dirty="0"/>
              <a:t>all access to the backing list is accomplished through the returned list.</a:t>
            </a:r>
          </a:p>
          <a:p>
            <a:r>
              <a:rPr lang="en-US" sz="1600" dirty="0"/>
              <a:t>It is imperative that the user manually </a:t>
            </a:r>
            <a:r>
              <a:rPr lang="en-US" sz="1600" u="sng" dirty="0"/>
              <a:t>synchronize on the returned list when iterating over it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List </a:t>
            </a:r>
            <a:r>
              <a:rPr lang="en-US" sz="1600" dirty="0"/>
              <a:t>list = </a:t>
            </a:r>
            <a:r>
              <a:rPr lang="en-US" sz="1600" dirty="0" err="1"/>
              <a:t>Collections.synchronizedList</a:t>
            </a:r>
            <a:r>
              <a:rPr lang="en-US" sz="1600" dirty="0"/>
              <a:t>(new </a:t>
            </a:r>
            <a:r>
              <a:rPr lang="en-US" sz="1600" dirty="0" err="1"/>
              <a:t>ArrayList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...</a:t>
            </a:r>
          </a:p>
          <a:p>
            <a:pPr marL="0" indent="0">
              <a:buNone/>
            </a:pPr>
            <a:r>
              <a:rPr lang="en-US" sz="1600" dirty="0"/>
              <a:t>  synchronized (list) {</a:t>
            </a:r>
          </a:p>
          <a:p>
            <a:pPr marL="0" indent="0">
              <a:buNone/>
            </a:pPr>
            <a:r>
              <a:rPr lang="en-US" sz="1600" dirty="0"/>
              <a:t>      Iterator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list.iterator</a:t>
            </a:r>
            <a:r>
              <a:rPr lang="en-US" sz="1600" dirty="0"/>
              <a:t>(); </a:t>
            </a:r>
            <a:r>
              <a:rPr lang="en-US" sz="1600" dirty="0">
                <a:solidFill>
                  <a:srgbClr val="FF0000"/>
                </a:solidFill>
              </a:rPr>
              <a:t>// Must be in synchronized block</a:t>
            </a:r>
          </a:p>
          <a:p>
            <a:pPr marL="0" indent="0">
              <a:buNone/>
            </a:pPr>
            <a:r>
              <a:rPr lang="en-US" sz="1600" dirty="0"/>
              <a:t>      while (</a:t>
            </a:r>
            <a:r>
              <a:rPr lang="en-US" sz="1600" dirty="0" err="1"/>
              <a:t>i.hasNext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          foo(</a:t>
            </a:r>
            <a:r>
              <a:rPr lang="en-US" sz="1600" dirty="0" err="1"/>
              <a:t>i.next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  }</a:t>
            </a:r>
            <a:endParaRPr lang="en-US" sz="1600" dirty="0"/>
          </a:p>
          <a:p>
            <a:r>
              <a:rPr lang="en-US" sz="1600" dirty="0"/>
              <a:t>Failure to follow this advice may result in non-deterministic behavior.</a:t>
            </a:r>
          </a:p>
          <a:p>
            <a:r>
              <a:rPr lang="en-US" sz="1600" dirty="0"/>
              <a:t>The returned list will be </a:t>
            </a:r>
            <a:r>
              <a:rPr lang="en-US" sz="1600" dirty="0" err="1"/>
              <a:t>serializable</a:t>
            </a:r>
            <a:r>
              <a:rPr lang="en-US" sz="1600" dirty="0"/>
              <a:t> if the specified list is </a:t>
            </a:r>
            <a:r>
              <a:rPr lang="en-US" sz="1600" dirty="0" err="1" smtClean="0"/>
              <a:t>serializable</a:t>
            </a:r>
            <a:r>
              <a:rPr lang="en-US" sz="1600" dirty="0"/>
              <a:t> </a:t>
            </a:r>
            <a:r>
              <a:rPr lang="en-US" sz="1600" dirty="0" smtClean="0"/>
              <a:t>[List is not </a:t>
            </a:r>
            <a:r>
              <a:rPr lang="en-US" sz="1600" dirty="0" err="1" smtClean="0"/>
              <a:t>serializable</a:t>
            </a:r>
            <a:r>
              <a:rPr lang="en-US" sz="1600" dirty="0" smtClean="0"/>
              <a:t>, but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, </a:t>
            </a:r>
            <a:r>
              <a:rPr lang="en-US" sz="1600" dirty="0" err="1" smtClean="0"/>
              <a:t>LinkedList</a:t>
            </a:r>
            <a:r>
              <a:rPr lang="en-US" sz="1600" dirty="0" smtClean="0"/>
              <a:t> are]</a:t>
            </a:r>
            <a:endParaRPr lang="en-US" sz="1600" dirty="0"/>
          </a:p>
          <a:p>
            <a:r>
              <a:rPr lang="en-US" sz="1600" dirty="0"/>
              <a:t>Parameters:</a:t>
            </a:r>
          </a:p>
          <a:p>
            <a:pPr lvl="1"/>
            <a:r>
              <a:rPr lang="en-US" sz="1400" dirty="0"/>
              <a:t>list - the list to be "wrapped" in a synchronized list.</a:t>
            </a:r>
          </a:p>
          <a:p>
            <a:r>
              <a:rPr lang="en-US" sz="1600" dirty="0"/>
              <a:t>Returns:</a:t>
            </a:r>
          </a:p>
          <a:p>
            <a:pPr lvl="1"/>
            <a:r>
              <a:rPr lang="en-US" sz="1400" dirty="0"/>
              <a:t>a synchronized view of the specified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9414</TotalTime>
  <Words>5306</Words>
  <Application>Microsoft Macintosh PowerPoint</Application>
  <PresentationFormat>On-screen Show (4:3)</PresentationFormat>
  <Paragraphs>757</Paragraphs>
  <Slides>43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CSYE 7215: Parallel &amp; Multithreaded Programming  Textbook:  Brian Goetz et al.  "Java Concurrency in Practice.”  Lecture 5: Concurrent Collections and Synchronizers</vt:lpstr>
      <vt:lpstr>Concurrent Building Blocks</vt:lpstr>
      <vt:lpstr>Lecture 15 Concurrent Collections</vt:lpstr>
      <vt:lpstr>Collections in Java</vt:lpstr>
      <vt:lpstr>Sample Collection Classes</vt:lpstr>
      <vt:lpstr>The core Collection interfaces</vt:lpstr>
      <vt:lpstr>Collections and Thread-Safety</vt:lpstr>
      <vt:lpstr>Synchronization and the Collections Class</vt:lpstr>
      <vt:lpstr>synchronizedList ()</vt:lpstr>
      <vt:lpstr>Implementing synchronizedList()</vt:lpstr>
      <vt:lpstr>Thread Safety and Compound Actions</vt:lpstr>
      <vt:lpstr>Implementing Compound Actions</vt:lpstr>
      <vt:lpstr>Iteration and Synchronized Collections</vt:lpstr>
      <vt:lpstr>Hidden Iteration</vt:lpstr>
      <vt:lpstr>Concurrent Collections</vt:lpstr>
      <vt:lpstr>ConcurrentHashMap</vt:lpstr>
      <vt:lpstr>ConcurrentHashMap and Built-In Compound Actions</vt:lpstr>
      <vt:lpstr>CopyOnWriteArrayList</vt:lpstr>
      <vt:lpstr>Queues</vt:lpstr>
      <vt:lpstr>Blocking Queues</vt:lpstr>
      <vt:lpstr>Blocking Queue Implementations</vt:lpstr>
      <vt:lpstr>The Producer-Consumer Pattern</vt:lpstr>
      <vt:lpstr>The Producer-Consumer Pattern</vt:lpstr>
      <vt:lpstr>Programming Producer-Consumer Applications</vt:lpstr>
      <vt:lpstr>Example</vt:lpstr>
      <vt:lpstr>Blocking Queues and InterruptedException</vt:lpstr>
      <vt:lpstr>What To Do about InterruptedException?</vt:lpstr>
      <vt:lpstr>Lecture 16 Synchronizers</vt:lpstr>
      <vt:lpstr>“Synchronizers”?</vt:lpstr>
      <vt:lpstr>Locks</vt:lpstr>
      <vt:lpstr>The Java Lock Interface</vt:lpstr>
      <vt:lpstr>Lock Classes in Java 7</vt:lpstr>
      <vt:lpstr>Conditions for Locks</vt:lpstr>
      <vt:lpstr>Example:  ArrayBoundedBuffer.java</vt:lpstr>
      <vt:lpstr>Latches</vt:lpstr>
      <vt:lpstr>Uses for Latches</vt:lpstr>
      <vt:lpstr>Example:  LatchExample.java</vt:lpstr>
      <vt:lpstr>FutureTask&lt;T&gt;</vt:lpstr>
      <vt:lpstr>Example:  FutureTaskTest.java</vt:lpstr>
      <vt:lpstr>FutureTasks and Exceptions</vt:lpstr>
      <vt:lpstr>Counting Semaphores</vt:lpstr>
      <vt:lpstr>Example:  BoundedHashSet.java</vt:lpstr>
      <vt:lpstr>Barriers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Yan  Wu</cp:lastModifiedBy>
  <cp:revision>126</cp:revision>
  <dcterms:created xsi:type="dcterms:W3CDTF">2014-09-29T16:23:53Z</dcterms:created>
  <dcterms:modified xsi:type="dcterms:W3CDTF">2016-10-20T21:18:43Z</dcterms:modified>
</cp:coreProperties>
</file>