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9" r:id="rId2"/>
    <p:sldId id="260" r:id="rId3"/>
    <p:sldId id="261" r:id="rId4"/>
    <p:sldId id="262" r:id="rId5"/>
    <p:sldId id="263" r:id="rId6"/>
    <p:sldId id="264" r:id="rId7"/>
    <p:sldId id="265" r:id="rId8"/>
    <p:sldId id="266" r:id="rId9"/>
    <p:sldId id="267" r:id="rId10"/>
    <p:sldId id="274" r:id="rId11"/>
    <p:sldId id="275" r:id="rId12"/>
    <p:sldId id="268" r:id="rId13"/>
    <p:sldId id="269" r:id="rId14"/>
    <p:sldId id="303" r:id="rId15"/>
    <p:sldId id="270"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6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11/29/16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11/29/16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2</a:t>
            </a:fld>
            <a:endParaRPr lang="en-US"/>
          </a:p>
        </p:txBody>
      </p:sp>
    </p:spTree>
    <p:extLst>
      <p:ext uri="{BB962C8B-B14F-4D97-AF65-F5344CB8AC3E}">
        <p14:creationId xmlns:p14="http://schemas.microsoft.com/office/powerpoint/2010/main" val="853010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Consideration</a:t>
            </a:r>
            <a:r>
              <a:rPr lang="en-US" altLang="zh-CN" dirty="0" smtClean="0"/>
              <a:t>:</a:t>
            </a:r>
            <a:r>
              <a:rPr lang="zh-CN" altLang="en-US" dirty="0" smtClean="0"/>
              <a:t> </a:t>
            </a:r>
            <a:r>
              <a:rPr lang="en-US" altLang="zh-CN" dirty="0" smtClean="0"/>
              <a:t>task</a:t>
            </a:r>
            <a:r>
              <a:rPr lang="zh-CN" altLang="en-US" dirty="0" smtClean="0"/>
              <a:t> </a:t>
            </a:r>
            <a:r>
              <a:rPr lang="en-US" altLang="zh-CN" dirty="0" smtClean="0"/>
              <a:t>dependencies;</a:t>
            </a:r>
            <a:r>
              <a:rPr lang="zh-CN" altLang="en-US" dirty="0" smtClean="0"/>
              <a:t> </a:t>
            </a:r>
            <a:r>
              <a:rPr lang="en-US" altLang="zh-CN" dirty="0" smtClean="0"/>
              <a:t>task</a:t>
            </a:r>
            <a:r>
              <a:rPr lang="zh-CN" altLang="en-US" dirty="0" smtClean="0"/>
              <a:t> </a:t>
            </a:r>
            <a:r>
              <a:rPr lang="en-US" altLang="zh-CN" dirty="0" smtClean="0"/>
              <a:t>thread</a:t>
            </a:r>
            <a:r>
              <a:rPr lang="zh-CN" altLang="en-US" dirty="0" smtClean="0"/>
              <a:t>-</a:t>
            </a:r>
            <a:r>
              <a:rPr lang="en-US" altLang="zh-CN" dirty="0" smtClean="0"/>
              <a:t>confinement</a:t>
            </a:r>
            <a:r>
              <a:rPr lang="zh-CN" altLang="en-US" dirty="0" smtClean="0"/>
              <a:t> </a:t>
            </a:r>
            <a:r>
              <a:rPr lang="en-US" altLang="zh-CN" dirty="0" smtClean="0"/>
              <a:t>assumptions;</a:t>
            </a:r>
            <a:r>
              <a:rPr lang="zh-CN" altLang="en-US" dirty="0" smtClean="0"/>
              <a:t> </a:t>
            </a:r>
            <a:r>
              <a:rPr lang="en-US" altLang="zh-CN" dirty="0" smtClean="0"/>
              <a:t>variability</a:t>
            </a:r>
            <a:r>
              <a:rPr lang="zh-CN" altLang="en-US" dirty="0" smtClean="0"/>
              <a:t> </a:t>
            </a:r>
            <a:r>
              <a:rPr lang="en-US" altLang="zh-CN" dirty="0" smtClean="0"/>
              <a:t>in</a:t>
            </a:r>
            <a:r>
              <a:rPr lang="zh-CN" altLang="en-US" dirty="0" smtClean="0"/>
              <a:t> </a:t>
            </a:r>
            <a:r>
              <a:rPr lang="en-US" altLang="zh-CN" dirty="0" smtClean="0"/>
              <a:t>task</a:t>
            </a:r>
            <a:r>
              <a:rPr lang="zh-CN" altLang="en-US" dirty="0" smtClean="0"/>
              <a:t> </a:t>
            </a:r>
            <a:r>
              <a:rPr lang="en-US" altLang="zh-CN" dirty="0" smtClean="0"/>
              <a:t>execution</a:t>
            </a:r>
            <a:r>
              <a:rPr lang="zh-CN" altLang="en-US" dirty="0" smtClean="0"/>
              <a:t> </a:t>
            </a:r>
            <a:r>
              <a:rPr lang="en-US" altLang="zh-CN" dirty="0" smtClean="0"/>
              <a:t>times,</a:t>
            </a:r>
            <a:r>
              <a:rPr lang="zh-CN" altLang="en-US" dirty="0" smtClean="0"/>
              <a:t> </a:t>
            </a:r>
            <a:r>
              <a:rPr lang="en-US" altLang="zh-CN" dirty="0" smtClean="0"/>
              <a:t>responsiveness</a:t>
            </a:r>
            <a:r>
              <a:rPr lang="zh-CN" altLang="en-US" dirty="0" smtClean="0"/>
              <a:t> </a:t>
            </a:r>
            <a:r>
              <a:rPr lang="en-US" altLang="zh-CN" dirty="0" smtClean="0"/>
              <a:t>requirements;</a:t>
            </a:r>
            <a:r>
              <a:rPr lang="zh-CN" altLang="en-US" dirty="0" smtClean="0"/>
              <a:t> </a:t>
            </a:r>
            <a:r>
              <a:rPr lang="en-US" altLang="zh-CN" dirty="0" smtClean="0"/>
              <a:t>tasks</a:t>
            </a:r>
            <a:r>
              <a:rPr lang="zh-CN" altLang="en-US" dirty="0" smtClean="0"/>
              <a:t> </a:t>
            </a:r>
            <a:r>
              <a:rPr lang="en-US" altLang="zh-CN" dirty="0" smtClean="0"/>
              <a:t>that</a:t>
            </a:r>
            <a:r>
              <a:rPr lang="zh-CN" altLang="en-US" dirty="0" smtClean="0"/>
              <a:t> </a:t>
            </a:r>
            <a:r>
              <a:rPr lang="en-US" altLang="zh-CN" dirty="0" smtClean="0"/>
              <a:t>assume</a:t>
            </a:r>
            <a:r>
              <a:rPr lang="zh-CN" altLang="en-US" dirty="0" smtClean="0"/>
              <a:t> </a:t>
            </a:r>
            <a:r>
              <a:rPr lang="en-US" altLang="zh-CN" dirty="0" smtClean="0"/>
              <a:t>thread-specific</a:t>
            </a:r>
            <a:r>
              <a:rPr lang="zh-CN" altLang="en-US" dirty="0" smtClean="0"/>
              <a:t> </a:t>
            </a:r>
            <a:r>
              <a:rPr lang="en-US" altLang="zh-CN" dirty="0" smtClean="0"/>
              <a:t>knowledge</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30</a:t>
            </a:fld>
            <a:endParaRPr lang="en-US"/>
          </a:p>
        </p:txBody>
      </p:sp>
    </p:spTree>
    <p:extLst>
      <p:ext uri="{BB962C8B-B14F-4D97-AF65-F5344CB8AC3E}">
        <p14:creationId xmlns:p14="http://schemas.microsoft.com/office/powerpoint/2010/main" val="242495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a:t>
            </a:r>
            <a:r>
              <a:rPr lang="zh-CN" altLang="en-US" dirty="0" smtClean="0"/>
              <a:t> </a:t>
            </a:r>
            <a:r>
              <a:rPr lang="en-US" altLang="zh-CN" dirty="0" smtClean="0"/>
              <a:t>starvation</a:t>
            </a:r>
            <a:r>
              <a:rPr lang="zh-CN" altLang="en-US" dirty="0" smtClean="0"/>
              <a:t> </a:t>
            </a:r>
            <a:r>
              <a:rPr lang="en-US" altLang="zh-CN" dirty="0" smtClean="0"/>
              <a:t>deadlock</a:t>
            </a:r>
            <a:r>
              <a:rPr lang="zh-CN" altLang="en-US" dirty="0" smtClean="0"/>
              <a:t> </a:t>
            </a:r>
            <a:r>
              <a:rPr lang="en-US" altLang="zh-CN" dirty="0" smtClean="0"/>
              <a:t>:</a:t>
            </a:r>
            <a:r>
              <a:rPr lang="zh-CN" altLang="en-US" dirty="0" smtClean="0"/>
              <a:t> </a:t>
            </a:r>
            <a:r>
              <a:rPr lang="en-US" altLang="zh-CN" dirty="0" smtClean="0"/>
              <a:t>an</a:t>
            </a:r>
            <a:r>
              <a:rPr lang="zh-CN" altLang="en-US" dirty="0" smtClean="0"/>
              <a:t> </a:t>
            </a:r>
            <a:r>
              <a:rPr lang="en-US" altLang="zh-CN" dirty="0" smtClean="0"/>
              <a:t>issue</a:t>
            </a:r>
            <a:r>
              <a:rPr lang="zh-CN" altLang="en-US" dirty="0" smtClean="0"/>
              <a:t> </a:t>
            </a:r>
            <a:r>
              <a:rPr lang="en-US" altLang="zh-CN" dirty="0" smtClean="0"/>
              <a:t>affecting</a:t>
            </a:r>
            <a:r>
              <a:rPr lang="zh-CN" altLang="en-US" dirty="0" smtClean="0"/>
              <a:t>  </a:t>
            </a:r>
            <a:r>
              <a:rPr lang="en-US" altLang="zh-CN" dirty="0" smtClean="0"/>
              <a:t>pool</a:t>
            </a:r>
            <a:r>
              <a:rPr lang="zh-CN" altLang="en-US" dirty="0" smtClean="0"/>
              <a:t> </a:t>
            </a:r>
            <a:r>
              <a:rPr lang="en-US" altLang="zh-CN" dirty="0" smtClean="0"/>
              <a:t>size</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31</a:t>
            </a:fld>
            <a:endParaRPr lang="en-US"/>
          </a:p>
        </p:txBody>
      </p:sp>
    </p:spTree>
    <p:extLst>
      <p:ext uri="{BB962C8B-B14F-4D97-AF65-F5344CB8AC3E}">
        <p14:creationId xmlns:p14="http://schemas.microsoft.com/office/powerpoint/2010/main" val="74301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a:t>
            </a:r>
            <a:r>
              <a:rPr lang="zh-CN" altLang="en-US" dirty="0" smtClean="0"/>
              <a:t> </a:t>
            </a:r>
            <a:r>
              <a:rPr lang="en-US" altLang="zh-CN" dirty="0" smtClean="0"/>
              <a:t>starvation</a:t>
            </a:r>
            <a:r>
              <a:rPr lang="zh-CN" altLang="en-US" dirty="0" smtClean="0"/>
              <a:t> </a:t>
            </a:r>
            <a:r>
              <a:rPr lang="en-US" altLang="zh-CN" dirty="0" err="1" smtClean="0"/>
              <a:t>dealock</a:t>
            </a:r>
            <a:r>
              <a:rPr lang="en-US" altLang="zh-CN" dirty="0" smtClean="0"/>
              <a:t>:</a:t>
            </a:r>
            <a:r>
              <a:rPr lang="zh-CN" altLang="en-US" dirty="0" smtClean="0"/>
              <a:t> </a:t>
            </a:r>
            <a:r>
              <a:rPr lang="en-US" altLang="zh-CN" dirty="0" smtClean="0"/>
              <a:t>pool</a:t>
            </a:r>
            <a:r>
              <a:rPr lang="zh-CN" altLang="en-US" dirty="0" smtClean="0"/>
              <a:t> </a:t>
            </a:r>
            <a:r>
              <a:rPr lang="en-US" altLang="zh-CN" dirty="0" smtClean="0"/>
              <a:t>size</a:t>
            </a:r>
            <a:r>
              <a:rPr lang="zh-CN" altLang="en-US" dirty="0" smtClean="0"/>
              <a:t> </a:t>
            </a:r>
            <a:r>
              <a:rPr lang="en-US" altLang="zh-CN" dirty="0" smtClean="0"/>
              <a:t>bounded;</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task</a:t>
            </a:r>
            <a:r>
              <a:rPr lang="zh-CN" altLang="en-US" dirty="0" smtClean="0"/>
              <a:t> </a:t>
            </a:r>
            <a:r>
              <a:rPr lang="en-US" altLang="zh-CN" dirty="0" smtClean="0"/>
              <a:t>dependencies;</a:t>
            </a:r>
          </a:p>
          <a:p>
            <a:r>
              <a:rPr lang="en-US" dirty="0" smtClean="0"/>
              <a:t>Solution</a:t>
            </a:r>
            <a:r>
              <a:rPr lang="en-US" altLang="zh-CN" dirty="0" smtClean="0"/>
              <a:t>:</a:t>
            </a:r>
            <a:r>
              <a:rPr lang="zh-CN" altLang="en-US" dirty="0" smtClean="0"/>
              <a:t> </a:t>
            </a:r>
            <a:r>
              <a:rPr lang="en-US" altLang="zh-CN" dirty="0" smtClean="0"/>
              <a:t>pool</a:t>
            </a:r>
            <a:r>
              <a:rPr lang="zh-CN" altLang="en-US" dirty="0" smtClean="0"/>
              <a:t> </a:t>
            </a:r>
            <a:r>
              <a:rPr lang="en-US" altLang="zh-CN" dirty="0" smtClean="0"/>
              <a:t>size</a:t>
            </a:r>
            <a:r>
              <a:rPr lang="zh-CN" altLang="en-US" dirty="0" smtClean="0"/>
              <a:t> </a:t>
            </a:r>
            <a:r>
              <a:rPr lang="en-US" altLang="zh-CN" dirty="0" smtClean="0"/>
              <a:t>unbounded;</a:t>
            </a:r>
            <a:r>
              <a:rPr lang="zh-CN" altLang="en-US" dirty="0" smtClean="0"/>
              <a:t> </a:t>
            </a:r>
            <a:r>
              <a:rPr lang="en-US" altLang="zh-CN" dirty="0" smtClean="0"/>
              <a:t>pool</a:t>
            </a:r>
            <a:r>
              <a:rPr lang="zh-CN" altLang="en-US" dirty="0" smtClean="0"/>
              <a:t> </a:t>
            </a:r>
            <a:r>
              <a:rPr lang="en-US" altLang="zh-CN" dirty="0" smtClean="0"/>
              <a:t>size</a:t>
            </a:r>
            <a:r>
              <a:rPr lang="zh-CN" altLang="en-US" dirty="0" smtClean="0"/>
              <a:t> </a:t>
            </a:r>
            <a:r>
              <a:rPr lang="en-US" altLang="zh-CN" dirty="0" smtClean="0"/>
              <a:t>large</a:t>
            </a:r>
            <a:r>
              <a:rPr lang="zh-CN" altLang="en-US" dirty="0" smtClean="0"/>
              <a:t> </a:t>
            </a:r>
            <a:r>
              <a:rPr lang="en-US" altLang="zh-CN" dirty="0" smtClean="0"/>
              <a:t>enough</a:t>
            </a:r>
            <a:r>
              <a:rPr lang="zh-CN" altLang="en-US" dirty="0" smtClean="0"/>
              <a:t> </a:t>
            </a:r>
            <a:r>
              <a:rPr lang="zh-CN" altLang="zh-CN" dirty="0" smtClean="0"/>
              <a:t> </a:t>
            </a:r>
            <a:r>
              <a:rPr lang="en-US" altLang="zh-CN" dirty="0" smtClean="0"/>
              <a:t>to</a:t>
            </a:r>
            <a:r>
              <a:rPr lang="zh-CN" altLang="en-US" dirty="0" smtClean="0"/>
              <a:t> </a:t>
            </a:r>
            <a:r>
              <a:rPr lang="en-US" altLang="zh-CN" dirty="0" smtClean="0"/>
              <a:t>handle</a:t>
            </a:r>
            <a:r>
              <a:rPr lang="zh-CN" altLang="en-US" dirty="0" smtClean="0"/>
              <a:t> </a:t>
            </a:r>
            <a:r>
              <a:rPr lang="en-US" altLang="zh-CN" dirty="0" smtClean="0"/>
              <a:t>anticipated</a:t>
            </a:r>
            <a:r>
              <a:rPr lang="zh-CN" altLang="en-US" dirty="0" smtClean="0"/>
              <a:t> </a:t>
            </a:r>
            <a:r>
              <a:rPr lang="en-US" altLang="zh-CN" dirty="0" smtClean="0"/>
              <a:t>dependencies;</a:t>
            </a:r>
            <a:r>
              <a:rPr lang="zh-CN" altLang="en-US" dirty="0" smtClean="0"/>
              <a:t> </a:t>
            </a:r>
            <a:r>
              <a:rPr lang="en-US" altLang="zh-CN" dirty="0" smtClean="0"/>
              <a:t>document</a:t>
            </a:r>
            <a:r>
              <a:rPr lang="zh-CN" altLang="en-US" dirty="0" smtClean="0"/>
              <a:t> </a:t>
            </a:r>
            <a:r>
              <a:rPr lang="en-US" altLang="zh-CN" dirty="0" smtClean="0"/>
              <a:t>reasons</a:t>
            </a:r>
            <a:r>
              <a:rPr lang="zh-CN" altLang="en-US" dirty="0" smtClean="0"/>
              <a:t> </a:t>
            </a:r>
            <a:r>
              <a:rPr lang="en-US" altLang="zh-CN" dirty="0" smtClean="0"/>
              <a:t>for</a:t>
            </a:r>
            <a:r>
              <a:rPr lang="zh-CN" altLang="en-US" dirty="0" smtClean="0"/>
              <a:t> </a:t>
            </a:r>
            <a:r>
              <a:rPr lang="en-US" altLang="zh-CN" dirty="0" smtClean="0"/>
              <a:t>decision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33</a:t>
            </a:fld>
            <a:endParaRPr lang="en-US"/>
          </a:p>
        </p:txBody>
      </p:sp>
    </p:spTree>
    <p:extLst>
      <p:ext uri="{BB962C8B-B14F-4D97-AF65-F5344CB8AC3E}">
        <p14:creationId xmlns:p14="http://schemas.microsoft.com/office/powerpoint/2010/main" val="325640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Determin</a:t>
            </a:r>
            <a:r>
              <a:rPr lang="zh-CN" altLang="en-US" dirty="0" smtClean="0"/>
              <a:t> </a:t>
            </a:r>
            <a:r>
              <a:rPr lang="en-US" altLang="zh-CN" dirty="0" smtClean="0"/>
              <a:t>thread</a:t>
            </a:r>
            <a:r>
              <a:rPr lang="zh-CN" altLang="en-US" dirty="0" smtClean="0"/>
              <a:t> </a:t>
            </a:r>
            <a:r>
              <a:rPr lang="en-US" altLang="zh-CN" dirty="0" smtClean="0"/>
              <a:t>pool</a:t>
            </a:r>
            <a:r>
              <a:rPr lang="zh-CN" altLang="en-US" dirty="0" smtClean="0"/>
              <a:t> </a:t>
            </a:r>
            <a:r>
              <a:rPr lang="en-US" altLang="zh-CN" dirty="0" smtClean="0"/>
              <a:t>size: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N</a:t>
            </a:r>
            <a:r>
              <a:rPr lang="en-US" baseline="-25000" dirty="0" err="1" smtClean="0"/>
              <a:t>threads</a:t>
            </a:r>
            <a:r>
              <a:rPr lang="en-US" dirty="0" smtClean="0"/>
              <a:t> = N</a:t>
            </a:r>
            <a:r>
              <a:rPr lang="en-US" baseline="-25000" dirty="0" smtClean="0"/>
              <a:t>CPU</a:t>
            </a:r>
            <a:r>
              <a:rPr lang="en-US" dirty="0" smtClean="0"/>
              <a:t> * U</a:t>
            </a:r>
            <a:r>
              <a:rPr lang="en-US" baseline="-25000" dirty="0" smtClean="0"/>
              <a:t>CPU</a:t>
            </a:r>
            <a:r>
              <a:rPr lang="en-US" dirty="0" smtClean="0"/>
              <a:t> * (1 + W/C</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int</a:t>
            </a:r>
            <a:r>
              <a:rPr lang="en-US" dirty="0" smtClean="0">
                <a:latin typeface="Courier"/>
                <a:cs typeface="Courier"/>
              </a:rPr>
              <a:t> N_CPUS = </a:t>
            </a:r>
            <a:r>
              <a:rPr lang="en-US" dirty="0" err="1" smtClean="0">
                <a:latin typeface="Courier"/>
                <a:cs typeface="Courier"/>
              </a:rPr>
              <a:t>Runtime.getRuntime</a:t>
            </a:r>
            <a:r>
              <a:rPr lang="en-US" dirty="0" smtClean="0">
                <a:latin typeface="Courier"/>
                <a:cs typeface="Courier"/>
              </a:rPr>
              <a:t>().</a:t>
            </a:r>
            <a:r>
              <a:rPr lang="en-US" dirty="0" err="1" smtClean="0">
                <a:latin typeface="Courier"/>
                <a:cs typeface="Courier"/>
              </a:rPr>
              <a:t>availableProcessors</a:t>
            </a:r>
            <a:r>
              <a:rPr lang="en-US" dirty="0" smtClean="0">
                <a:latin typeface="Courier"/>
                <a:cs typeface="Courier"/>
              </a:rPr>
              <a:t>();</a:t>
            </a:r>
          </a:p>
          <a:p>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35</a:t>
            </a:fld>
            <a:endParaRPr lang="en-US"/>
          </a:p>
        </p:txBody>
      </p:sp>
    </p:spTree>
    <p:extLst>
      <p:ext uri="{BB962C8B-B14F-4D97-AF65-F5344CB8AC3E}">
        <p14:creationId xmlns:p14="http://schemas.microsoft.com/office/powerpoint/2010/main" val="518672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700" b="1" dirty="0" err="1" smtClean="0">
                <a:solidFill>
                  <a:srgbClr val="FF0000"/>
                </a:solidFill>
                <a:latin typeface="Courier New" pitchFamily="49" charset="0"/>
                <a:cs typeface="Courier New" pitchFamily="49" charset="0"/>
              </a:rPr>
              <a:t>corePoolsize</a:t>
            </a:r>
            <a:endParaRPr lang="en-US" sz="2700" b="1" dirty="0" smtClean="0">
              <a:solidFill>
                <a:srgbClr val="FF0000"/>
              </a:solidFill>
              <a:latin typeface="Courier New" pitchFamily="49" charset="0"/>
              <a:cs typeface="Courier New" pitchFamily="49" charset="0"/>
            </a:endParaRPr>
          </a:p>
          <a:p>
            <a:pPr marL="685800" lvl="2" indent="0">
              <a:buNone/>
            </a:pPr>
            <a:r>
              <a:rPr lang="en-US" dirty="0" smtClean="0"/>
              <a:t>Target number of threads to keep in pool, even when there are no tasks</a:t>
            </a:r>
          </a:p>
          <a:p>
            <a:pPr lvl="1"/>
            <a:r>
              <a:rPr lang="en-US" sz="2700" b="1" dirty="0" err="1" smtClean="0">
                <a:solidFill>
                  <a:srgbClr val="FF0000"/>
                </a:solidFill>
                <a:latin typeface="Courier New" pitchFamily="49" charset="0"/>
                <a:cs typeface="Courier New" pitchFamily="49" charset="0"/>
              </a:rPr>
              <a:t>maximumPoolSize</a:t>
            </a:r>
            <a:endParaRPr lang="en-US" sz="2700" b="1" dirty="0" smtClean="0">
              <a:solidFill>
                <a:srgbClr val="FF0000"/>
              </a:solidFill>
              <a:latin typeface="Courier New" pitchFamily="49" charset="0"/>
              <a:cs typeface="Courier New" pitchFamily="49" charset="0"/>
            </a:endParaRPr>
          </a:p>
          <a:p>
            <a:pPr marL="685800" lvl="2" indent="0">
              <a:buNone/>
            </a:pPr>
            <a:r>
              <a:rPr lang="en-US" dirty="0" smtClean="0"/>
              <a:t>Maximum number of threads that can be active at one time</a:t>
            </a:r>
          </a:p>
          <a:p>
            <a:pPr lvl="1"/>
            <a:r>
              <a:rPr lang="en-US" sz="2700" b="1" dirty="0" err="1" smtClean="0">
                <a:solidFill>
                  <a:srgbClr val="FF0000"/>
                </a:solidFill>
                <a:latin typeface="Courier New" pitchFamily="49" charset="0"/>
                <a:cs typeface="Courier New" pitchFamily="49" charset="0"/>
              </a:rPr>
              <a:t>keepAliveTime</a:t>
            </a:r>
            <a:endParaRPr lang="en-US" sz="2700" b="1" dirty="0" smtClean="0">
              <a:solidFill>
                <a:srgbClr val="FF0000"/>
              </a:solidFill>
              <a:latin typeface="Courier New" pitchFamily="49" charset="0"/>
              <a:cs typeface="Courier New" pitchFamily="49" charset="0"/>
            </a:endParaRPr>
          </a:p>
          <a:p>
            <a:pPr marL="685800" lvl="2" indent="0">
              <a:buNone/>
            </a:pPr>
            <a:r>
              <a:rPr lang="en-US" dirty="0" smtClean="0"/>
              <a:t>Thread that is idle for this amount of time can be “reaped” (i.e. killed) if number of threads is bigger than </a:t>
            </a:r>
            <a:r>
              <a:rPr lang="en-US" dirty="0" err="1" smtClean="0"/>
              <a:t>corePoolSize</a:t>
            </a:r>
            <a:endParaRPr lang="en-US" dirty="0" smtClean="0"/>
          </a:p>
          <a:p>
            <a:pPr lvl="1"/>
            <a:r>
              <a:rPr lang="en-US" sz="2700" b="1" dirty="0" smtClean="0">
                <a:solidFill>
                  <a:srgbClr val="FF0000"/>
                </a:solidFill>
                <a:latin typeface="Courier New" pitchFamily="49" charset="0"/>
                <a:cs typeface="Courier New" pitchFamily="49" charset="0"/>
              </a:rPr>
              <a:t>unit</a:t>
            </a:r>
          </a:p>
          <a:p>
            <a:pPr marL="685800" lvl="2" indent="0">
              <a:buNone/>
            </a:pPr>
            <a:r>
              <a:rPr lang="en-US" dirty="0" smtClean="0"/>
              <a:t>Time unit for interpreting </a:t>
            </a:r>
            <a:r>
              <a:rPr lang="en-US" dirty="0" err="1" smtClean="0"/>
              <a:t>keepAliveTime</a:t>
            </a:r>
            <a:r>
              <a:rPr lang="en-US" dirty="0" smtClean="0"/>
              <a:t> (</a:t>
            </a:r>
            <a:r>
              <a:rPr lang="en-US" dirty="0" err="1" smtClean="0"/>
              <a:t>TimeUnit</a:t>
            </a:r>
            <a:r>
              <a:rPr lang="en-US" dirty="0" smtClean="0"/>
              <a:t> is an </a:t>
            </a:r>
            <a:r>
              <a:rPr lang="en-US" dirty="0" err="1" smtClean="0"/>
              <a:t>enum</a:t>
            </a:r>
            <a:r>
              <a:rPr lang="en-US" dirty="0" smtClean="0"/>
              <a:t> data type)</a:t>
            </a:r>
          </a:p>
          <a:p>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38</a:t>
            </a:fld>
            <a:endParaRPr lang="en-US"/>
          </a:p>
        </p:txBody>
      </p:sp>
    </p:spTree>
    <p:extLst>
      <p:ext uri="{BB962C8B-B14F-4D97-AF65-F5344CB8AC3E}">
        <p14:creationId xmlns:p14="http://schemas.microsoft.com/office/powerpoint/2010/main" val="303622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Saturation</a:t>
            </a:r>
            <a:r>
              <a:rPr lang="zh-CN" altLang="en-US" dirty="0" smtClean="0"/>
              <a:t> </a:t>
            </a:r>
            <a:r>
              <a:rPr lang="en-US" altLang="zh-CN" dirty="0" smtClean="0"/>
              <a:t>policy</a:t>
            </a:r>
            <a:r>
              <a:rPr lang="zh-CN" altLang="en-US" smtClean="0"/>
              <a:t> ： </a:t>
            </a:r>
            <a:r>
              <a:rPr lang="en-US" smtClean="0"/>
              <a:t>If </a:t>
            </a:r>
            <a:r>
              <a:rPr lang="en-US" dirty="0" smtClean="0"/>
              <a:t>work queue is bounded, the saturation policy determines what to do when queue is full and a new task arrives</a:t>
            </a:r>
          </a:p>
          <a:p>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40</a:t>
            </a:fld>
            <a:endParaRPr lang="en-US"/>
          </a:p>
        </p:txBody>
      </p:sp>
    </p:spTree>
    <p:extLst>
      <p:ext uri="{BB962C8B-B14F-4D97-AF65-F5344CB8AC3E}">
        <p14:creationId xmlns:p14="http://schemas.microsoft.com/office/powerpoint/2010/main" val="149309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a:t>
            </a:r>
            <a:r>
              <a:rPr lang="en-US" dirty="0" err="1" smtClean="0"/>
              <a:t>boudaries</a:t>
            </a:r>
            <a:r>
              <a:rPr lang="en-US" dirty="0" smtClean="0"/>
              <a:t>: independence(not interact; concurrency), size (smaller)</a:t>
            </a:r>
          </a:p>
          <a:p>
            <a:r>
              <a:rPr lang="en-US" dirty="0" smtClean="0"/>
              <a:t>Task</a:t>
            </a:r>
            <a:r>
              <a:rPr lang="zh-CN" altLang="en-US" dirty="0" smtClean="0"/>
              <a:t> </a:t>
            </a:r>
            <a:r>
              <a:rPr lang="en-US" altLang="zh-CN" dirty="0" smtClean="0"/>
              <a:t>boundaries</a:t>
            </a:r>
            <a:r>
              <a:rPr lang="zh-CN" altLang="en-US" dirty="0" smtClean="0"/>
              <a:t> </a:t>
            </a:r>
            <a:r>
              <a:rPr lang="en-US" altLang="zh-CN" dirty="0" smtClean="0"/>
              <a:t>+</a:t>
            </a:r>
            <a:r>
              <a:rPr lang="zh-CN" altLang="en-US" dirty="0" smtClean="0"/>
              <a:t> </a:t>
            </a:r>
            <a:r>
              <a:rPr lang="en-US" altLang="zh-CN" dirty="0" smtClean="0"/>
              <a:t>execution</a:t>
            </a:r>
            <a:r>
              <a:rPr lang="zh-CN" altLang="en-US" dirty="0" smtClean="0"/>
              <a:t> </a:t>
            </a:r>
            <a:r>
              <a:rPr lang="en-US" altLang="zh-CN" dirty="0" smtClean="0"/>
              <a:t>policy:</a:t>
            </a:r>
            <a:r>
              <a:rPr lang="zh-CN" altLang="en-US" dirty="0" smtClean="0"/>
              <a:t> </a:t>
            </a:r>
            <a:r>
              <a:rPr lang="en-US" altLang="zh-CN" dirty="0" smtClean="0"/>
              <a:t>throughput</a:t>
            </a:r>
            <a:r>
              <a:rPr lang="zh-CN" altLang="en-US" dirty="0" smtClean="0"/>
              <a:t>吞吐量；</a:t>
            </a:r>
            <a:r>
              <a:rPr lang="en-US" altLang="zh-CN" dirty="0" smtClean="0"/>
              <a:t>responsiveness</a:t>
            </a:r>
            <a:r>
              <a:rPr lang="zh-CN" altLang="en-US" dirty="0" smtClean="0"/>
              <a:t> 快速响应； </a:t>
            </a:r>
            <a:r>
              <a:rPr lang="en-US" altLang="zh-CN" dirty="0" smtClean="0"/>
              <a:t>graceful</a:t>
            </a:r>
            <a:r>
              <a:rPr lang="zh-CN" altLang="en-US" dirty="0" smtClean="0"/>
              <a:t> </a:t>
            </a:r>
            <a:r>
              <a:rPr lang="en-US" altLang="zh-CN" dirty="0" smtClean="0"/>
              <a:t>degradation</a:t>
            </a:r>
            <a:r>
              <a:rPr lang="zh-CN" altLang="en-US" dirty="0" smtClean="0"/>
              <a:t> 平等劣化</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a:t>
            </a:fld>
            <a:endParaRPr lang="en-US"/>
          </a:p>
        </p:txBody>
      </p:sp>
    </p:spTree>
    <p:extLst>
      <p:ext uri="{BB962C8B-B14F-4D97-AF65-F5344CB8AC3E}">
        <p14:creationId xmlns:p14="http://schemas.microsoft.com/office/powerpoint/2010/main" val="112124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解耦</a:t>
            </a:r>
            <a:r>
              <a:rPr lang="en-US" altLang="zh-CN" dirty="0" smtClean="0"/>
              <a:t>decouples</a:t>
            </a:r>
            <a:r>
              <a:rPr lang="zh-CN" altLang="en-US" dirty="0" smtClean="0"/>
              <a:t> </a:t>
            </a:r>
            <a:r>
              <a:rPr lang="en-US" altLang="zh-CN" dirty="0" smtClean="0"/>
              <a:t>task</a:t>
            </a:r>
            <a:r>
              <a:rPr lang="zh-CN" altLang="en-US" dirty="0" smtClean="0"/>
              <a:t> </a:t>
            </a:r>
            <a:r>
              <a:rPr lang="en-US" altLang="zh-CN" dirty="0" smtClean="0"/>
              <a:t>submission</a:t>
            </a:r>
            <a:r>
              <a:rPr lang="zh-CN" altLang="en-US" dirty="0" smtClean="0"/>
              <a:t> </a:t>
            </a:r>
            <a:r>
              <a:rPr lang="en-US" altLang="zh-CN" dirty="0" smtClean="0"/>
              <a:t>from</a:t>
            </a:r>
            <a:r>
              <a:rPr lang="zh-CN" altLang="en-US" dirty="0" smtClean="0"/>
              <a:t> </a:t>
            </a:r>
            <a:r>
              <a:rPr lang="en-US" altLang="zh-CN" dirty="0" smtClean="0"/>
              <a:t>task</a:t>
            </a:r>
            <a:r>
              <a:rPr lang="zh-CN" altLang="en-US" dirty="0" smtClean="0"/>
              <a:t> </a:t>
            </a:r>
            <a:r>
              <a:rPr lang="en-US" altLang="zh-CN" dirty="0" smtClean="0"/>
              <a:t>execution</a:t>
            </a:r>
            <a:r>
              <a:rPr lang="zh-CN" altLang="en-US" dirty="0" smtClean="0"/>
              <a:t> </a:t>
            </a:r>
            <a:r>
              <a:rPr lang="en-US" altLang="zh-CN" dirty="0" smtClean="0"/>
              <a:t>----</a:t>
            </a:r>
            <a:r>
              <a:rPr lang="zh-CN" altLang="en-US" dirty="0" smtClean="0"/>
              <a:t> </a:t>
            </a:r>
            <a:r>
              <a:rPr lang="en-US" altLang="zh-CN" dirty="0" smtClean="0"/>
              <a:t>producer</a:t>
            </a:r>
            <a:r>
              <a:rPr lang="zh-CN" altLang="en-US" dirty="0" smtClean="0"/>
              <a:t>/</a:t>
            </a:r>
            <a:r>
              <a:rPr lang="en-US" altLang="zh-CN" dirty="0" smtClean="0"/>
              <a:t>customer</a:t>
            </a:r>
            <a:r>
              <a:rPr lang="zh-CN" altLang="en-US" dirty="0" smtClean="0"/>
              <a:t> </a:t>
            </a:r>
            <a:r>
              <a:rPr lang="en-US" altLang="zh-CN" dirty="0" smtClean="0"/>
              <a:t>pattern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8</a:t>
            </a:fld>
            <a:endParaRPr lang="en-US"/>
          </a:p>
        </p:txBody>
      </p:sp>
    </p:spTree>
    <p:extLst>
      <p:ext uri="{BB962C8B-B14F-4D97-AF65-F5344CB8AC3E}">
        <p14:creationId xmlns:p14="http://schemas.microsoft.com/office/powerpoint/2010/main" val="422742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Execution</a:t>
            </a:r>
            <a:r>
              <a:rPr lang="zh-CN" altLang="en-US" dirty="0" smtClean="0"/>
              <a:t> </a:t>
            </a:r>
            <a:r>
              <a:rPr lang="en-US" altLang="zh-CN" dirty="0" smtClean="0"/>
              <a:t>policies</a:t>
            </a:r>
            <a:r>
              <a:rPr lang="zh-CN" altLang="en-US" dirty="0" smtClean="0"/>
              <a:t> </a:t>
            </a:r>
            <a:r>
              <a:rPr lang="en-US" altLang="zh-CN" dirty="0" smtClean="0"/>
              <a:t>are</a:t>
            </a:r>
            <a:r>
              <a:rPr lang="zh-CN" altLang="en-US" dirty="0" smtClean="0"/>
              <a:t> </a:t>
            </a:r>
            <a:r>
              <a:rPr lang="en-US" altLang="zh-CN" dirty="0" smtClean="0"/>
              <a:t>a</a:t>
            </a:r>
            <a:r>
              <a:rPr lang="zh-CN" altLang="en-US" dirty="0" smtClean="0"/>
              <a:t> </a:t>
            </a:r>
            <a:r>
              <a:rPr lang="en-US" altLang="zh-CN" dirty="0" smtClean="0"/>
              <a:t>resource</a:t>
            </a:r>
            <a:r>
              <a:rPr lang="zh-CN" altLang="en-US" dirty="0" smtClean="0"/>
              <a:t>-</a:t>
            </a:r>
            <a:r>
              <a:rPr lang="en-US" altLang="zh-CN" dirty="0" smtClean="0"/>
              <a:t>management</a:t>
            </a:r>
            <a:r>
              <a:rPr lang="zh-CN" altLang="en-US" dirty="0" smtClean="0"/>
              <a:t> </a:t>
            </a:r>
            <a:r>
              <a:rPr lang="en-US" altLang="zh-CN" dirty="0" smtClean="0"/>
              <a:t>tool</a:t>
            </a:r>
            <a:r>
              <a:rPr lang="zh-CN" altLang="en-US" dirty="0" smtClean="0"/>
              <a:t>;  </a:t>
            </a:r>
            <a:r>
              <a:rPr lang="en-US" altLang="zh-CN" dirty="0" smtClean="0"/>
              <a:t>permit</a:t>
            </a:r>
            <a:r>
              <a:rPr lang="zh-CN" altLang="en-US" dirty="0" smtClean="0"/>
              <a:t> </a:t>
            </a:r>
            <a:r>
              <a:rPr lang="en-US" altLang="zh-CN" dirty="0" smtClean="0"/>
              <a:t>management</a:t>
            </a:r>
            <a:r>
              <a:rPr lang="zh-CN" altLang="en-US" dirty="0" smtClean="0"/>
              <a:t> </a:t>
            </a:r>
            <a:r>
              <a:rPr lang="en-US" altLang="zh-CN" dirty="0" smtClean="0"/>
              <a:t>of</a:t>
            </a:r>
            <a:r>
              <a:rPr lang="zh-CN" altLang="en-US" dirty="0" smtClean="0"/>
              <a:t> </a:t>
            </a:r>
            <a:r>
              <a:rPr lang="en-US" altLang="zh-CN" dirty="0" smtClean="0"/>
              <a:t>concurrency</a:t>
            </a:r>
            <a:r>
              <a:rPr lang="zh-CN" altLang="en-US" dirty="0" smtClean="0"/>
              <a:t> </a:t>
            </a:r>
            <a:r>
              <a:rPr lang="en-US" altLang="zh-CN" dirty="0" err="1" smtClean="0"/>
              <a:t>vis</a:t>
            </a:r>
            <a:r>
              <a:rPr lang="zh-CN" altLang="en-US" dirty="0" smtClean="0"/>
              <a:t> </a:t>
            </a:r>
            <a:r>
              <a:rPr lang="en-US" altLang="zh-CN" dirty="0" smtClean="0"/>
              <a:t>a</a:t>
            </a:r>
            <a:r>
              <a:rPr lang="zh-CN" altLang="en-US" dirty="0" smtClean="0"/>
              <a:t> </a:t>
            </a:r>
            <a:r>
              <a:rPr lang="en-US" altLang="zh-CN" dirty="0" err="1" smtClean="0"/>
              <a:t>vis</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processors,</a:t>
            </a:r>
            <a:r>
              <a:rPr lang="zh-CN" altLang="en-US" dirty="0" smtClean="0"/>
              <a:t> </a:t>
            </a:r>
            <a:r>
              <a:rPr lang="en-US" altLang="zh-CN" dirty="0" smtClean="0"/>
              <a:t>other</a:t>
            </a:r>
            <a:r>
              <a:rPr lang="zh-CN" altLang="en-US" dirty="0" smtClean="0"/>
              <a:t> </a:t>
            </a:r>
            <a:r>
              <a:rPr lang="en-US" altLang="zh-CN" dirty="0" smtClean="0"/>
              <a:t>resources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execution policy specifies how tasks get executed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a:t>
            </a:r>
            <a:r>
              <a:rPr lang="zh-CN" altLang="en-US" dirty="0" smtClean="0"/>
              <a:t> </a:t>
            </a:r>
            <a:r>
              <a:rPr lang="en-US" altLang="zh-CN" dirty="0" smtClean="0"/>
              <a:t>producer/customer</a:t>
            </a:r>
            <a:r>
              <a:rPr lang="zh-CN" altLang="en-US" dirty="0" smtClean="0"/>
              <a:t> </a:t>
            </a:r>
            <a:r>
              <a:rPr lang="en-US" altLang="zh-CN" dirty="0" smtClean="0"/>
              <a:t>pattern</a:t>
            </a:r>
            <a:endParaRPr lang="en-US" dirty="0" smtClean="0"/>
          </a:p>
          <a:p>
            <a:endParaRPr lang="en-US" altLang="zh-CN" dirty="0" smtClean="0"/>
          </a:p>
        </p:txBody>
      </p:sp>
      <p:sp>
        <p:nvSpPr>
          <p:cNvPr id="4" name="Slide Number Placeholder 3"/>
          <p:cNvSpPr>
            <a:spLocks noGrp="1"/>
          </p:cNvSpPr>
          <p:nvPr>
            <p:ph type="sldNum" sz="quarter" idx="10"/>
          </p:nvPr>
        </p:nvSpPr>
        <p:spPr/>
        <p:txBody>
          <a:bodyPr/>
          <a:lstStyle/>
          <a:p>
            <a:fld id="{FD4D64B7-6A93-5140-994A-82F3CD2023EE}" type="slidenum">
              <a:rPr lang="en-US" smtClean="0"/>
              <a:t>12</a:t>
            </a:fld>
            <a:endParaRPr lang="en-US"/>
          </a:p>
        </p:txBody>
      </p:sp>
    </p:spTree>
    <p:extLst>
      <p:ext uri="{BB962C8B-B14F-4D97-AF65-F5344CB8AC3E}">
        <p14:creationId xmlns:p14="http://schemas.microsoft.com/office/powerpoint/2010/main" val="149393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a:t>
            </a:r>
            <a:r>
              <a:rPr lang="zh-CN" altLang="en-US" dirty="0" smtClean="0"/>
              <a:t> </a:t>
            </a:r>
            <a:r>
              <a:rPr lang="en-US" altLang="zh-CN" dirty="0" smtClean="0"/>
              <a:t>pool</a:t>
            </a:r>
            <a:r>
              <a:rPr lang="zh-CN" altLang="en-US" dirty="0" smtClean="0"/>
              <a:t> </a:t>
            </a:r>
            <a:r>
              <a:rPr lang="en-US" altLang="zh-CN" dirty="0" smtClean="0"/>
              <a: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collection</a:t>
            </a:r>
            <a:r>
              <a:rPr lang="zh-CN" altLang="en-US" dirty="0" smtClean="0"/>
              <a:t> </a:t>
            </a:r>
            <a:r>
              <a:rPr lang="en-US" altLang="zh-CN" dirty="0" smtClean="0"/>
              <a:t>of</a:t>
            </a:r>
            <a:r>
              <a:rPr lang="zh-CN" altLang="en-US" dirty="0" smtClean="0"/>
              <a:t> </a:t>
            </a:r>
            <a:r>
              <a:rPr lang="en-US" altLang="zh-CN" dirty="0" smtClean="0"/>
              <a:t>homogeneous</a:t>
            </a:r>
            <a:r>
              <a:rPr lang="zh-CN" altLang="en-US" dirty="0" smtClean="0"/>
              <a:t> </a:t>
            </a:r>
            <a:r>
              <a:rPr lang="en-US" altLang="zh-CN" dirty="0" smtClean="0"/>
              <a:t>worker</a:t>
            </a:r>
            <a:r>
              <a:rPr lang="zh-CN" altLang="en-US" dirty="0" smtClean="0"/>
              <a:t> </a:t>
            </a:r>
            <a:r>
              <a:rPr lang="en-US" altLang="zh-CN" dirty="0" smtClean="0"/>
              <a:t>thread</a:t>
            </a:r>
          </a:p>
          <a:p>
            <a:r>
              <a:rPr lang="en-US" dirty="0" smtClean="0"/>
              <a:t>Thread</a:t>
            </a:r>
            <a:r>
              <a:rPr lang="zh-CN" altLang="en-US" dirty="0" smtClean="0"/>
              <a:t> </a:t>
            </a:r>
            <a:r>
              <a:rPr lang="en-US" altLang="zh-CN" dirty="0" smtClean="0"/>
              <a:t>pool</a:t>
            </a:r>
            <a:r>
              <a:rPr lang="zh-CN" altLang="en-US" dirty="0" smtClean="0"/>
              <a:t> </a:t>
            </a:r>
            <a:r>
              <a:rPr lang="en-US" altLang="zh-CN" dirty="0" smtClean="0"/>
              <a:t>is</a:t>
            </a:r>
            <a:r>
              <a:rPr lang="zh-CN" altLang="en-US" dirty="0" smtClean="0"/>
              <a:t> </a:t>
            </a:r>
            <a:r>
              <a:rPr lang="en-US" altLang="zh-CN" dirty="0" smtClean="0"/>
              <a:t>tightly</a:t>
            </a:r>
            <a:r>
              <a:rPr lang="zh-CN" altLang="en-US" dirty="0" smtClean="0"/>
              <a:t> </a:t>
            </a:r>
            <a:r>
              <a:rPr lang="en-US" altLang="zh-CN" dirty="0" smtClean="0"/>
              <a:t>bound</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work</a:t>
            </a:r>
            <a:r>
              <a:rPr lang="zh-CN" altLang="en-US" dirty="0" smtClean="0"/>
              <a:t> </a:t>
            </a:r>
            <a:r>
              <a:rPr lang="en-US" altLang="zh-CN" dirty="0" smtClean="0"/>
              <a:t>queue</a:t>
            </a:r>
            <a:r>
              <a:rPr lang="zh-CN" altLang="en-US" dirty="0" smtClean="0"/>
              <a:t> </a:t>
            </a:r>
            <a:r>
              <a:rPr lang="en-US" altLang="zh-CN" dirty="0" smtClean="0"/>
              <a:t>holding</a:t>
            </a:r>
            <a:r>
              <a:rPr lang="zh-CN" altLang="en-US" dirty="0" smtClean="0"/>
              <a:t> </a:t>
            </a:r>
            <a:r>
              <a:rPr lang="en-US" altLang="zh-CN" dirty="0" smtClean="0"/>
              <a:t>tasks</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executed</a:t>
            </a:r>
          </a:p>
          <a:p>
            <a:r>
              <a:rPr lang="en-US" dirty="0" smtClean="0"/>
              <a:t>Advantages</a:t>
            </a:r>
            <a:r>
              <a:rPr lang="en-US" altLang="zh-CN" dirty="0" smtClean="0"/>
              <a:t>:</a:t>
            </a:r>
            <a:r>
              <a:rPr lang="zh-CN" altLang="en-US" dirty="0" smtClean="0"/>
              <a:t> </a:t>
            </a:r>
            <a:r>
              <a:rPr lang="en-US" altLang="zh-CN" dirty="0" smtClean="0"/>
              <a:t>no</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wait</a:t>
            </a:r>
            <a:r>
              <a:rPr lang="zh-CN" altLang="en-US" dirty="0" smtClean="0"/>
              <a:t> </a:t>
            </a:r>
            <a:r>
              <a:rPr lang="en-US" altLang="zh-CN" dirty="0" smtClean="0"/>
              <a:t>for</a:t>
            </a:r>
            <a:r>
              <a:rPr lang="zh-CN" altLang="en-US" dirty="0" smtClean="0"/>
              <a:t> </a:t>
            </a:r>
            <a:r>
              <a:rPr lang="en-US" altLang="zh-CN" dirty="0" smtClean="0"/>
              <a:t>creation</a:t>
            </a:r>
            <a:r>
              <a:rPr lang="zh-CN" altLang="en-US" dirty="0" smtClean="0"/>
              <a:t> </a:t>
            </a:r>
            <a:r>
              <a:rPr lang="en-US" altLang="zh-CN" dirty="0" smtClean="0"/>
              <a:t>of</a:t>
            </a:r>
            <a:r>
              <a:rPr lang="zh-CN" altLang="en-US" dirty="0" smtClean="0"/>
              <a:t> </a:t>
            </a:r>
            <a:r>
              <a:rPr lang="en-US" altLang="zh-CN" dirty="0" smtClean="0"/>
              <a:t>new</a:t>
            </a:r>
            <a:r>
              <a:rPr lang="zh-CN" altLang="en-US" dirty="0" smtClean="0"/>
              <a:t> </a:t>
            </a:r>
            <a:r>
              <a:rPr lang="en-US" altLang="zh-CN" dirty="0" smtClean="0"/>
              <a:t>task;</a:t>
            </a:r>
            <a:r>
              <a:rPr lang="zh-CN" altLang="en-US" dirty="0" smtClean="0"/>
              <a:t> </a:t>
            </a:r>
            <a:r>
              <a:rPr lang="en-US" altLang="zh-CN" dirty="0" smtClean="0"/>
              <a:t>not</a:t>
            </a:r>
            <a:r>
              <a:rPr lang="zh-CN" altLang="en-US" dirty="0" smtClean="0"/>
              <a:t> </a:t>
            </a:r>
            <a:r>
              <a:rPr lang="en-US" altLang="zh-CN" dirty="0" smtClean="0"/>
              <a:t>overhead</a:t>
            </a:r>
            <a:r>
              <a:rPr lang="zh-CN" altLang="en-US" dirty="0" smtClean="0"/>
              <a:t> </a:t>
            </a:r>
            <a:r>
              <a:rPr lang="en-US" altLang="zh-CN" dirty="0" smtClean="0"/>
              <a:t>associated</a:t>
            </a:r>
            <a:r>
              <a:rPr lang="zh-CN" altLang="en-US" dirty="0" smtClean="0"/>
              <a:t> </a:t>
            </a:r>
            <a:r>
              <a:rPr lang="en-US" altLang="zh-CN" dirty="0" smtClean="0"/>
              <a:t>with</a:t>
            </a:r>
            <a:r>
              <a:rPr lang="zh-CN" altLang="en-US" dirty="0" smtClean="0"/>
              <a:t> </a:t>
            </a:r>
            <a:r>
              <a:rPr lang="en-US" altLang="zh-CN" dirty="0" smtClean="0"/>
              <a:t>task</a:t>
            </a:r>
            <a:r>
              <a:rPr lang="zh-CN" altLang="en-US" dirty="0" smtClean="0"/>
              <a:t> </a:t>
            </a:r>
            <a:r>
              <a:rPr lang="en-US" altLang="zh-CN" dirty="0" smtClean="0"/>
              <a:t>creation</a:t>
            </a:r>
            <a:r>
              <a:rPr lang="zh-CN" altLang="en-US" dirty="0" smtClean="0"/>
              <a:t> </a:t>
            </a:r>
            <a:r>
              <a:rPr lang="en-US" altLang="zh-CN" dirty="0" smtClean="0"/>
              <a:t>and</a:t>
            </a:r>
            <a:r>
              <a:rPr lang="zh-CN" altLang="en-US" dirty="0" smtClean="0"/>
              <a:t> </a:t>
            </a:r>
            <a:r>
              <a:rPr lang="en-US" altLang="zh-CN" dirty="0" smtClean="0"/>
              <a:t>elimination</a:t>
            </a:r>
          </a:p>
          <a:p>
            <a:r>
              <a:rPr lang="en-US" dirty="0" smtClean="0"/>
              <a:t>Worker</a:t>
            </a:r>
            <a:r>
              <a:rPr lang="zh-CN" altLang="en-US" dirty="0" smtClean="0"/>
              <a:t> </a:t>
            </a:r>
            <a:r>
              <a:rPr lang="en-US" altLang="zh-CN" dirty="0" smtClean="0"/>
              <a:t>thread:</a:t>
            </a:r>
            <a:r>
              <a:rPr lang="zh-CN" altLang="en-US" dirty="0" smtClean="0"/>
              <a:t> </a:t>
            </a:r>
            <a:r>
              <a:rPr lang="en-US" altLang="zh-CN" dirty="0" smtClean="0"/>
              <a:t>request</a:t>
            </a:r>
            <a:r>
              <a:rPr lang="zh-CN" altLang="en-US" dirty="0" smtClean="0"/>
              <a:t> </a:t>
            </a:r>
            <a:r>
              <a:rPr lang="en-US" altLang="zh-CN" dirty="0" smtClean="0"/>
              <a:t>new</a:t>
            </a:r>
            <a:r>
              <a:rPr lang="zh-CN" altLang="en-US" dirty="0" smtClean="0"/>
              <a:t> </a:t>
            </a:r>
            <a:r>
              <a:rPr lang="en-US" altLang="zh-CN" dirty="0" smtClean="0"/>
              <a:t>task</a:t>
            </a:r>
            <a:r>
              <a:rPr lang="zh-CN" altLang="en-US" dirty="0" smtClean="0"/>
              <a:t> </a:t>
            </a:r>
            <a:r>
              <a:rPr lang="en-US" altLang="zh-CN" dirty="0" smtClean="0"/>
              <a:t>from</a:t>
            </a:r>
            <a:r>
              <a:rPr lang="zh-CN" altLang="en-US" dirty="0" smtClean="0"/>
              <a:t> </a:t>
            </a:r>
            <a:r>
              <a:rPr lang="en-US" altLang="zh-CN" dirty="0" smtClean="0"/>
              <a:t>work</a:t>
            </a:r>
            <a:r>
              <a:rPr lang="zh-CN" altLang="en-US" dirty="0" smtClean="0"/>
              <a:t> </a:t>
            </a:r>
            <a:r>
              <a:rPr lang="en-US" altLang="zh-CN" dirty="0" smtClean="0"/>
              <a:t>queue;</a:t>
            </a:r>
            <a:r>
              <a:rPr lang="zh-CN" altLang="en-US" dirty="0" smtClean="0"/>
              <a:t> </a:t>
            </a:r>
            <a:r>
              <a:rPr lang="en-US" altLang="zh-CN" dirty="0" smtClean="0"/>
              <a:t>execute</a:t>
            </a:r>
            <a:r>
              <a:rPr lang="zh-CN" altLang="en-US" dirty="0" smtClean="0"/>
              <a:t> </a:t>
            </a:r>
            <a:r>
              <a:rPr lang="en-US" altLang="zh-CN" dirty="0" smtClean="0"/>
              <a:t>it;</a:t>
            </a:r>
            <a:r>
              <a:rPr lang="zh-CN" altLang="en-US" dirty="0" smtClean="0"/>
              <a:t> </a:t>
            </a:r>
            <a:r>
              <a:rPr lang="en-US" altLang="zh-CN" dirty="0" smtClean="0"/>
              <a:t>return</a:t>
            </a:r>
            <a:r>
              <a:rPr lang="zh-CN" altLang="en-US" dirty="0" smtClean="0"/>
              <a:t> </a:t>
            </a:r>
            <a:r>
              <a:rPr lang="en-US" altLang="zh-CN" dirty="0" smtClean="0"/>
              <a:t>to</a:t>
            </a:r>
            <a:r>
              <a:rPr lang="zh-CN" altLang="en-US" dirty="0" smtClean="0"/>
              <a:t> </a:t>
            </a:r>
            <a:r>
              <a:rPr lang="en-US" altLang="zh-CN" dirty="0" smtClean="0"/>
              <a:t>wait</a:t>
            </a:r>
            <a:r>
              <a:rPr lang="zh-CN" altLang="en-US" dirty="0" smtClean="0"/>
              <a:t> </a:t>
            </a:r>
            <a:r>
              <a:rPr lang="en-US" altLang="zh-CN" dirty="0" smtClean="0"/>
              <a:t>for</a:t>
            </a:r>
            <a:r>
              <a:rPr lang="zh-CN" altLang="en-US" dirty="0" smtClean="0"/>
              <a:t> </a:t>
            </a:r>
            <a:r>
              <a:rPr lang="en-US" altLang="zh-CN" dirty="0" smtClean="0"/>
              <a:t>next</a:t>
            </a:r>
            <a:r>
              <a:rPr lang="zh-CN" altLang="en-US" dirty="0" smtClean="0"/>
              <a:t> </a:t>
            </a:r>
            <a:r>
              <a:rPr lang="en-US" altLang="zh-CN" dirty="0" smtClean="0"/>
              <a:t>task</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13</a:t>
            </a:fld>
            <a:endParaRPr lang="en-US"/>
          </a:p>
        </p:txBody>
      </p:sp>
    </p:spTree>
    <p:extLst>
      <p:ext uri="{BB962C8B-B14F-4D97-AF65-F5344CB8AC3E}">
        <p14:creationId xmlns:p14="http://schemas.microsoft.com/office/powerpoint/2010/main" val="11425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19</a:t>
            </a:fld>
            <a:endParaRPr lang="en-US"/>
          </a:p>
        </p:txBody>
      </p:sp>
    </p:spTree>
    <p:extLst>
      <p:ext uri="{BB962C8B-B14F-4D97-AF65-F5344CB8AC3E}">
        <p14:creationId xmlns:p14="http://schemas.microsoft.com/office/powerpoint/2010/main" val="304529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4</a:t>
            </a:r>
            <a:r>
              <a:rPr lang="zh-CN" altLang="en-US" dirty="0" smtClean="0"/>
              <a:t> </a:t>
            </a:r>
            <a:r>
              <a:rPr lang="en-US" altLang="zh-CN" dirty="0" smtClean="0"/>
              <a:t>status</a:t>
            </a:r>
            <a:r>
              <a:rPr lang="zh-CN" altLang="en-US" dirty="0" smtClean="0"/>
              <a:t> </a:t>
            </a:r>
            <a:r>
              <a:rPr lang="en-US" altLang="zh-CN" dirty="0" smtClean="0"/>
              <a:t>of</a:t>
            </a:r>
            <a:r>
              <a:rPr lang="zh-CN" altLang="en-US" dirty="0" smtClean="0"/>
              <a:t> </a:t>
            </a:r>
            <a:r>
              <a:rPr lang="en-US" altLang="zh-CN" dirty="0" smtClean="0"/>
              <a:t>task:</a:t>
            </a:r>
            <a:r>
              <a:rPr lang="zh-CN" altLang="en-US" dirty="0" smtClean="0"/>
              <a:t> </a:t>
            </a:r>
            <a:r>
              <a:rPr lang="en-US" altLang="zh-CN" dirty="0" smtClean="0"/>
              <a:t>created,</a:t>
            </a:r>
            <a:r>
              <a:rPr lang="zh-CN" altLang="en-US" dirty="0" smtClean="0"/>
              <a:t> </a:t>
            </a:r>
            <a:r>
              <a:rPr lang="en-US" altLang="zh-CN" dirty="0" smtClean="0"/>
              <a:t>submitted,</a:t>
            </a:r>
            <a:r>
              <a:rPr lang="zh-CN" altLang="en-US" dirty="0" smtClean="0"/>
              <a:t> </a:t>
            </a:r>
            <a:r>
              <a:rPr lang="en-US" altLang="zh-CN" dirty="0" smtClean="0"/>
              <a:t>started,</a:t>
            </a:r>
            <a:r>
              <a:rPr lang="zh-CN" altLang="en-US" dirty="0" smtClean="0"/>
              <a:t> </a:t>
            </a:r>
            <a:r>
              <a:rPr lang="en-US" altLang="zh-CN" dirty="0" smtClean="0"/>
              <a:t>completed</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20</a:t>
            </a:fld>
            <a:endParaRPr lang="en-US"/>
          </a:p>
        </p:txBody>
      </p:sp>
    </p:spTree>
    <p:extLst>
      <p:ext uri="{BB962C8B-B14F-4D97-AF65-F5344CB8AC3E}">
        <p14:creationId xmlns:p14="http://schemas.microsoft.com/office/powerpoint/2010/main" val="187750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Runnable</a:t>
            </a:r>
            <a:r>
              <a:rPr lang="zh-CN" altLang="en-US" dirty="0" smtClean="0"/>
              <a:t> 和 </a:t>
            </a:r>
            <a:r>
              <a:rPr lang="en-US" altLang="zh-CN" dirty="0" smtClean="0"/>
              <a:t>callable</a:t>
            </a:r>
            <a:r>
              <a:rPr lang="zh-CN" altLang="en-US" dirty="0" smtClean="0"/>
              <a:t> 区别： （</a:t>
            </a:r>
            <a:r>
              <a:rPr lang="en-US" altLang="zh-CN" dirty="0" smtClean="0"/>
              <a:t>1</a:t>
            </a:r>
            <a:r>
              <a:rPr lang="zh-CN" altLang="en-US" dirty="0" smtClean="0"/>
              <a:t>） </a:t>
            </a:r>
            <a:r>
              <a:rPr lang="en-US" altLang="zh-CN" dirty="0" smtClean="0"/>
              <a:t>fed</a:t>
            </a:r>
            <a:r>
              <a:rPr lang="zh-CN" altLang="en-US" dirty="0" smtClean="0"/>
              <a:t> </a:t>
            </a:r>
            <a:r>
              <a:rPr lang="en-US" altLang="zh-CN" dirty="0" smtClean="0"/>
              <a:t>to</a:t>
            </a:r>
            <a:r>
              <a:rPr lang="zh-CN" altLang="en-US" dirty="0" smtClean="0"/>
              <a:t> </a:t>
            </a:r>
            <a:r>
              <a:rPr lang="en-US" altLang="zh-CN" dirty="0" smtClean="0"/>
              <a:t>thread</a:t>
            </a:r>
            <a:r>
              <a:rPr lang="zh-CN" altLang="en-US" dirty="0" smtClean="0"/>
              <a:t> </a:t>
            </a:r>
            <a:r>
              <a:rPr lang="en-US" altLang="zh-CN" dirty="0" smtClean="0"/>
              <a:t>constructor,</a:t>
            </a:r>
            <a:r>
              <a:rPr lang="zh-CN" altLang="en-US" dirty="0" smtClean="0"/>
              <a:t>  </a:t>
            </a:r>
            <a:r>
              <a:rPr lang="en-US" altLang="zh-CN" dirty="0" smtClean="0"/>
              <a:t>(2)</a:t>
            </a:r>
            <a:r>
              <a:rPr lang="zh-CN" altLang="en-US" dirty="0" smtClean="0"/>
              <a:t> </a:t>
            </a:r>
            <a:r>
              <a:rPr lang="en-US" altLang="zh-CN" dirty="0" smtClean="0"/>
              <a:t>return</a:t>
            </a:r>
            <a:r>
              <a:rPr lang="zh-CN" altLang="en-US" dirty="0" smtClean="0"/>
              <a:t> </a:t>
            </a:r>
            <a:r>
              <a:rPr lang="en-US" altLang="zh-CN" dirty="0" smtClean="0"/>
              <a:t>value</a:t>
            </a:r>
            <a:r>
              <a:rPr lang="zh-CN" altLang="en-US" dirty="0" smtClean="0"/>
              <a:t>   </a:t>
            </a:r>
            <a:r>
              <a:rPr lang="en-US" altLang="zh-CN" dirty="0" smtClean="0"/>
              <a:t>(3)</a:t>
            </a:r>
            <a:r>
              <a:rPr lang="zh-CN" altLang="en-US" dirty="0" smtClean="0"/>
              <a:t> </a:t>
            </a:r>
            <a:r>
              <a:rPr lang="en-US" altLang="zh-CN" dirty="0" smtClean="0"/>
              <a:t>throw</a:t>
            </a:r>
            <a:r>
              <a:rPr lang="zh-CN" altLang="en-US" dirty="0" smtClean="0"/>
              <a:t> </a:t>
            </a:r>
            <a:r>
              <a:rPr lang="en-US" altLang="zh-CN" dirty="0" smtClean="0"/>
              <a:t>checked</a:t>
            </a:r>
            <a:r>
              <a:rPr lang="zh-CN" altLang="en-US" dirty="0" smtClean="0"/>
              <a:t> </a:t>
            </a:r>
            <a:r>
              <a:rPr lang="en-US" altLang="zh-CN" dirty="0" smtClean="0"/>
              <a:t>exceptions</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21</a:t>
            </a:fld>
            <a:endParaRPr lang="en-US"/>
          </a:p>
        </p:txBody>
      </p:sp>
    </p:spTree>
    <p:extLst>
      <p:ext uri="{BB962C8B-B14F-4D97-AF65-F5344CB8AC3E}">
        <p14:creationId xmlns:p14="http://schemas.microsoft.com/office/powerpoint/2010/main" val="2421384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Executor</a:t>
            </a:r>
            <a:r>
              <a:rPr lang="zh-CN" altLang="en-US" dirty="0" smtClean="0"/>
              <a:t> </a:t>
            </a:r>
            <a:r>
              <a:rPr lang="en-US" altLang="zh-CN" dirty="0" smtClean="0"/>
              <a:t>-&gt;</a:t>
            </a:r>
            <a:r>
              <a:rPr lang="zh-CN" altLang="en-US" dirty="0" smtClean="0"/>
              <a:t> </a:t>
            </a:r>
            <a:r>
              <a:rPr lang="en-US" altLang="zh-CN" dirty="0" err="1" smtClean="0"/>
              <a:t>executorService</a:t>
            </a:r>
            <a:r>
              <a:rPr lang="zh-CN" altLang="en-US" dirty="0" smtClean="0"/>
              <a:t> </a:t>
            </a:r>
            <a:r>
              <a:rPr lang="en-US" altLang="zh-CN" dirty="0" smtClean="0"/>
              <a:t>-&gt;</a:t>
            </a:r>
            <a:r>
              <a:rPr lang="zh-CN" altLang="en-US" dirty="0" smtClean="0"/>
              <a:t> </a:t>
            </a:r>
            <a:r>
              <a:rPr lang="en-US" altLang="zh-CN" dirty="0" err="1" smtClean="0"/>
              <a:t>completionService</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28</a:t>
            </a:fld>
            <a:endParaRPr lang="en-US"/>
          </a:p>
        </p:txBody>
      </p:sp>
    </p:spTree>
    <p:extLst>
      <p:ext uri="{BB962C8B-B14F-4D97-AF65-F5344CB8AC3E}">
        <p14:creationId xmlns:p14="http://schemas.microsoft.com/office/powerpoint/2010/main" val="46921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mse.umd.edu/logos/images/UMD-logo.jpg" TargetMode="External"/><Relationship Id="rId3"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mse.umd.edu/logos/images/UMD-logo.jpg" TargetMode="External"/><Relationship Id="rId3"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13E09-0113-664C-9080-316D4D24B5B8}"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47A87-C0F7-6B4E-A802-B3584E9904BA}"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519C8-71A2-A243-A76B-2FD10D55BD19}"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lgn="l">
              <a:defRPr i="0" baseline="0"/>
            </a:lvl1pPr>
          </a:lstStyle>
          <a:p>
            <a:r>
              <a:rPr lang="en-US" dirty="0" smtClean="0"/>
              <a:t>Lecture # / Topic</a:t>
            </a:r>
            <a:endParaRPr lang="en-US" dirty="0"/>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smtClean="0">
                <a:solidFill>
                  <a:schemeClr val="tx1"/>
                </a:solidFill>
              </a:rPr>
              <a:t>CMSC 433 Spring</a:t>
            </a:r>
            <a:r>
              <a:rPr lang="en-US" sz="1800" baseline="0" dirty="0" smtClean="0">
                <a:solidFill>
                  <a:schemeClr val="tx1"/>
                </a:solidFill>
              </a:rPr>
              <a:t> 2014</a:t>
            </a:r>
          </a:p>
          <a:p>
            <a:pPr algn="l"/>
            <a:r>
              <a:rPr lang="en-US" sz="1800" dirty="0" smtClean="0">
                <a:solidFill>
                  <a:schemeClr val="tx1"/>
                </a:solidFill>
              </a:rPr>
              <a:t>Section 0101</a:t>
            </a:r>
          </a:p>
          <a:p>
            <a:pPr algn="l"/>
            <a:r>
              <a:rPr lang="en-US" sz="1800" dirty="0" smtClean="0">
                <a:solidFill>
                  <a:schemeClr val="tx1"/>
                </a:solidFill>
              </a:rPr>
              <a:t>Rance</a:t>
            </a:r>
            <a:r>
              <a:rPr lang="en-US" sz="1800" baseline="0" dirty="0" smtClean="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352163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lgn="l">
              <a:defRPr i="0" baseline="0"/>
            </a:lvl1pPr>
          </a:lstStyle>
          <a:p>
            <a:r>
              <a:rPr lang="en-US" dirty="0" smtClean="0"/>
              <a:t>Lecture # / Topic</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smtClean="0">
                <a:solidFill>
                  <a:schemeClr val="tx1"/>
                </a:solidFill>
              </a:rPr>
              <a:t>CMSC 433 Spring</a:t>
            </a:r>
            <a:r>
              <a:rPr lang="en-US" sz="1800" baseline="0" dirty="0" smtClean="0">
                <a:solidFill>
                  <a:schemeClr val="tx1"/>
                </a:solidFill>
              </a:rPr>
              <a:t> 2014</a:t>
            </a:r>
          </a:p>
          <a:p>
            <a:pPr algn="l"/>
            <a:r>
              <a:rPr lang="en-US" sz="1800" dirty="0" smtClean="0">
                <a:solidFill>
                  <a:schemeClr val="tx1"/>
                </a:solidFill>
              </a:rPr>
              <a:t>Section 0101</a:t>
            </a:r>
          </a:p>
          <a:p>
            <a:pPr algn="l"/>
            <a:r>
              <a:rPr lang="en-US" sz="1800" dirty="0" smtClean="0">
                <a:solidFill>
                  <a:schemeClr val="tx1"/>
                </a:solidFill>
              </a:rPr>
              <a:t>Rance</a:t>
            </a:r>
            <a:r>
              <a:rPr lang="en-US" sz="1800" baseline="0" dirty="0" smtClean="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429013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9E12C-96CE-B043-B943-EBBB9A05E6EE}"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C8DD0-85EB-F140-BBA1-A442F5DA744D}"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DB522A-5CD1-F844-AC3F-9C6F4AB8E31E}" type="datetime1">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0182D-8A22-2E4F-9ABC-7F1A067F28BF}" type="datetime1">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11/29/16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371600" y="3776748"/>
            <a:ext cx="6400800" cy="1752600"/>
          </a:xfrm>
        </p:spPr>
        <p:txBody>
          <a:bodyPr>
            <a:normAutofit/>
          </a:bodyPr>
          <a:lstStyle/>
          <a:p>
            <a:r>
              <a:rPr lang="en-US" sz="2000" dirty="0" smtClean="0">
                <a:solidFill>
                  <a:srgbClr val="000000"/>
                </a:solidFill>
                <a:latin typeface="Helvetica"/>
                <a:cs typeface="Helvetica"/>
              </a:rPr>
              <a:t>These slides make use of the slides developed by prof. </a:t>
            </a:r>
            <a:r>
              <a:rPr lang="en-US" sz="2000" dirty="0" err="1" smtClean="0">
                <a:solidFill>
                  <a:srgbClr val="000000"/>
                </a:solidFill>
                <a:latin typeface="Helvetica"/>
                <a:cs typeface="Helvetica"/>
              </a:rPr>
              <a:t>Rance</a:t>
            </a:r>
            <a:r>
              <a:rPr lang="en-US" sz="2000" dirty="0" smtClean="0">
                <a:solidFill>
                  <a:srgbClr val="000000"/>
                </a:solidFill>
                <a:latin typeface="Helvetica"/>
                <a:cs typeface="Helvetica"/>
              </a:rPr>
              <a:t> </a:t>
            </a:r>
            <a:r>
              <a:rPr lang="en-US" sz="2000" dirty="0" err="1" smtClean="0">
                <a:solidFill>
                  <a:srgbClr val="000000"/>
                </a:solidFill>
                <a:latin typeface="Helvetica"/>
                <a:cs typeface="Helvetica"/>
              </a:rPr>
              <a:t>Cleaveland</a:t>
            </a:r>
            <a:r>
              <a:rPr lang="en-US" sz="2000" dirty="0" smtClean="0">
                <a:solidFill>
                  <a:srgbClr val="000000"/>
                </a:solidFill>
                <a:latin typeface="Helvetica"/>
                <a:cs typeface="Helvetica"/>
              </a:rPr>
              <a:t> at the University of Maryland. I have received his permission to use these slides in this class. Please do not distribute them to anybody who is not enrolled in this class. </a:t>
            </a:r>
            <a:endParaRPr lang="en-US" sz="2000" dirty="0">
              <a:solidFill>
                <a:srgbClr val="000000"/>
              </a:solidFill>
              <a:latin typeface="Helvetica"/>
              <a:cs typeface="Helvetica"/>
            </a:endParaRPr>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a:t>
            </a:r>
            <a:r>
              <a:rPr lang="en-US" sz="2000" b="1" dirty="0" smtClean="0">
                <a:solidFill>
                  <a:srgbClr val="000000"/>
                </a:solidFill>
                <a:latin typeface="Helvetica"/>
                <a:cs typeface="Helvetica"/>
              </a:rPr>
              <a:t>Parallel </a:t>
            </a:r>
            <a:r>
              <a:rPr lang="en-US" sz="2000" b="1" dirty="0">
                <a:solidFill>
                  <a:srgbClr val="000000"/>
                </a:solidFill>
                <a:latin typeface="Helvetica"/>
                <a:cs typeface="Helvetica"/>
              </a:rPr>
              <a:t>&amp; Multithreaded </a:t>
            </a:r>
            <a:r>
              <a:rPr lang="en-US" sz="2000" b="1" dirty="0" smtClean="0">
                <a:solidFill>
                  <a:srgbClr val="000000"/>
                </a:solidFill>
                <a:latin typeface="Helvetica"/>
                <a:cs typeface="Helvetica"/>
              </a:rPr>
              <a:t>Programming</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r>
              <a:rPr lang="en-US" sz="2000" b="1" dirty="0" smtClean="0">
                <a:solidFill>
                  <a:srgbClr val="000000"/>
                </a:solidFill>
                <a:latin typeface="Helvetica"/>
                <a:cs typeface="Helvetica"/>
              </a:rPr>
              <a:t>.”</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smtClean="0">
                <a:solidFill>
                  <a:srgbClr val="000000"/>
                </a:solidFill>
                <a:latin typeface="Helvetica"/>
                <a:cs typeface="Helvetica"/>
              </a:rPr>
              <a:t>Lecture 6: Task Execution &amp; Applying Thread Pools</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35333998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Executor that starts a new thread for each task</a:t>
            </a:r>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10</a:t>
            </a:fld>
            <a:endParaRPr lang="en-US"/>
          </a:p>
        </p:txBody>
      </p:sp>
      <p:sp>
        <p:nvSpPr>
          <p:cNvPr id="5" name="Rectangle 4"/>
          <p:cNvSpPr/>
          <p:nvPr/>
        </p:nvSpPr>
        <p:spPr>
          <a:xfrm>
            <a:off x="474795" y="1898797"/>
            <a:ext cx="8415507" cy="4247317"/>
          </a:xfrm>
          <a:prstGeom prst="rect">
            <a:avLst/>
          </a:prstGeom>
        </p:spPr>
        <p:txBody>
          <a:bodyPr wrap="square">
            <a:spAutoFit/>
          </a:bodyPr>
          <a:lstStyle/>
          <a:p>
            <a:r>
              <a:rPr lang="en-US" dirty="0">
                <a:latin typeface="Courier New"/>
                <a:cs typeface="Courier New"/>
              </a:rPr>
              <a:t>package </a:t>
            </a:r>
            <a:r>
              <a:rPr lang="en-US" dirty="0" err="1">
                <a:latin typeface="Courier New"/>
                <a:cs typeface="Courier New"/>
              </a:rPr>
              <a:t>net.jcip.examples</a:t>
            </a:r>
            <a:r>
              <a:rPr lang="en-US" dirty="0" smtClean="0">
                <a:latin typeface="Courier New"/>
                <a:cs typeface="Courier New"/>
              </a:rPr>
              <a:t>;</a:t>
            </a:r>
            <a:endParaRPr lang="en-US" dirty="0">
              <a:latin typeface="Courier New"/>
              <a:cs typeface="Courier New"/>
            </a:endParaRPr>
          </a:p>
          <a:p>
            <a:r>
              <a:rPr lang="en-US" dirty="0">
                <a:latin typeface="Courier New"/>
                <a:cs typeface="Courier New"/>
              </a:rPr>
              <a:t>import </a:t>
            </a:r>
            <a:r>
              <a:rPr lang="en-US" dirty="0" err="1">
                <a:latin typeface="Courier New"/>
                <a:cs typeface="Courier New"/>
              </a:rPr>
              <a:t>java.util.concurrent</a:t>
            </a:r>
            <a:r>
              <a:rPr lang="en-US" dirty="0">
                <a:latin typeface="Courier New"/>
                <a:cs typeface="Courier New"/>
              </a:rPr>
              <a:t>.*;</a:t>
            </a:r>
          </a:p>
          <a:p>
            <a:endParaRPr lang="en-US" dirty="0">
              <a:latin typeface="Courier New"/>
              <a:cs typeface="Courier New"/>
            </a:endParaRPr>
          </a:p>
          <a:p>
            <a:r>
              <a:rPr lang="en-US" dirty="0">
                <a:latin typeface="Courier New"/>
                <a:cs typeface="Courier New"/>
              </a:rPr>
              <a:t>/**</a:t>
            </a:r>
          </a:p>
          <a:p>
            <a:r>
              <a:rPr lang="en-US" dirty="0">
                <a:latin typeface="Courier New"/>
                <a:cs typeface="Courier New"/>
              </a:rPr>
              <a:t> * </a:t>
            </a:r>
            <a:r>
              <a:rPr lang="en-US" dirty="0" err="1">
                <a:latin typeface="Courier New"/>
                <a:cs typeface="Courier New"/>
              </a:rPr>
              <a:t>ThreadPerTaskExecutor</a:t>
            </a:r>
            <a:endParaRPr lang="en-US" dirty="0">
              <a:latin typeface="Courier New"/>
              <a:cs typeface="Courier New"/>
            </a:endParaRPr>
          </a:p>
          <a:p>
            <a:r>
              <a:rPr lang="en-US" dirty="0">
                <a:latin typeface="Courier New"/>
                <a:cs typeface="Courier New"/>
              </a:rPr>
              <a:t> * &lt;p/&gt;</a:t>
            </a:r>
          </a:p>
          <a:p>
            <a:r>
              <a:rPr lang="en-US" dirty="0">
                <a:latin typeface="Courier New"/>
                <a:cs typeface="Courier New"/>
              </a:rPr>
              <a:t> * Executor that starts a new thread for each task</a:t>
            </a:r>
          </a:p>
          <a:p>
            <a:r>
              <a:rPr lang="en-US" dirty="0">
                <a:latin typeface="Courier New"/>
                <a:cs typeface="Courier New"/>
              </a:rPr>
              <a:t> *</a:t>
            </a:r>
          </a:p>
          <a:p>
            <a:r>
              <a:rPr lang="en-US" dirty="0">
                <a:latin typeface="Courier New"/>
                <a:cs typeface="Courier New"/>
              </a:rPr>
              <a:t> * @author Brian Goetz and Tim </a:t>
            </a:r>
            <a:r>
              <a:rPr lang="en-US" dirty="0" err="1">
                <a:latin typeface="Courier New"/>
                <a:cs typeface="Courier New"/>
              </a:rPr>
              <a:t>Peierls</a:t>
            </a:r>
            <a:endParaRPr lang="en-US" dirty="0">
              <a:latin typeface="Courier New"/>
              <a:cs typeface="Courier New"/>
            </a:endParaRPr>
          </a:p>
          <a:p>
            <a:r>
              <a:rPr lang="en-US" dirty="0">
                <a:latin typeface="Courier New"/>
                <a:cs typeface="Courier New"/>
              </a:rPr>
              <a:t> */</a:t>
            </a:r>
          </a:p>
          <a:p>
            <a:r>
              <a:rPr lang="en-US" dirty="0">
                <a:solidFill>
                  <a:srgbClr val="FF0000"/>
                </a:solidFill>
                <a:latin typeface="Courier New"/>
                <a:cs typeface="Courier New"/>
              </a:rPr>
              <a:t>public class </a:t>
            </a:r>
            <a:r>
              <a:rPr lang="en-US" dirty="0" err="1">
                <a:solidFill>
                  <a:srgbClr val="FF0000"/>
                </a:solidFill>
                <a:latin typeface="Courier New"/>
                <a:cs typeface="Courier New"/>
              </a:rPr>
              <a:t>ThreadPerTaskExecutor</a:t>
            </a:r>
            <a:r>
              <a:rPr lang="en-US" dirty="0">
                <a:solidFill>
                  <a:srgbClr val="FF0000"/>
                </a:solidFill>
                <a:latin typeface="Courier New"/>
                <a:cs typeface="Courier New"/>
              </a:rPr>
              <a:t> implements Executor {</a:t>
            </a:r>
          </a:p>
          <a:p>
            <a:r>
              <a:rPr lang="en-US" dirty="0">
                <a:solidFill>
                  <a:srgbClr val="FF0000"/>
                </a:solidFill>
                <a:latin typeface="Courier New"/>
                <a:cs typeface="Courier New"/>
              </a:rPr>
              <a:t>    public void execute(Runnable r) {</a:t>
            </a:r>
          </a:p>
          <a:p>
            <a:r>
              <a:rPr lang="en-US" dirty="0">
                <a:solidFill>
                  <a:srgbClr val="FF0000"/>
                </a:solidFill>
                <a:latin typeface="Courier New"/>
                <a:cs typeface="Courier New"/>
              </a:rPr>
              <a:t>        </a:t>
            </a:r>
            <a:r>
              <a:rPr lang="en-US" dirty="0">
                <a:solidFill>
                  <a:srgbClr val="3366FF"/>
                </a:solidFill>
                <a:latin typeface="Courier New"/>
                <a:cs typeface="Courier New"/>
              </a:rPr>
              <a:t>new Thread(r).start()</a:t>
            </a:r>
            <a:r>
              <a:rPr lang="en-US" dirty="0" smtClean="0">
                <a:solidFill>
                  <a:srgbClr val="3366FF"/>
                </a:solidFill>
                <a:latin typeface="Courier New"/>
                <a:cs typeface="Courier New"/>
              </a:rPr>
              <a:t>; //asynchronous (thread)</a:t>
            </a:r>
            <a:endParaRPr lang="en-US" dirty="0">
              <a:solidFill>
                <a:srgbClr val="3366FF"/>
              </a:solidFill>
              <a:latin typeface="Courier New"/>
              <a:cs typeface="Courier New"/>
            </a:endParaRPr>
          </a:p>
          <a:p>
            <a:r>
              <a:rPr lang="en-US" dirty="0">
                <a:solidFill>
                  <a:srgbClr val="FF0000"/>
                </a:solidFill>
                <a:latin typeface="Courier New"/>
                <a:cs typeface="Courier New"/>
              </a:rPr>
              <a:t>    };</a:t>
            </a:r>
          </a:p>
          <a:p>
            <a:r>
              <a:rPr lang="en-US" dirty="0">
                <a:solidFill>
                  <a:srgbClr val="FF0000"/>
                </a:solidFill>
                <a:latin typeface="Courier New"/>
                <a:cs typeface="Courier New"/>
              </a:rPr>
              <a:t>}</a:t>
            </a:r>
          </a:p>
        </p:txBody>
      </p:sp>
    </p:spTree>
    <p:extLst>
      <p:ext uri="{BB962C8B-B14F-4D97-AF65-F5344CB8AC3E}">
        <p14:creationId xmlns:p14="http://schemas.microsoft.com/office/powerpoint/2010/main" val="36667713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Executor that executes tasks synchronously in the calling thread</a:t>
            </a:r>
          </a:p>
        </p:txBody>
      </p:sp>
      <p:sp>
        <p:nvSpPr>
          <p:cNvPr id="4" name="Slide Number Placeholder 3"/>
          <p:cNvSpPr>
            <a:spLocks noGrp="1"/>
          </p:cNvSpPr>
          <p:nvPr>
            <p:ph type="sldNum" sz="quarter" idx="12"/>
          </p:nvPr>
        </p:nvSpPr>
        <p:spPr/>
        <p:txBody>
          <a:bodyPr/>
          <a:lstStyle/>
          <a:p>
            <a:fld id="{65B1A824-0C68-CC4D-95E6-4A24D88FC1D9}" type="slidenum">
              <a:rPr lang="en-US" smtClean="0"/>
              <a:t>11</a:t>
            </a:fld>
            <a:endParaRPr lang="en-US"/>
          </a:p>
        </p:txBody>
      </p:sp>
      <p:sp>
        <p:nvSpPr>
          <p:cNvPr id="5" name="Rectangle 4"/>
          <p:cNvSpPr/>
          <p:nvPr/>
        </p:nvSpPr>
        <p:spPr>
          <a:xfrm>
            <a:off x="457200" y="1832034"/>
            <a:ext cx="8229600" cy="4801315"/>
          </a:xfrm>
          <a:prstGeom prst="rect">
            <a:avLst/>
          </a:prstGeom>
        </p:spPr>
        <p:txBody>
          <a:bodyPr wrap="square">
            <a:spAutoFit/>
          </a:bodyPr>
          <a:lstStyle/>
          <a:p>
            <a:r>
              <a:rPr lang="en-US" dirty="0">
                <a:latin typeface="Courier New"/>
                <a:cs typeface="Courier New"/>
              </a:rPr>
              <a:t>package </a:t>
            </a:r>
            <a:r>
              <a:rPr lang="en-US" dirty="0" err="1">
                <a:latin typeface="Courier New"/>
                <a:cs typeface="Courier New"/>
              </a:rPr>
              <a:t>net.jcip.examples</a:t>
            </a:r>
            <a:r>
              <a:rPr lang="en-US" dirty="0">
                <a:latin typeface="Courier New"/>
                <a:cs typeface="Courier New"/>
              </a:rPr>
              <a:t>;</a:t>
            </a:r>
          </a:p>
          <a:p>
            <a:endParaRPr lang="en-US" dirty="0">
              <a:latin typeface="Courier New"/>
              <a:cs typeface="Courier New"/>
            </a:endParaRPr>
          </a:p>
          <a:p>
            <a:r>
              <a:rPr lang="en-US" dirty="0">
                <a:latin typeface="Courier New"/>
                <a:cs typeface="Courier New"/>
              </a:rPr>
              <a:t>import </a:t>
            </a:r>
            <a:r>
              <a:rPr lang="en-US" dirty="0" err="1">
                <a:latin typeface="Courier New"/>
                <a:cs typeface="Courier New"/>
              </a:rPr>
              <a:t>java.util.concurrent</a:t>
            </a:r>
            <a:r>
              <a:rPr lang="en-US" dirty="0">
                <a:latin typeface="Courier New"/>
                <a:cs typeface="Courier New"/>
              </a:rPr>
              <a:t>.*;</a:t>
            </a:r>
          </a:p>
          <a:p>
            <a:endParaRPr lang="en-US" dirty="0">
              <a:latin typeface="Courier New"/>
              <a:cs typeface="Courier New"/>
            </a:endParaRPr>
          </a:p>
          <a:p>
            <a:r>
              <a:rPr lang="en-US" dirty="0">
                <a:latin typeface="Courier New"/>
                <a:cs typeface="Courier New"/>
              </a:rPr>
              <a:t>/**</a:t>
            </a:r>
          </a:p>
          <a:p>
            <a:r>
              <a:rPr lang="en-US" dirty="0">
                <a:latin typeface="Courier New"/>
                <a:cs typeface="Courier New"/>
              </a:rPr>
              <a:t> * </a:t>
            </a:r>
            <a:r>
              <a:rPr lang="en-US" dirty="0" err="1">
                <a:latin typeface="Courier New"/>
                <a:cs typeface="Courier New"/>
              </a:rPr>
              <a:t>WithinThreadExecutor</a:t>
            </a:r>
            <a:endParaRPr lang="en-US" dirty="0">
              <a:latin typeface="Courier New"/>
              <a:cs typeface="Courier New"/>
            </a:endParaRPr>
          </a:p>
          <a:p>
            <a:r>
              <a:rPr lang="en-US" dirty="0">
                <a:latin typeface="Courier New"/>
                <a:cs typeface="Courier New"/>
              </a:rPr>
              <a:t> * &lt;p/&gt;</a:t>
            </a:r>
          </a:p>
          <a:p>
            <a:r>
              <a:rPr lang="en-US" dirty="0">
                <a:latin typeface="Courier New"/>
                <a:cs typeface="Courier New"/>
              </a:rPr>
              <a:t> * Executor that executes tasks synchronously in the calling thread</a:t>
            </a:r>
          </a:p>
          <a:p>
            <a:r>
              <a:rPr lang="en-US" dirty="0">
                <a:latin typeface="Courier New"/>
                <a:cs typeface="Courier New"/>
              </a:rPr>
              <a:t> *</a:t>
            </a:r>
          </a:p>
          <a:p>
            <a:r>
              <a:rPr lang="en-US" dirty="0">
                <a:latin typeface="Courier New"/>
                <a:cs typeface="Courier New"/>
              </a:rPr>
              <a:t> * @author Brian Goetz and Tim </a:t>
            </a:r>
            <a:r>
              <a:rPr lang="en-US" dirty="0" err="1">
                <a:latin typeface="Courier New"/>
                <a:cs typeface="Courier New"/>
              </a:rPr>
              <a:t>Peierls</a:t>
            </a:r>
            <a:endParaRPr lang="en-US" dirty="0">
              <a:latin typeface="Courier New"/>
              <a:cs typeface="Courier New"/>
            </a:endParaRPr>
          </a:p>
          <a:p>
            <a:r>
              <a:rPr lang="en-US" dirty="0">
                <a:latin typeface="Courier New"/>
                <a:cs typeface="Courier New"/>
              </a:rPr>
              <a:t> */</a:t>
            </a:r>
          </a:p>
          <a:p>
            <a:r>
              <a:rPr lang="en-US" dirty="0">
                <a:solidFill>
                  <a:srgbClr val="FF0000"/>
                </a:solidFill>
                <a:latin typeface="Courier New"/>
                <a:cs typeface="Courier New"/>
              </a:rPr>
              <a:t>public class </a:t>
            </a:r>
            <a:r>
              <a:rPr lang="en-US" dirty="0" err="1">
                <a:solidFill>
                  <a:srgbClr val="FF0000"/>
                </a:solidFill>
                <a:latin typeface="Courier New"/>
                <a:cs typeface="Courier New"/>
              </a:rPr>
              <a:t>WithinThreadExecutor</a:t>
            </a:r>
            <a:r>
              <a:rPr lang="en-US" dirty="0">
                <a:solidFill>
                  <a:srgbClr val="FF0000"/>
                </a:solidFill>
                <a:latin typeface="Courier New"/>
                <a:cs typeface="Courier New"/>
              </a:rPr>
              <a:t> implements Executor {</a:t>
            </a:r>
          </a:p>
          <a:p>
            <a:r>
              <a:rPr lang="en-US" dirty="0">
                <a:solidFill>
                  <a:srgbClr val="FF0000"/>
                </a:solidFill>
                <a:latin typeface="Courier New"/>
                <a:cs typeface="Courier New"/>
              </a:rPr>
              <a:t>    public void execute(Runnable r) {</a:t>
            </a:r>
          </a:p>
          <a:p>
            <a:r>
              <a:rPr lang="en-US" dirty="0">
                <a:solidFill>
                  <a:srgbClr val="FF0000"/>
                </a:solidFill>
                <a:latin typeface="Courier New"/>
                <a:cs typeface="Courier New"/>
              </a:rPr>
              <a:t>        </a:t>
            </a:r>
            <a:r>
              <a:rPr lang="en-US" dirty="0" err="1">
                <a:solidFill>
                  <a:srgbClr val="3366FF"/>
                </a:solidFill>
                <a:latin typeface="Courier New"/>
                <a:cs typeface="Courier New"/>
              </a:rPr>
              <a:t>r.run</a:t>
            </a:r>
            <a:r>
              <a:rPr lang="en-US" dirty="0">
                <a:solidFill>
                  <a:srgbClr val="3366FF"/>
                </a:solidFill>
                <a:latin typeface="Courier New"/>
                <a:cs typeface="Courier New"/>
              </a:rPr>
              <a:t>()</a:t>
            </a:r>
            <a:r>
              <a:rPr lang="en-US" dirty="0" smtClean="0">
                <a:solidFill>
                  <a:srgbClr val="3366FF"/>
                </a:solidFill>
                <a:latin typeface="Courier New"/>
                <a:cs typeface="Courier New"/>
              </a:rPr>
              <a:t>;		//synchronous</a:t>
            </a:r>
            <a:endParaRPr lang="en-US" dirty="0">
              <a:solidFill>
                <a:srgbClr val="3366FF"/>
              </a:solidFill>
              <a:latin typeface="Courier New"/>
              <a:cs typeface="Courier New"/>
            </a:endParaRPr>
          </a:p>
          <a:p>
            <a:r>
              <a:rPr lang="en-US" dirty="0">
                <a:solidFill>
                  <a:srgbClr val="FF0000"/>
                </a:solidFill>
                <a:latin typeface="Courier New"/>
                <a:cs typeface="Courier New"/>
              </a:rPr>
              <a:t>    };</a:t>
            </a:r>
          </a:p>
          <a:p>
            <a:r>
              <a:rPr lang="en-US" dirty="0">
                <a:solidFill>
                  <a:srgbClr val="FF0000"/>
                </a:solidFill>
                <a:latin typeface="Courier New"/>
                <a:cs typeface="Courier New"/>
              </a:rPr>
              <a:t>}</a:t>
            </a:r>
          </a:p>
        </p:txBody>
      </p:sp>
    </p:spTree>
    <p:extLst>
      <p:ext uri="{BB962C8B-B14F-4D97-AF65-F5344CB8AC3E}">
        <p14:creationId xmlns:p14="http://schemas.microsoft.com/office/powerpoint/2010/main" val="20012076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Policies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Executor implementation enables different </a:t>
            </a:r>
            <a:r>
              <a:rPr lang="en-US" i="1" dirty="0" smtClean="0">
                <a:solidFill>
                  <a:srgbClr val="FF0000"/>
                </a:solidFill>
              </a:rPr>
              <a:t>execution policies </a:t>
            </a:r>
            <a:r>
              <a:rPr lang="en-US" dirty="0" smtClean="0"/>
              <a:t>to be defined</a:t>
            </a:r>
          </a:p>
          <a:p>
            <a:r>
              <a:rPr lang="en-US" dirty="0" smtClean="0"/>
              <a:t>An execution policy specifies how tasks get executed</a:t>
            </a:r>
          </a:p>
          <a:p>
            <a:pPr lvl="1"/>
            <a:r>
              <a:rPr lang="en-US" dirty="0" smtClean="0"/>
              <a:t>Which thread?</a:t>
            </a:r>
          </a:p>
          <a:p>
            <a:pPr lvl="1"/>
            <a:r>
              <a:rPr lang="en-US" dirty="0" smtClean="0"/>
              <a:t>What order (FIFO, LIFO, priority order)?</a:t>
            </a:r>
          </a:p>
          <a:p>
            <a:pPr lvl="1"/>
            <a:r>
              <a:rPr lang="en-US" dirty="0" smtClean="0"/>
              <a:t>How many concurrent tasks?</a:t>
            </a:r>
          </a:p>
          <a:p>
            <a:pPr lvl="1"/>
            <a:r>
              <a:rPr lang="en-US" dirty="0" smtClean="0"/>
              <a:t>How many tasks may be queued pending execution?</a:t>
            </a:r>
          </a:p>
          <a:p>
            <a:pPr lvl="1"/>
            <a:r>
              <a:rPr lang="en-US" dirty="0" smtClean="0"/>
              <a:t>Overload policy?  (Which task to kill, and how)</a:t>
            </a:r>
          </a:p>
          <a:p>
            <a:pPr lvl="1"/>
            <a:r>
              <a:rPr lang="en-US" dirty="0" smtClean="0"/>
              <a:t>Pre- / post-task actions to perform, if any?</a:t>
            </a:r>
          </a:p>
          <a:p>
            <a:r>
              <a:rPr lang="en-US" dirty="0" smtClean="0"/>
              <a:t>Execution policies are a resource-management tool;</a:t>
            </a:r>
          </a:p>
          <a:p>
            <a:pPr marL="347662" lvl="1" indent="0">
              <a:buNone/>
            </a:pPr>
            <a:r>
              <a:rPr lang="en-US" dirty="0"/>
              <a:t>p</a:t>
            </a:r>
            <a:r>
              <a:rPr lang="en-US" dirty="0" smtClean="0"/>
              <a:t>ermit management of  concurrency </a:t>
            </a:r>
            <a:r>
              <a:rPr lang="en-US" dirty="0" err="1" smtClean="0"/>
              <a:t>vis</a:t>
            </a:r>
            <a:r>
              <a:rPr lang="en-US" dirty="0" smtClean="0"/>
              <a:t> a </a:t>
            </a:r>
            <a:r>
              <a:rPr lang="en-US" dirty="0" err="1" smtClean="0"/>
              <a:t>vis</a:t>
            </a:r>
            <a:r>
              <a:rPr lang="en-US" dirty="0" smtClean="0"/>
              <a:t> number of processors, other resources</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12</a:t>
            </a:fld>
            <a:endParaRPr lang="en-US"/>
          </a:p>
        </p:txBody>
      </p:sp>
    </p:spTree>
    <p:extLst>
      <p:ext uri="{BB962C8B-B14F-4D97-AF65-F5344CB8AC3E}">
        <p14:creationId xmlns:p14="http://schemas.microsoft.com/office/powerpoint/2010/main" val="3793158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1391"/>
          </a:xfrm>
        </p:spPr>
        <p:txBody>
          <a:bodyPr>
            <a:normAutofit fontScale="90000"/>
          </a:bodyPr>
          <a:lstStyle/>
          <a:p>
            <a:r>
              <a:rPr lang="en-US" dirty="0" smtClean="0">
                <a:cs typeface="Courier New" pitchFamily="49" charset="0"/>
              </a:rPr>
              <a:t>Thread Pools</a:t>
            </a:r>
            <a:endParaRPr lang="en-US" dirty="0"/>
          </a:p>
        </p:txBody>
      </p:sp>
      <p:sp>
        <p:nvSpPr>
          <p:cNvPr id="3" name="Content Placeholder 2"/>
          <p:cNvSpPr>
            <a:spLocks noGrp="1"/>
          </p:cNvSpPr>
          <p:nvPr>
            <p:ph idx="1"/>
          </p:nvPr>
        </p:nvSpPr>
        <p:spPr>
          <a:xfrm>
            <a:off x="166174" y="842781"/>
            <a:ext cx="8735984" cy="5425823"/>
          </a:xfrm>
        </p:spPr>
        <p:txBody>
          <a:bodyPr>
            <a:normAutofit fontScale="55000" lnSpcReduction="20000"/>
          </a:bodyPr>
          <a:lstStyle/>
          <a:p>
            <a:r>
              <a:rPr lang="en-US" dirty="0" smtClean="0"/>
              <a:t>Contains collection of homogeneous </a:t>
            </a:r>
            <a:r>
              <a:rPr lang="en-US" i="1" dirty="0" smtClean="0">
                <a:solidFill>
                  <a:srgbClr val="FF0000"/>
                </a:solidFill>
              </a:rPr>
              <a:t>worker threads</a:t>
            </a:r>
          </a:p>
          <a:p>
            <a:r>
              <a:rPr lang="en-US" dirty="0" smtClean="0"/>
              <a:t>Is tightly bound to a </a:t>
            </a:r>
            <a:r>
              <a:rPr lang="en-US" i="1" dirty="0" smtClean="0">
                <a:solidFill>
                  <a:srgbClr val="FF0000"/>
                </a:solidFill>
              </a:rPr>
              <a:t>work queue holding tasks</a:t>
            </a:r>
            <a:r>
              <a:rPr lang="en-US" i="1" dirty="0" smtClean="0"/>
              <a:t> </a:t>
            </a:r>
            <a:r>
              <a:rPr lang="en-US" dirty="0" smtClean="0"/>
              <a:t>to be executed</a:t>
            </a:r>
          </a:p>
          <a:p>
            <a:r>
              <a:rPr lang="en-US" dirty="0" smtClean="0"/>
              <a:t>Worker threads:</a:t>
            </a:r>
          </a:p>
          <a:p>
            <a:pPr lvl="1"/>
            <a:r>
              <a:rPr lang="en-US" dirty="0" smtClean="0"/>
              <a:t>Request next task from work queue</a:t>
            </a:r>
          </a:p>
          <a:p>
            <a:pPr lvl="1"/>
            <a:r>
              <a:rPr lang="en-US" dirty="0" smtClean="0"/>
              <a:t>Execute it</a:t>
            </a:r>
          </a:p>
          <a:p>
            <a:pPr lvl="1"/>
            <a:r>
              <a:rPr lang="en-US" dirty="0" smtClean="0"/>
              <a:t>Return to waiting for next task</a:t>
            </a:r>
          </a:p>
          <a:p>
            <a:r>
              <a:rPr lang="en-US" dirty="0" smtClean="0"/>
              <a:t>Advantages (vs. creating new thread)</a:t>
            </a:r>
          </a:p>
          <a:p>
            <a:pPr lvl="1"/>
            <a:r>
              <a:rPr lang="en-US" dirty="0" smtClean="0"/>
              <a:t>No need to wait for creation of new task</a:t>
            </a:r>
          </a:p>
          <a:p>
            <a:pPr lvl="1"/>
            <a:r>
              <a:rPr lang="en-US" dirty="0" smtClean="0"/>
              <a:t>No overhead associated with task creation, elimination</a:t>
            </a:r>
          </a:p>
          <a:p>
            <a:r>
              <a:rPr lang="en-US" dirty="0" smtClean="0">
                <a:solidFill>
                  <a:srgbClr val="FF0000"/>
                </a:solidFill>
                <a:latin typeface="Courier New" pitchFamily="49" charset="0"/>
                <a:cs typeface="Courier New" pitchFamily="49" charset="0"/>
              </a:rPr>
              <a:t>Executors</a:t>
            </a:r>
            <a:r>
              <a:rPr lang="en-US" dirty="0" smtClean="0"/>
              <a:t> class contains factory methods for creating thread pools, e.g.</a:t>
            </a:r>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newFixedThreadPool</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int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nThreads</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reuses a fixed number of threads operating off a shared unbounded queue. </a:t>
            </a:r>
            <a:endParaRPr lang="en-US" dirty="0" smtClean="0"/>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newCachedThreadPool</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creates new threads as </a:t>
            </a:r>
            <a:r>
              <a:rPr lang="en-US" dirty="0" smtClean="0"/>
              <a:t>needed [</a:t>
            </a:r>
            <a:r>
              <a:rPr lang="en-US" dirty="0" smtClean="0">
                <a:solidFill>
                  <a:srgbClr val="3366FF"/>
                </a:solidFill>
              </a:rPr>
              <a:t>no bounds on the number of threads</a:t>
            </a:r>
            <a:r>
              <a:rPr lang="en-US" dirty="0" smtClean="0"/>
              <a:t>], </a:t>
            </a:r>
            <a:r>
              <a:rPr lang="en-US" dirty="0"/>
              <a:t>but will reuse previously constructed threads when they are available. </a:t>
            </a:r>
            <a:endParaRPr lang="en-US" dirty="0" smtClean="0"/>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newSingleThreadExecutor</a:t>
            </a:r>
            <a:r>
              <a:rPr lang="en-US" dirty="0">
                <a:solidFill>
                  <a:srgbClr val="FF0000"/>
                </a:solidFill>
                <a:latin typeface="Courier New" pitchFamily="49" charset="0"/>
                <a:cs typeface="Courier New" pitchFamily="49" charset="0"/>
              </a:rPr>
              <a:t>() </a:t>
            </a:r>
          </a:p>
          <a:p>
            <a:pPr marL="685800" lvl="2" indent="0">
              <a:buNone/>
            </a:pPr>
            <a:r>
              <a:rPr lang="en-US" dirty="0"/>
              <a:t>Creates an Executor that uses a single worker thread operating off an unbounded queue. </a:t>
            </a:r>
            <a:endParaRPr lang="en-US" dirty="0" smtClean="0"/>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ScheduledExecutorService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newScheduledThreadPool</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int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corePoolSize</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can schedule commands to run after a given delay, or to execute periodically. </a:t>
            </a:r>
            <a:endParaRPr lang="en-US" dirty="0" smtClean="0"/>
          </a:p>
          <a:p>
            <a:pPr marL="685800" lvl="2" indent="0">
              <a:buNone/>
            </a:pPr>
            <a:r>
              <a:rPr lang="en-US" dirty="0"/>
              <a:t>[</a:t>
            </a:r>
            <a:r>
              <a:rPr lang="en-US" dirty="0" smtClean="0"/>
              <a:t>e.g., </a:t>
            </a:r>
            <a:r>
              <a:rPr lang="en-US" dirty="0" err="1" smtClean="0"/>
              <a:t>scheduleAtFixedRate</a:t>
            </a:r>
            <a:r>
              <a:rPr lang="en-US" dirty="0"/>
              <a:t>(Runnable command, long </a:t>
            </a:r>
            <a:r>
              <a:rPr lang="en-US" dirty="0" err="1"/>
              <a:t>initialDelay</a:t>
            </a:r>
            <a:r>
              <a:rPr lang="en-US" dirty="0"/>
              <a:t>, long period, </a:t>
            </a:r>
            <a:r>
              <a:rPr lang="en-US" dirty="0" err="1"/>
              <a:t>TimeUnit</a:t>
            </a:r>
            <a:r>
              <a:rPr lang="en-US" dirty="0"/>
              <a:t> unit)</a:t>
            </a:r>
          </a:p>
          <a:p>
            <a:pPr marL="685800" lvl="2" indent="0">
              <a:buNone/>
            </a:pPr>
            <a:r>
              <a:rPr lang="en-US" dirty="0"/>
              <a:t>Creates and executes a periodic action that becomes enabled first after the given initial delay, and subsequently with the given period; that is executions will commence after </a:t>
            </a:r>
            <a:r>
              <a:rPr lang="en-US" dirty="0" err="1"/>
              <a:t>initialDelay</a:t>
            </a:r>
            <a:r>
              <a:rPr lang="en-US" dirty="0"/>
              <a:t> then </a:t>
            </a:r>
            <a:r>
              <a:rPr lang="en-US" dirty="0" err="1"/>
              <a:t>initialDelay+period</a:t>
            </a:r>
            <a:r>
              <a:rPr lang="en-US" dirty="0"/>
              <a:t>, then </a:t>
            </a:r>
            <a:r>
              <a:rPr lang="en-US" dirty="0" err="1"/>
              <a:t>initialDelay</a:t>
            </a:r>
            <a:r>
              <a:rPr lang="en-US" dirty="0"/>
              <a:t> + 2 * period, and so on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13</a:t>
            </a:fld>
            <a:endParaRPr lang="en-US"/>
          </a:p>
        </p:txBody>
      </p:sp>
    </p:spTree>
    <p:extLst>
      <p:ext uri="{BB962C8B-B14F-4D97-AF65-F5344CB8AC3E}">
        <p14:creationId xmlns:p14="http://schemas.microsoft.com/office/powerpoint/2010/main" val="25116949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B1A824-0C68-CC4D-95E6-4A24D88FC1D9}" type="slidenum">
              <a:rPr lang="en-US" smtClean="0"/>
              <a:t>14</a:t>
            </a:fld>
            <a:endParaRPr lang="en-US"/>
          </a:p>
        </p:txBody>
      </p:sp>
      <p:pic>
        <p:nvPicPr>
          <p:cNvPr id="5" name="Picture 4"/>
          <p:cNvPicPr>
            <a:picLocks noChangeAspect="1"/>
          </p:cNvPicPr>
          <p:nvPr/>
        </p:nvPicPr>
        <p:blipFill>
          <a:blip r:embed="rId2"/>
          <a:stretch>
            <a:fillRect/>
          </a:stretch>
        </p:blipFill>
        <p:spPr>
          <a:xfrm>
            <a:off x="0" y="114300"/>
            <a:ext cx="9144000" cy="6606153"/>
          </a:xfrm>
          <a:prstGeom prst="rect">
            <a:avLst/>
          </a:prstGeom>
        </p:spPr>
      </p:pic>
    </p:spTree>
    <p:extLst>
      <p:ext uri="{BB962C8B-B14F-4D97-AF65-F5344CB8AC3E}">
        <p14:creationId xmlns:p14="http://schemas.microsoft.com/office/powerpoint/2010/main" val="23656080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ExecutorService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factory methods in Executors return objects in </a:t>
            </a:r>
            <a:r>
              <a:rPr lang="en-US" dirty="0" err="1">
                <a:latin typeface="Courier New" pitchFamily="49" charset="0"/>
                <a:cs typeface="Courier New" pitchFamily="49" charset="0"/>
              </a:rPr>
              <a:t>ExecutorService</a:t>
            </a:r>
            <a:endParaRPr lang="en-US" dirty="0" smtClean="0"/>
          </a:p>
          <a:p>
            <a:r>
              <a:rPr lang="en-US" dirty="0" err="1" smtClean="0">
                <a:latin typeface="Courier New" pitchFamily="49" charset="0"/>
                <a:cs typeface="Courier New" pitchFamily="49" charset="0"/>
              </a:rPr>
              <a:t>ExecutorService</a:t>
            </a:r>
            <a:endParaRPr lang="en-US" dirty="0">
              <a:latin typeface="Courier New" pitchFamily="49" charset="0"/>
              <a:cs typeface="Courier New" pitchFamily="49" charset="0"/>
            </a:endParaRPr>
          </a:p>
          <a:p>
            <a:pPr lvl="1"/>
            <a:r>
              <a:rPr lang="en-US" dirty="0" smtClean="0"/>
              <a:t>Is an interface extending </a:t>
            </a:r>
            <a:r>
              <a:rPr lang="en-US" dirty="0" smtClean="0">
                <a:latin typeface="Courier New" pitchFamily="49" charset="0"/>
                <a:cs typeface="Courier New" pitchFamily="49" charset="0"/>
              </a:rPr>
              <a:t>Executor</a:t>
            </a:r>
          </a:p>
          <a:p>
            <a:pPr lvl="1"/>
            <a:r>
              <a:rPr lang="en-US" dirty="0" smtClean="0"/>
              <a:t>The new methods include mechanisms for shutting down an executor</a:t>
            </a:r>
          </a:p>
          <a:p>
            <a:pPr lvl="2"/>
            <a:r>
              <a:rPr lang="en-US" dirty="0" smtClean="0"/>
              <a:t>JVM cannot terminate until all non-daemon threads shut down</a:t>
            </a:r>
          </a:p>
          <a:p>
            <a:pPr lvl="2"/>
            <a:r>
              <a:rPr lang="en-US" dirty="0" smtClean="0"/>
              <a:t>Worker threads are non-daemon threads</a:t>
            </a:r>
          </a:p>
          <a:p>
            <a:pPr lvl="2"/>
            <a:r>
              <a:rPr lang="en-US" dirty="0" smtClean="0"/>
              <a:t>Shutting down an executor requires shutting down these threads and dealing with any queued tasks</a:t>
            </a:r>
            <a:endParaRPr lang="en-US" dirty="0"/>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15</a:t>
            </a:fld>
            <a:endParaRPr lang="en-US"/>
          </a:p>
        </p:txBody>
      </p:sp>
    </p:spTree>
    <p:extLst>
      <p:ext uri="{BB962C8B-B14F-4D97-AF65-F5344CB8AC3E}">
        <p14:creationId xmlns:p14="http://schemas.microsoft.com/office/powerpoint/2010/main" val="25036906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5054"/>
          </a:xfrm>
        </p:spPr>
        <p:txBody>
          <a:bodyPr>
            <a:normAutofit fontScale="90000"/>
          </a:bodyPr>
          <a:lstStyle/>
          <a:p>
            <a:r>
              <a:rPr lang="en-US" dirty="0" smtClean="0"/>
              <a:t>Executor Life Cycle</a:t>
            </a:r>
            <a:endParaRPr lang="en-US" dirty="0"/>
          </a:p>
        </p:txBody>
      </p:sp>
      <p:sp>
        <p:nvSpPr>
          <p:cNvPr id="3" name="Content Placeholder 2"/>
          <p:cNvSpPr>
            <a:spLocks noGrp="1"/>
          </p:cNvSpPr>
          <p:nvPr>
            <p:ph idx="1"/>
          </p:nvPr>
        </p:nvSpPr>
        <p:spPr>
          <a:xfrm>
            <a:off x="457200" y="1080186"/>
            <a:ext cx="8229600" cy="5188418"/>
          </a:xfrm>
        </p:spPr>
        <p:txBody>
          <a:bodyPr>
            <a:normAutofit fontScale="62500" lnSpcReduction="20000"/>
          </a:bodyPr>
          <a:lstStyle/>
          <a:p>
            <a:r>
              <a:rPr lang="en-US" dirty="0" smtClean="0"/>
              <a:t>An executor can be in one of three states</a:t>
            </a:r>
          </a:p>
          <a:p>
            <a:pPr lvl="1"/>
            <a:r>
              <a:rPr lang="en-US" i="1" dirty="0" smtClean="0">
                <a:solidFill>
                  <a:srgbClr val="FF0000"/>
                </a:solidFill>
              </a:rPr>
              <a:t>Running</a:t>
            </a:r>
            <a:r>
              <a:rPr lang="en-US" dirty="0" smtClean="0"/>
              <a:t>:  executor is executing tasks, accepting new tasks</a:t>
            </a:r>
          </a:p>
          <a:p>
            <a:pPr lvl="1"/>
            <a:r>
              <a:rPr lang="en-US" i="1" dirty="0">
                <a:solidFill>
                  <a:srgbClr val="FF0000"/>
                </a:solidFill>
              </a:rPr>
              <a:t>Shutdown</a:t>
            </a:r>
            <a:r>
              <a:rPr lang="en-US" dirty="0" smtClean="0"/>
              <a:t>: executor has stopped accepting new tasks, may or may not be finishing already accepted tasks</a:t>
            </a:r>
          </a:p>
          <a:p>
            <a:pPr lvl="1"/>
            <a:r>
              <a:rPr lang="en-US" i="1" dirty="0">
                <a:solidFill>
                  <a:srgbClr val="FF0000"/>
                </a:solidFill>
              </a:rPr>
              <a:t>Terminated</a:t>
            </a:r>
            <a:r>
              <a:rPr lang="en-US" dirty="0" smtClean="0"/>
              <a:t>:  executor has terminated all worker threads and is done</a:t>
            </a:r>
          </a:p>
          <a:p>
            <a:r>
              <a:rPr lang="en-US" dirty="0" err="1" smtClean="0"/>
              <a:t>ExecutorService</a:t>
            </a:r>
            <a:r>
              <a:rPr lang="en-US" dirty="0" smtClean="0"/>
              <a:t> interface includes methods corresponding to these states</a:t>
            </a:r>
          </a:p>
          <a:p>
            <a:pPr lvl="1"/>
            <a:r>
              <a:rPr lang="en-US" dirty="0">
                <a:solidFill>
                  <a:srgbClr val="FF0000"/>
                </a:solidFill>
                <a:latin typeface="Courier New" pitchFamily="49" charset="0"/>
                <a:cs typeface="Courier New" pitchFamily="49" charset="0"/>
              </a:rPr>
              <a:t>void shutdown() </a:t>
            </a:r>
          </a:p>
          <a:p>
            <a:pPr marL="685800" lvl="2" indent="0">
              <a:buNone/>
            </a:pPr>
            <a:r>
              <a:rPr lang="en-US" dirty="0"/>
              <a:t>Initiates an orderly shutdown in which previously submitted tasks are executed, but no new tasks will be accepted. </a:t>
            </a:r>
            <a:endParaRPr lang="en-US" dirty="0" smtClean="0"/>
          </a:p>
          <a:p>
            <a:pPr lvl="1"/>
            <a:r>
              <a:rPr lang="en-US" sz="2700" dirty="0">
                <a:solidFill>
                  <a:srgbClr val="FF0000"/>
                </a:solidFill>
                <a:latin typeface="Courier New" pitchFamily="49" charset="0"/>
                <a:cs typeface="Courier New" pitchFamily="49" charset="0"/>
              </a:rPr>
              <a:t>List&lt;Runnable&gt; </a:t>
            </a:r>
            <a:r>
              <a:rPr lang="en-US" sz="2700" dirty="0" err="1">
                <a:solidFill>
                  <a:srgbClr val="FF0000"/>
                </a:solidFill>
                <a:latin typeface="Courier New" pitchFamily="49" charset="0"/>
                <a:cs typeface="Courier New" pitchFamily="49" charset="0"/>
              </a:rPr>
              <a:t>shutdownNow</a:t>
            </a:r>
            <a:r>
              <a:rPr lang="en-US" sz="2700" dirty="0">
                <a:solidFill>
                  <a:srgbClr val="FF0000"/>
                </a:solidFill>
                <a:latin typeface="Courier New" pitchFamily="49" charset="0"/>
                <a:cs typeface="Courier New" pitchFamily="49" charset="0"/>
              </a:rPr>
              <a:t>() </a:t>
            </a:r>
          </a:p>
          <a:p>
            <a:pPr marL="685800" lvl="2" indent="0">
              <a:buNone/>
            </a:pPr>
            <a:r>
              <a:rPr lang="en-US" dirty="0"/>
              <a:t>Attempts to stop all actively executing tasks, halts the processing of waiting </a:t>
            </a:r>
            <a:r>
              <a:rPr lang="en-US" dirty="0" smtClean="0"/>
              <a:t>tasks [</a:t>
            </a:r>
            <a:r>
              <a:rPr lang="en-US" dirty="0" smtClean="0">
                <a:solidFill>
                  <a:srgbClr val="3366FF"/>
                </a:solidFill>
              </a:rPr>
              <a:t>abruptly</a:t>
            </a:r>
            <a:r>
              <a:rPr lang="en-US" dirty="0" smtClean="0"/>
              <a:t>], </a:t>
            </a:r>
            <a:r>
              <a:rPr lang="en-US" dirty="0"/>
              <a:t>and returns a list of the tasks that were awaiting execution. </a:t>
            </a:r>
            <a:endParaRPr lang="en-US" dirty="0" smtClean="0"/>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isShutdown</a:t>
            </a:r>
            <a:r>
              <a:rPr lang="en-US" sz="2700" dirty="0">
                <a:solidFill>
                  <a:srgbClr val="FF0000"/>
                </a:solidFill>
                <a:latin typeface="Courier New" pitchFamily="49" charset="0"/>
                <a:cs typeface="Courier New" pitchFamily="49" charset="0"/>
              </a:rPr>
              <a:t>() </a:t>
            </a:r>
          </a:p>
          <a:p>
            <a:pPr marL="685800" lvl="2" indent="0">
              <a:buNone/>
            </a:pPr>
            <a:r>
              <a:rPr lang="en-US" dirty="0"/>
              <a:t>Returns true if this executor has been shut down. </a:t>
            </a:r>
            <a:endParaRPr lang="en-US" dirty="0" smtClean="0"/>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isTerminated</a:t>
            </a:r>
            <a:r>
              <a:rPr lang="en-US" sz="2700" dirty="0">
                <a:solidFill>
                  <a:srgbClr val="FF0000"/>
                </a:solidFill>
                <a:latin typeface="Courier New" pitchFamily="49" charset="0"/>
                <a:cs typeface="Courier New" pitchFamily="49" charset="0"/>
              </a:rPr>
              <a:t>() </a:t>
            </a:r>
          </a:p>
          <a:p>
            <a:pPr marL="685800" lvl="2" indent="0">
              <a:buNone/>
            </a:pPr>
            <a:r>
              <a:rPr lang="en-US" dirty="0"/>
              <a:t>Returns true if all tasks have completed following shut down. </a:t>
            </a:r>
            <a:endParaRPr lang="en-US" dirty="0" smtClean="0"/>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awaitTermination</a:t>
            </a:r>
            <a:r>
              <a:rPr lang="en-US" sz="2700" dirty="0">
                <a:solidFill>
                  <a:srgbClr val="FF0000"/>
                </a:solidFill>
                <a:latin typeface="Courier New" pitchFamily="49" charset="0"/>
                <a:cs typeface="Courier New" pitchFamily="49" charset="0"/>
              </a:rPr>
              <a:t>(long timeout, </a:t>
            </a:r>
            <a:r>
              <a:rPr lang="en-US" sz="2700" dirty="0" err="1">
                <a:solidFill>
                  <a:srgbClr val="FF0000"/>
                </a:solidFill>
                <a:latin typeface="Courier New" pitchFamily="49" charset="0"/>
                <a:cs typeface="Courier New" pitchFamily="49" charset="0"/>
              </a:rPr>
              <a:t>TimeUnit</a:t>
            </a:r>
            <a:r>
              <a:rPr lang="en-US" sz="2700" dirty="0">
                <a:solidFill>
                  <a:srgbClr val="FF0000"/>
                </a:solidFill>
                <a:latin typeface="Courier New" pitchFamily="49" charset="0"/>
                <a:cs typeface="Courier New" pitchFamily="49" charset="0"/>
              </a:rPr>
              <a:t> unit) </a:t>
            </a:r>
          </a:p>
          <a:p>
            <a:pPr marL="685800" lvl="2" indent="0">
              <a:buNone/>
            </a:pPr>
            <a:r>
              <a:rPr lang="en-US" dirty="0"/>
              <a:t>Blocks until all tasks have completed execution after a shutdown request, or the timeout occurs, or the current thread is interrupted, whichever happens first. </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16</a:t>
            </a:fld>
            <a:endParaRPr lang="en-US"/>
          </a:p>
        </p:txBody>
      </p:sp>
    </p:spTree>
    <p:extLst>
      <p:ext uri="{BB962C8B-B14F-4D97-AF65-F5344CB8AC3E}">
        <p14:creationId xmlns:p14="http://schemas.microsoft.com/office/powerpoint/2010/main" val="22029580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Tasks Submitted After Shutdown?</a:t>
            </a:r>
            <a:endParaRPr lang="en-US" dirty="0"/>
          </a:p>
        </p:txBody>
      </p:sp>
      <p:sp>
        <p:nvSpPr>
          <p:cNvPr id="3" name="Content Placeholder 2"/>
          <p:cNvSpPr>
            <a:spLocks noGrp="1"/>
          </p:cNvSpPr>
          <p:nvPr>
            <p:ph idx="1"/>
          </p:nvPr>
        </p:nvSpPr>
        <p:spPr/>
        <p:txBody>
          <a:bodyPr/>
          <a:lstStyle/>
          <a:p>
            <a:pPr marL="0" indent="0">
              <a:buNone/>
            </a:pPr>
            <a:r>
              <a:rPr lang="en-US" dirty="0" smtClean="0"/>
              <a:t>They are handled by the </a:t>
            </a:r>
            <a:r>
              <a:rPr lang="en-US" i="1" dirty="0" smtClean="0">
                <a:solidFill>
                  <a:srgbClr val="FF0000"/>
                </a:solidFill>
              </a:rPr>
              <a:t>rejected execution handler</a:t>
            </a:r>
          </a:p>
          <a:p>
            <a:pPr lvl="1"/>
            <a:r>
              <a:rPr lang="en-US" dirty="0" smtClean="0"/>
              <a:t>Could just swallow the tasks</a:t>
            </a:r>
          </a:p>
          <a:p>
            <a:pPr lvl="1"/>
            <a:r>
              <a:rPr lang="en-US" dirty="0" smtClean="0"/>
              <a:t>Could throw </a:t>
            </a:r>
            <a:r>
              <a:rPr lang="en-US" dirty="0" err="1" smtClean="0">
                <a:latin typeface="Courier New" pitchFamily="49" charset="0"/>
                <a:cs typeface="Courier New" pitchFamily="49" charset="0"/>
              </a:rPr>
              <a:t>RejectedExecutionException</a:t>
            </a:r>
            <a:endParaRPr lang="en-US" dirty="0" smtClean="0">
              <a:latin typeface="Courier New" pitchFamily="49" charset="0"/>
              <a:cs typeface="Courier New" pitchFamily="49" charset="0"/>
            </a:endParaRPr>
          </a:p>
          <a:p>
            <a:pPr lvl="1"/>
            <a:r>
              <a:rPr lang="en-US" dirty="0" smtClean="0"/>
              <a:t>Depends on implementation!</a:t>
            </a:r>
          </a:p>
          <a:p>
            <a:r>
              <a:rPr lang="en-US" dirty="0" smtClean="0"/>
              <a:t>More details in later part of book</a:t>
            </a:r>
            <a:endParaRPr lang="en-US" dirty="0"/>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17</a:t>
            </a:fld>
            <a:endParaRPr lang="en-US"/>
          </a:p>
        </p:txBody>
      </p:sp>
    </p:spTree>
    <p:extLst>
      <p:ext uri="{BB962C8B-B14F-4D97-AF65-F5344CB8AC3E}">
        <p14:creationId xmlns:p14="http://schemas.microsoft.com/office/powerpoint/2010/main" val="10275677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7650"/>
          </a:xfrm>
        </p:spPr>
        <p:txBody>
          <a:bodyPr>
            <a:normAutofit fontScale="90000"/>
          </a:bodyPr>
          <a:lstStyle/>
          <a:p>
            <a:r>
              <a:rPr lang="en-US" dirty="0" err="1" smtClean="0"/>
              <a:t>LifeCycleWebServer</a:t>
            </a:r>
            <a:r>
              <a:rPr lang="en-US" dirty="0" smtClean="0"/>
              <a:t> (JCIP p. 122)</a:t>
            </a:r>
            <a:endParaRPr lang="en-US" dirty="0"/>
          </a:p>
        </p:txBody>
      </p:sp>
      <p:sp>
        <p:nvSpPr>
          <p:cNvPr id="3" name="Content Placeholder 2"/>
          <p:cNvSpPr>
            <a:spLocks noGrp="1"/>
          </p:cNvSpPr>
          <p:nvPr>
            <p:ph idx="1"/>
          </p:nvPr>
        </p:nvSpPr>
        <p:spPr>
          <a:xfrm>
            <a:off x="457200" y="949616"/>
            <a:ext cx="8229600" cy="5406734"/>
          </a:xfrm>
        </p:spPr>
        <p:txBody>
          <a:bodyPr>
            <a:noAutofit/>
          </a:bodyPr>
          <a:lstStyle/>
          <a:p>
            <a:pPr marL="0" indent="0">
              <a:buNone/>
            </a:pPr>
            <a:r>
              <a:rPr lang="en-US" sz="1100" dirty="0">
                <a:latin typeface="Courier New" pitchFamily="49" charset="0"/>
                <a:cs typeface="Courier New" pitchFamily="49" charset="0"/>
              </a:rPr>
              <a:t>public class </a:t>
            </a:r>
            <a:r>
              <a:rPr lang="en-US" sz="1100" dirty="0" err="1">
                <a:latin typeface="Courier New" pitchFamily="49" charset="0"/>
                <a:cs typeface="Courier New" pitchFamily="49" charset="0"/>
              </a:rPr>
              <a:t>LifecycleWebServer</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private final </a:t>
            </a:r>
            <a:r>
              <a:rPr lang="en-US" sz="1100" b="1" dirty="0" err="1">
                <a:solidFill>
                  <a:srgbClr val="0070C0"/>
                </a:solidFill>
                <a:latin typeface="Courier New" pitchFamily="49" charset="0"/>
                <a:cs typeface="Courier New" pitchFamily="49" charset="0"/>
              </a:rPr>
              <a:t>ExecutorService</a:t>
            </a:r>
            <a:r>
              <a:rPr lang="en-US" sz="1100" b="1" dirty="0">
                <a:solidFill>
                  <a:srgbClr val="0070C0"/>
                </a:solidFill>
                <a:latin typeface="Courier New" pitchFamily="49" charset="0"/>
                <a:cs typeface="Courier New" pitchFamily="49" charset="0"/>
              </a:rPr>
              <a:t> exec </a:t>
            </a:r>
            <a:r>
              <a:rPr lang="en-US" sz="1100" b="1" dirty="0" smtClean="0">
                <a:solidFill>
                  <a:srgbClr val="0070C0"/>
                </a:solidFill>
                <a:latin typeface="Courier New" pitchFamily="49" charset="0"/>
                <a:cs typeface="Courier New" pitchFamily="49" charset="0"/>
              </a:rPr>
              <a:t>= </a:t>
            </a:r>
            <a:r>
              <a:rPr lang="en-US" sz="1100" b="1" dirty="0" err="1" smtClean="0">
                <a:solidFill>
                  <a:srgbClr val="0070C0"/>
                </a:solidFill>
                <a:latin typeface="Courier New" pitchFamily="49" charset="0"/>
                <a:cs typeface="Courier New" pitchFamily="49" charset="0"/>
              </a:rPr>
              <a:t>Executors.newCachedThreadPool</a:t>
            </a:r>
            <a:r>
              <a:rPr lang="en-US" sz="1100" b="1" dirty="0" smtClean="0">
                <a:solidFill>
                  <a:srgbClr val="0070C0"/>
                </a:solidFill>
                <a:latin typeface="Courier New" pitchFamily="49" charset="0"/>
                <a:cs typeface="Courier New" pitchFamily="49" charset="0"/>
              </a:rPr>
              <a:t>();</a:t>
            </a:r>
          </a:p>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public void start() throws </a:t>
            </a:r>
            <a:r>
              <a:rPr lang="en-US" sz="1100" dirty="0" err="1">
                <a:latin typeface="Courier New" pitchFamily="49" charset="0"/>
                <a:cs typeface="Courier New" pitchFamily="49" charset="0"/>
              </a:rPr>
              <a:t>IOException</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ServerSocket</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socket = new </a:t>
            </a:r>
            <a:r>
              <a:rPr lang="en-US" sz="1100" dirty="0" err="1">
                <a:latin typeface="Courier New" pitchFamily="49" charset="0"/>
                <a:cs typeface="Courier New" pitchFamily="49" charset="0"/>
              </a:rPr>
              <a:t>ServerSocket</a:t>
            </a:r>
            <a:r>
              <a:rPr lang="en-US" sz="1100" dirty="0">
                <a:latin typeface="Courier New" pitchFamily="49" charset="0"/>
                <a:cs typeface="Courier New" pitchFamily="49" charset="0"/>
              </a:rPr>
              <a:t>(80</a:t>
            </a:r>
            <a:r>
              <a:rPr lang="en-US" sz="1100" dirty="0" smtClean="0">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while (!</a:t>
            </a:r>
            <a:r>
              <a:rPr lang="en-US" sz="1100" b="1" dirty="0" err="1">
                <a:solidFill>
                  <a:srgbClr val="0070C0"/>
                </a:solidFill>
                <a:latin typeface="Courier New" pitchFamily="49" charset="0"/>
                <a:cs typeface="Courier New" pitchFamily="49" charset="0"/>
              </a:rPr>
              <a:t>exec.isShutdown</a:t>
            </a:r>
            <a:r>
              <a:rPr lang="en-US" sz="1100" b="1" dirty="0">
                <a:solidFill>
                  <a:srgbClr val="0070C0"/>
                </a:solidFill>
                <a:latin typeface="Courier New" pitchFamily="49" charset="0"/>
                <a:cs typeface="Courier New" pitchFamily="49" charset="0"/>
              </a:rPr>
              <a:t>()) </a:t>
            </a:r>
            <a:r>
              <a:rPr lang="en-US" sz="1100" b="1" dirty="0" smtClean="0">
                <a:solidFill>
                  <a:srgbClr val="0070C0"/>
                </a:solidFill>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try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final Socket conn = </a:t>
            </a:r>
            <a:r>
              <a:rPr lang="en-US" sz="1100" dirty="0" err="1">
                <a:latin typeface="Courier New" pitchFamily="49" charset="0"/>
                <a:cs typeface="Courier New" pitchFamily="49" charset="0"/>
              </a:rPr>
              <a:t>socket.accept</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exec.execute</a:t>
            </a:r>
            <a:r>
              <a:rPr lang="en-US" sz="1100" dirty="0">
                <a:latin typeface="Courier New" pitchFamily="49" charset="0"/>
                <a:cs typeface="Courier New" pitchFamily="49" charset="0"/>
              </a:rPr>
              <a:t>(new Runnable()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public </a:t>
            </a:r>
            <a:r>
              <a:rPr lang="en-US" sz="1100" dirty="0">
                <a:latin typeface="Courier New" pitchFamily="49" charset="0"/>
                <a:cs typeface="Courier New" pitchFamily="49" charset="0"/>
              </a:rPr>
              <a:t>void run()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handleRequest</a:t>
            </a:r>
            <a:r>
              <a:rPr lang="en-US" sz="1100" dirty="0" smtClean="0">
                <a:latin typeface="Courier New" pitchFamily="49" charset="0"/>
                <a:cs typeface="Courier New" pitchFamily="49" charset="0"/>
              </a:rPr>
              <a:t>(conn);</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 </a:t>
            </a:r>
            <a:r>
              <a:rPr lang="en-US" sz="1100" dirty="0">
                <a:latin typeface="Courier New" pitchFamily="49" charset="0"/>
                <a:cs typeface="Courier New" pitchFamily="49" charset="0"/>
              </a:rPr>
              <a:t>catch (</a:t>
            </a:r>
            <a:r>
              <a:rPr lang="en-US" sz="1100" dirty="0" err="1">
                <a:latin typeface="Courier New" pitchFamily="49" charset="0"/>
                <a:cs typeface="Courier New" pitchFamily="49" charset="0"/>
              </a:rPr>
              <a:t>RejectedExecutionException</a:t>
            </a:r>
            <a:r>
              <a:rPr lang="en-US" sz="1100" dirty="0">
                <a:latin typeface="Courier New" pitchFamily="49" charset="0"/>
                <a:cs typeface="Courier New" pitchFamily="49" charset="0"/>
              </a:rPr>
              <a:t> e)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if </a:t>
            </a:r>
            <a:r>
              <a:rPr lang="en-US" sz="1100" b="1" dirty="0">
                <a:solidFill>
                  <a:srgbClr val="0070C0"/>
                </a:solidFill>
                <a:latin typeface="Courier New" pitchFamily="49" charset="0"/>
                <a:cs typeface="Courier New" pitchFamily="49" charset="0"/>
              </a:rPr>
              <a:t>(!</a:t>
            </a:r>
            <a:r>
              <a:rPr lang="en-US" sz="1100" b="1" dirty="0" err="1">
                <a:solidFill>
                  <a:srgbClr val="0070C0"/>
                </a:solidFill>
                <a:latin typeface="Courier New" pitchFamily="49" charset="0"/>
                <a:cs typeface="Courier New" pitchFamily="49" charset="0"/>
              </a:rPr>
              <a:t>exec.isShutdown</a:t>
            </a:r>
            <a:r>
              <a:rPr lang="en-US" sz="1100" b="1" dirty="0" smtClean="0">
                <a:solidFill>
                  <a:srgbClr val="0070C0"/>
                </a:solidFill>
                <a:latin typeface="Courier New" pitchFamily="49" charset="0"/>
                <a:cs typeface="Courier New" pitchFamily="49" charset="0"/>
              </a:rPr>
              <a:t>()) </a:t>
            </a:r>
            <a:r>
              <a:rPr lang="en-US" sz="1100" dirty="0">
                <a:latin typeface="Courier New" pitchFamily="49" charset="0"/>
                <a:cs typeface="Courier New" pitchFamily="49" charset="0"/>
              </a:rPr>
              <a:t>log("task submission rejected", e</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p>
          <a:p>
            <a:pPr marL="0" indent="0">
              <a:buNone/>
            </a:pPr>
            <a:endParaRPr lang="en-US" sz="1100" dirty="0" smtClean="0">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public </a:t>
            </a:r>
            <a:r>
              <a:rPr lang="en-US" sz="1100" dirty="0">
                <a:latin typeface="Courier New" pitchFamily="49" charset="0"/>
                <a:cs typeface="Courier New" pitchFamily="49" charset="0"/>
              </a:rPr>
              <a:t>void stop() </a:t>
            </a:r>
            <a:r>
              <a:rPr lang="en-US" sz="1100" dirty="0" smtClean="0">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exec.shutdown</a:t>
            </a:r>
            <a:r>
              <a:rPr lang="en-US" sz="1100" b="1" dirty="0">
                <a:solidFill>
                  <a:srgbClr val="0070C0"/>
                </a:solidFill>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b="1" dirty="0" smtClean="0">
                <a:solidFill>
                  <a:srgbClr val="3366FF"/>
                </a:solidFill>
                <a:latin typeface="Courier New" pitchFamily="49" charset="0"/>
                <a:cs typeface="Courier New" pitchFamily="49" charset="0"/>
              </a:rPr>
              <a:t>//one way of shutting it down - explicit</a:t>
            </a:r>
          </a:p>
          <a:p>
            <a:pPr marL="0" indent="0">
              <a:buNone/>
            </a:pPr>
            <a:endParaRPr lang="en-US" sz="1100" b="1" dirty="0" smtClean="0">
              <a:solidFill>
                <a:srgbClr val="3366FF"/>
              </a:solidFill>
              <a:latin typeface="Courier New" pitchFamily="49" charset="0"/>
              <a:cs typeface="Courier New" pitchFamily="49" charset="0"/>
            </a:endParaRPr>
          </a:p>
          <a:p>
            <a:pPr marL="0" indent="0">
              <a:buNone/>
            </a:pPr>
            <a:r>
              <a:rPr lang="en-US" sz="1100" dirty="0" smtClean="0">
                <a:latin typeface="Courier New" pitchFamily="49" charset="0"/>
                <a:cs typeface="Courier New" pitchFamily="49" charset="0"/>
              </a:rPr>
              <a:t> void </a:t>
            </a:r>
            <a:r>
              <a:rPr lang="en-US" sz="1100" dirty="0" err="1" smtClean="0">
                <a:latin typeface="Courier New" pitchFamily="49" charset="0"/>
                <a:cs typeface="Courier New" pitchFamily="49" charset="0"/>
              </a:rPr>
              <a:t>handleRequest</a:t>
            </a:r>
            <a:r>
              <a:rPr lang="en-US" sz="1100" dirty="0" smtClean="0">
                <a:latin typeface="Courier New" pitchFamily="49" charset="0"/>
                <a:cs typeface="Courier New" pitchFamily="49" charset="0"/>
              </a:rPr>
              <a:t>(Socket connection) {</a:t>
            </a:r>
          </a:p>
          <a:p>
            <a:pPr marL="0" indent="0">
              <a:buNone/>
            </a:pPr>
            <a:r>
              <a:rPr lang="en-US" sz="1100" dirty="0" smtClean="0">
                <a:latin typeface="Courier New" pitchFamily="49" charset="0"/>
                <a:cs typeface="Courier New" pitchFamily="49" charset="0"/>
              </a:rPr>
              <a:t>   Request </a:t>
            </a:r>
            <a:r>
              <a:rPr lang="en-US" sz="1100" dirty="0" err="1" smtClean="0">
                <a:latin typeface="Courier New" pitchFamily="49" charset="0"/>
                <a:cs typeface="Courier New" pitchFamily="49" charset="0"/>
              </a:rPr>
              <a:t>req</a:t>
            </a:r>
            <a:r>
              <a:rPr lang="en-US" sz="1100" dirty="0" smtClean="0">
                <a:latin typeface="Courier New" pitchFamily="49" charset="0"/>
                <a:cs typeface="Courier New" pitchFamily="49" charset="0"/>
              </a:rPr>
              <a:t> = </a:t>
            </a:r>
            <a:r>
              <a:rPr lang="en-US" sz="1100" dirty="0" err="1" smtClean="0">
                <a:latin typeface="Courier New" pitchFamily="49" charset="0"/>
                <a:cs typeface="Courier New" pitchFamily="49" charset="0"/>
              </a:rPr>
              <a:t>readRequest</a:t>
            </a:r>
            <a:r>
              <a:rPr lang="en-US" sz="1100" dirty="0" smtClean="0">
                <a:latin typeface="Courier New" pitchFamily="49" charset="0"/>
                <a:cs typeface="Courier New" pitchFamily="49" charset="0"/>
              </a:rPr>
              <a:t>(connection);		</a:t>
            </a:r>
          </a:p>
          <a:p>
            <a:pPr marL="0" indent="0">
              <a:buNone/>
            </a:pPr>
            <a:r>
              <a:rPr lang="en-US" sz="1100" dirty="0" smtClean="0">
                <a:latin typeface="Courier New" pitchFamily="49" charset="0"/>
                <a:cs typeface="Courier New" pitchFamily="49" charset="0"/>
              </a:rPr>
              <a:t>   if (</a:t>
            </a:r>
            <a:r>
              <a:rPr lang="en-US" sz="1100" dirty="0" err="1" smtClean="0">
                <a:latin typeface="Courier New" pitchFamily="49" charset="0"/>
                <a:cs typeface="Courier New" pitchFamily="49" charset="0"/>
              </a:rPr>
              <a:t>isShutdownRequest</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req</a:t>
            </a:r>
            <a:r>
              <a:rPr lang="en-US" sz="1100" dirty="0" smtClean="0">
                <a:latin typeface="Courier New" pitchFamily="49" charset="0"/>
                <a:cs typeface="Courier New" pitchFamily="49" charset="0"/>
              </a:rPr>
              <a:t>)) stop(); </a:t>
            </a:r>
            <a:r>
              <a:rPr lang="en-US" sz="1100" dirty="0">
                <a:latin typeface="Courier New" pitchFamily="49" charset="0"/>
                <a:cs typeface="Courier New" pitchFamily="49" charset="0"/>
              </a:rPr>
              <a:t>		</a:t>
            </a:r>
            <a:r>
              <a:rPr lang="en-US" sz="1100" b="1" dirty="0">
                <a:solidFill>
                  <a:srgbClr val="3366FF"/>
                </a:solidFill>
                <a:latin typeface="Courier New" pitchFamily="49" charset="0"/>
                <a:cs typeface="Courier New" pitchFamily="49" charset="0"/>
              </a:rPr>
              <a:t>//or by sending a </a:t>
            </a:r>
            <a:r>
              <a:rPr lang="en-US" sz="1100" b="1" dirty="0" smtClean="0">
                <a:solidFill>
                  <a:srgbClr val="3366FF"/>
                </a:solidFill>
                <a:latin typeface="Courier New" pitchFamily="49" charset="0"/>
                <a:cs typeface="Courier New" pitchFamily="49" charset="0"/>
              </a:rPr>
              <a:t>request string</a:t>
            </a:r>
          </a:p>
          <a:p>
            <a:pPr marL="0" indent="0">
              <a:buNone/>
            </a:pPr>
            <a:r>
              <a:rPr lang="en-US" sz="1100" dirty="0" smtClean="0">
                <a:latin typeface="Courier New" pitchFamily="49" charset="0"/>
                <a:cs typeface="Courier New" pitchFamily="49" charset="0"/>
              </a:rPr>
              <a:t>    else </a:t>
            </a:r>
            <a:r>
              <a:rPr lang="en-US" sz="1100" dirty="0" err="1" smtClean="0">
                <a:latin typeface="Courier New" pitchFamily="49" charset="0"/>
                <a:cs typeface="Courier New" pitchFamily="49" charset="0"/>
              </a:rPr>
              <a:t>dispatchRequest</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req</a:t>
            </a:r>
            <a:r>
              <a:rPr lang="en-US" sz="1100" dirty="0" smtClean="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18</a:t>
            </a:fld>
            <a:endParaRPr lang="en-US"/>
          </a:p>
        </p:txBody>
      </p:sp>
    </p:spTree>
    <p:extLst>
      <p:ext uri="{BB962C8B-B14F-4D97-AF65-F5344CB8AC3E}">
        <p14:creationId xmlns:p14="http://schemas.microsoft.com/office/powerpoint/2010/main" val="37140231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rmAutofit fontScale="90000"/>
          </a:bodyPr>
          <a:lstStyle/>
          <a:p>
            <a:r>
              <a:rPr lang="en-US" dirty="0" smtClean="0"/>
              <a:t>Lecture 18</a:t>
            </a:r>
            <a:r>
              <a:rPr lang="en-US" dirty="0"/>
              <a:t/>
            </a:r>
            <a:br>
              <a:rPr lang="en-US" dirty="0"/>
            </a:br>
            <a:r>
              <a:rPr lang="en-US" dirty="0" smtClean="0"/>
              <a:t>Applying Thread Pools</a:t>
            </a:r>
            <a:br>
              <a:rPr lang="en-US" dirty="0" smtClean="0"/>
            </a:br>
            <a:r>
              <a:rPr lang="en-US" sz="3600" dirty="0"/>
              <a:t>(from Chapter 8)</a:t>
            </a:r>
          </a:p>
        </p:txBody>
      </p:sp>
      <p:sp>
        <p:nvSpPr>
          <p:cNvPr id="5" name="Date Placeholder 4"/>
          <p:cNvSpPr>
            <a:spLocks noGrp="1"/>
          </p:cNvSpPr>
          <p:nvPr>
            <p:ph type="dt" sz="half" idx="10"/>
          </p:nvPr>
        </p:nvSpPr>
        <p:spPr/>
        <p:txBody>
          <a:bodyPr/>
          <a:lstStyle/>
          <a:p>
            <a:r>
              <a:rPr lang="en-US" smtClean="0"/>
              <a:t>4/2/2014</a:t>
            </a:r>
            <a:endParaRPr lang="en-US" dirty="0"/>
          </a:p>
        </p:txBody>
      </p:sp>
      <p:sp>
        <p:nvSpPr>
          <p:cNvPr id="6" name="Footer Placeholder 5"/>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40179122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smtClean="0"/>
              <a:t>Lecture 17</a:t>
            </a:r>
            <a:r>
              <a:rPr lang="en-US" dirty="0"/>
              <a:t/>
            </a:r>
            <a:br>
              <a:rPr lang="en-US" dirty="0"/>
            </a:br>
            <a:r>
              <a:rPr lang="en-US" dirty="0" smtClean="0"/>
              <a:t>Task Execution</a:t>
            </a:r>
            <a:endParaRPr lang="en-US" dirty="0"/>
          </a:p>
        </p:txBody>
      </p:sp>
      <p:sp>
        <p:nvSpPr>
          <p:cNvPr id="5" name="Date Placeholder 4"/>
          <p:cNvSpPr>
            <a:spLocks noGrp="1"/>
          </p:cNvSpPr>
          <p:nvPr>
            <p:ph type="dt" sz="half" idx="10"/>
          </p:nvPr>
        </p:nvSpPr>
        <p:spPr/>
        <p:txBody>
          <a:bodyPr/>
          <a:lstStyle/>
          <a:p>
            <a:r>
              <a:rPr lang="en-US" smtClean="0"/>
              <a:t>3/31/2014</a:t>
            </a:r>
            <a:endParaRPr lang="en-US" dirty="0"/>
          </a:p>
        </p:txBody>
      </p:sp>
      <p:sp>
        <p:nvSpPr>
          <p:cNvPr id="6" name="Footer Placeholder 5"/>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5039715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14"/>
          </a:xfrm>
        </p:spPr>
        <p:txBody>
          <a:bodyPr>
            <a:normAutofit fontScale="90000"/>
          </a:bodyPr>
          <a:lstStyle/>
          <a:p>
            <a:r>
              <a:rPr lang="en-US" dirty="0" smtClean="0"/>
              <a:t>Task Submission</a:t>
            </a:r>
            <a:endParaRPr lang="en-US" dirty="0"/>
          </a:p>
        </p:txBody>
      </p:sp>
      <p:sp>
        <p:nvSpPr>
          <p:cNvPr id="3" name="Content Placeholder 2"/>
          <p:cNvSpPr>
            <a:spLocks noGrp="1"/>
          </p:cNvSpPr>
          <p:nvPr>
            <p:ph idx="1"/>
          </p:nvPr>
        </p:nvSpPr>
        <p:spPr>
          <a:xfrm>
            <a:off x="457200" y="979714"/>
            <a:ext cx="8229600" cy="5146449"/>
          </a:xfrm>
        </p:spPr>
        <p:txBody>
          <a:bodyPr>
            <a:normAutofit fontScale="62500" lnSpcReduction="20000"/>
          </a:bodyPr>
          <a:lstStyle/>
          <a:p>
            <a:r>
              <a:rPr lang="en-US" dirty="0" err="1" smtClean="0"/>
              <a:t>ExecutorService</a:t>
            </a:r>
            <a:r>
              <a:rPr lang="en-US" dirty="0" smtClean="0"/>
              <a:t> objects manage thread pools</a:t>
            </a:r>
          </a:p>
          <a:p>
            <a:r>
              <a:rPr lang="en-US" dirty="0" smtClean="0"/>
              <a:t>They also include methods for task submission</a:t>
            </a:r>
          </a:p>
          <a:p>
            <a:pPr lvl="1"/>
            <a:r>
              <a:rPr lang="en-US" dirty="0">
                <a:solidFill>
                  <a:srgbClr val="FF0000"/>
                </a:solidFill>
                <a:latin typeface="Courier New" pitchFamily="49" charset="0"/>
                <a:cs typeface="Courier New" pitchFamily="49" charset="0"/>
              </a:rPr>
              <a:t>void execute(Runnable command) </a:t>
            </a:r>
          </a:p>
          <a:p>
            <a:pPr marL="685800" lvl="2" indent="0">
              <a:buNone/>
            </a:pPr>
            <a:r>
              <a:rPr lang="en-US" dirty="0"/>
              <a:t>Executes the given command at some time in the future. </a:t>
            </a:r>
            <a:endParaRPr lang="en-US" dirty="0" smtClean="0"/>
          </a:p>
          <a:p>
            <a:pPr lvl="1"/>
            <a:r>
              <a:rPr lang="en-US" dirty="0">
                <a:solidFill>
                  <a:srgbClr val="FF0000"/>
                </a:solidFill>
                <a:latin typeface="Courier New" pitchFamily="49" charset="0"/>
                <a:cs typeface="Courier New" pitchFamily="49" charset="0"/>
              </a:rPr>
              <a:t>&lt;T&gt; Future&lt;T&gt; submit(Callable&lt;T&gt; task) </a:t>
            </a:r>
          </a:p>
          <a:p>
            <a:pPr marL="685800" lvl="2" indent="0">
              <a:buNone/>
            </a:pPr>
            <a:r>
              <a:rPr lang="en-US" dirty="0"/>
              <a:t>Submits a value-returning task for execution and returns a Future representing the pending results of the task. </a:t>
            </a:r>
            <a:endParaRPr lang="en-US" dirty="0" smtClean="0"/>
          </a:p>
          <a:p>
            <a:pPr lvl="1"/>
            <a:r>
              <a:rPr lang="en-US" dirty="0">
                <a:solidFill>
                  <a:srgbClr val="FF0000"/>
                </a:solidFill>
                <a:latin typeface="Courier New" pitchFamily="49" charset="0"/>
                <a:cs typeface="Courier New" pitchFamily="49" charset="0"/>
              </a:rPr>
              <a:t>Future&lt;?&gt; submit(Runnable task) </a:t>
            </a:r>
          </a:p>
          <a:p>
            <a:pPr marL="685800" lvl="2" indent="0">
              <a:buNone/>
            </a:pPr>
            <a:r>
              <a:rPr lang="en-US" dirty="0"/>
              <a:t>Submits a Runnable task for execution and returns a Future representing that task. </a:t>
            </a:r>
            <a:endParaRPr lang="en-US" dirty="0" smtClean="0"/>
          </a:p>
          <a:p>
            <a:r>
              <a:rPr lang="en-US" dirty="0" smtClean="0"/>
              <a:t>???</a:t>
            </a:r>
          </a:p>
          <a:p>
            <a:pPr lvl="1"/>
            <a:r>
              <a:rPr lang="en-US" dirty="0" smtClean="0"/>
              <a:t>Purpose of </a:t>
            </a:r>
            <a:r>
              <a:rPr lang="en-US" dirty="0" smtClean="0">
                <a:latin typeface="Courier New" pitchFamily="49" charset="0"/>
                <a:cs typeface="Courier New" pitchFamily="49" charset="0"/>
              </a:rPr>
              <a:t>submit()</a:t>
            </a:r>
            <a:r>
              <a:rPr lang="en-US" dirty="0" smtClean="0"/>
              <a:t> is to permit determination of status of task, collect return value</a:t>
            </a:r>
          </a:p>
          <a:p>
            <a:pPr lvl="1"/>
            <a:r>
              <a:rPr lang="en-US" dirty="0" smtClean="0"/>
              <a:t>Tasks have four phases:</a:t>
            </a:r>
          </a:p>
          <a:p>
            <a:pPr lvl="2"/>
            <a:r>
              <a:rPr lang="en-US" dirty="0" smtClean="0"/>
              <a:t>Created</a:t>
            </a:r>
          </a:p>
          <a:p>
            <a:pPr lvl="2"/>
            <a:r>
              <a:rPr lang="en-US" dirty="0" smtClean="0"/>
              <a:t>Submitted</a:t>
            </a:r>
          </a:p>
          <a:p>
            <a:pPr lvl="2"/>
            <a:r>
              <a:rPr lang="en-US" dirty="0" smtClean="0"/>
              <a:t>Started</a:t>
            </a:r>
          </a:p>
          <a:p>
            <a:pPr lvl="2"/>
            <a:r>
              <a:rPr lang="en-US" dirty="0" smtClean="0"/>
              <a:t>Completed</a:t>
            </a:r>
          </a:p>
          <a:p>
            <a:pPr lvl="1"/>
            <a:r>
              <a:rPr lang="en-US" dirty="0" smtClean="0">
                <a:latin typeface="Courier New" pitchFamily="49" charset="0"/>
                <a:cs typeface="Courier New" pitchFamily="49" charset="0"/>
              </a:rPr>
              <a:t>Future</a:t>
            </a:r>
            <a:r>
              <a:rPr lang="en-US" dirty="0" smtClean="0"/>
              <a:t> includes </a:t>
            </a:r>
            <a:r>
              <a:rPr lang="en-US" dirty="0" smtClean="0">
                <a:latin typeface="Courier New" pitchFamily="49" charset="0"/>
                <a:cs typeface="Courier New" pitchFamily="49" charset="0"/>
              </a:rPr>
              <a:t>get()</a:t>
            </a:r>
            <a:r>
              <a:rPr lang="en-US" dirty="0" smtClean="0"/>
              <a:t>, which can be used to collect return value / check completion</a:t>
            </a:r>
          </a:p>
          <a:p>
            <a:pPr lvl="1"/>
            <a:r>
              <a:rPr lang="en-US" dirty="0" smtClean="0"/>
              <a:t>Other methods in </a:t>
            </a:r>
            <a:r>
              <a:rPr lang="en-US" dirty="0" smtClean="0">
                <a:latin typeface="Courier New" pitchFamily="49" charset="0"/>
                <a:cs typeface="Courier New" pitchFamily="49" charset="0"/>
              </a:rPr>
              <a:t>Future</a:t>
            </a:r>
            <a:r>
              <a:rPr lang="en-US" dirty="0" smtClean="0"/>
              <a:t> include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isDone</a:t>
            </a:r>
            <a:r>
              <a:rPr lang="en-US" dirty="0" smtClean="0">
                <a:latin typeface="Courier New" pitchFamily="49" charset="0"/>
                <a:cs typeface="Courier New" pitchFamily="49" charset="0"/>
              </a:rPr>
              <a:t>()</a:t>
            </a:r>
          </a:p>
          <a:p>
            <a:pPr lvl="2"/>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20</a:t>
            </a:fld>
            <a:endParaRPr lang="en-US"/>
          </a:p>
        </p:txBody>
      </p:sp>
    </p:spTree>
    <p:extLst>
      <p:ext uri="{BB962C8B-B14F-4D97-AF65-F5344CB8AC3E}">
        <p14:creationId xmlns:p14="http://schemas.microsoft.com/office/powerpoint/2010/main" val="5248902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vs. Runnable</a:t>
            </a:r>
            <a:endParaRPr lang="en-US" dirty="0"/>
          </a:p>
        </p:txBody>
      </p:sp>
      <p:sp>
        <p:nvSpPr>
          <p:cNvPr id="3" name="Content Placeholder 2"/>
          <p:cNvSpPr>
            <a:spLocks noGrp="1"/>
          </p:cNvSpPr>
          <p:nvPr>
            <p:ph idx="1"/>
          </p:nvPr>
        </p:nvSpPr>
        <p:spPr/>
        <p:txBody>
          <a:bodyPr>
            <a:normAutofit lnSpcReduction="10000"/>
          </a:bodyPr>
          <a:lstStyle/>
          <a:p>
            <a:r>
              <a:rPr lang="en-US" dirty="0" smtClean="0"/>
              <a:t>Runnable</a:t>
            </a:r>
          </a:p>
          <a:p>
            <a:pPr lvl="1"/>
            <a:r>
              <a:rPr lang="en-US" dirty="0" smtClean="0"/>
              <a:t>Can be fed to </a:t>
            </a:r>
            <a:r>
              <a:rPr lang="en-US" dirty="0">
                <a:latin typeface="Courier New" pitchFamily="49" charset="0"/>
                <a:cs typeface="Courier New" pitchFamily="49" charset="0"/>
              </a:rPr>
              <a:t>T</a:t>
            </a:r>
            <a:r>
              <a:rPr lang="en-US" dirty="0" smtClean="0">
                <a:latin typeface="Courier New" pitchFamily="49" charset="0"/>
                <a:cs typeface="Courier New" pitchFamily="49" charset="0"/>
              </a:rPr>
              <a:t>hread</a:t>
            </a:r>
            <a:r>
              <a:rPr lang="en-US" dirty="0" smtClean="0"/>
              <a:t> constructor</a:t>
            </a:r>
          </a:p>
          <a:p>
            <a:pPr lvl="1"/>
            <a:r>
              <a:rPr lang="en-US" dirty="0" smtClean="0"/>
              <a:t>Cannot return value</a:t>
            </a:r>
          </a:p>
          <a:p>
            <a:pPr lvl="1"/>
            <a:r>
              <a:rPr lang="en-US" dirty="0" smtClean="0"/>
              <a:t>Cannot throw checked exceptions</a:t>
            </a:r>
          </a:p>
          <a:p>
            <a:r>
              <a:rPr lang="en-US" dirty="0" smtClean="0"/>
              <a:t>Callable</a:t>
            </a:r>
          </a:p>
          <a:p>
            <a:pPr lvl="1"/>
            <a:r>
              <a:rPr lang="en-US" dirty="0" smtClean="0"/>
              <a:t>Cannot be fed to Thread constructor</a:t>
            </a:r>
          </a:p>
          <a:p>
            <a:pPr lvl="1"/>
            <a:r>
              <a:rPr lang="en-US" dirty="0" smtClean="0"/>
              <a:t>Can return value</a:t>
            </a:r>
          </a:p>
          <a:p>
            <a:pPr lvl="1"/>
            <a:r>
              <a:rPr lang="en-US" dirty="0" smtClean="0"/>
              <a:t>Can throw checked exceptions (these are wrapped inside an </a:t>
            </a:r>
            <a:r>
              <a:rPr lang="en-US" dirty="0" err="1" smtClean="0">
                <a:latin typeface="Courier New" pitchFamily="49" charset="0"/>
                <a:cs typeface="Courier New" pitchFamily="49" charset="0"/>
              </a:rPr>
              <a:t>ExecutionException</a:t>
            </a:r>
            <a:r>
              <a:rPr lang="en-US" dirty="0" smtClean="0"/>
              <a:t>)</a:t>
            </a:r>
          </a:p>
          <a:p>
            <a:pPr lvl="1"/>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21</a:t>
            </a:fld>
            <a:endParaRPr lang="en-US"/>
          </a:p>
        </p:txBody>
      </p:sp>
    </p:spTree>
    <p:extLst>
      <p:ext uri="{BB962C8B-B14F-4D97-AF65-F5344CB8AC3E}">
        <p14:creationId xmlns:p14="http://schemas.microsoft.com/office/powerpoint/2010/main" val="42319306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Task Boundaries</a:t>
            </a:r>
            <a:endParaRPr lang="en-US" dirty="0"/>
          </a:p>
        </p:txBody>
      </p:sp>
      <p:sp>
        <p:nvSpPr>
          <p:cNvPr id="3" name="Content Placeholder 2"/>
          <p:cNvSpPr>
            <a:spLocks noGrp="1"/>
          </p:cNvSpPr>
          <p:nvPr>
            <p:ph idx="1"/>
          </p:nvPr>
        </p:nvSpPr>
        <p:spPr/>
        <p:txBody>
          <a:bodyPr/>
          <a:lstStyle/>
          <a:p>
            <a:r>
              <a:rPr lang="en-US" dirty="0" smtClean="0"/>
              <a:t>Recall:  tasks are “logical chunks of independent computation”</a:t>
            </a:r>
          </a:p>
          <a:p>
            <a:r>
              <a:rPr lang="en-US" dirty="0" smtClean="0"/>
              <a:t>Identifying good task boundaries allows for more concurrency</a:t>
            </a:r>
          </a:p>
          <a:p>
            <a:r>
              <a:rPr lang="en-US" dirty="0" smtClean="0"/>
              <a:t>Some applications (e.g. the web-server examples) have a natural notion of task (e.g. request)</a:t>
            </a:r>
          </a:p>
          <a:p>
            <a:r>
              <a:rPr lang="en-US" dirty="0" smtClean="0"/>
              <a:t>In other cases you may need to work some!</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22</a:t>
            </a:fld>
            <a:endParaRPr lang="en-US"/>
          </a:p>
        </p:txBody>
      </p:sp>
    </p:spTree>
    <p:extLst>
      <p:ext uri="{BB962C8B-B14F-4D97-AF65-F5344CB8AC3E}">
        <p14:creationId xmlns:p14="http://schemas.microsoft.com/office/powerpoint/2010/main" val="5442175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Task Boundaries:  An Example</a:t>
            </a:r>
            <a:endParaRPr lang="en-US" dirty="0"/>
          </a:p>
        </p:txBody>
      </p:sp>
      <p:sp>
        <p:nvSpPr>
          <p:cNvPr id="3" name="Content Placeholder 2"/>
          <p:cNvSpPr>
            <a:spLocks noGrp="1"/>
          </p:cNvSpPr>
          <p:nvPr>
            <p:ph idx="1"/>
          </p:nvPr>
        </p:nvSpPr>
        <p:spPr/>
        <p:txBody>
          <a:bodyPr/>
          <a:lstStyle/>
          <a:p>
            <a:r>
              <a:rPr lang="en-US" dirty="0" smtClean="0"/>
              <a:t>Example comes from JCIP pp. 124ff:  page renderer</a:t>
            </a:r>
          </a:p>
          <a:p>
            <a:pPr lvl="1"/>
            <a:r>
              <a:rPr lang="en-US" dirty="0" smtClean="0"/>
              <a:t>Page renderer is responsible for converting HTML code into something viewable in a web browser</a:t>
            </a:r>
          </a:p>
          <a:p>
            <a:pPr lvl="1"/>
            <a:r>
              <a:rPr lang="en-US" dirty="0" smtClean="0"/>
              <a:t>Tasks include formatting text, downloading images</a:t>
            </a:r>
          </a:p>
          <a:p>
            <a:r>
              <a:rPr lang="en-US" dirty="0" smtClean="0"/>
              <a:t>What are good tasks for rendering?</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23</a:t>
            </a:fld>
            <a:endParaRPr lang="en-US"/>
          </a:p>
        </p:txBody>
      </p:sp>
    </p:spTree>
    <p:extLst>
      <p:ext uri="{BB962C8B-B14F-4D97-AF65-F5344CB8AC3E}">
        <p14:creationId xmlns:p14="http://schemas.microsoft.com/office/powerpoint/2010/main" val="37259639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029"/>
          </a:xfrm>
        </p:spPr>
        <p:txBody>
          <a:bodyPr>
            <a:normAutofit fontScale="90000"/>
          </a:bodyPr>
          <a:lstStyle/>
          <a:p>
            <a:r>
              <a:rPr lang="en-US" dirty="0" smtClean="0"/>
              <a:t>Page Renderer(1):  Sequential</a:t>
            </a:r>
            <a:endParaRPr lang="en-US" dirty="0"/>
          </a:p>
        </p:txBody>
      </p:sp>
      <p:sp>
        <p:nvSpPr>
          <p:cNvPr id="3" name="Content Placeholder 2"/>
          <p:cNvSpPr>
            <a:spLocks noGrp="1"/>
          </p:cNvSpPr>
          <p:nvPr>
            <p:ph idx="1"/>
          </p:nvPr>
        </p:nvSpPr>
        <p:spPr>
          <a:xfrm>
            <a:off x="213651" y="1318376"/>
            <a:ext cx="8771593" cy="5098068"/>
          </a:xfrm>
        </p:spPr>
        <p:txBody>
          <a:bodyPr>
            <a:normAutofit fontScale="55000" lnSpcReduction="20000"/>
          </a:bodyPr>
          <a:lstStyle/>
          <a:p>
            <a:pPr marL="0" indent="0">
              <a:buNone/>
            </a:pP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SingleThreadRenderer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void </a:t>
            </a:r>
            <a:r>
              <a:rPr lang="en-US" dirty="0" err="1">
                <a:latin typeface="Courier New" pitchFamily="49" charset="0"/>
                <a:cs typeface="Courier New" pitchFamily="49" charset="0"/>
              </a:rPr>
              <a:t>renderPage</a:t>
            </a:r>
            <a:r>
              <a:rPr lang="en-US" dirty="0">
                <a:latin typeface="Courier New" pitchFamily="49" charset="0"/>
                <a:cs typeface="Courier New" pitchFamily="49" charset="0"/>
              </a:rPr>
              <a:t>(</a:t>
            </a:r>
            <a:r>
              <a:rPr lang="en-US" dirty="0" err="1">
                <a:latin typeface="Courier New" pitchFamily="49" charset="0"/>
                <a:cs typeface="Courier New" pitchFamily="49" charset="0"/>
              </a:rPr>
              <a:t>CharSequence</a:t>
            </a:r>
            <a:r>
              <a:rPr lang="en-US" dirty="0">
                <a:latin typeface="Courier New" pitchFamily="49" charset="0"/>
                <a:cs typeface="Courier New" pitchFamily="49" charset="0"/>
              </a:rPr>
              <a:t> source)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renderText</a:t>
            </a:r>
            <a:r>
              <a:rPr lang="en-US" dirty="0">
                <a:latin typeface="Courier New" pitchFamily="49" charset="0"/>
                <a:cs typeface="Courier New" pitchFamily="49" charset="0"/>
              </a:rPr>
              <a:t>(source</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List&lt;</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&gt; </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 = new </a:t>
            </a:r>
            <a:r>
              <a:rPr lang="en-US" dirty="0" err="1">
                <a:latin typeface="Courier New" pitchFamily="49" charset="0"/>
                <a:cs typeface="Courier New" pitchFamily="49" charset="0"/>
              </a:rPr>
              <a:t>ArrayList</a:t>
            </a:r>
            <a:r>
              <a:rPr lang="en-US" dirty="0">
                <a:latin typeface="Courier New" pitchFamily="49" charset="0"/>
                <a:cs typeface="Courier New" pitchFamily="49" charset="0"/>
              </a:rPr>
              <a:t>&lt;</a:t>
            </a:r>
            <a:r>
              <a:rPr lang="en-US" dirty="0" err="1">
                <a:latin typeface="Courier New" pitchFamily="49" charset="0"/>
                <a:cs typeface="Courier New" pitchFamily="49" charset="0"/>
              </a:rPr>
              <a:t>ImageData</a:t>
            </a:r>
            <a:r>
              <a:rPr lang="en-US" dirty="0" smtClean="0">
                <a:latin typeface="Courier New" pitchFamily="49" charset="0"/>
                <a:cs typeface="Courier New" pitchFamily="49" charset="0"/>
              </a:rPr>
              <a:t>&gt;();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for (</a:t>
            </a:r>
            <a:r>
              <a:rPr lang="en-US" dirty="0" err="1">
                <a:latin typeface="Courier New" pitchFamily="49" charset="0"/>
                <a:cs typeface="Courier New" pitchFamily="49" charset="0"/>
              </a:rPr>
              <a:t>ImageInfo</a:t>
            </a:r>
            <a:r>
              <a:rPr lang="en-US" dirty="0">
                <a:latin typeface="Courier New" pitchFamily="49" charset="0"/>
                <a:cs typeface="Courier New" pitchFamily="49" charset="0"/>
              </a:rPr>
              <a:t> </a:t>
            </a:r>
            <a:r>
              <a:rPr lang="en-US" dirty="0" err="1">
                <a:latin typeface="Courier New" pitchFamily="49" charset="0"/>
                <a:cs typeface="Courier New" pitchFamily="49" charset="0"/>
              </a:rPr>
              <a:t>imageInfo</a:t>
            </a:r>
            <a:r>
              <a:rPr lang="en-US" dirty="0">
                <a:latin typeface="Courier New" pitchFamily="49" charset="0"/>
                <a:cs typeface="Courier New" pitchFamily="49" charset="0"/>
              </a:rPr>
              <a:t> : </a:t>
            </a:r>
            <a:r>
              <a:rPr lang="en-US" dirty="0" err="1">
                <a:latin typeface="Courier New" pitchFamily="49" charset="0"/>
                <a:cs typeface="Courier New" pitchFamily="49" charset="0"/>
              </a:rPr>
              <a:t>scanForImageInfo</a:t>
            </a:r>
            <a:r>
              <a:rPr lang="en-US" dirty="0">
                <a:latin typeface="Courier New" pitchFamily="49" charset="0"/>
                <a:cs typeface="Courier New" pitchFamily="49" charset="0"/>
              </a:rPr>
              <a:t>(source</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imageData.add</a:t>
            </a:r>
            <a:r>
              <a:rPr lang="en-US" dirty="0">
                <a:latin typeface="Courier New" pitchFamily="49" charset="0"/>
                <a:cs typeface="Courier New" pitchFamily="49" charset="0"/>
              </a:rPr>
              <a:t>(</a:t>
            </a:r>
            <a:r>
              <a:rPr lang="en-US" dirty="0" err="1">
                <a:latin typeface="Courier New" pitchFamily="49" charset="0"/>
                <a:cs typeface="Courier New" pitchFamily="49" charset="0"/>
              </a:rPr>
              <a:t>imageInfo.downloadImage</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for (</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 data : </a:t>
            </a:r>
            <a:r>
              <a:rPr lang="en-US" dirty="0" err="1">
                <a:latin typeface="Courier New" pitchFamily="49" charset="0"/>
                <a:cs typeface="Courier New" pitchFamily="49" charset="0"/>
              </a:rPr>
              <a:t>imageData</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renderImage</a:t>
            </a:r>
            <a:r>
              <a:rPr lang="en-US" dirty="0">
                <a:latin typeface="Courier New" pitchFamily="49" charset="0"/>
                <a:cs typeface="Courier New" pitchFamily="49" charset="0"/>
              </a:rPr>
              <a:t>(data</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p>
          <a:p>
            <a:r>
              <a:rPr lang="en-US" dirty="0" smtClean="0"/>
              <a:t>Design decision:  one task!</a:t>
            </a:r>
          </a:p>
          <a:p>
            <a:pPr lvl="1"/>
            <a:r>
              <a:rPr lang="en-US" dirty="0" smtClean="0"/>
              <a:t>Text is rendered first</a:t>
            </a:r>
          </a:p>
          <a:p>
            <a:pPr lvl="1"/>
            <a:r>
              <a:rPr lang="en-US" dirty="0" smtClean="0"/>
              <a:t>Then images are downloaded, one-by-one</a:t>
            </a:r>
          </a:p>
          <a:p>
            <a:r>
              <a:rPr lang="en-US" dirty="0" smtClean="0"/>
              <a:t>Generally, this would yield poor responsiveness</a:t>
            </a:r>
          </a:p>
          <a:p>
            <a:pPr lvl="1"/>
            <a:r>
              <a:rPr lang="en-US" dirty="0" smtClean="0"/>
              <a:t>Downloading images requires accessing network</a:t>
            </a:r>
          </a:p>
          <a:p>
            <a:pPr lvl="1"/>
            <a:r>
              <a:rPr lang="en-US" dirty="0" smtClean="0"/>
              <a:t>Rendering text can be done locally</a:t>
            </a:r>
          </a:p>
          <a:p>
            <a:pPr lvl="1"/>
            <a:r>
              <a:rPr lang="en-US" dirty="0" smtClean="0"/>
              <a:t>So image-processing would dominate!</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24</a:t>
            </a:fld>
            <a:endParaRPr lang="en-US"/>
          </a:p>
        </p:txBody>
      </p:sp>
    </p:spTree>
    <p:extLst>
      <p:ext uri="{BB962C8B-B14F-4D97-AF65-F5344CB8AC3E}">
        <p14:creationId xmlns:p14="http://schemas.microsoft.com/office/powerpoint/2010/main" val="22136651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Renderer(2):  Two Tasks</a:t>
            </a:r>
            <a:endParaRPr lang="en-US" dirty="0"/>
          </a:p>
        </p:txBody>
      </p:sp>
      <p:sp>
        <p:nvSpPr>
          <p:cNvPr id="3" name="Content Placeholder 2"/>
          <p:cNvSpPr>
            <a:spLocks noGrp="1"/>
          </p:cNvSpPr>
          <p:nvPr>
            <p:ph idx="1"/>
          </p:nvPr>
        </p:nvSpPr>
        <p:spPr>
          <a:xfrm>
            <a:off x="457200" y="1219200"/>
            <a:ext cx="8229600" cy="4953000"/>
          </a:xfrm>
        </p:spPr>
        <p:txBody>
          <a:bodyPr>
            <a:normAutofit fontScale="40000" lnSpcReduction="20000"/>
          </a:bodyPr>
          <a:lstStyle/>
          <a:p>
            <a:pPr marL="0" indent="0">
              <a:buNone/>
            </a:pP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FutureRenderer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private final </a:t>
            </a:r>
            <a:r>
              <a:rPr lang="en-US" dirty="0" err="1">
                <a:latin typeface="Courier New" pitchFamily="49" charset="0"/>
                <a:cs typeface="Courier New" pitchFamily="49" charset="0"/>
              </a:rPr>
              <a:t>ExecutorService</a:t>
            </a:r>
            <a:r>
              <a:rPr lang="en-US" dirty="0">
                <a:latin typeface="Courier New" pitchFamily="49" charset="0"/>
                <a:cs typeface="Courier New" pitchFamily="49" charset="0"/>
              </a:rPr>
              <a:t> executor = </a:t>
            </a:r>
            <a:r>
              <a:rPr lang="en-US" dirty="0" err="1">
                <a:latin typeface="Courier New" pitchFamily="49" charset="0"/>
                <a:cs typeface="Courier New" pitchFamily="49" charset="0"/>
              </a:rPr>
              <a:t>Executors.newCachedThreadPool</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void </a:t>
            </a:r>
            <a:r>
              <a:rPr lang="en-US" dirty="0" err="1">
                <a:latin typeface="Courier New" pitchFamily="49" charset="0"/>
                <a:cs typeface="Courier New" pitchFamily="49" charset="0"/>
              </a:rPr>
              <a:t>renderPage</a:t>
            </a:r>
            <a:r>
              <a:rPr lang="en-US" dirty="0">
                <a:latin typeface="Courier New" pitchFamily="49" charset="0"/>
                <a:cs typeface="Courier New" pitchFamily="49" charset="0"/>
              </a:rPr>
              <a:t>(</a:t>
            </a:r>
            <a:r>
              <a:rPr lang="en-US" dirty="0" err="1">
                <a:latin typeface="Courier New" pitchFamily="49" charset="0"/>
                <a:cs typeface="Courier New" pitchFamily="49" charset="0"/>
              </a:rPr>
              <a:t>CharSequence</a:t>
            </a:r>
            <a:r>
              <a:rPr lang="en-US" dirty="0">
                <a:latin typeface="Courier New" pitchFamily="49" charset="0"/>
                <a:cs typeface="Courier New" pitchFamily="49" charset="0"/>
              </a:rPr>
              <a:t> source) </a:t>
            </a:r>
            <a:r>
              <a:rPr lang="en-US" dirty="0" smtClean="0">
                <a:latin typeface="Courier New" pitchFamily="49" charset="0"/>
                <a:cs typeface="Courier New" pitchFamily="49" charset="0"/>
              </a:rPr>
              <a:t>{</a:t>
            </a:r>
          </a:p>
          <a:p>
            <a:pPr marL="0" indent="0">
              <a:buNone/>
            </a:pPr>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final List&lt;</a:t>
            </a:r>
            <a:r>
              <a:rPr lang="en-US" b="1" dirty="0" err="1">
                <a:solidFill>
                  <a:srgbClr val="0070C0"/>
                </a:solidFill>
                <a:latin typeface="Courier New" pitchFamily="49" charset="0"/>
                <a:cs typeface="Courier New" pitchFamily="49" charset="0"/>
              </a:rPr>
              <a:t>ImageInfo</a:t>
            </a:r>
            <a:r>
              <a:rPr lang="en-US" b="1" dirty="0">
                <a:solidFill>
                  <a:srgbClr val="0070C0"/>
                </a:solidFill>
                <a:latin typeface="Courier New" pitchFamily="49" charset="0"/>
                <a:cs typeface="Courier New" pitchFamily="49" charset="0"/>
              </a:rPr>
              <a:t>&gt; </a:t>
            </a:r>
            <a:r>
              <a:rPr lang="en-US" b="1" dirty="0" err="1">
                <a:solidFill>
                  <a:srgbClr val="0070C0"/>
                </a:solidFill>
                <a:latin typeface="Courier New" pitchFamily="49" charset="0"/>
                <a:cs typeface="Courier New" pitchFamily="49" charset="0"/>
              </a:rPr>
              <a:t>imageInfos</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scanForImageInfo</a:t>
            </a:r>
            <a:r>
              <a:rPr lang="en-US" b="1" dirty="0">
                <a:solidFill>
                  <a:srgbClr val="0070C0"/>
                </a:solidFill>
                <a:latin typeface="Courier New" pitchFamily="49" charset="0"/>
                <a:cs typeface="Courier New" pitchFamily="49" charset="0"/>
              </a:rPr>
              <a:t>(source</a:t>
            </a:r>
            <a:r>
              <a:rPr lang="en-US" b="1" dirty="0" smtClean="0">
                <a:solidFill>
                  <a:srgbClr val="0070C0"/>
                </a:solidFill>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Callable&lt;List&lt;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&gt;&gt; task </a:t>
            </a:r>
            <a:r>
              <a:rPr lang="en-US" b="1" dirty="0" smtClean="0">
                <a:solidFill>
                  <a:srgbClr val="0070C0"/>
                </a:solidFill>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new Callable&lt;List&lt;</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&gt;&gt;()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List&lt;</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&gt; call()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List&lt;</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&gt; result = new </a:t>
            </a:r>
            <a:r>
              <a:rPr lang="en-US" dirty="0" err="1">
                <a:latin typeface="Courier New" pitchFamily="49" charset="0"/>
                <a:cs typeface="Courier New" pitchFamily="49" charset="0"/>
              </a:rPr>
              <a:t>ArrayList</a:t>
            </a:r>
            <a:r>
              <a:rPr lang="en-US" dirty="0">
                <a:latin typeface="Courier New" pitchFamily="49" charset="0"/>
                <a:cs typeface="Courier New" pitchFamily="49" charset="0"/>
              </a:rPr>
              <a:t>&lt;</a:t>
            </a:r>
            <a:r>
              <a:rPr lang="en-US" dirty="0" err="1">
                <a:latin typeface="Courier New" pitchFamily="49" charset="0"/>
                <a:cs typeface="Courier New" pitchFamily="49" charset="0"/>
              </a:rPr>
              <a:t>ImageData</a:t>
            </a:r>
            <a:r>
              <a:rPr lang="en-US" dirty="0" smtClean="0">
                <a:latin typeface="Courier New" pitchFamily="49" charset="0"/>
                <a:cs typeface="Courier New" pitchFamily="49" charset="0"/>
              </a:rPr>
              <a:t>&gt;();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for (</a:t>
            </a:r>
            <a:r>
              <a:rPr lang="en-US" dirty="0" err="1">
                <a:latin typeface="Courier New" pitchFamily="49" charset="0"/>
                <a:cs typeface="Courier New" pitchFamily="49" charset="0"/>
              </a:rPr>
              <a:t>ImageInfo</a:t>
            </a:r>
            <a:r>
              <a:rPr lang="en-US" dirty="0">
                <a:latin typeface="Courier New" pitchFamily="49" charset="0"/>
                <a:cs typeface="Courier New" pitchFamily="49" charset="0"/>
              </a:rPr>
              <a:t> </a:t>
            </a:r>
            <a:r>
              <a:rPr lang="en-US" dirty="0" err="1">
                <a:latin typeface="Courier New" pitchFamily="49" charset="0"/>
                <a:cs typeface="Courier New" pitchFamily="49" charset="0"/>
              </a:rPr>
              <a:t>imageInfo</a:t>
            </a:r>
            <a:r>
              <a:rPr lang="en-US" dirty="0">
                <a:latin typeface="Courier New" pitchFamily="49" charset="0"/>
                <a:cs typeface="Courier New" pitchFamily="49" charset="0"/>
              </a:rPr>
              <a:t> : </a:t>
            </a:r>
            <a:r>
              <a:rPr lang="en-US" dirty="0" err="1">
                <a:latin typeface="Courier New" pitchFamily="49" charset="0"/>
                <a:cs typeface="Courier New" pitchFamily="49" charset="0"/>
              </a:rPr>
              <a:t>imageInfos</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result.add</a:t>
            </a:r>
            <a:r>
              <a:rPr lang="en-US" dirty="0">
                <a:latin typeface="Courier New" pitchFamily="49" charset="0"/>
                <a:cs typeface="Courier New" pitchFamily="49" charset="0"/>
              </a:rPr>
              <a:t>(</a:t>
            </a:r>
            <a:r>
              <a:rPr lang="en-US" dirty="0" err="1">
                <a:latin typeface="Courier New" pitchFamily="49" charset="0"/>
                <a:cs typeface="Courier New" pitchFamily="49" charset="0"/>
              </a:rPr>
              <a:t>imageInfo.downloadImage</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result</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Future&lt;List&lt;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&gt;&gt; future = </a:t>
            </a:r>
            <a:r>
              <a:rPr lang="en-US" b="1" dirty="0" err="1">
                <a:solidFill>
                  <a:srgbClr val="0070C0"/>
                </a:solidFill>
                <a:latin typeface="Courier New" pitchFamily="49" charset="0"/>
                <a:cs typeface="Courier New" pitchFamily="49" charset="0"/>
              </a:rPr>
              <a:t>executor.submit</a:t>
            </a:r>
            <a:r>
              <a:rPr lang="en-US" b="1" dirty="0">
                <a:solidFill>
                  <a:srgbClr val="0070C0"/>
                </a:solidFill>
                <a:latin typeface="Courier New" pitchFamily="49" charset="0"/>
                <a:cs typeface="Courier New" pitchFamily="49" charset="0"/>
              </a:rPr>
              <a:t>(task</a:t>
            </a:r>
            <a:r>
              <a:rPr lang="en-US" b="1" dirty="0" smtClean="0">
                <a:solidFill>
                  <a:srgbClr val="0070C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I/O bound</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renderText</a:t>
            </a:r>
            <a:r>
              <a:rPr lang="en-US" dirty="0">
                <a:latin typeface="Courier New" pitchFamily="49" charset="0"/>
                <a:cs typeface="Courier New" pitchFamily="49" charset="0"/>
              </a:rPr>
              <a:t>(source</a:t>
            </a:r>
            <a:r>
              <a:rPr lang="en-US" dirty="0" smtClean="0">
                <a:latin typeface="Courier New" pitchFamily="49" charset="0"/>
                <a:cs typeface="Courier New" pitchFamily="49" charset="0"/>
              </a:rPr>
              <a:t>);		</a:t>
            </a:r>
            <a:r>
              <a:rPr lang="en-US" b="1" dirty="0" smtClean="0">
                <a:solidFill>
                  <a:srgbClr val="3366FF"/>
                </a:solidFill>
                <a:latin typeface="Courier New" pitchFamily="49" charset="0"/>
                <a:cs typeface="Courier New" pitchFamily="49" charset="0"/>
              </a:rPr>
              <a:t>//render text – </a:t>
            </a:r>
            <a:r>
              <a:rPr lang="en-US" b="1" dirty="0" smtClean="0">
                <a:solidFill>
                  <a:srgbClr val="FF0000"/>
                </a:solidFill>
                <a:latin typeface="Courier New" pitchFamily="49" charset="0"/>
                <a:cs typeface="Courier New" pitchFamily="49" charset="0"/>
              </a:rPr>
              <a:t>CPU bound</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try </a:t>
            </a:r>
            <a:r>
              <a:rPr lang="en-US" dirty="0" smtClean="0">
                <a:latin typeface="Courier New" pitchFamily="49" charset="0"/>
                <a:cs typeface="Courier New" pitchFamily="49" charset="0"/>
              </a:rPr>
              <a:t>{</a:t>
            </a:r>
          </a:p>
          <a:p>
            <a:pPr marL="0" indent="0">
              <a:buNone/>
            </a:pPr>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 </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future.get</a:t>
            </a:r>
            <a:r>
              <a:rPr lang="en-US" b="1" dirty="0" smtClean="0">
                <a:solidFill>
                  <a:srgbClr val="0070C0"/>
                </a:solidFill>
                <a:latin typeface="Courier New" pitchFamily="49" charset="0"/>
                <a:cs typeface="Courier New" pitchFamily="49" charset="0"/>
              </a:rPr>
              <a:t>();	//get result when ready</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for (</a:t>
            </a:r>
            <a:r>
              <a:rPr lang="en-US" dirty="0" err="1">
                <a:latin typeface="Courier New" pitchFamily="49" charset="0"/>
                <a:cs typeface="Courier New" pitchFamily="49" charset="0"/>
              </a:rPr>
              <a:t>ImageData</a:t>
            </a:r>
            <a:r>
              <a:rPr lang="en-US" dirty="0">
                <a:latin typeface="Courier New" pitchFamily="49" charset="0"/>
                <a:cs typeface="Courier New" pitchFamily="49" charset="0"/>
              </a:rPr>
              <a:t> data : </a:t>
            </a:r>
            <a:r>
              <a:rPr lang="en-US" dirty="0" err="1">
                <a:latin typeface="Courier New" pitchFamily="49" charset="0"/>
                <a:cs typeface="Courier New" pitchFamily="49" charset="0"/>
              </a:rPr>
              <a:t>imageData</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renderImage</a:t>
            </a:r>
            <a:r>
              <a:rPr lang="en-US" dirty="0">
                <a:latin typeface="Courier New" pitchFamily="49" charset="0"/>
                <a:cs typeface="Courier New" pitchFamily="49" charset="0"/>
              </a:rPr>
              <a:t>(data</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catch (</a:t>
            </a:r>
            <a:r>
              <a:rPr lang="en-US" dirty="0" err="1">
                <a:latin typeface="Courier New" pitchFamily="49" charset="0"/>
                <a:cs typeface="Courier New" pitchFamily="49" charset="0"/>
              </a:rPr>
              <a:t>InterruptedException</a:t>
            </a:r>
            <a:r>
              <a:rPr lang="en-US" dirty="0">
                <a:latin typeface="Courier New" pitchFamily="49" charset="0"/>
                <a:cs typeface="Courier New" pitchFamily="49" charset="0"/>
              </a:rPr>
              <a:t> e)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catch (</a:t>
            </a:r>
            <a:r>
              <a:rPr lang="en-US" dirty="0" err="1">
                <a:latin typeface="Courier New" pitchFamily="49" charset="0"/>
                <a:cs typeface="Courier New" pitchFamily="49" charset="0"/>
              </a:rPr>
              <a:t>ExecutionException</a:t>
            </a:r>
            <a:r>
              <a:rPr lang="en-US" dirty="0">
                <a:latin typeface="Courier New" pitchFamily="49" charset="0"/>
                <a:cs typeface="Courier New" pitchFamily="49" charset="0"/>
              </a:rPr>
              <a:t> e) </a:t>
            </a:r>
            <a:r>
              <a:rPr lang="en-US" dirty="0" smtClean="0">
                <a:latin typeface="Courier New" pitchFamily="49" charset="0"/>
                <a:cs typeface="Courier New" pitchFamily="49" charset="0"/>
              </a:rPr>
              <a:t>{ …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25</a:t>
            </a:fld>
            <a:endParaRPr lang="en-US"/>
          </a:p>
        </p:txBody>
      </p:sp>
    </p:spTree>
    <p:extLst>
      <p:ext uri="{BB962C8B-B14F-4D97-AF65-F5344CB8AC3E}">
        <p14:creationId xmlns:p14="http://schemas.microsoft.com/office/powerpoint/2010/main" val="30856938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Renderer(2):  Observations</a:t>
            </a:r>
            <a:endParaRPr lang="en-US" dirty="0"/>
          </a:p>
        </p:txBody>
      </p:sp>
      <p:sp>
        <p:nvSpPr>
          <p:cNvPr id="3" name="Content Placeholder 2"/>
          <p:cNvSpPr>
            <a:spLocks noGrp="1"/>
          </p:cNvSpPr>
          <p:nvPr>
            <p:ph idx="1"/>
          </p:nvPr>
        </p:nvSpPr>
        <p:spPr/>
        <p:txBody>
          <a:bodyPr/>
          <a:lstStyle/>
          <a:p>
            <a:r>
              <a:rPr lang="en-US" dirty="0" smtClean="0"/>
              <a:t>There is some parallelism</a:t>
            </a:r>
          </a:p>
          <a:p>
            <a:pPr marL="347662" lvl="1" indent="0">
              <a:buNone/>
            </a:pPr>
            <a:r>
              <a:rPr lang="en-US" dirty="0" smtClean="0"/>
              <a:t>Text rendering, image downloading done in parallel</a:t>
            </a:r>
          </a:p>
          <a:p>
            <a:r>
              <a:rPr lang="en-US" dirty="0" smtClean="0"/>
              <a:t>Will this yield a big speed-up?</a:t>
            </a:r>
          </a:p>
          <a:p>
            <a:pPr marL="347662" lvl="1" indent="0">
              <a:buNone/>
            </a:pPr>
            <a:r>
              <a:rPr lang="en-US" dirty="0" smtClean="0"/>
              <a:t>Not for pages with lots of images!</a:t>
            </a:r>
          </a:p>
          <a:p>
            <a:pPr lvl="2"/>
            <a:r>
              <a:rPr lang="en-US" dirty="0" smtClean="0"/>
              <a:t>Downloading of images is still done sequentially</a:t>
            </a:r>
          </a:p>
          <a:p>
            <a:pPr lvl="2"/>
            <a:r>
              <a:rPr lang="en-US" dirty="0" smtClean="0"/>
              <a:t>The image downloading task could take much longer than text rendering</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26</a:t>
            </a:fld>
            <a:endParaRPr lang="en-US"/>
          </a:p>
        </p:txBody>
      </p:sp>
    </p:spTree>
    <p:extLst>
      <p:ext uri="{BB962C8B-B14F-4D97-AF65-F5344CB8AC3E}">
        <p14:creationId xmlns:p14="http://schemas.microsoft.com/office/powerpoint/2010/main" val="41224145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Renderer(3):  More Tasks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Each image can be downloaded independently!</a:t>
            </a:r>
          </a:p>
          <a:p>
            <a:r>
              <a:rPr lang="en-US" dirty="0" smtClean="0"/>
              <a:t>We can exploit this to refine task boundaries</a:t>
            </a:r>
          </a:p>
          <a:p>
            <a:pPr lvl="1"/>
            <a:r>
              <a:rPr lang="en-US" dirty="0" smtClean="0"/>
              <a:t>One task for text</a:t>
            </a:r>
          </a:p>
          <a:p>
            <a:pPr lvl="1"/>
            <a:r>
              <a:rPr lang="en-US" dirty="0" smtClean="0"/>
              <a:t>One task for each image</a:t>
            </a:r>
          </a:p>
          <a:p>
            <a:pPr lvl="1"/>
            <a:r>
              <a:rPr lang="en-US" dirty="0" smtClean="0"/>
              <a:t>When each image download finishes, image can be rendered</a:t>
            </a:r>
          </a:p>
          <a:p>
            <a:r>
              <a:rPr lang="en-US" dirty="0" smtClean="0"/>
              <a:t>How can we wait for all the downloads?</a:t>
            </a:r>
          </a:p>
          <a:p>
            <a:pPr lvl="1"/>
            <a:r>
              <a:rPr lang="en-US" dirty="0" smtClean="0"/>
              <a:t>One approach:  loop</a:t>
            </a:r>
          </a:p>
          <a:p>
            <a:pPr lvl="2"/>
            <a:r>
              <a:rPr lang="en-US" dirty="0" smtClean="0"/>
              <a:t>Iterate for the number of images</a:t>
            </a:r>
          </a:p>
          <a:p>
            <a:pPr lvl="2"/>
            <a:r>
              <a:rPr lang="en-US" dirty="0" smtClean="0"/>
              <a:t>Perform a </a:t>
            </a:r>
            <a:r>
              <a:rPr lang="en-US" dirty="0" smtClean="0">
                <a:latin typeface="Courier New" pitchFamily="49" charset="0"/>
                <a:cs typeface="Courier New" pitchFamily="49" charset="0"/>
              </a:rPr>
              <a:t>get()</a:t>
            </a:r>
            <a:r>
              <a:rPr lang="en-US" dirty="0" smtClean="0"/>
              <a:t> on each </a:t>
            </a:r>
            <a:r>
              <a:rPr lang="en-US" dirty="0" smtClean="0">
                <a:latin typeface="Courier New" pitchFamily="49" charset="0"/>
                <a:cs typeface="Courier New" pitchFamily="49" charset="0"/>
              </a:rPr>
              <a:t>Future</a:t>
            </a:r>
          </a:p>
          <a:p>
            <a:pPr lvl="2"/>
            <a:r>
              <a:rPr lang="en-US" dirty="0" smtClean="0"/>
              <a:t>But what if one image takes a lot longer to download</a:t>
            </a:r>
          </a:p>
          <a:p>
            <a:pPr lvl="1"/>
            <a:r>
              <a:rPr lang="en-US" dirty="0" smtClean="0"/>
              <a:t>Better approach:  </a:t>
            </a:r>
            <a:r>
              <a:rPr lang="en-US" dirty="0" err="1" smtClean="0">
                <a:latin typeface="Courier New" pitchFamily="49" charset="0"/>
                <a:cs typeface="Courier New" pitchFamily="49" charset="0"/>
              </a:rPr>
              <a:t>CompletionService</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27</a:t>
            </a:fld>
            <a:endParaRPr lang="en-US"/>
          </a:p>
        </p:txBody>
      </p:sp>
    </p:spTree>
    <p:extLst>
      <p:ext uri="{BB962C8B-B14F-4D97-AF65-F5344CB8AC3E}">
        <p14:creationId xmlns:p14="http://schemas.microsoft.com/office/powerpoint/2010/main" val="4255647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CompletionService</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dirty="0" smtClean="0"/>
              <a:t>Extends </a:t>
            </a:r>
            <a:r>
              <a:rPr lang="en-US" dirty="0" err="1" smtClean="0">
                <a:latin typeface="Courier New" pitchFamily="49" charset="0"/>
                <a:cs typeface="Courier New" pitchFamily="49" charset="0"/>
              </a:rPr>
              <a:t>ExecutorService</a:t>
            </a:r>
            <a:r>
              <a:rPr lang="en-US" dirty="0" smtClean="0"/>
              <a:t> with a </a:t>
            </a:r>
            <a:r>
              <a:rPr lang="en-US" i="1" dirty="0" smtClean="0">
                <a:solidFill>
                  <a:srgbClr val="FF0000"/>
                </a:solidFill>
              </a:rPr>
              <a:t>blocking completion queue</a:t>
            </a:r>
          </a:p>
          <a:p>
            <a:pPr lvl="1"/>
            <a:r>
              <a:rPr lang="en-US" dirty="0" smtClean="0"/>
              <a:t>When a task that has been submitted finishes, a </a:t>
            </a:r>
            <a:r>
              <a:rPr lang="en-US" dirty="0" smtClean="0">
                <a:latin typeface="Courier New" pitchFamily="49" charset="0"/>
                <a:cs typeface="Courier New" pitchFamily="49" charset="0"/>
              </a:rPr>
              <a:t>Future</a:t>
            </a:r>
            <a:r>
              <a:rPr lang="en-US" dirty="0" smtClean="0"/>
              <a:t> for it is put in completion queue</a:t>
            </a:r>
          </a:p>
          <a:p>
            <a:pPr lvl="1"/>
            <a:r>
              <a:rPr lang="en-US" dirty="0" smtClean="0"/>
              <a:t>A user of the completion service can extract next finished computation by performing </a:t>
            </a:r>
            <a:r>
              <a:rPr lang="en-US" dirty="0" smtClean="0">
                <a:latin typeface="Courier New" pitchFamily="49" charset="0"/>
                <a:cs typeface="Courier New" pitchFamily="49" charset="0"/>
              </a:rPr>
              <a:t>take()</a:t>
            </a:r>
            <a:r>
              <a:rPr lang="en-US" dirty="0" smtClean="0"/>
              <a:t> on completion service</a:t>
            </a:r>
          </a:p>
          <a:p>
            <a:r>
              <a:rPr lang="en-US" dirty="0" smtClean="0"/>
              <a:t>This permits processing of task results in order that they were completed</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28</a:t>
            </a:fld>
            <a:endParaRPr lang="en-US"/>
          </a:p>
        </p:txBody>
      </p:sp>
    </p:spTree>
    <p:extLst>
      <p:ext uri="{BB962C8B-B14F-4D97-AF65-F5344CB8AC3E}">
        <p14:creationId xmlns:p14="http://schemas.microsoft.com/office/powerpoint/2010/main" val="1892291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2695"/>
          </a:xfrm>
        </p:spPr>
        <p:txBody>
          <a:bodyPr>
            <a:normAutofit fontScale="90000"/>
          </a:bodyPr>
          <a:lstStyle/>
          <a:p>
            <a:r>
              <a:rPr lang="en-US" dirty="0" smtClean="0"/>
              <a:t>Page Renderer(3)</a:t>
            </a:r>
            <a:endParaRPr lang="en-US" dirty="0"/>
          </a:p>
        </p:txBody>
      </p:sp>
      <p:sp>
        <p:nvSpPr>
          <p:cNvPr id="3" name="Content Placeholder 2"/>
          <p:cNvSpPr>
            <a:spLocks noGrp="1"/>
          </p:cNvSpPr>
          <p:nvPr>
            <p:ph idx="1"/>
          </p:nvPr>
        </p:nvSpPr>
        <p:spPr>
          <a:xfrm>
            <a:off x="457200" y="955523"/>
            <a:ext cx="8229600" cy="5279496"/>
          </a:xfrm>
        </p:spPr>
        <p:txBody>
          <a:bodyPr>
            <a:noAutofit/>
          </a:bodyPr>
          <a:lstStyle/>
          <a:p>
            <a:pPr marL="0" indent="0">
              <a:buNone/>
            </a:pPr>
            <a:r>
              <a:rPr lang="en-US" sz="1100" dirty="0" smtClean="0">
                <a:latin typeface="Courier New" pitchFamily="49" charset="0"/>
                <a:cs typeface="Courier New" pitchFamily="49" charset="0"/>
              </a:rPr>
              <a:t>public </a:t>
            </a:r>
            <a:r>
              <a:rPr lang="en-US" sz="1100" dirty="0">
                <a:latin typeface="Courier New" pitchFamily="49" charset="0"/>
                <a:cs typeface="Courier New" pitchFamily="49" charset="0"/>
              </a:rPr>
              <a:t>class Renderer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private final </a:t>
            </a:r>
            <a:r>
              <a:rPr lang="en-US" sz="1100" dirty="0" err="1">
                <a:latin typeface="Courier New" pitchFamily="49" charset="0"/>
                <a:cs typeface="Courier New" pitchFamily="49" charset="0"/>
              </a:rPr>
              <a:t>ExecutorService</a:t>
            </a:r>
            <a:r>
              <a:rPr lang="en-US" sz="1100" dirty="0">
                <a:latin typeface="Courier New" pitchFamily="49" charset="0"/>
                <a:cs typeface="Courier New" pitchFamily="49" charset="0"/>
              </a:rPr>
              <a:t> executor</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Renderer(</a:t>
            </a:r>
            <a:r>
              <a:rPr lang="en-US" sz="1100" dirty="0" err="1">
                <a:latin typeface="Courier New" pitchFamily="49" charset="0"/>
                <a:cs typeface="Courier New" pitchFamily="49" charset="0"/>
              </a:rPr>
              <a:t>ExecutorService</a:t>
            </a:r>
            <a:r>
              <a:rPr lang="en-US" sz="1100" dirty="0">
                <a:latin typeface="Courier New" pitchFamily="49" charset="0"/>
                <a:cs typeface="Courier New" pitchFamily="49" charset="0"/>
              </a:rPr>
              <a:t> executor) {        </a:t>
            </a:r>
            <a:r>
              <a:rPr lang="en-US" sz="1100" dirty="0" err="1">
                <a:latin typeface="Courier New" pitchFamily="49" charset="0"/>
                <a:cs typeface="Courier New" pitchFamily="49" charset="0"/>
              </a:rPr>
              <a:t>this.executor</a:t>
            </a:r>
            <a:r>
              <a:rPr lang="en-US" sz="1100" dirty="0">
                <a:latin typeface="Courier New" pitchFamily="49" charset="0"/>
                <a:cs typeface="Courier New" pitchFamily="49" charset="0"/>
              </a:rPr>
              <a:t> = executor;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void </a:t>
            </a:r>
            <a:r>
              <a:rPr lang="en-US" sz="1100" dirty="0" err="1">
                <a:latin typeface="Courier New" pitchFamily="49" charset="0"/>
                <a:cs typeface="Courier New" pitchFamily="49" charset="0"/>
              </a:rPr>
              <a:t>renderPage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CharSequence</a:t>
            </a:r>
            <a:r>
              <a:rPr lang="en-US" sz="1100" dirty="0">
                <a:latin typeface="Courier New" pitchFamily="49" charset="0"/>
                <a:cs typeface="Courier New" pitchFamily="49" charset="0"/>
              </a:rPr>
              <a:t> source)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final List&lt;</a:t>
            </a:r>
            <a:r>
              <a:rPr lang="en-US" sz="1100" dirty="0" err="1">
                <a:latin typeface="Courier New" pitchFamily="49" charset="0"/>
                <a:cs typeface="Courier New" pitchFamily="49" charset="0"/>
              </a:rPr>
              <a:t>ImageInfo</a:t>
            </a:r>
            <a:r>
              <a:rPr lang="en-US" sz="1100" dirty="0">
                <a:latin typeface="Courier New" pitchFamily="49" charset="0"/>
                <a:cs typeface="Courier New" pitchFamily="49" charset="0"/>
              </a:rPr>
              <a:t>&gt; info = </a:t>
            </a:r>
            <a:r>
              <a:rPr lang="en-US" sz="1100" dirty="0" err="1">
                <a:latin typeface="Courier New" pitchFamily="49" charset="0"/>
                <a:cs typeface="Courier New" pitchFamily="49" charset="0"/>
              </a:rPr>
              <a:t>scanForImageInfo</a:t>
            </a:r>
            <a:r>
              <a:rPr lang="en-US" sz="1100" dirty="0">
                <a:latin typeface="Courier New" pitchFamily="49" charset="0"/>
                <a:cs typeface="Courier New" pitchFamily="49" charset="0"/>
              </a:rPr>
              <a:t>(source</a:t>
            </a:r>
            <a:r>
              <a:rPr lang="en-US" sz="1100" dirty="0" smtClean="0">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CompletionService</a:t>
            </a:r>
            <a:r>
              <a:rPr lang="en-US" sz="1100" b="1" dirty="0">
                <a:solidFill>
                  <a:srgbClr val="0070C0"/>
                </a:solidFill>
                <a:latin typeface="Courier New" pitchFamily="49" charset="0"/>
                <a:cs typeface="Courier New" pitchFamily="49" charset="0"/>
              </a:rPr>
              <a:t>&lt;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 </a:t>
            </a:r>
            <a:r>
              <a:rPr lang="en-US" sz="1100" b="1" dirty="0" err="1">
                <a:solidFill>
                  <a:srgbClr val="0070C0"/>
                </a:solidFill>
                <a:latin typeface="Courier New" pitchFamily="49" charset="0"/>
                <a:cs typeface="Courier New" pitchFamily="49" charset="0"/>
              </a:rPr>
              <a:t>completionService</a:t>
            </a:r>
            <a:r>
              <a:rPr lang="en-US" sz="1100" b="1" dirty="0">
                <a:solidFill>
                  <a:srgbClr val="0070C0"/>
                </a:solidFill>
                <a:latin typeface="Courier New" pitchFamily="49" charset="0"/>
                <a:cs typeface="Courier New" pitchFamily="49" charset="0"/>
              </a:rPr>
              <a:t> </a:t>
            </a:r>
            <a:r>
              <a:rPr lang="en-US" sz="1100" b="1" dirty="0" smtClean="0">
                <a:solidFill>
                  <a:srgbClr val="0070C0"/>
                </a:solidFill>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new </a:t>
            </a:r>
            <a:r>
              <a:rPr lang="en-US" sz="1100" b="1" dirty="0" err="1">
                <a:solidFill>
                  <a:srgbClr val="0070C0"/>
                </a:solidFill>
                <a:latin typeface="Courier New" pitchFamily="49" charset="0"/>
                <a:cs typeface="Courier New" pitchFamily="49" charset="0"/>
              </a:rPr>
              <a:t>ExecutorCompletionService</a:t>
            </a:r>
            <a:r>
              <a:rPr lang="en-US" sz="1100" b="1" dirty="0">
                <a:solidFill>
                  <a:srgbClr val="0070C0"/>
                </a:solidFill>
                <a:latin typeface="Courier New" pitchFamily="49" charset="0"/>
                <a:cs typeface="Courier New" pitchFamily="49" charset="0"/>
              </a:rPr>
              <a:t>&lt;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&gt;(executor</a:t>
            </a:r>
            <a:r>
              <a:rPr lang="en-US" sz="1100" b="1" dirty="0" smtClean="0">
                <a:solidFill>
                  <a:srgbClr val="0070C0"/>
                </a:solidFill>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for (final </a:t>
            </a:r>
            <a:r>
              <a:rPr lang="en-US" sz="1100" dirty="0" err="1">
                <a:latin typeface="Courier New" pitchFamily="49" charset="0"/>
                <a:cs typeface="Courier New" pitchFamily="49" charset="0"/>
              </a:rPr>
              <a:t>ImageInfo</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imageInfo</a:t>
            </a:r>
            <a:r>
              <a:rPr lang="en-US" sz="1100" dirty="0">
                <a:latin typeface="Courier New" pitchFamily="49" charset="0"/>
                <a:cs typeface="Courier New" pitchFamily="49" charset="0"/>
              </a:rPr>
              <a:t> : info</a:t>
            </a:r>
            <a:r>
              <a:rPr lang="en-US" sz="1100" dirty="0" smtClean="0">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completionService.submit</a:t>
            </a:r>
            <a:r>
              <a:rPr lang="en-US" sz="1100" b="1" dirty="0">
                <a:solidFill>
                  <a:srgbClr val="0070C0"/>
                </a:solidFill>
                <a:latin typeface="Courier New" pitchFamily="49" charset="0"/>
                <a:cs typeface="Courier New" pitchFamily="49" charset="0"/>
              </a:rPr>
              <a:t>(</a:t>
            </a:r>
            <a:r>
              <a:rPr lang="en-US" sz="1100" dirty="0">
                <a:latin typeface="Courier New" pitchFamily="49" charset="0"/>
                <a:cs typeface="Courier New" pitchFamily="49" charset="0"/>
              </a:rPr>
              <a:t>new Callable&lt;</a:t>
            </a:r>
            <a:r>
              <a:rPr lang="en-US" sz="1100" dirty="0" err="1">
                <a:latin typeface="Courier New" pitchFamily="49" charset="0"/>
                <a:cs typeface="Courier New" pitchFamily="49" charset="0"/>
              </a:rPr>
              <a:t>ImageData</a:t>
            </a:r>
            <a:r>
              <a:rPr lang="en-US" sz="1100" dirty="0">
                <a:latin typeface="Courier New" pitchFamily="49" charset="0"/>
                <a:cs typeface="Courier New" pitchFamily="49" charset="0"/>
              </a:rPr>
              <a:t>&gt;()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public </a:t>
            </a:r>
            <a:r>
              <a:rPr lang="en-US" sz="1100" dirty="0" err="1">
                <a:latin typeface="Courier New" pitchFamily="49" charset="0"/>
                <a:cs typeface="Courier New" pitchFamily="49" charset="0"/>
              </a:rPr>
              <a:t>ImageData</a:t>
            </a:r>
            <a:r>
              <a:rPr lang="en-US" sz="1100" dirty="0">
                <a:latin typeface="Courier New" pitchFamily="49" charset="0"/>
                <a:cs typeface="Courier New" pitchFamily="49" charset="0"/>
              </a:rPr>
              <a:t> call()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return </a:t>
            </a:r>
            <a:r>
              <a:rPr lang="en-US" sz="1100" dirty="0" err="1">
                <a:latin typeface="Courier New" pitchFamily="49" charset="0"/>
                <a:cs typeface="Courier New" pitchFamily="49" charset="0"/>
              </a:rPr>
              <a:t>imageInfo.downloadImage</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renderText</a:t>
            </a:r>
            <a:r>
              <a:rPr lang="en-US" sz="1100" dirty="0">
                <a:latin typeface="Courier New" pitchFamily="49" charset="0"/>
                <a:cs typeface="Courier New" pitchFamily="49" charset="0"/>
              </a:rPr>
              <a:t>(source</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try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for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t = 0, n = </a:t>
            </a:r>
            <a:r>
              <a:rPr lang="en-US" sz="1100" dirty="0" err="1">
                <a:latin typeface="Courier New" pitchFamily="49" charset="0"/>
                <a:cs typeface="Courier New" pitchFamily="49" charset="0"/>
              </a:rPr>
              <a:t>info.size</a:t>
            </a:r>
            <a:r>
              <a:rPr lang="en-US" sz="1100" dirty="0">
                <a:latin typeface="Courier New" pitchFamily="49" charset="0"/>
                <a:cs typeface="Courier New" pitchFamily="49" charset="0"/>
              </a:rPr>
              <a:t>(); t &lt; n; t++) </a:t>
            </a:r>
            <a:r>
              <a:rPr lang="en-US" sz="1100" dirty="0" smtClean="0">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Future&lt;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 f = </a:t>
            </a:r>
            <a:r>
              <a:rPr lang="en-US" sz="1100" b="1" dirty="0" err="1">
                <a:solidFill>
                  <a:srgbClr val="0070C0"/>
                </a:solidFill>
                <a:latin typeface="Courier New" pitchFamily="49" charset="0"/>
                <a:cs typeface="Courier New" pitchFamily="49" charset="0"/>
              </a:rPr>
              <a:t>completionService.take</a:t>
            </a:r>
            <a:r>
              <a:rPr lang="en-US" sz="1100" b="1" dirty="0" smtClean="0">
                <a:solidFill>
                  <a:srgbClr val="0070C0"/>
                </a:solidFill>
                <a:latin typeface="Courier New" pitchFamily="49" charset="0"/>
                <a:cs typeface="Courier New" pitchFamily="49" charset="0"/>
              </a:rPr>
              <a:t>();</a:t>
            </a:r>
          </a:p>
          <a:p>
            <a:pPr marL="0" indent="0">
              <a:buNone/>
            </a:pPr>
            <a:r>
              <a:rPr lang="en-US" sz="1100" b="1" dirty="0" smtClean="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 = </a:t>
            </a:r>
            <a:r>
              <a:rPr lang="en-US" sz="1100" b="1" dirty="0" err="1">
                <a:solidFill>
                  <a:srgbClr val="0070C0"/>
                </a:solidFill>
                <a:latin typeface="Courier New" pitchFamily="49" charset="0"/>
                <a:cs typeface="Courier New" pitchFamily="49" charset="0"/>
              </a:rPr>
              <a:t>f.get</a:t>
            </a:r>
            <a:r>
              <a:rPr lang="en-US" sz="1100" b="1" dirty="0" smtClean="0">
                <a:solidFill>
                  <a:srgbClr val="0070C0"/>
                </a:solidFill>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renderImage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imageData</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catch (</a:t>
            </a:r>
            <a:r>
              <a:rPr lang="en-US" sz="1100" dirty="0" err="1">
                <a:latin typeface="Courier New" pitchFamily="49" charset="0"/>
                <a:cs typeface="Courier New" pitchFamily="49" charset="0"/>
              </a:rPr>
              <a:t>InterruptedException</a:t>
            </a:r>
            <a:r>
              <a:rPr lang="en-US" sz="1100" dirty="0">
                <a:latin typeface="Courier New" pitchFamily="49" charset="0"/>
                <a:cs typeface="Courier New" pitchFamily="49" charset="0"/>
              </a:rPr>
              <a:t> e)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Thread.currentThread</a:t>
            </a:r>
            <a:r>
              <a:rPr lang="en-US" sz="1100" dirty="0">
                <a:latin typeface="Courier New" pitchFamily="49" charset="0"/>
                <a:cs typeface="Courier New" pitchFamily="49" charset="0"/>
              </a:rPr>
              <a:t>().interrupt</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catch (</a:t>
            </a:r>
            <a:r>
              <a:rPr lang="en-US" sz="1100" dirty="0" err="1">
                <a:latin typeface="Courier New" pitchFamily="49" charset="0"/>
                <a:cs typeface="Courier New" pitchFamily="49" charset="0"/>
              </a:rPr>
              <a:t>ExecutionException</a:t>
            </a:r>
            <a:r>
              <a:rPr lang="en-US" sz="1100" dirty="0">
                <a:latin typeface="Courier New" pitchFamily="49" charset="0"/>
                <a:cs typeface="Courier New" pitchFamily="49" charset="0"/>
              </a:rPr>
              <a:t> e) </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throw </a:t>
            </a:r>
            <a:r>
              <a:rPr lang="en-US" sz="1100" dirty="0" err="1">
                <a:latin typeface="Courier New" pitchFamily="49" charset="0"/>
                <a:cs typeface="Courier New" pitchFamily="49" charset="0"/>
              </a:rPr>
              <a:t>launderThrowable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e.getCause</a:t>
            </a:r>
            <a:r>
              <a:rPr lang="en-US" sz="1100" dirty="0" smtClean="0">
                <a:latin typeface="Courier New" pitchFamily="49" charset="0"/>
                <a:cs typeface="Courier New" pitchFamily="49" charset="0"/>
              </a:rPr>
              <a:t>());</a:t>
            </a:r>
          </a:p>
          <a:p>
            <a:pPr marL="0" indent="0">
              <a:buNone/>
            </a:pPr>
            <a:r>
              <a:rPr lang="en-US" sz="1100" dirty="0" smtClean="0">
                <a:latin typeface="Courier New" pitchFamily="49" charset="0"/>
                <a:cs typeface="Courier New" pitchFamily="49" charset="0"/>
              </a:rPr>
              <a:t>        }</a:t>
            </a:r>
          </a:p>
          <a:p>
            <a:pPr marL="0" indent="0">
              <a:buNone/>
            </a:pP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    </a:t>
            </a:r>
            <a:endParaRPr lang="en-US" sz="1100" dirty="0" smtClean="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29</a:t>
            </a:fld>
            <a:endParaRPr lang="en-US"/>
          </a:p>
        </p:txBody>
      </p:sp>
    </p:spTree>
    <p:extLst>
      <p:ext uri="{BB962C8B-B14F-4D97-AF65-F5344CB8AC3E}">
        <p14:creationId xmlns:p14="http://schemas.microsoft.com/office/powerpoint/2010/main" val="27439590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Tasks and Concurrent Applications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far:  mechanics of concurrency in Java</a:t>
            </a:r>
          </a:p>
          <a:p>
            <a:pPr lvl="1"/>
            <a:r>
              <a:rPr lang="en-US" dirty="0" smtClean="0"/>
              <a:t>Threads</a:t>
            </a:r>
          </a:p>
          <a:p>
            <a:pPr lvl="1"/>
            <a:r>
              <a:rPr lang="en-US" dirty="0" smtClean="0"/>
              <a:t>Locking</a:t>
            </a:r>
          </a:p>
          <a:p>
            <a:pPr lvl="1"/>
            <a:r>
              <a:rPr lang="en-US" dirty="0" smtClean="0"/>
              <a:t>Concurrency control</a:t>
            </a:r>
          </a:p>
          <a:p>
            <a:pPr lvl="1"/>
            <a:r>
              <a:rPr lang="en-US" dirty="0" smtClean="0"/>
              <a:t>Visibility</a:t>
            </a:r>
          </a:p>
          <a:p>
            <a:pPr lvl="1"/>
            <a:r>
              <a:rPr lang="en-US" dirty="0" smtClean="0"/>
              <a:t>Etc.</a:t>
            </a:r>
          </a:p>
          <a:p>
            <a:r>
              <a:rPr lang="en-US" dirty="0" smtClean="0"/>
              <a:t>Tasks have more to do with </a:t>
            </a:r>
            <a:r>
              <a:rPr lang="en-US" i="1" dirty="0" smtClean="0">
                <a:solidFill>
                  <a:srgbClr val="FF0000"/>
                </a:solidFill>
              </a:rPr>
              <a:t>concurrent-application design</a:t>
            </a:r>
          </a:p>
          <a:p>
            <a:pPr lvl="1"/>
            <a:r>
              <a:rPr lang="en-US" dirty="0" smtClean="0"/>
              <a:t>Tasks are units of work to be done</a:t>
            </a:r>
          </a:p>
          <a:p>
            <a:pPr lvl="1"/>
            <a:r>
              <a:rPr lang="en-US" dirty="0" smtClean="0"/>
              <a:t>Task-oriented applications work by executing tasks as they are available</a:t>
            </a:r>
          </a:p>
          <a:p>
            <a:pPr lvl="1"/>
            <a:r>
              <a:rPr lang="en-US" dirty="0" smtClean="0"/>
              <a:t>Example:  web server</a:t>
            </a:r>
          </a:p>
          <a:p>
            <a:pPr lvl="2"/>
            <a:r>
              <a:rPr lang="en-US" dirty="0" smtClean="0"/>
              <a:t>Tasks correspond to requests to the server</a:t>
            </a:r>
          </a:p>
          <a:p>
            <a:pPr lvl="2"/>
            <a:r>
              <a:rPr lang="en-US" dirty="0" smtClean="0"/>
              <a:t>Server handles requests as they arrive</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a:t>
            </a:fld>
            <a:endParaRPr lang="en-US"/>
          </a:p>
        </p:txBody>
      </p:sp>
    </p:spTree>
    <p:extLst>
      <p:ext uri="{BB962C8B-B14F-4D97-AF65-F5344CB8AC3E}">
        <p14:creationId xmlns:p14="http://schemas.microsoft.com/office/powerpoint/2010/main" val="40711399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Thread Pools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Considerations</a:t>
            </a:r>
          </a:p>
          <a:p>
            <a:pPr lvl="1"/>
            <a:r>
              <a:rPr lang="en-US" dirty="0" smtClean="0"/>
              <a:t>How big?</a:t>
            </a:r>
          </a:p>
          <a:p>
            <a:pPr lvl="1"/>
            <a:r>
              <a:rPr lang="en-US" dirty="0" smtClean="0"/>
              <a:t>What execution policy?</a:t>
            </a:r>
          </a:p>
          <a:p>
            <a:r>
              <a:rPr lang="en-US" dirty="0" smtClean="0"/>
              <a:t>Decisions about these considerations are influenced by several factors</a:t>
            </a:r>
          </a:p>
          <a:p>
            <a:pPr lvl="1"/>
            <a:r>
              <a:rPr lang="en-US" dirty="0" smtClean="0"/>
              <a:t>Task dependencies</a:t>
            </a:r>
          </a:p>
          <a:p>
            <a:pPr lvl="2"/>
            <a:r>
              <a:rPr lang="en-US" dirty="0" smtClean="0"/>
              <a:t>Some tasks are independent</a:t>
            </a:r>
          </a:p>
          <a:p>
            <a:pPr lvl="2"/>
            <a:r>
              <a:rPr lang="en-US" dirty="0" smtClean="0"/>
              <a:t>Some require results of other tasks</a:t>
            </a:r>
          </a:p>
          <a:p>
            <a:pPr lvl="2"/>
            <a:r>
              <a:rPr lang="en-US" dirty="0" smtClean="0"/>
              <a:t>Some tasks will even spawn other tasks whose results they need</a:t>
            </a:r>
          </a:p>
          <a:p>
            <a:pPr lvl="1"/>
            <a:r>
              <a:rPr lang="en-US" dirty="0" smtClean="0"/>
              <a:t>Task thread-confinement assumptions</a:t>
            </a:r>
          </a:p>
          <a:p>
            <a:pPr lvl="2"/>
            <a:r>
              <a:rPr lang="en-US" dirty="0" smtClean="0"/>
              <a:t>Some tasks assume thread-confinement</a:t>
            </a:r>
          </a:p>
          <a:p>
            <a:pPr lvl="3"/>
            <a:r>
              <a:rPr lang="en-US" dirty="0" smtClean="0"/>
              <a:t>Legacy single-threaded code</a:t>
            </a:r>
          </a:p>
          <a:p>
            <a:pPr lvl="3"/>
            <a:r>
              <a:rPr lang="en-US" dirty="0" smtClean="0"/>
              <a:t>Efficiency</a:t>
            </a:r>
          </a:p>
          <a:p>
            <a:pPr lvl="2"/>
            <a:r>
              <a:rPr lang="en-US" dirty="0" smtClean="0"/>
              <a:t>Such tasks should run in a single-threaded thread pool</a:t>
            </a:r>
          </a:p>
          <a:p>
            <a:pPr lvl="1"/>
            <a:r>
              <a:rPr lang="en-US" dirty="0" smtClean="0"/>
              <a:t>Variability in task execution times, responsiveness requirements</a:t>
            </a:r>
          </a:p>
          <a:p>
            <a:pPr lvl="2"/>
            <a:r>
              <a:rPr lang="en-US" dirty="0" smtClean="0"/>
              <a:t>Some tasks may run much longer than others</a:t>
            </a:r>
          </a:p>
          <a:p>
            <a:pPr lvl="2"/>
            <a:r>
              <a:rPr lang="en-US" dirty="0" smtClean="0"/>
              <a:t>Other tasks may need quick turnarounds</a:t>
            </a:r>
          </a:p>
          <a:p>
            <a:pPr lvl="1"/>
            <a:r>
              <a:rPr lang="en-US" dirty="0" smtClean="0"/>
              <a:t>Tasks that assume thread-specific knowledge</a:t>
            </a:r>
          </a:p>
          <a:p>
            <a:pPr lvl="2"/>
            <a:r>
              <a:rPr lang="en-US" dirty="0" smtClean="0"/>
              <a:t>Some tasks may make assumptions about the specific thread on which they are running (e.g. if there is a </a:t>
            </a:r>
            <a:r>
              <a:rPr lang="en-US" dirty="0" err="1" smtClean="0">
                <a:latin typeface="Courier New" pitchFamily="49" charset="0"/>
                <a:cs typeface="Courier New" pitchFamily="49" charset="0"/>
              </a:rPr>
              <a:t>ThreadLocal</a:t>
            </a:r>
            <a:r>
              <a:rPr lang="en-US" dirty="0" smtClean="0"/>
              <a:t> variable)</a:t>
            </a:r>
          </a:p>
          <a:p>
            <a:pPr lvl="2"/>
            <a:r>
              <a:rPr lang="en-US" dirty="0" smtClean="0"/>
              <a:t>Such tasks must be handled carefully in thread-pool setting</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30</a:t>
            </a:fld>
            <a:endParaRPr lang="en-US"/>
          </a:p>
        </p:txBody>
      </p:sp>
    </p:spTree>
    <p:extLst>
      <p:ext uri="{BB962C8B-B14F-4D97-AF65-F5344CB8AC3E}">
        <p14:creationId xmlns:p14="http://schemas.microsoft.com/office/powerpoint/2010/main" val="36291922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Starvation Deadlock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issue affecting pool sizing</a:t>
            </a:r>
          </a:p>
          <a:p>
            <a:r>
              <a:rPr lang="en-US" dirty="0" smtClean="0"/>
              <a:t>Suppose you have a fixed-size pool (say, 10)</a:t>
            </a:r>
          </a:p>
          <a:p>
            <a:pPr lvl="1"/>
            <a:r>
              <a:rPr lang="en-US" dirty="0" smtClean="0"/>
              <a:t>Suppose 10 tasks are running, so no free threads</a:t>
            </a:r>
          </a:p>
          <a:p>
            <a:pPr lvl="1"/>
            <a:r>
              <a:rPr lang="en-US" dirty="0" smtClean="0"/>
              <a:t>Suppose further that each of these tasks submits a task to the pool and then blocks awaiting the result</a:t>
            </a:r>
          </a:p>
          <a:p>
            <a:r>
              <a:rPr lang="en-US" dirty="0" smtClean="0"/>
              <a:t>Deadlock!</a:t>
            </a:r>
          </a:p>
          <a:p>
            <a:pPr lvl="1"/>
            <a:r>
              <a:rPr lang="en-US" dirty="0" smtClean="0"/>
              <a:t>Each of 10 task-threads is blocking</a:t>
            </a:r>
          </a:p>
          <a:p>
            <a:pPr lvl="1"/>
            <a:r>
              <a:rPr lang="en-US" dirty="0" smtClean="0"/>
              <a:t>There are no threads to handle new tasks on which they are blocking</a:t>
            </a:r>
          </a:p>
          <a:p>
            <a:pPr lvl="1"/>
            <a:r>
              <a:rPr lang="en-US" dirty="0" smtClean="0"/>
              <a:t>No thread can make progress</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31</a:t>
            </a:fld>
            <a:endParaRPr lang="en-US"/>
          </a:p>
        </p:txBody>
      </p:sp>
    </p:spTree>
    <p:extLst>
      <p:ext uri="{BB962C8B-B14F-4D97-AF65-F5344CB8AC3E}">
        <p14:creationId xmlns:p14="http://schemas.microsoft.com/office/powerpoint/2010/main" val="34084377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090"/>
            <a:ext cx="8229600" cy="301516"/>
          </a:xfrm>
        </p:spPr>
        <p:txBody>
          <a:bodyPr>
            <a:noAutofit/>
          </a:bodyPr>
          <a:lstStyle/>
          <a:p>
            <a:r>
              <a:rPr lang="en-US" sz="2800" dirty="0" smtClean="0"/>
              <a:t>Thread-Starvation Deadlock Example (JCIP p. 169)</a:t>
            </a:r>
            <a:endParaRPr lang="en-US" sz="2800" dirty="0"/>
          </a:p>
        </p:txBody>
      </p:sp>
      <p:sp>
        <p:nvSpPr>
          <p:cNvPr id="3" name="Content Placeholder 2"/>
          <p:cNvSpPr>
            <a:spLocks noGrp="1"/>
          </p:cNvSpPr>
          <p:nvPr>
            <p:ph idx="1"/>
          </p:nvPr>
        </p:nvSpPr>
        <p:spPr>
          <a:xfrm>
            <a:off x="457200" y="634946"/>
            <a:ext cx="8229600" cy="5721404"/>
          </a:xfrm>
        </p:spPr>
        <p:txBody>
          <a:bodyPr>
            <a:normAutofit fontScale="47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ThreadDeadlock</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ExecutorService</a:t>
            </a:r>
            <a:r>
              <a:rPr lang="en-US" dirty="0">
                <a:latin typeface="Courier New" pitchFamily="49" charset="0"/>
                <a:cs typeface="Courier New" pitchFamily="49" charset="0"/>
              </a:rPr>
              <a:t> exec = </a:t>
            </a:r>
            <a:r>
              <a:rPr lang="en-US" dirty="0" err="1">
                <a:latin typeface="Courier New" pitchFamily="49" charset="0"/>
                <a:cs typeface="Courier New" pitchFamily="49" charset="0"/>
              </a:rPr>
              <a:t>Executors.newSingleThreadExecutor</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LoadFileTask</a:t>
            </a:r>
            <a:r>
              <a:rPr lang="en-US" dirty="0">
                <a:latin typeface="Courier New" pitchFamily="49" charset="0"/>
                <a:cs typeface="Courier New" pitchFamily="49" charset="0"/>
              </a:rPr>
              <a:t> implements Callable&lt;String&gt; </a:t>
            </a:r>
            <a:r>
              <a:rPr lang="en-US" dirty="0" smtClean="0">
                <a:latin typeface="Courier New" pitchFamily="49" charset="0"/>
                <a:cs typeface="Courier New" pitchFamily="49" charset="0"/>
              </a:rPr>
              <a:t>{ … }</a:t>
            </a:r>
          </a:p>
          <a:p>
            <a:pPr marL="0" indent="0">
              <a:buNone/>
            </a:pPr>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RenderPageTask</a:t>
            </a:r>
            <a:r>
              <a:rPr lang="en-US" dirty="0">
                <a:latin typeface="Courier New" pitchFamily="49" charset="0"/>
                <a:cs typeface="Courier New" pitchFamily="49" charset="0"/>
              </a:rPr>
              <a:t> implements Callable&lt;String&gt;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String call() throws Exception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Future&lt;String&gt; header, footer</a:t>
            </a:r>
            <a:r>
              <a:rPr lang="en-US" dirty="0" smtClean="0">
                <a:latin typeface="Courier New" pitchFamily="49" charset="0"/>
                <a:cs typeface="Courier New" pitchFamily="49" charset="0"/>
              </a:rPr>
              <a:t>;</a:t>
            </a:r>
          </a:p>
          <a:p>
            <a:pPr marL="0" indent="0">
              <a:buNone/>
            </a:pPr>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header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("header.html</a:t>
            </a:r>
            <a:r>
              <a:rPr lang="en-US" b="1" dirty="0" smtClean="0">
                <a:solidFill>
                  <a:srgbClr val="0070C0"/>
                </a:solidFill>
                <a:latin typeface="Courier New" pitchFamily="49" charset="0"/>
                <a:cs typeface="Courier New" pitchFamily="49" charset="0"/>
              </a:rPr>
              <a:t>"));</a:t>
            </a:r>
          </a:p>
          <a:p>
            <a:pPr marL="0" indent="0">
              <a:buNone/>
            </a:pPr>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footer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("footer.html</a:t>
            </a:r>
            <a:r>
              <a:rPr lang="en-US" b="1" dirty="0" smtClean="0">
                <a:solidFill>
                  <a:srgbClr val="0070C0"/>
                </a:solidFill>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String page = </a:t>
            </a:r>
            <a:r>
              <a:rPr lang="en-US" dirty="0" err="1">
                <a:latin typeface="Courier New" pitchFamily="49" charset="0"/>
                <a:cs typeface="Courier New" pitchFamily="49" charset="0"/>
              </a:rPr>
              <a:t>renderBody</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Will deadlock -- task waiting for result of </a:t>
            </a:r>
            <a:r>
              <a:rPr lang="en-US" dirty="0" smtClean="0">
                <a:latin typeface="Courier New" pitchFamily="49" charset="0"/>
                <a:cs typeface="Courier New" pitchFamily="49" charset="0"/>
              </a:rPr>
              <a:t>subtask</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a:t>
            </a:r>
            <a:r>
              <a:rPr lang="en-US" dirty="0" err="1">
                <a:latin typeface="Courier New" pitchFamily="49" charset="0"/>
                <a:cs typeface="Courier New" pitchFamily="49" charset="0"/>
              </a:rPr>
              <a:t>header.get</a:t>
            </a:r>
            <a:r>
              <a:rPr lang="en-US" dirty="0">
                <a:latin typeface="Courier New" pitchFamily="49" charset="0"/>
                <a:cs typeface="Courier New" pitchFamily="49" charset="0"/>
              </a:rPr>
              <a:t>() + page + </a:t>
            </a:r>
            <a:r>
              <a:rPr lang="en-US" dirty="0" err="1">
                <a:latin typeface="Courier New" pitchFamily="49" charset="0"/>
                <a:cs typeface="Courier New" pitchFamily="49" charset="0"/>
              </a:rPr>
              <a:t>footer.get</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private String </a:t>
            </a:r>
            <a:r>
              <a:rPr lang="en-US" dirty="0" err="1">
                <a:latin typeface="Courier New" pitchFamily="49" charset="0"/>
                <a:cs typeface="Courier New" pitchFamily="49" charset="0"/>
              </a:rPr>
              <a:t>renderBody</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Here's where we would actually render the </a:t>
            </a:r>
            <a:r>
              <a:rPr lang="en-US" dirty="0" smtClean="0">
                <a:latin typeface="Courier New" pitchFamily="49" charset="0"/>
                <a:cs typeface="Courier New" pitchFamily="49" charset="0"/>
              </a:rPr>
              <a:t>page</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p>
          <a:p>
            <a:pPr marL="0" indent="0">
              <a:buNone/>
            </a:pPr>
            <a:endParaRPr lang="en-US" dirty="0" smtClean="0">
              <a:latin typeface="Courier New" pitchFamily="49" charset="0"/>
              <a:cs typeface="Courier New" pitchFamily="49" charset="0"/>
            </a:endParaRPr>
          </a:p>
          <a:p>
            <a:r>
              <a:rPr lang="en-US" dirty="0" smtClean="0"/>
              <a:t>Thread pool in this case has one thread. First RenderPageTask is submitted to exec (not shown)</a:t>
            </a:r>
          </a:p>
          <a:p>
            <a:r>
              <a:rPr lang="en-US" dirty="0" err="1" smtClean="0"/>
              <a:t>Ther RenderPageTask</a:t>
            </a:r>
            <a:r>
              <a:rPr lang="en-US" dirty="0" smtClean="0"/>
              <a:t> spawns off two other tasks:  one for page header, one for footer</a:t>
            </a:r>
          </a:p>
          <a:p>
            <a:r>
              <a:rPr lang="en-US" dirty="0" smtClean="0"/>
              <a:t>Deadlock!</a:t>
            </a:r>
          </a:p>
          <a:p>
            <a:r>
              <a:rPr lang="en-US" dirty="0"/>
              <a:t>“In a single-threaded executor, a task that submits another task to the same executor and waits for its result will always deadlock. The second task sits on the work queue until the first task completes, but the first will not complete because it is waiting for the result of the second task.”</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32</a:t>
            </a:fld>
            <a:endParaRPr lang="en-US"/>
          </a:p>
        </p:txBody>
      </p:sp>
    </p:spTree>
    <p:extLst>
      <p:ext uri="{BB962C8B-B14F-4D97-AF65-F5344CB8AC3E}">
        <p14:creationId xmlns:p14="http://schemas.microsoft.com/office/powerpoint/2010/main" val="32497871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Dealing with Thread-Starvation Deadlock</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Thread-starvation deadlock happens when</a:t>
            </a:r>
          </a:p>
          <a:p>
            <a:pPr lvl="1"/>
            <a:r>
              <a:rPr lang="en-US" dirty="0" smtClean="0"/>
              <a:t>Pool-size is bounded</a:t>
            </a:r>
          </a:p>
          <a:p>
            <a:pPr lvl="1"/>
            <a:r>
              <a:rPr lang="en-US" dirty="0" smtClean="0"/>
              <a:t>There are task dependencies:  tasks can block waiting for results of other tasks</a:t>
            </a:r>
          </a:p>
          <a:p>
            <a:r>
              <a:rPr lang="en-US" dirty="0" smtClean="0"/>
              <a:t>If an application has these features, either:</a:t>
            </a:r>
          </a:p>
          <a:p>
            <a:pPr lvl="1"/>
            <a:r>
              <a:rPr lang="en-US" dirty="0" smtClean="0"/>
              <a:t>Make pool size unbounded</a:t>
            </a:r>
          </a:p>
          <a:p>
            <a:pPr lvl="1"/>
            <a:r>
              <a:rPr lang="en-US" dirty="0" smtClean="0"/>
              <a:t>Make pool large enough to handle anticipated dependencies (risky!)</a:t>
            </a:r>
          </a:p>
          <a:p>
            <a:pPr lvl="1"/>
            <a:r>
              <a:rPr lang="en-US" b="1" dirty="0" smtClean="0">
                <a:solidFill>
                  <a:srgbClr val="FF0000"/>
                </a:solidFill>
              </a:rPr>
              <a:t>DOCUMENT REASONS FOR DECISION!</a:t>
            </a:r>
            <a:endParaRPr lang="en-US" b="1" dirty="0">
              <a:solidFill>
                <a:srgbClr val="FF0000"/>
              </a:solidFill>
            </a:endParaRP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33</a:t>
            </a:fld>
            <a:endParaRPr lang="en-US"/>
          </a:p>
        </p:txBody>
      </p:sp>
    </p:spTree>
    <p:extLst>
      <p:ext uri="{BB962C8B-B14F-4D97-AF65-F5344CB8AC3E}">
        <p14:creationId xmlns:p14="http://schemas.microsoft.com/office/powerpoint/2010/main" val="16332878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Thread Pools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Want </a:t>
            </a:r>
            <a:r>
              <a:rPr lang="en-US" smtClean="0"/>
              <a:t>to avoid </a:t>
            </a:r>
            <a:r>
              <a:rPr lang="en-US" dirty="0" smtClean="0"/>
              <a:t>thread pools that are “too big” or “too small”</a:t>
            </a:r>
          </a:p>
          <a:p>
            <a:pPr lvl="1"/>
            <a:r>
              <a:rPr lang="en-US" dirty="0" smtClean="0"/>
              <a:t>Too big:  contention among threads for memory, other resources</a:t>
            </a:r>
          </a:p>
          <a:p>
            <a:pPr lvl="1"/>
            <a:r>
              <a:rPr lang="en-US" dirty="0" smtClean="0"/>
              <a:t>Too small:  bad throughput</a:t>
            </a:r>
          </a:p>
          <a:p>
            <a:r>
              <a:rPr lang="en-US" dirty="0" smtClean="0"/>
              <a:t>We have already seen one consideration for sizing thread pools:  thread-deadlock starvation</a:t>
            </a:r>
          </a:p>
          <a:p>
            <a:r>
              <a:rPr lang="en-US" dirty="0" smtClean="0"/>
              <a:t>Other considerations</a:t>
            </a:r>
          </a:p>
          <a:p>
            <a:pPr lvl="1"/>
            <a:r>
              <a:rPr lang="en-US" dirty="0" smtClean="0"/>
              <a:t>Are tasks compute- or I/O-intensive?</a:t>
            </a:r>
          </a:p>
          <a:p>
            <a:pPr lvl="1"/>
            <a:r>
              <a:rPr lang="en-US" dirty="0" smtClean="0"/>
              <a:t>How many processors on system?</a:t>
            </a:r>
          </a:p>
          <a:p>
            <a:pPr lvl="1"/>
            <a:r>
              <a:rPr lang="en-US" dirty="0" smtClean="0"/>
              <a:t>How much memory do tasks need?</a:t>
            </a:r>
          </a:p>
          <a:p>
            <a:pPr lvl="1"/>
            <a:r>
              <a:rPr lang="en-US" dirty="0" smtClean="0"/>
              <a:t>What other possibly scarce resources (e.g. JDBC connections) are needed?</a:t>
            </a:r>
          </a:p>
          <a:p>
            <a:r>
              <a:rPr lang="en-US" dirty="0" smtClean="0"/>
              <a:t>Note</a:t>
            </a:r>
          </a:p>
          <a:p>
            <a:pPr lvl="1"/>
            <a:r>
              <a:rPr lang="en-US" dirty="0" smtClean="0"/>
              <a:t>Sometimes you have different classes of tasks that must be run, with different profiles</a:t>
            </a:r>
          </a:p>
          <a:p>
            <a:pPr lvl="1"/>
            <a:r>
              <a:rPr lang="en-US" dirty="0" smtClean="0"/>
              <a:t>You can use multiple thread pools and tune each independently!</a:t>
            </a:r>
          </a:p>
          <a:p>
            <a:pPr lvl="1"/>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34</a:t>
            </a:fld>
            <a:endParaRPr lang="en-US"/>
          </a:p>
        </p:txBody>
      </p:sp>
    </p:spTree>
    <p:extLst>
      <p:ext uri="{BB962C8B-B14F-4D97-AF65-F5344CB8AC3E}">
        <p14:creationId xmlns:p14="http://schemas.microsoft.com/office/powerpoint/2010/main" val="29374408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2962"/>
          </a:xfrm>
        </p:spPr>
        <p:txBody>
          <a:bodyPr/>
          <a:lstStyle/>
          <a:p>
            <a:r>
              <a:rPr lang="en-US" dirty="0" smtClean="0"/>
              <a:t>Determining Thread-Pool Sizes</a:t>
            </a:r>
            <a:endParaRPr lang="en-US" dirty="0"/>
          </a:p>
        </p:txBody>
      </p:sp>
      <p:sp>
        <p:nvSpPr>
          <p:cNvPr id="3" name="Content Placeholder 2"/>
          <p:cNvSpPr>
            <a:spLocks noGrp="1"/>
          </p:cNvSpPr>
          <p:nvPr>
            <p:ph idx="1"/>
          </p:nvPr>
        </p:nvSpPr>
        <p:spPr>
          <a:xfrm>
            <a:off x="457200" y="1206500"/>
            <a:ext cx="8229600" cy="5149850"/>
          </a:xfrm>
        </p:spPr>
        <p:txBody>
          <a:bodyPr>
            <a:normAutofit fontScale="55000" lnSpcReduction="20000"/>
          </a:bodyPr>
          <a:lstStyle/>
          <a:p>
            <a:r>
              <a:rPr lang="en-US" dirty="0" smtClean="0"/>
              <a:t>Some variables</a:t>
            </a:r>
          </a:p>
          <a:p>
            <a:pPr lvl="1"/>
            <a:r>
              <a:rPr lang="en-US" dirty="0" smtClean="0"/>
              <a:t>N</a:t>
            </a:r>
            <a:r>
              <a:rPr lang="en-US" baseline="-25000" dirty="0" smtClean="0"/>
              <a:t>CPU</a:t>
            </a:r>
            <a:r>
              <a:rPr lang="en-US" dirty="0" smtClean="0"/>
              <a:t>:  number of CPUs</a:t>
            </a:r>
          </a:p>
          <a:p>
            <a:pPr lvl="1"/>
            <a:r>
              <a:rPr lang="en-US" dirty="0" smtClean="0"/>
              <a:t>U</a:t>
            </a:r>
            <a:r>
              <a:rPr lang="en-US" baseline="-25000" dirty="0" smtClean="0"/>
              <a:t>CPU</a:t>
            </a:r>
            <a:r>
              <a:rPr lang="en-US" dirty="0" smtClean="0"/>
              <a:t>:  desired utilization (0 </a:t>
            </a:r>
            <a:r>
              <a:rPr lang="en-US" dirty="0" smtClean="0">
                <a:latin typeface="Arial Unicode MS"/>
                <a:ea typeface="Arial Unicode MS"/>
                <a:cs typeface="Arial Unicode MS"/>
              </a:rPr>
              <a:t>≤</a:t>
            </a:r>
            <a:r>
              <a:rPr lang="en-US" dirty="0" smtClean="0"/>
              <a:t> U</a:t>
            </a:r>
            <a:r>
              <a:rPr lang="en-US" baseline="-25000" dirty="0" smtClean="0"/>
              <a:t>CPU</a:t>
            </a:r>
            <a:r>
              <a:rPr lang="en-US" dirty="0" smtClean="0"/>
              <a:t> </a:t>
            </a:r>
            <a:r>
              <a:rPr lang="en-US" dirty="0">
                <a:latin typeface="Arial Unicode MS"/>
                <a:ea typeface="Arial Unicode MS"/>
                <a:cs typeface="Arial Unicode MS"/>
              </a:rPr>
              <a:t>≤</a:t>
            </a:r>
            <a:r>
              <a:rPr lang="en-US" dirty="0" smtClean="0"/>
              <a:t> 1)</a:t>
            </a:r>
          </a:p>
          <a:p>
            <a:pPr lvl="1"/>
            <a:r>
              <a:rPr lang="en-US" dirty="0" smtClean="0"/>
              <a:t>W/C:  ratio of wait time to compute time</a:t>
            </a:r>
          </a:p>
          <a:p>
            <a:pPr lvl="1"/>
            <a:r>
              <a:rPr lang="en-US" dirty="0" err="1" smtClean="0"/>
              <a:t>N</a:t>
            </a:r>
            <a:r>
              <a:rPr lang="en-US" baseline="-25000" dirty="0" err="1" smtClean="0"/>
              <a:t>threads</a:t>
            </a:r>
            <a:r>
              <a:rPr lang="en-US" dirty="0" smtClean="0"/>
              <a:t>:  number of threads</a:t>
            </a:r>
          </a:p>
          <a:p>
            <a:r>
              <a:rPr lang="en-US" dirty="0" smtClean="0"/>
              <a:t>For compute-intensive applications (i.e. W/C is low), good rule is </a:t>
            </a:r>
            <a:r>
              <a:rPr lang="en-US" dirty="0" err="1" smtClean="0"/>
              <a:t>N</a:t>
            </a:r>
            <a:r>
              <a:rPr lang="en-US" baseline="-25000" dirty="0" err="1" smtClean="0"/>
              <a:t>threads</a:t>
            </a:r>
            <a:r>
              <a:rPr lang="en-US" dirty="0" smtClean="0"/>
              <a:t> = N</a:t>
            </a:r>
            <a:r>
              <a:rPr lang="en-US" baseline="-25000" dirty="0" smtClean="0"/>
              <a:t>CPU</a:t>
            </a:r>
            <a:r>
              <a:rPr lang="en-US" dirty="0" smtClean="0"/>
              <a:t> + 1</a:t>
            </a:r>
          </a:p>
          <a:p>
            <a:pPr lvl="1"/>
            <a:r>
              <a:rPr lang="en-US" dirty="0" smtClean="0"/>
              <a:t>Every task blocks for some reason or another, usually (page fault, etc.)</a:t>
            </a:r>
          </a:p>
          <a:p>
            <a:pPr lvl="1"/>
            <a:r>
              <a:rPr lang="en-US" dirty="0" smtClean="0"/>
              <a:t>Having one more thread than CPU ensures efficiency</a:t>
            </a:r>
          </a:p>
          <a:p>
            <a:r>
              <a:rPr lang="en-US" dirty="0" smtClean="0"/>
              <a:t>In general, if cycles are important resource, and threads are homogeneous, independent, then N</a:t>
            </a:r>
            <a:r>
              <a:rPr lang="en-US" baseline="-25000" dirty="0" smtClean="0"/>
              <a:t>threads</a:t>
            </a:r>
            <a:r>
              <a:rPr lang="en-US" dirty="0" smtClean="0"/>
              <a:t> = N</a:t>
            </a:r>
            <a:r>
              <a:rPr lang="en-US" baseline="-25000" dirty="0" smtClean="0"/>
              <a:t>CPU</a:t>
            </a:r>
            <a:r>
              <a:rPr lang="en-US" dirty="0" smtClean="0"/>
              <a:t> * U</a:t>
            </a:r>
            <a:r>
              <a:rPr lang="en-US" baseline="-25000" dirty="0" smtClean="0"/>
              <a:t>CPU</a:t>
            </a:r>
            <a:r>
              <a:rPr lang="en-US" dirty="0" smtClean="0"/>
              <a:t> * (1 + W/C)</a:t>
            </a:r>
          </a:p>
          <a:p>
            <a:r>
              <a:rPr lang="en-US" dirty="0" smtClean="0"/>
              <a:t>Example</a:t>
            </a:r>
          </a:p>
          <a:p>
            <a:pPr lvl="1"/>
            <a:r>
              <a:rPr lang="en-US" dirty="0" smtClean="0"/>
              <a:t>Suppose</a:t>
            </a:r>
          </a:p>
          <a:p>
            <a:pPr lvl="2"/>
            <a:r>
              <a:rPr lang="en-US" dirty="0" smtClean="0"/>
              <a:t>N</a:t>
            </a:r>
            <a:r>
              <a:rPr lang="en-US" baseline="-25000" dirty="0" smtClean="0"/>
              <a:t>CPU</a:t>
            </a:r>
            <a:r>
              <a:rPr lang="en-US" dirty="0" smtClean="0"/>
              <a:t> = 8 (8-core machine)</a:t>
            </a:r>
          </a:p>
          <a:p>
            <a:pPr lvl="2"/>
            <a:r>
              <a:rPr lang="en-US" dirty="0" smtClean="0"/>
              <a:t>U</a:t>
            </a:r>
            <a:r>
              <a:rPr lang="en-US" baseline="-25000" dirty="0" smtClean="0"/>
              <a:t>CPU</a:t>
            </a:r>
            <a:r>
              <a:rPr lang="en-US" dirty="0" smtClean="0"/>
              <a:t> = 0.5 (machine is free ½ of time to deal with other applications)</a:t>
            </a:r>
          </a:p>
          <a:p>
            <a:pPr lvl="2"/>
            <a:r>
              <a:rPr lang="en-US" dirty="0" smtClean="0"/>
              <a:t>W/C = 2 (so threads wait on average 2/3 of time they are running)</a:t>
            </a:r>
          </a:p>
          <a:p>
            <a:pPr lvl="1"/>
            <a:r>
              <a:rPr lang="en-US" dirty="0" smtClean="0"/>
              <a:t>Then </a:t>
            </a:r>
            <a:r>
              <a:rPr lang="en-US" dirty="0" err="1" smtClean="0"/>
              <a:t>N</a:t>
            </a:r>
            <a:r>
              <a:rPr lang="en-US" baseline="-25000" dirty="0" err="1" smtClean="0"/>
              <a:t>threads</a:t>
            </a:r>
            <a:r>
              <a:rPr lang="en-US" dirty="0" smtClean="0"/>
              <a:t> = 8*0.5*(1+2) = 12.</a:t>
            </a:r>
          </a:p>
          <a:p>
            <a:r>
              <a:rPr lang="en-US" dirty="0" smtClean="0"/>
              <a:t>Resources besides cycles can be dealt with similarly</a:t>
            </a:r>
          </a:p>
          <a:p>
            <a:r>
              <a:rPr lang="en-US" dirty="0"/>
              <a:t>You can determine the number of CPUs using </a:t>
            </a:r>
            <a:r>
              <a:rPr lang="en-US" dirty="0">
                <a:latin typeface="Courier"/>
                <a:cs typeface="Courier"/>
              </a:rPr>
              <a:t>Runtime</a:t>
            </a:r>
            <a:r>
              <a:rPr lang="en-US" dirty="0"/>
              <a:t>:</a:t>
            </a:r>
          </a:p>
          <a:p>
            <a:pPr marL="0" indent="0">
              <a:buNone/>
            </a:pPr>
            <a:r>
              <a:rPr lang="en-US" dirty="0"/>
              <a:t>		</a:t>
            </a:r>
            <a:r>
              <a:rPr lang="en-US" dirty="0">
                <a:latin typeface="Courier"/>
                <a:cs typeface="Courier"/>
              </a:rPr>
              <a:t>int N_CPUS = Runtime.getRuntime().availableProcessors();</a:t>
            </a:r>
          </a:p>
          <a:p>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35</a:t>
            </a:fld>
            <a:endParaRPr lang="en-US"/>
          </a:p>
        </p:txBody>
      </p:sp>
    </p:spTree>
    <p:extLst>
      <p:ext uri="{BB962C8B-B14F-4D97-AF65-F5344CB8AC3E}">
        <p14:creationId xmlns:p14="http://schemas.microsoft.com/office/powerpoint/2010/main" val="17061482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Size Considerations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some tasks are long-running, and others are not, and you want to use one thread pool, then:</a:t>
            </a:r>
          </a:p>
          <a:p>
            <a:pPr lvl="1"/>
            <a:r>
              <a:rPr lang="en-US" dirty="0" smtClean="0"/>
              <a:t>Ensure number of threads is larger than number of long-running tasks</a:t>
            </a:r>
          </a:p>
          <a:p>
            <a:pPr lvl="1"/>
            <a:r>
              <a:rPr lang="en-US" dirty="0" smtClean="0"/>
              <a:t>Otherwise, all threads eventually run long-running tasks</a:t>
            </a:r>
          </a:p>
          <a:p>
            <a:pPr lvl="1"/>
            <a:r>
              <a:rPr lang="en-US" dirty="0" smtClean="0"/>
              <a:t>Bad for throughput, responsiveness of shorter tasks</a:t>
            </a:r>
          </a:p>
          <a:p>
            <a:r>
              <a:rPr lang="en-US" dirty="0" smtClean="0"/>
              <a:t>In this case, if you know which tasks are long-running, separate thread pools for longer, shorter tasks makes sense</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36</a:t>
            </a:fld>
            <a:endParaRPr lang="en-US"/>
          </a:p>
        </p:txBody>
      </p:sp>
    </p:spTree>
    <p:extLst>
      <p:ext uri="{BB962C8B-B14F-4D97-AF65-F5344CB8AC3E}">
        <p14:creationId xmlns:p14="http://schemas.microsoft.com/office/powerpoint/2010/main" val="29163762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Thread-Pool Execution Policies</a:t>
            </a:r>
            <a:endParaRPr lang="en-US" dirty="0"/>
          </a:p>
        </p:txBody>
      </p:sp>
      <p:sp>
        <p:nvSpPr>
          <p:cNvPr id="3" name="Content Placeholder 2"/>
          <p:cNvSpPr>
            <a:spLocks noGrp="1"/>
          </p:cNvSpPr>
          <p:nvPr>
            <p:ph idx="1"/>
          </p:nvPr>
        </p:nvSpPr>
        <p:spPr>
          <a:xfrm>
            <a:off x="364525" y="1417638"/>
            <a:ext cx="8525189" cy="4825993"/>
          </a:xfrm>
        </p:spPr>
        <p:txBody>
          <a:bodyPr>
            <a:normAutofit fontScale="92500"/>
          </a:bodyPr>
          <a:lstStyle/>
          <a:p>
            <a:r>
              <a:rPr lang="en-US" dirty="0" smtClean="0"/>
              <a:t>Executors include thread-pool execution policy</a:t>
            </a:r>
          </a:p>
          <a:p>
            <a:r>
              <a:rPr lang="en-US" dirty="0" smtClean="0"/>
              <a:t>Executors returned by </a:t>
            </a:r>
            <a:r>
              <a:rPr lang="en-US" dirty="0" err="1" smtClean="0">
                <a:latin typeface="Courier New" pitchFamily="49" charset="0"/>
                <a:cs typeface="Courier New" pitchFamily="49" charset="0"/>
              </a:rPr>
              <a:t>Executors.newXXXThreadPool</a:t>
            </a:r>
            <a:r>
              <a:rPr lang="en-US" dirty="0" smtClean="0">
                <a:latin typeface="Courier New" pitchFamily="49" charset="0"/>
                <a:cs typeface="Courier New" pitchFamily="49" charset="0"/>
              </a:rPr>
              <a:t>()</a:t>
            </a:r>
            <a:r>
              <a:rPr lang="en-US" dirty="0" smtClean="0"/>
              <a:t>, etc. include built-in execution policies [</a:t>
            </a:r>
            <a:r>
              <a:rPr lang="en-US" dirty="0" smtClean="0">
                <a:solidFill>
                  <a:srgbClr val="008000"/>
                </a:solidFill>
              </a:rPr>
              <a:t>advisable to use</a:t>
            </a:r>
            <a:r>
              <a:rPr lang="en-US" dirty="0" smtClean="0"/>
              <a:t>]</a:t>
            </a:r>
          </a:p>
          <a:p>
            <a:r>
              <a:rPr lang="en-US" dirty="0" smtClean="0"/>
              <a:t>These methods all use a base implementation given in class </a:t>
            </a:r>
            <a:r>
              <a:rPr lang="en-US" dirty="0" err="1" smtClean="0">
                <a:latin typeface="Courier New" pitchFamily="49" charset="0"/>
                <a:cs typeface="Courier New" pitchFamily="49" charset="0"/>
              </a:rPr>
              <a:t>ThreadPoolExecutor</a:t>
            </a:r>
            <a:endParaRPr lang="en-US" dirty="0" smtClean="0">
              <a:latin typeface="Courier New" pitchFamily="49" charset="0"/>
              <a:cs typeface="Courier New" pitchFamily="49" charset="0"/>
            </a:endParaRPr>
          </a:p>
          <a:p>
            <a:pPr lvl="1"/>
            <a:r>
              <a:rPr lang="en-US" dirty="0" smtClean="0"/>
              <a:t>To customize execution policy, you can call the </a:t>
            </a:r>
            <a:r>
              <a:rPr lang="en-US" dirty="0" err="1" smtClean="0"/>
              <a:t>ThreadPoolExecutor</a:t>
            </a:r>
            <a:r>
              <a:rPr lang="en-US" dirty="0" smtClean="0"/>
              <a:t> constructor yourself [</a:t>
            </a:r>
            <a:r>
              <a:rPr lang="en-US" dirty="0" smtClean="0">
                <a:solidFill>
                  <a:srgbClr val="008000"/>
                </a:solidFill>
              </a:rPr>
              <a:t>involved</a:t>
            </a:r>
            <a:r>
              <a:rPr lang="en-US" dirty="0" smtClean="0"/>
              <a:t>]</a:t>
            </a:r>
          </a:p>
          <a:p>
            <a:pPr lvl="1"/>
            <a:r>
              <a:rPr lang="en-US" dirty="0" smtClean="0"/>
              <a:t>The parameters to the constructor allow you to modify the execution policy in a variety of ways</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37</a:t>
            </a:fld>
            <a:endParaRPr lang="en-US"/>
          </a:p>
        </p:txBody>
      </p:sp>
    </p:spTree>
    <p:extLst>
      <p:ext uri="{BB962C8B-B14F-4D97-AF65-F5344CB8AC3E}">
        <p14:creationId xmlns:p14="http://schemas.microsoft.com/office/powerpoint/2010/main" val="8944544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8981"/>
          </a:xfrm>
        </p:spPr>
        <p:txBody>
          <a:bodyPr>
            <a:normAutofit fontScale="90000"/>
          </a:bodyPr>
          <a:lstStyle/>
          <a:p>
            <a:r>
              <a:rPr lang="en-US" dirty="0" smtClean="0"/>
              <a:t>Using </a:t>
            </a:r>
            <a:r>
              <a:rPr lang="en-US" dirty="0" err="1" smtClean="0"/>
              <a:t>ThreadPoolExecutor</a:t>
            </a:r>
            <a:endParaRPr lang="en-US" dirty="0"/>
          </a:p>
        </p:txBody>
      </p:sp>
      <p:sp>
        <p:nvSpPr>
          <p:cNvPr id="3" name="Content Placeholder 2"/>
          <p:cNvSpPr>
            <a:spLocks noGrp="1"/>
          </p:cNvSpPr>
          <p:nvPr>
            <p:ph idx="1"/>
          </p:nvPr>
        </p:nvSpPr>
        <p:spPr>
          <a:xfrm>
            <a:off x="457200" y="1197424"/>
            <a:ext cx="8229600" cy="5170639"/>
          </a:xfrm>
        </p:spPr>
        <p:txBody>
          <a:bodyPr>
            <a:normAutofit fontScale="62500" lnSpcReduction="20000"/>
          </a:bodyPr>
          <a:lstStyle/>
          <a:p>
            <a:r>
              <a:rPr lang="en-US" dirty="0" smtClean="0"/>
              <a:t>General constructor for this class has following form</a:t>
            </a:r>
          </a:p>
          <a:p>
            <a:pPr marL="347662" lvl="1" indent="0">
              <a:buNone/>
            </a:pPr>
            <a:r>
              <a:rPr lang="en-US" dirty="0" err="1" smtClean="0">
                <a:latin typeface="Courier New" pitchFamily="49" charset="0"/>
                <a:cs typeface="Courier New" pitchFamily="49" charset="0"/>
              </a:rPr>
              <a:t>ThreadPoolExecutor</a:t>
            </a:r>
            <a:r>
              <a:rPr lang="en-US" dirty="0" smtClean="0">
                <a:latin typeface="Courier New" pitchFamily="49" charset="0"/>
                <a:cs typeface="Courier New" pitchFamily="49" charset="0"/>
              </a:rPr>
              <a:t> (</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corePoolSize</a:t>
            </a:r>
            <a:r>
              <a:rPr lang="en-US" dirty="0" smtClean="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maximumPoolSize</a:t>
            </a:r>
            <a:r>
              <a:rPr lang="en-US" dirty="0" smtClean="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long </a:t>
            </a:r>
            <a:r>
              <a:rPr lang="en-US" b="1" dirty="0" err="1" smtClean="0">
                <a:solidFill>
                  <a:srgbClr val="FF0000"/>
                </a:solidFill>
                <a:latin typeface="Courier New" pitchFamily="49" charset="0"/>
                <a:cs typeface="Courier New" pitchFamily="49" charset="0"/>
              </a:rPr>
              <a:t>keepAliveTime</a:t>
            </a:r>
            <a:r>
              <a:rPr lang="en-US" dirty="0" smtClean="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TimeUnit</a:t>
            </a:r>
            <a:r>
              <a:rPr lang="en-US" dirty="0" smtClean="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unit</a:t>
            </a:r>
            <a:r>
              <a:rPr lang="en-US" dirty="0" smtClean="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BlockingQueue</a:t>
            </a:r>
            <a:r>
              <a:rPr lang="en-US" dirty="0" smtClean="0">
                <a:latin typeface="Courier New" pitchFamily="49" charset="0"/>
                <a:cs typeface="Courier New" pitchFamily="49" charset="0"/>
              </a:rPr>
              <a:t>&lt;Runnable</a:t>
            </a:r>
            <a:r>
              <a:rPr lang="en-US" dirty="0">
                <a:latin typeface="Courier New" pitchFamily="49" charset="0"/>
                <a:cs typeface="Courier New" pitchFamily="49" charset="0"/>
              </a:rPr>
              <a:t>&gt; </a:t>
            </a:r>
            <a:r>
              <a:rPr lang="en-US" b="1" dirty="0" err="1">
                <a:solidFill>
                  <a:srgbClr val="FF0000"/>
                </a:solidFill>
                <a:latin typeface="Courier New" pitchFamily="49" charset="0"/>
                <a:cs typeface="Courier New" pitchFamily="49" charset="0"/>
              </a:rPr>
              <a:t>workQueue</a:t>
            </a:r>
            <a:r>
              <a:rPr lang="en-US" dirty="0">
                <a:latin typeface="Courier New" pitchFamily="49" charset="0"/>
                <a:cs typeface="Courier New" pitchFamily="49" charset="0"/>
              </a:rPr>
              <a:t>, </a:t>
            </a:r>
            <a:r>
              <a:rPr lang="en-US" b="1" dirty="0" smtClean="0">
                <a:solidFill>
                  <a:srgbClr val="3366FF"/>
                </a:solidFill>
                <a:latin typeface="Courier New" pitchFamily="49" charset="0"/>
                <a:cs typeface="Courier New" pitchFamily="49" charset="0"/>
              </a:rPr>
              <a:t>// task queue</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ThreadFactory</a:t>
            </a:r>
            <a:r>
              <a:rPr lang="en-US" dirty="0" smtClean="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threadFactory</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3366FF"/>
                </a:solidFill>
                <a:latin typeface="Courier New" pitchFamily="49" charset="0"/>
                <a:cs typeface="Courier New" pitchFamily="49" charset="0"/>
              </a:rPr>
              <a:t>// instead of new()</a:t>
            </a:r>
          </a:p>
          <a:p>
            <a:pPr marL="347662"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RejectedExecutionHandler</a:t>
            </a:r>
            <a:r>
              <a:rPr lang="en-US" dirty="0" smtClean="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handler</a:t>
            </a:r>
            <a:r>
              <a:rPr lang="en-US" dirty="0" smtClean="0">
                <a:latin typeface="Courier New" pitchFamily="49" charset="0"/>
                <a:cs typeface="Courier New" pitchFamily="49" charset="0"/>
              </a:rPr>
              <a:t> ) </a:t>
            </a:r>
            <a:r>
              <a:rPr lang="en-US" b="1" dirty="0" smtClean="0">
                <a:solidFill>
                  <a:srgbClr val="3366FF"/>
                </a:solidFill>
                <a:latin typeface="Courier New" pitchFamily="49" charset="0"/>
                <a:cs typeface="Courier New" pitchFamily="49" charset="0"/>
              </a:rPr>
              <a:t>// handle </a:t>
            </a:r>
            <a:r>
              <a:rPr lang="en-US" b="1" dirty="0" err="1" smtClean="0">
                <a:solidFill>
                  <a:srgbClr val="3366FF"/>
                </a:solidFill>
                <a:latin typeface="Courier New" pitchFamily="49" charset="0"/>
                <a:cs typeface="Courier New" pitchFamily="49" charset="0"/>
              </a:rPr>
              <a:t>rej</a:t>
            </a:r>
            <a:r>
              <a:rPr lang="en-US" b="1" dirty="0" smtClean="0">
                <a:solidFill>
                  <a:srgbClr val="3366FF"/>
                </a:solidFill>
                <a:latin typeface="Courier New" pitchFamily="49" charset="0"/>
                <a:cs typeface="Courier New" pitchFamily="49" charset="0"/>
              </a:rPr>
              <a:t> execs</a:t>
            </a:r>
          </a:p>
          <a:p>
            <a:r>
              <a:rPr lang="en-US" dirty="0" smtClean="0"/>
              <a:t>Some of parameters are easy to describe</a:t>
            </a:r>
          </a:p>
          <a:p>
            <a:pPr lvl="1"/>
            <a:r>
              <a:rPr lang="en-US" sz="2700" b="1" dirty="0" err="1">
                <a:solidFill>
                  <a:srgbClr val="FF0000"/>
                </a:solidFill>
                <a:latin typeface="Courier New" pitchFamily="49" charset="0"/>
                <a:cs typeface="Courier New" pitchFamily="49" charset="0"/>
              </a:rPr>
              <a:t>corePoolsize</a:t>
            </a:r>
            <a:endParaRPr lang="en-US" sz="2700" b="1" dirty="0">
              <a:solidFill>
                <a:srgbClr val="FF0000"/>
              </a:solidFill>
              <a:latin typeface="Courier New" pitchFamily="49" charset="0"/>
              <a:cs typeface="Courier New" pitchFamily="49" charset="0"/>
            </a:endParaRPr>
          </a:p>
          <a:p>
            <a:pPr marL="685800" lvl="2" indent="0">
              <a:buNone/>
            </a:pPr>
            <a:r>
              <a:rPr lang="en-US" dirty="0" smtClean="0"/>
              <a:t>Target number of threads to keep in pool, even when there are no tasks</a:t>
            </a:r>
          </a:p>
          <a:p>
            <a:pPr lvl="1"/>
            <a:r>
              <a:rPr lang="en-US" sz="2700" b="1" dirty="0" err="1">
                <a:solidFill>
                  <a:srgbClr val="FF0000"/>
                </a:solidFill>
                <a:latin typeface="Courier New" pitchFamily="49" charset="0"/>
                <a:cs typeface="Courier New" pitchFamily="49" charset="0"/>
              </a:rPr>
              <a:t>maximumPoolSize</a:t>
            </a:r>
            <a:endParaRPr lang="en-US" sz="2700" b="1" dirty="0">
              <a:solidFill>
                <a:srgbClr val="FF0000"/>
              </a:solidFill>
              <a:latin typeface="Courier New" pitchFamily="49" charset="0"/>
              <a:cs typeface="Courier New" pitchFamily="49" charset="0"/>
            </a:endParaRPr>
          </a:p>
          <a:p>
            <a:pPr marL="685800" lvl="2" indent="0">
              <a:buNone/>
            </a:pPr>
            <a:r>
              <a:rPr lang="en-US" dirty="0" smtClean="0"/>
              <a:t>Maximum number of threads that can be active at one time</a:t>
            </a:r>
          </a:p>
          <a:p>
            <a:pPr lvl="1"/>
            <a:r>
              <a:rPr lang="en-US" sz="2700" b="1" dirty="0" err="1">
                <a:solidFill>
                  <a:srgbClr val="FF0000"/>
                </a:solidFill>
                <a:latin typeface="Courier New" pitchFamily="49" charset="0"/>
                <a:cs typeface="Courier New" pitchFamily="49" charset="0"/>
              </a:rPr>
              <a:t>keepAliveTime</a:t>
            </a:r>
            <a:endParaRPr lang="en-US" sz="2700" b="1" dirty="0">
              <a:solidFill>
                <a:srgbClr val="FF0000"/>
              </a:solidFill>
              <a:latin typeface="Courier New" pitchFamily="49" charset="0"/>
              <a:cs typeface="Courier New" pitchFamily="49" charset="0"/>
            </a:endParaRPr>
          </a:p>
          <a:p>
            <a:pPr marL="685800" lvl="2" indent="0">
              <a:buNone/>
            </a:pPr>
            <a:r>
              <a:rPr lang="en-US" dirty="0" smtClean="0"/>
              <a:t>Thread that is idle for this amount of time can be “reaped” (i.e. killed) if number of threads is bigger than </a:t>
            </a:r>
            <a:r>
              <a:rPr lang="en-US" dirty="0" err="1" smtClean="0"/>
              <a:t>corePoolSize</a:t>
            </a:r>
            <a:endParaRPr lang="en-US" dirty="0" smtClean="0"/>
          </a:p>
          <a:p>
            <a:pPr lvl="1"/>
            <a:r>
              <a:rPr lang="en-US" sz="2700" b="1" dirty="0">
                <a:solidFill>
                  <a:srgbClr val="FF0000"/>
                </a:solidFill>
                <a:latin typeface="Courier New" pitchFamily="49" charset="0"/>
                <a:cs typeface="Courier New" pitchFamily="49" charset="0"/>
              </a:rPr>
              <a:t>unit</a:t>
            </a:r>
          </a:p>
          <a:p>
            <a:pPr marL="685800" lvl="2" indent="0">
              <a:buNone/>
            </a:pPr>
            <a:r>
              <a:rPr lang="en-US" dirty="0" smtClean="0"/>
              <a:t>Time unit for interpreting </a:t>
            </a:r>
            <a:r>
              <a:rPr lang="en-US" dirty="0" err="1" smtClean="0"/>
              <a:t>keepAliveTime</a:t>
            </a:r>
            <a:r>
              <a:rPr lang="en-US" dirty="0" smtClean="0"/>
              <a:t> (</a:t>
            </a:r>
            <a:r>
              <a:rPr lang="en-US" dirty="0" err="1" smtClean="0"/>
              <a:t>TimeUnit</a:t>
            </a:r>
            <a:r>
              <a:rPr lang="en-US" dirty="0" smtClean="0"/>
              <a:t> is an </a:t>
            </a:r>
            <a:r>
              <a:rPr lang="en-US" dirty="0" err="1" smtClean="0"/>
              <a:t>enum</a:t>
            </a:r>
            <a:r>
              <a:rPr lang="en-US" dirty="0" smtClean="0"/>
              <a:t> data type)</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38</a:t>
            </a:fld>
            <a:endParaRPr lang="en-US"/>
          </a:p>
        </p:txBody>
      </p:sp>
    </p:spTree>
    <p:extLst>
      <p:ext uri="{BB962C8B-B14F-4D97-AF65-F5344CB8AC3E}">
        <p14:creationId xmlns:p14="http://schemas.microsoft.com/office/powerpoint/2010/main" val="177681494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New" pitchFamily="49" charset="0"/>
                <a:cs typeface="Courier New" pitchFamily="49" charset="0"/>
              </a:rPr>
              <a:t>ThreadPoolExecutor</a:t>
            </a:r>
            <a:r>
              <a:rPr lang="en-US" dirty="0" smtClean="0"/>
              <a:t>:  </a:t>
            </a:r>
            <a:r>
              <a:rPr lang="en-US" b="1" dirty="0" err="1" smtClean="0">
                <a:solidFill>
                  <a:srgbClr val="FF0000"/>
                </a:solidFill>
                <a:latin typeface="Courier New" pitchFamily="49" charset="0"/>
                <a:cs typeface="Courier New" pitchFamily="49" charset="0"/>
              </a:rPr>
              <a:t>workQueue</a:t>
            </a:r>
            <a:endParaRPr lang="en-US" b="1" dirty="0">
              <a:solidFill>
                <a:srgbClr val="FF0000"/>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8229600" cy="4756150"/>
          </a:xfrm>
        </p:spPr>
        <p:txBody>
          <a:bodyPr>
            <a:normAutofit fontScale="55000" lnSpcReduction="20000"/>
          </a:bodyPr>
          <a:lstStyle/>
          <a:p>
            <a:r>
              <a:rPr lang="en-US" dirty="0" smtClean="0"/>
              <a:t>Work queue stores tasks that are awaiting a thread from the thread pool</a:t>
            </a:r>
          </a:p>
          <a:p>
            <a:r>
              <a:rPr lang="en-US" dirty="0" smtClean="0">
                <a:solidFill>
                  <a:srgbClr val="008000"/>
                </a:solidFill>
              </a:rPr>
              <a:t>Default</a:t>
            </a:r>
            <a:r>
              <a:rPr lang="en-US" dirty="0" smtClean="0"/>
              <a:t> [</a:t>
            </a:r>
            <a:r>
              <a:rPr lang="en-US" dirty="0" smtClean="0">
                <a:solidFill>
                  <a:srgbClr val="008000"/>
                </a:solidFill>
              </a:rPr>
              <a:t>advisable</a:t>
            </a:r>
            <a:r>
              <a:rPr lang="en-US" dirty="0" smtClean="0"/>
              <a:t>] for </a:t>
            </a:r>
            <a:r>
              <a:rPr lang="en-US" dirty="0" err="1" smtClean="0">
                <a:latin typeface="Courier New" pitchFamily="49" charset="0"/>
                <a:cs typeface="Courier New" pitchFamily="49" charset="0"/>
              </a:rPr>
              <a:t>Executors.newFixedThreadPool</a:t>
            </a:r>
            <a:r>
              <a:rPr lang="en-US" dirty="0" smtClean="0">
                <a:latin typeface="Courier New" pitchFamily="49" charset="0"/>
                <a:cs typeface="Courier New" pitchFamily="49" charset="0"/>
              </a:rPr>
              <a:t>()</a:t>
            </a:r>
            <a:r>
              <a:rPr lang="en-US" dirty="0" smtClean="0"/>
              <a:t>, </a:t>
            </a:r>
            <a:r>
              <a:rPr lang="en-US" dirty="0" err="1" smtClean="0">
                <a:latin typeface="Courier New" pitchFamily="49" charset="0"/>
                <a:cs typeface="Courier New" pitchFamily="49" charset="0"/>
              </a:rPr>
              <a:t>Executors.newSingleThreadExecutor</a:t>
            </a:r>
            <a:r>
              <a:rPr lang="en-US" dirty="0" smtClean="0">
                <a:latin typeface="Courier New" pitchFamily="49" charset="0"/>
                <a:cs typeface="Courier New" pitchFamily="49" charset="0"/>
              </a:rPr>
              <a:t>()</a:t>
            </a:r>
            <a:r>
              <a:rPr lang="en-US" dirty="0" smtClean="0"/>
              <a:t>:  </a:t>
            </a:r>
            <a:r>
              <a:rPr lang="en-US" b="1" dirty="0" err="1" smtClean="0">
                <a:solidFill>
                  <a:srgbClr val="FF0000"/>
                </a:solidFill>
                <a:latin typeface="Courier New" pitchFamily="49" charset="0"/>
                <a:cs typeface="Courier New" pitchFamily="49" charset="0"/>
              </a:rPr>
              <a:t>LinkedBlockingQueue</a:t>
            </a:r>
            <a:endParaRPr lang="en-US" b="1" dirty="0" smtClean="0">
              <a:solidFill>
                <a:srgbClr val="FF0000"/>
              </a:solidFill>
              <a:latin typeface="Courier New" pitchFamily="49" charset="0"/>
              <a:cs typeface="Courier New" pitchFamily="49" charset="0"/>
            </a:endParaRPr>
          </a:p>
          <a:p>
            <a:pPr lvl="1"/>
            <a:r>
              <a:rPr lang="en-US" dirty="0" smtClean="0"/>
              <a:t>Unbounded, so no task ever “turned away”</a:t>
            </a:r>
          </a:p>
          <a:p>
            <a:pPr lvl="1"/>
            <a:r>
              <a:rPr lang="en-US" dirty="0" smtClean="0"/>
              <a:t>Blocks when empty, so threads idle by blocking when there are no tasks</a:t>
            </a:r>
          </a:p>
          <a:p>
            <a:pPr lvl="1"/>
            <a:r>
              <a:rPr lang="en-US" dirty="0" smtClean="0"/>
              <a:t>Queues are FIFO, meaning tasks executed in order in which they arrive</a:t>
            </a:r>
          </a:p>
          <a:p>
            <a:r>
              <a:rPr lang="en-US" dirty="0" smtClean="0">
                <a:solidFill>
                  <a:srgbClr val="008000"/>
                </a:solidFill>
              </a:rPr>
              <a:t>Default</a:t>
            </a:r>
            <a:r>
              <a:rPr lang="en-US" dirty="0" smtClean="0"/>
              <a:t> for </a:t>
            </a:r>
            <a:r>
              <a:rPr lang="en-US" dirty="0" err="1" smtClean="0">
                <a:latin typeface="Courier New" pitchFamily="49" charset="0"/>
                <a:cs typeface="Courier New" pitchFamily="49" charset="0"/>
              </a:rPr>
              <a:t>Executors.newCachedThreadPool</a:t>
            </a:r>
            <a:r>
              <a:rPr lang="en-US" dirty="0">
                <a:latin typeface="Courier New" pitchFamily="49" charset="0"/>
                <a:cs typeface="Courier New" pitchFamily="49" charset="0"/>
              </a:rPr>
              <a:t>()</a:t>
            </a:r>
            <a:r>
              <a:rPr lang="en-US" dirty="0" smtClean="0"/>
              <a:t>: </a:t>
            </a:r>
            <a:r>
              <a:rPr lang="en-US" b="1" dirty="0" err="1">
                <a:solidFill>
                  <a:srgbClr val="FF0000"/>
                </a:solidFill>
                <a:latin typeface="Courier New" pitchFamily="49" charset="0"/>
                <a:cs typeface="Courier New" pitchFamily="49" charset="0"/>
              </a:rPr>
              <a:t>SynchronousQueue</a:t>
            </a:r>
            <a:endParaRPr lang="en-US" b="1" dirty="0">
              <a:solidFill>
                <a:srgbClr val="FF0000"/>
              </a:solidFill>
              <a:latin typeface="Courier New" pitchFamily="49" charset="0"/>
              <a:cs typeface="Courier New" pitchFamily="49" charset="0"/>
            </a:endParaRPr>
          </a:p>
          <a:p>
            <a:pPr lvl="1"/>
            <a:r>
              <a:rPr lang="en-US" dirty="0" smtClean="0"/>
              <a:t>The executors returned by this method use an unbounded number of threads</a:t>
            </a:r>
          </a:p>
          <a:p>
            <a:pPr lvl="1"/>
            <a:r>
              <a:rPr lang="en-US" dirty="0" err="1" smtClean="0"/>
              <a:t>SynchronousQueue</a:t>
            </a:r>
            <a:r>
              <a:rPr lang="en-US" dirty="0" smtClean="0"/>
              <a:t> has capacity 0!</a:t>
            </a:r>
          </a:p>
          <a:p>
            <a:pPr lvl="2"/>
            <a:r>
              <a:rPr lang="en-US" dirty="0" smtClean="0"/>
              <a:t>When a new task arrives, synchronous queue hands it off immediately to a thread in the thread pool</a:t>
            </a:r>
          </a:p>
          <a:p>
            <a:pPr lvl="2"/>
            <a:r>
              <a:rPr lang="en-US" dirty="0" smtClean="0"/>
              <a:t>The executor creates a new worker thread if necessary in this case</a:t>
            </a:r>
          </a:p>
          <a:p>
            <a:r>
              <a:rPr lang="en-US" dirty="0" smtClean="0"/>
              <a:t>For more control over execution order, can use </a:t>
            </a:r>
            <a:r>
              <a:rPr lang="en-US" b="1" dirty="0" err="1">
                <a:solidFill>
                  <a:srgbClr val="FF0000"/>
                </a:solidFill>
                <a:latin typeface="Courier New" pitchFamily="49" charset="0"/>
                <a:cs typeface="Courier New" pitchFamily="49" charset="0"/>
              </a:rPr>
              <a:t>PriorityQueue</a:t>
            </a:r>
            <a:r>
              <a:rPr lang="en-US" dirty="0" smtClean="0"/>
              <a:t>  for work queue</a:t>
            </a:r>
          </a:p>
          <a:p>
            <a:pPr lvl="1"/>
            <a:r>
              <a:rPr lang="en-US" dirty="0" smtClean="0"/>
              <a:t>Tasks executed in priority, rather than arrival, order</a:t>
            </a:r>
          </a:p>
          <a:p>
            <a:r>
              <a:rPr lang="en-US" dirty="0" smtClean="0"/>
              <a:t>To bound number of waiting tasks, can use a bounded queue (e.g. </a:t>
            </a:r>
            <a:r>
              <a:rPr lang="en-US" b="1" dirty="0" err="1" smtClean="0">
                <a:solidFill>
                  <a:srgbClr val="FF0000"/>
                </a:solidFill>
                <a:latin typeface="Courier New" pitchFamily="49" charset="0"/>
                <a:cs typeface="Courier New" pitchFamily="49" charset="0"/>
              </a:rPr>
              <a:t>ArrayBlockingQueue</a:t>
            </a:r>
            <a:r>
              <a:rPr lang="en-US" dirty="0" smtClean="0"/>
              <a:t>)</a:t>
            </a:r>
          </a:p>
          <a:p>
            <a:pPr lvl="1"/>
            <a:r>
              <a:rPr lang="en-US" dirty="0" smtClean="0"/>
              <a:t>In  this case, must decide what to do if queue is full!</a:t>
            </a:r>
          </a:p>
          <a:p>
            <a:pPr lvl="1"/>
            <a:r>
              <a:rPr lang="en-US" dirty="0" smtClean="0"/>
              <a:t>This decision becomes the </a:t>
            </a:r>
            <a:r>
              <a:rPr lang="en-US" i="1" dirty="0" smtClean="0">
                <a:solidFill>
                  <a:srgbClr val="FF0000"/>
                </a:solidFill>
              </a:rPr>
              <a:t>saturation policy</a:t>
            </a:r>
            <a:r>
              <a:rPr lang="en-US" dirty="0" smtClean="0"/>
              <a:t> (what to do when work queue is saturated)</a:t>
            </a:r>
          </a:p>
          <a:p>
            <a:pPr lvl="1"/>
            <a:r>
              <a:rPr lang="en-US" i="1" dirty="0" smtClean="0">
                <a:solidFill>
                  <a:srgbClr val="FF0000"/>
                </a:solidFill>
              </a:rPr>
              <a:t>Note:  if there are inter-task dependencies, and either thread pool or work queue is bounded, then thread-starvation deadlock is possible</a:t>
            </a:r>
          </a:p>
          <a:p>
            <a:pPr lvl="1"/>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39</a:t>
            </a:fld>
            <a:endParaRPr lang="en-US"/>
          </a:p>
        </p:txBody>
      </p:sp>
    </p:spTree>
    <p:extLst>
      <p:ext uri="{BB962C8B-B14F-4D97-AF65-F5344CB8AC3E}">
        <p14:creationId xmlns:p14="http://schemas.microsoft.com/office/powerpoint/2010/main" val="2367467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 for Tasks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Independence</a:t>
            </a:r>
          </a:p>
          <a:p>
            <a:pPr lvl="1"/>
            <a:r>
              <a:rPr lang="en-US" dirty="0" smtClean="0"/>
              <a:t>Tasks should not interact with one another, if possible</a:t>
            </a:r>
          </a:p>
          <a:p>
            <a:pPr lvl="1"/>
            <a:r>
              <a:rPr lang="en-US" dirty="0" smtClean="0"/>
              <a:t>This facilitates concurrency</a:t>
            </a:r>
          </a:p>
          <a:p>
            <a:r>
              <a:rPr lang="en-US" dirty="0" smtClean="0"/>
              <a:t>Size</a:t>
            </a:r>
          </a:p>
          <a:p>
            <a:pPr lvl="1"/>
            <a:r>
              <a:rPr lang="en-US" dirty="0" smtClean="0"/>
              <a:t>“Smaller is better”</a:t>
            </a:r>
          </a:p>
          <a:p>
            <a:pPr lvl="1"/>
            <a:r>
              <a:rPr lang="en-US" dirty="0" smtClean="0"/>
              <a:t>Gives more flexibility to scheduling, etc.</a:t>
            </a:r>
          </a:p>
          <a:p>
            <a:r>
              <a:rPr lang="en-US" dirty="0" smtClean="0"/>
              <a:t>The above considerations are sometimes referred to as determining </a:t>
            </a:r>
            <a:r>
              <a:rPr lang="en-US" i="1" dirty="0" smtClean="0">
                <a:solidFill>
                  <a:srgbClr val="FF0000"/>
                </a:solidFill>
              </a:rPr>
              <a:t>task boundaries</a:t>
            </a:r>
          </a:p>
          <a:p>
            <a:r>
              <a:rPr lang="en-US" dirty="0" smtClean="0"/>
              <a:t>Task boundaries + execution policy for tasks helps determine application </a:t>
            </a:r>
          </a:p>
          <a:p>
            <a:pPr lvl="1"/>
            <a:r>
              <a:rPr lang="en-US" i="1" dirty="0" smtClean="0">
                <a:solidFill>
                  <a:srgbClr val="FF0000"/>
                </a:solidFill>
              </a:rPr>
              <a:t>Throughput</a:t>
            </a:r>
            <a:r>
              <a:rPr lang="en-US" dirty="0" smtClean="0"/>
              <a:t>:  how many tasks are being completed per unit time?</a:t>
            </a:r>
          </a:p>
          <a:p>
            <a:pPr lvl="1"/>
            <a:r>
              <a:rPr lang="en-US" i="1" dirty="0" smtClean="0">
                <a:solidFill>
                  <a:srgbClr val="FF0000"/>
                </a:solidFill>
              </a:rPr>
              <a:t>Responsiveness</a:t>
            </a:r>
            <a:r>
              <a:rPr lang="en-US" dirty="0" smtClean="0"/>
              <a:t>:  how long for individual tasks to complete?</a:t>
            </a:r>
          </a:p>
          <a:p>
            <a:pPr lvl="1"/>
            <a:r>
              <a:rPr lang="en-US" i="1" dirty="0" smtClean="0">
                <a:solidFill>
                  <a:srgbClr val="FF0000"/>
                </a:solidFill>
              </a:rPr>
              <a:t>Graceful degradation</a:t>
            </a:r>
            <a:r>
              <a:rPr lang="en-US" dirty="0" smtClean="0"/>
              <a:t>:  how does system behave as it becomes overloaded?</a:t>
            </a:r>
            <a:endParaRPr lang="en-US" dirty="0"/>
          </a:p>
        </p:txBody>
      </p:sp>
      <p:sp>
        <p:nvSpPr>
          <p:cNvPr id="4" name="Date Placeholder 3"/>
          <p:cNvSpPr>
            <a:spLocks noGrp="1"/>
          </p:cNvSpPr>
          <p:nvPr>
            <p:ph type="dt" sz="half" idx="10"/>
          </p:nvPr>
        </p:nvSpPr>
        <p:spPr/>
        <p:txBody>
          <a:bodyPr/>
          <a:lstStyle/>
          <a:p>
            <a:r>
              <a:rPr lang="en-US" dirty="0" smtClean="0"/>
              <a:t>3/31/2014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a:t>
            </a:fld>
            <a:endParaRPr lang="en-US"/>
          </a:p>
        </p:txBody>
      </p:sp>
    </p:spTree>
    <p:extLst>
      <p:ext uri="{BB962C8B-B14F-4D97-AF65-F5344CB8AC3E}">
        <p14:creationId xmlns:p14="http://schemas.microsoft.com/office/powerpoint/2010/main" val="371144855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urier New" pitchFamily="49" charset="0"/>
                <a:cs typeface="Courier New" pitchFamily="49" charset="0"/>
              </a:rPr>
              <a:t>ThreadPoolExecutor</a:t>
            </a:r>
            <a:r>
              <a:rPr lang="en-US" dirty="0"/>
              <a:t>:  </a:t>
            </a:r>
            <a:r>
              <a:rPr lang="en-US" b="1" dirty="0" smtClean="0">
                <a:solidFill>
                  <a:srgbClr val="FF0000"/>
                </a:solidFill>
                <a:latin typeface="Courier New" pitchFamily="49" charset="0"/>
                <a:cs typeface="Courier New" pitchFamily="49" charset="0"/>
              </a:rPr>
              <a:t>handler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work queue is bounded, the saturation policy determines what to do when queue is full and a new task arrives</a:t>
            </a:r>
          </a:p>
          <a:p>
            <a:r>
              <a:rPr lang="en-US" dirty="0" smtClean="0"/>
              <a:t>This is the purpose of the </a:t>
            </a:r>
            <a:r>
              <a:rPr lang="en-US" b="1" dirty="0" smtClean="0">
                <a:solidFill>
                  <a:srgbClr val="FF0000"/>
                </a:solidFill>
                <a:latin typeface="Courier New" pitchFamily="49" charset="0"/>
                <a:cs typeface="Courier New" pitchFamily="49" charset="0"/>
              </a:rPr>
              <a:t>handler</a:t>
            </a:r>
            <a:r>
              <a:rPr lang="en-US" dirty="0" smtClean="0"/>
              <a:t> parameter to the </a:t>
            </a:r>
            <a:r>
              <a:rPr lang="en-US" dirty="0" err="1" smtClean="0">
                <a:latin typeface="Courier New" pitchFamily="49" charset="0"/>
                <a:cs typeface="Courier New" pitchFamily="49" charset="0"/>
              </a:rPr>
              <a:t>ThreadPoolExecutor</a:t>
            </a:r>
            <a:r>
              <a:rPr lang="en-US" dirty="0" smtClean="0"/>
              <a:t> constructor</a:t>
            </a:r>
          </a:p>
          <a:p>
            <a:pPr lvl="1"/>
            <a:r>
              <a:rPr lang="en-US" dirty="0" smtClean="0">
                <a:latin typeface="Courier New" pitchFamily="49" charset="0"/>
                <a:cs typeface="Courier New" pitchFamily="49" charset="0"/>
              </a:rPr>
              <a:t>handler</a:t>
            </a:r>
            <a:r>
              <a:rPr lang="en-US" dirty="0" smtClean="0"/>
              <a:t> has type </a:t>
            </a:r>
            <a:r>
              <a:rPr lang="en-US" dirty="0" err="1" smtClean="0">
                <a:latin typeface="Courier New" pitchFamily="49" charset="0"/>
                <a:cs typeface="Courier New" pitchFamily="49" charset="0"/>
              </a:rPr>
              <a:t>RejectedExecutionHandler</a:t>
            </a:r>
            <a:r>
              <a:rPr lang="en-US" dirty="0" smtClean="0">
                <a:latin typeface="Courier New" pitchFamily="49" charset="0"/>
                <a:cs typeface="Courier New" pitchFamily="49" charset="0"/>
              </a:rPr>
              <a:t> //</a:t>
            </a:r>
            <a:r>
              <a:rPr lang="en-US" dirty="0">
                <a:solidFill>
                  <a:srgbClr val="008000"/>
                </a:solidFill>
                <a:latin typeface="Courier New" pitchFamily="49" charset="0"/>
                <a:cs typeface="Courier New" pitchFamily="49" charset="0"/>
              </a:rPr>
              <a:t>i</a:t>
            </a:r>
            <a:r>
              <a:rPr lang="en-US" dirty="0" smtClean="0">
                <a:solidFill>
                  <a:srgbClr val="008000"/>
                </a:solidFill>
                <a:latin typeface="Courier New" pitchFamily="49" charset="0"/>
                <a:cs typeface="Courier New" pitchFamily="49" charset="0"/>
              </a:rPr>
              <a:t>nterface</a:t>
            </a:r>
          </a:p>
          <a:p>
            <a:pPr lvl="1"/>
            <a:r>
              <a:rPr lang="en-US" dirty="0" smtClean="0"/>
              <a:t>It is also called when executor has been shutdown and a new task arrives</a:t>
            </a:r>
          </a:p>
          <a:p>
            <a:pPr lvl="1"/>
            <a:r>
              <a:rPr lang="en-US" dirty="0" smtClean="0"/>
              <a:t>It can also be set after executor is constructed by calling </a:t>
            </a:r>
            <a:r>
              <a:rPr lang="en-US" dirty="0" err="1" smtClean="0">
                <a:latin typeface="Courier New" pitchFamily="49" charset="0"/>
                <a:cs typeface="Courier New" pitchFamily="49" charset="0"/>
              </a:rPr>
              <a:t>setRejectedExecutionHandler</a:t>
            </a:r>
            <a:r>
              <a:rPr lang="en-US" dirty="0" smtClean="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40</a:t>
            </a:fld>
            <a:endParaRPr lang="en-US"/>
          </a:p>
        </p:txBody>
      </p:sp>
    </p:spTree>
    <p:extLst>
      <p:ext uri="{BB962C8B-B14F-4D97-AF65-F5344CB8AC3E}">
        <p14:creationId xmlns:p14="http://schemas.microsoft.com/office/powerpoint/2010/main" val="208633988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Saturation Policies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latin typeface="Courier New" pitchFamily="49" charset="0"/>
                <a:cs typeface="Courier New" pitchFamily="49" charset="0"/>
              </a:rPr>
              <a:t>ThreadPoolExecutor</a:t>
            </a:r>
            <a:r>
              <a:rPr lang="en-US" dirty="0" smtClean="0"/>
              <a:t> implements several saturation policies as (static) classes matching </a:t>
            </a:r>
            <a:r>
              <a:rPr lang="en-US" dirty="0" err="1" smtClean="0">
                <a:latin typeface="Courier New" pitchFamily="49" charset="0"/>
                <a:cs typeface="Courier New" pitchFamily="49" charset="0"/>
              </a:rPr>
              <a:t>RejectedExecutionHandler</a:t>
            </a:r>
            <a:r>
              <a:rPr lang="en-US" dirty="0" smtClean="0"/>
              <a:t> </a:t>
            </a:r>
            <a:r>
              <a:rPr lang="en-US" dirty="0" smtClean="0">
                <a:solidFill>
                  <a:srgbClr val="008000"/>
                </a:solidFill>
              </a:rPr>
              <a:t>interface</a:t>
            </a:r>
          </a:p>
          <a:p>
            <a:pPr lvl="1"/>
            <a:r>
              <a:rPr lang="en-US" b="1" dirty="0" err="1" smtClean="0">
                <a:solidFill>
                  <a:srgbClr val="FF0000"/>
                </a:solidFill>
                <a:latin typeface="Courier New" pitchFamily="49" charset="0"/>
                <a:cs typeface="Courier New" pitchFamily="49" charset="0"/>
              </a:rPr>
              <a:t>AbortPolicy</a:t>
            </a:r>
            <a:r>
              <a:rPr lang="en-US" dirty="0" smtClean="0"/>
              <a:t> (this is the default)</a:t>
            </a:r>
          </a:p>
          <a:p>
            <a:pPr marL="685800" lvl="2" indent="0">
              <a:buNone/>
            </a:pPr>
            <a:r>
              <a:rPr lang="en-US" dirty="0" smtClean="0">
                <a:latin typeface="Courier New" pitchFamily="49" charset="0"/>
                <a:cs typeface="Courier New" pitchFamily="49" charset="0"/>
              </a:rPr>
              <a:t>execute()</a:t>
            </a:r>
            <a:r>
              <a:rPr lang="en-US" dirty="0" smtClean="0"/>
              <a:t> throws </a:t>
            </a:r>
            <a:r>
              <a:rPr lang="en-US" dirty="0" err="1" smtClean="0"/>
              <a:t>RejectedExecutionException</a:t>
            </a:r>
            <a:r>
              <a:rPr lang="en-US" dirty="0" smtClean="0"/>
              <a:t> if queue is full</a:t>
            </a:r>
            <a:endParaRPr lang="en-US" dirty="0"/>
          </a:p>
          <a:p>
            <a:pPr lvl="1"/>
            <a:r>
              <a:rPr lang="en-US" b="1" dirty="0" err="1" smtClean="0">
                <a:solidFill>
                  <a:srgbClr val="FF0000"/>
                </a:solidFill>
                <a:latin typeface="Courier New" pitchFamily="49" charset="0"/>
                <a:cs typeface="Courier New" pitchFamily="49" charset="0"/>
              </a:rPr>
              <a:t>DiscardPolicy</a:t>
            </a:r>
            <a:endParaRPr lang="en-US" b="1" dirty="0">
              <a:solidFill>
                <a:srgbClr val="FF0000"/>
              </a:solidFill>
              <a:latin typeface="Courier New" pitchFamily="49" charset="0"/>
              <a:cs typeface="Courier New" pitchFamily="49" charset="0"/>
            </a:endParaRPr>
          </a:p>
          <a:p>
            <a:pPr marL="685800" lvl="2" indent="0">
              <a:buNone/>
            </a:pPr>
            <a:r>
              <a:rPr lang="en-US" dirty="0" smtClean="0">
                <a:latin typeface="Courier New" pitchFamily="49" charset="0"/>
                <a:cs typeface="Courier New" pitchFamily="49" charset="0"/>
              </a:rPr>
              <a:t>execute()</a:t>
            </a:r>
            <a:r>
              <a:rPr lang="en-US" dirty="0" smtClean="0"/>
              <a:t> silently discards newest task</a:t>
            </a:r>
          </a:p>
          <a:p>
            <a:pPr lvl="1"/>
            <a:r>
              <a:rPr lang="en-US" b="1" dirty="0" err="1" smtClean="0">
                <a:solidFill>
                  <a:srgbClr val="FF0000"/>
                </a:solidFill>
                <a:latin typeface="Courier New" pitchFamily="49" charset="0"/>
                <a:cs typeface="Courier New" pitchFamily="49" charset="0"/>
              </a:rPr>
              <a:t>DiscardOldestPolicy</a:t>
            </a:r>
            <a:endParaRPr lang="en-US" b="1" dirty="0" smtClean="0">
              <a:solidFill>
                <a:srgbClr val="FF0000"/>
              </a:solidFill>
              <a:latin typeface="Courier New" pitchFamily="49" charset="0"/>
              <a:cs typeface="Courier New" pitchFamily="49" charset="0"/>
            </a:endParaRPr>
          </a:p>
          <a:p>
            <a:pPr lvl="2"/>
            <a:r>
              <a:rPr lang="en-US" dirty="0" smtClean="0">
                <a:latin typeface="Courier New" pitchFamily="49" charset="0"/>
                <a:cs typeface="Courier New" pitchFamily="49" charset="0"/>
              </a:rPr>
              <a:t>execute()</a:t>
            </a:r>
            <a:r>
              <a:rPr lang="en-US" dirty="0" smtClean="0"/>
              <a:t> discards task at head of work queue (i.e. next one up for execution) and tries to resubmit current task</a:t>
            </a:r>
          </a:p>
          <a:p>
            <a:pPr lvl="2"/>
            <a:r>
              <a:rPr lang="en-US" dirty="0" smtClean="0"/>
              <a:t>Beware if work queue is a priority queue!</a:t>
            </a:r>
          </a:p>
          <a:p>
            <a:pPr lvl="1"/>
            <a:r>
              <a:rPr lang="en-US" b="1" dirty="0" err="1">
                <a:solidFill>
                  <a:srgbClr val="FF0000"/>
                </a:solidFill>
                <a:latin typeface="Courier New" pitchFamily="49" charset="0"/>
                <a:cs typeface="Courier New" pitchFamily="49" charset="0"/>
              </a:rPr>
              <a:t>CallerRunsPolicy</a:t>
            </a:r>
            <a:endParaRPr lang="en-US" b="1" dirty="0">
              <a:solidFill>
                <a:srgbClr val="FF0000"/>
              </a:solidFill>
              <a:latin typeface="Courier New" pitchFamily="49" charset="0"/>
              <a:cs typeface="Courier New" pitchFamily="49" charset="0"/>
            </a:endParaRPr>
          </a:p>
          <a:p>
            <a:pPr lvl="2"/>
            <a:r>
              <a:rPr lang="en-US" dirty="0" smtClean="0">
                <a:latin typeface="Courier New" pitchFamily="49" charset="0"/>
                <a:cs typeface="Courier New" pitchFamily="49" charset="0"/>
              </a:rPr>
              <a:t>execute()</a:t>
            </a:r>
            <a:r>
              <a:rPr lang="en-US" dirty="0" smtClean="0"/>
              <a:t> runs the task in the thread calling execute()</a:t>
            </a:r>
          </a:p>
          <a:p>
            <a:pPr lvl="2"/>
            <a:r>
              <a:rPr lang="en-US" dirty="0" smtClean="0"/>
              <a:t>This helps give worker threads time to catch up, since new invocations of execute will be blocked from that thread!</a:t>
            </a:r>
            <a:endParaRPr lang="en-US"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41</a:t>
            </a:fld>
            <a:endParaRPr lang="en-US"/>
          </a:p>
        </p:txBody>
      </p:sp>
    </p:spTree>
    <p:extLst>
      <p:ext uri="{BB962C8B-B14F-4D97-AF65-F5344CB8AC3E}">
        <p14:creationId xmlns:p14="http://schemas.microsoft.com/office/powerpoint/2010/main" val="23588914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urier New" pitchFamily="49" charset="0"/>
                <a:cs typeface="Courier New" pitchFamily="49" charset="0"/>
              </a:rPr>
              <a:t>ThreadPoolExecutor</a:t>
            </a:r>
            <a:r>
              <a:rPr lang="en-US" dirty="0"/>
              <a:t>:  </a:t>
            </a:r>
            <a:r>
              <a:rPr lang="en-US" b="1" dirty="0" err="1" smtClean="0">
                <a:solidFill>
                  <a:srgbClr val="FF0000"/>
                </a:solidFill>
                <a:latin typeface="Courier New" pitchFamily="49" charset="0"/>
                <a:cs typeface="Courier New" pitchFamily="49" charset="0"/>
              </a:rPr>
              <a:t>threadFactory</a:t>
            </a:r>
            <a:endParaRPr lang="en-US" dirty="0"/>
          </a:p>
        </p:txBody>
      </p:sp>
      <p:sp>
        <p:nvSpPr>
          <p:cNvPr id="3" name="Content Placeholder 2"/>
          <p:cNvSpPr>
            <a:spLocks noGrp="1"/>
          </p:cNvSpPr>
          <p:nvPr>
            <p:ph idx="1"/>
          </p:nvPr>
        </p:nvSpPr>
        <p:spPr>
          <a:xfrm>
            <a:off x="457200" y="1600200"/>
            <a:ext cx="8229600" cy="4756150"/>
          </a:xfrm>
        </p:spPr>
        <p:txBody>
          <a:bodyPr>
            <a:normAutofit fontScale="62500" lnSpcReduction="20000"/>
          </a:bodyPr>
          <a:lstStyle/>
          <a:p>
            <a:r>
              <a:rPr lang="en-US" dirty="0" smtClean="0"/>
              <a:t>Executors need to create new threads from time to time</a:t>
            </a:r>
          </a:p>
          <a:p>
            <a:r>
              <a:rPr lang="en-US" dirty="0" smtClean="0"/>
              <a:t>The </a:t>
            </a:r>
            <a:r>
              <a:rPr lang="en-US" dirty="0" err="1" smtClean="0">
                <a:latin typeface="Courier New" pitchFamily="49" charset="0"/>
                <a:cs typeface="Courier New" pitchFamily="49" charset="0"/>
              </a:rPr>
              <a:t>threadFactory</a:t>
            </a:r>
            <a:r>
              <a:rPr lang="en-US" dirty="0" smtClean="0"/>
              <a:t> parameter to </a:t>
            </a:r>
            <a:r>
              <a:rPr lang="en-US" dirty="0" err="1" smtClean="0">
                <a:latin typeface="Courier New" pitchFamily="49" charset="0"/>
                <a:cs typeface="Courier New" pitchFamily="49" charset="0"/>
              </a:rPr>
              <a:t>ThreadPoolExecutor</a:t>
            </a:r>
            <a:r>
              <a:rPr lang="en-US" dirty="0" smtClean="0">
                <a:latin typeface="Courier New" pitchFamily="49" charset="0"/>
                <a:cs typeface="Courier New" pitchFamily="49" charset="0"/>
              </a:rPr>
              <a:t> </a:t>
            </a:r>
            <a:r>
              <a:rPr lang="en-US" dirty="0" smtClean="0"/>
              <a:t>constructor determines how this is done</a:t>
            </a:r>
          </a:p>
          <a:p>
            <a:pPr lvl="1"/>
            <a:r>
              <a:rPr lang="en-US" dirty="0" smtClean="0"/>
              <a:t>There is a default</a:t>
            </a:r>
          </a:p>
          <a:p>
            <a:pPr lvl="1"/>
            <a:r>
              <a:rPr lang="en-US" dirty="0" smtClean="0"/>
              <a:t>Customizing </a:t>
            </a:r>
            <a:r>
              <a:rPr lang="en-US" dirty="0" err="1" smtClean="0">
                <a:latin typeface="Courier New" pitchFamily="49" charset="0"/>
                <a:cs typeface="Courier New" pitchFamily="49" charset="0"/>
              </a:rPr>
              <a:t>threadFactory</a:t>
            </a:r>
            <a:r>
              <a:rPr lang="en-US" dirty="0" smtClean="0"/>
              <a:t> allows you to do common start-up / tear-down actions,  assign common names, etc.</a:t>
            </a:r>
          </a:p>
          <a:p>
            <a:r>
              <a:rPr lang="en-US" dirty="0" err="1" smtClean="0">
                <a:latin typeface="Courier New" pitchFamily="49" charset="0"/>
                <a:cs typeface="Courier New" pitchFamily="49" charset="0"/>
              </a:rPr>
              <a:t>threadFactory</a:t>
            </a:r>
            <a:r>
              <a:rPr lang="en-US" dirty="0" smtClean="0"/>
              <a:t> must implement interface:</a:t>
            </a:r>
          </a:p>
          <a:p>
            <a:pPr marL="347662" lvl="1" indent="0">
              <a:buNone/>
            </a:pPr>
            <a:r>
              <a:rPr lang="en-US" dirty="0" smtClean="0">
                <a:solidFill>
                  <a:srgbClr val="FF0000"/>
                </a:solidFill>
                <a:latin typeface="Courier New" pitchFamily="49" charset="0"/>
                <a:cs typeface="Courier New" pitchFamily="49" charset="0"/>
              </a:rPr>
              <a:t>public interface </a:t>
            </a:r>
            <a:r>
              <a:rPr lang="en-US" dirty="0" err="1" smtClean="0">
                <a:solidFill>
                  <a:srgbClr val="FF0000"/>
                </a:solidFill>
                <a:latin typeface="Courier New" pitchFamily="49" charset="0"/>
                <a:cs typeface="Courier New" pitchFamily="49" charset="0"/>
              </a:rPr>
              <a:t>ThreadFactory</a:t>
            </a:r>
            <a:r>
              <a:rPr lang="en-US" dirty="0" smtClean="0">
                <a:solidFill>
                  <a:srgbClr val="FF0000"/>
                </a:solidFill>
                <a:latin typeface="Courier New" pitchFamily="49" charset="0"/>
                <a:cs typeface="Courier New" pitchFamily="49" charset="0"/>
              </a:rPr>
              <a:t> {</a:t>
            </a:r>
          </a:p>
          <a:p>
            <a:pPr marL="347662" lvl="1" indent="0">
              <a:buNone/>
            </a:pPr>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Thread </a:t>
            </a:r>
            <a:r>
              <a:rPr lang="en-US" dirty="0" err="1" smtClean="0">
                <a:solidFill>
                  <a:srgbClr val="FF0000"/>
                </a:solidFill>
                <a:latin typeface="Courier New" pitchFamily="49" charset="0"/>
                <a:cs typeface="Courier New" pitchFamily="49" charset="0"/>
              </a:rPr>
              <a:t>newThread</a:t>
            </a:r>
            <a:r>
              <a:rPr lang="en-US" dirty="0" smtClean="0">
                <a:solidFill>
                  <a:srgbClr val="FF0000"/>
                </a:solidFill>
                <a:latin typeface="Courier New" pitchFamily="49" charset="0"/>
                <a:cs typeface="Courier New" pitchFamily="49" charset="0"/>
              </a:rPr>
              <a:t>(Runnable r);</a:t>
            </a:r>
          </a:p>
          <a:p>
            <a:pPr marL="347662" lvl="1" indent="0">
              <a:buNone/>
            </a:pPr>
            <a:r>
              <a:rPr lang="en-US" dirty="0">
                <a:solidFill>
                  <a:srgbClr val="FF0000"/>
                </a:solidFill>
                <a:latin typeface="Courier New" pitchFamily="49" charset="0"/>
                <a:cs typeface="Courier New" pitchFamily="49" charset="0"/>
              </a:rPr>
              <a:t>}</a:t>
            </a:r>
            <a:endParaRPr lang="en-US" dirty="0" smtClean="0">
              <a:solidFill>
                <a:srgbClr val="FF0000"/>
              </a:solidFill>
              <a:latin typeface="Courier New" pitchFamily="49" charset="0"/>
              <a:cs typeface="Courier New" pitchFamily="49" charset="0"/>
            </a:endParaRPr>
          </a:p>
          <a:p>
            <a:r>
              <a:rPr lang="en-US" dirty="0" smtClean="0"/>
              <a:t>How executor uses thread factory</a:t>
            </a:r>
          </a:p>
          <a:p>
            <a:pPr lvl="1"/>
            <a:r>
              <a:rPr lang="en-US" dirty="0" smtClean="0"/>
              <a:t>When a new worker thread is needed, executor calls </a:t>
            </a:r>
            <a:r>
              <a:rPr lang="en-US" dirty="0" err="1" smtClean="0">
                <a:latin typeface="Courier New" pitchFamily="49" charset="0"/>
                <a:cs typeface="Courier New" pitchFamily="49" charset="0"/>
              </a:rPr>
              <a:t>threadFactory</a:t>
            </a:r>
            <a:r>
              <a:rPr lang="en-US" dirty="0"/>
              <a:t> </a:t>
            </a:r>
            <a:r>
              <a:rPr lang="en-US" dirty="0" smtClean="0"/>
              <a:t>with a private </a:t>
            </a:r>
            <a:r>
              <a:rPr lang="en-US" dirty="0" smtClean="0">
                <a:latin typeface="Courier New" pitchFamily="49" charset="0"/>
                <a:cs typeface="Courier New" pitchFamily="49" charset="0"/>
              </a:rPr>
              <a:t>Runnable</a:t>
            </a:r>
            <a:r>
              <a:rPr lang="en-US" dirty="0" smtClean="0"/>
              <a:t> </a:t>
            </a:r>
          </a:p>
          <a:p>
            <a:pPr lvl="1"/>
            <a:r>
              <a:rPr lang="en-US" dirty="0" smtClean="0"/>
              <a:t>This </a:t>
            </a:r>
            <a:r>
              <a:rPr lang="en-US" dirty="0" smtClean="0">
                <a:latin typeface="Courier New" pitchFamily="49" charset="0"/>
                <a:cs typeface="Courier New" pitchFamily="49" charset="0"/>
              </a:rPr>
              <a:t>Runnable</a:t>
            </a:r>
            <a:r>
              <a:rPr lang="en-US" dirty="0" smtClean="0"/>
              <a:t> is typically an infinite loop that takes tasks (also </a:t>
            </a:r>
            <a:r>
              <a:rPr lang="en-US" dirty="0" err="1" smtClean="0">
                <a:latin typeface="Courier New" pitchFamily="49" charset="0"/>
                <a:cs typeface="Courier New" pitchFamily="49" charset="0"/>
              </a:rPr>
              <a:t>Runnable</a:t>
            </a:r>
            <a:r>
              <a:rPr lang="en-US" dirty="0" err="1" smtClean="0"/>
              <a:t>s</a:t>
            </a:r>
            <a:r>
              <a:rPr lang="en-US" dirty="0" smtClean="0"/>
              <a:t>!) from the work queue and invokes their </a:t>
            </a:r>
            <a:r>
              <a:rPr lang="en-US" dirty="0" smtClean="0">
                <a:latin typeface="Courier New" pitchFamily="49" charset="0"/>
                <a:cs typeface="Courier New" pitchFamily="49" charset="0"/>
              </a:rPr>
              <a:t>run()</a:t>
            </a:r>
            <a:r>
              <a:rPr lang="en-US" dirty="0" smtClean="0"/>
              <a:t> methods</a:t>
            </a:r>
          </a:p>
          <a:p>
            <a:pPr lvl="1"/>
            <a:r>
              <a:rPr lang="en-US" dirty="0" smtClean="0"/>
              <a:t>Note that worker threads are not pass[</a:t>
            </a:r>
            <a:r>
              <a:rPr lang="en-US" dirty="0" err="1" smtClean="0"/>
              <a:t>ing</a:t>
            </a:r>
            <a:r>
              <a:rPr lang="en-US" dirty="0" smtClean="0"/>
              <a:t>] tasks methods directly when they are created!</a:t>
            </a:r>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42</a:t>
            </a:fld>
            <a:endParaRPr lang="en-US"/>
          </a:p>
        </p:txBody>
      </p:sp>
    </p:spTree>
    <p:extLst>
      <p:ext uri="{BB962C8B-B14F-4D97-AF65-F5344CB8AC3E}">
        <p14:creationId xmlns:p14="http://schemas.microsoft.com/office/powerpoint/2010/main" val="116219838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Customizing Thread Factory (1) – JCIP p. 177</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Courier New" pitchFamily="49" charset="0"/>
                <a:cs typeface="Courier New" pitchFamily="49" charset="0"/>
              </a:rPr>
              <a:t>public class </a:t>
            </a:r>
            <a:r>
              <a:rPr lang="en-US" sz="2000" dirty="0" err="1">
                <a:latin typeface="Courier New" pitchFamily="49" charset="0"/>
                <a:cs typeface="Courier New" pitchFamily="49" charset="0"/>
              </a:rPr>
              <a:t>MyThreadFactory</a:t>
            </a:r>
            <a:r>
              <a:rPr lang="en-US" sz="2000" dirty="0">
                <a:latin typeface="Courier New" pitchFamily="49" charset="0"/>
                <a:cs typeface="Courier New" pitchFamily="49" charset="0"/>
              </a:rPr>
              <a:t> implements </a:t>
            </a:r>
            <a:r>
              <a:rPr lang="en-US" sz="2000" dirty="0" err="1">
                <a:latin typeface="Courier New" pitchFamily="49" charset="0"/>
                <a:cs typeface="Courier New" pitchFamily="49" charset="0"/>
              </a:rPr>
              <a:t>ThreadFactory</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private final String </a:t>
            </a:r>
            <a:r>
              <a:rPr lang="en-US" sz="2000" dirty="0" err="1">
                <a:latin typeface="Courier New" pitchFamily="49" charset="0"/>
                <a:cs typeface="Courier New" pitchFamily="49" charset="0"/>
              </a:rPr>
              <a:t>poolName</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public </a:t>
            </a:r>
            <a:r>
              <a:rPr lang="en-US" sz="2000" dirty="0" err="1">
                <a:latin typeface="Courier New" pitchFamily="49" charset="0"/>
                <a:cs typeface="Courier New" pitchFamily="49" charset="0"/>
              </a:rPr>
              <a:t>MyThreadFactory</a:t>
            </a:r>
            <a:r>
              <a:rPr lang="en-US" sz="2000" dirty="0">
                <a:latin typeface="Courier New" pitchFamily="49" charset="0"/>
                <a:cs typeface="Courier New" pitchFamily="49" charset="0"/>
              </a:rPr>
              <a:t>(String </a:t>
            </a:r>
            <a:r>
              <a:rPr lang="en-US" sz="2000" dirty="0" err="1">
                <a:latin typeface="Courier New" pitchFamily="49" charset="0"/>
                <a:cs typeface="Courier New" pitchFamily="49" charset="0"/>
              </a:rPr>
              <a:t>poolName</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this.poolName</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poolName</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t>
            </a:r>
          </a:p>
          <a:p>
            <a:pPr marL="0" indent="0">
              <a:buNone/>
            </a:pPr>
            <a:r>
              <a:rPr lang="en-US" sz="2000" b="1" dirty="0" smtClean="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public Thread </a:t>
            </a:r>
            <a:r>
              <a:rPr lang="en-US" sz="2000" b="1" dirty="0" err="1">
                <a:solidFill>
                  <a:srgbClr val="FF0000"/>
                </a:solidFill>
                <a:latin typeface="Courier New" pitchFamily="49" charset="0"/>
                <a:cs typeface="Courier New" pitchFamily="49" charset="0"/>
              </a:rPr>
              <a:t>newThread</a:t>
            </a:r>
            <a:r>
              <a:rPr lang="en-US" sz="2000" b="1" dirty="0">
                <a:solidFill>
                  <a:srgbClr val="FF0000"/>
                </a:solidFill>
                <a:latin typeface="Courier New" pitchFamily="49" charset="0"/>
                <a:cs typeface="Courier New" pitchFamily="49" charset="0"/>
              </a:rPr>
              <a:t>(Runnable runnable) </a:t>
            </a:r>
            <a:r>
              <a:rPr lang="en-US" sz="2000" b="1" dirty="0" smtClean="0">
                <a:solidFill>
                  <a:srgbClr val="FF0000"/>
                </a:solidFill>
                <a:latin typeface="Courier New" pitchFamily="49" charset="0"/>
                <a:cs typeface="Courier New" pitchFamily="49" charset="0"/>
              </a:rPr>
              <a:t>{</a:t>
            </a:r>
          </a:p>
          <a:p>
            <a:pPr marL="0" indent="0">
              <a:buNone/>
            </a:pPr>
            <a:r>
              <a:rPr lang="en-US" sz="2000" b="1" dirty="0" smtClean="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return new </a:t>
            </a:r>
            <a:r>
              <a:rPr lang="en-US" sz="2000" b="1" dirty="0" err="1">
                <a:solidFill>
                  <a:srgbClr val="FF0000"/>
                </a:solidFill>
                <a:latin typeface="Courier New" pitchFamily="49" charset="0"/>
                <a:cs typeface="Courier New" pitchFamily="49" charset="0"/>
              </a:rPr>
              <a:t>MyAppThread</a:t>
            </a:r>
            <a:r>
              <a:rPr lang="en-US" sz="2000" b="1" dirty="0">
                <a:solidFill>
                  <a:srgbClr val="FF0000"/>
                </a:solidFill>
                <a:latin typeface="Courier New" pitchFamily="49" charset="0"/>
                <a:cs typeface="Courier New" pitchFamily="49" charset="0"/>
              </a:rPr>
              <a:t>(runnable, </a:t>
            </a:r>
            <a:r>
              <a:rPr lang="en-US" sz="2000" b="1" dirty="0" err="1">
                <a:solidFill>
                  <a:srgbClr val="FF0000"/>
                </a:solidFill>
                <a:latin typeface="Courier New" pitchFamily="49" charset="0"/>
                <a:cs typeface="Courier New" pitchFamily="49" charset="0"/>
              </a:rPr>
              <a:t>poolName</a:t>
            </a:r>
            <a:r>
              <a:rPr lang="en-US" sz="2000" b="1" dirty="0" smtClean="0">
                <a:solidFill>
                  <a:srgbClr val="FF0000"/>
                </a:solidFill>
                <a:latin typeface="Courier New" pitchFamily="49" charset="0"/>
                <a:cs typeface="Courier New" pitchFamily="49" charset="0"/>
              </a:rPr>
              <a:t>);</a:t>
            </a:r>
          </a:p>
          <a:p>
            <a:pPr marL="0" indent="0">
              <a:buNone/>
            </a:pPr>
            <a:r>
              <a:rPr lang="en-US" sz="2000" b="1" dirty="0">
                <a:solidFill>
                  <a:srgbClr val="FF0000"/>
                </a:solidFill>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a:buFontTx/>
              <a:buChar char="-"/>
            </a:pPr>
            <a:r>
              <a:rPr lang="en-US" sz="2000" dirty="0" smtClean="0">
                <a:cs typeface="Courier New" pitchFamily="49" charset="0"/>
              </a:rPr>
              <a:t>MyAppThread – next page</a:t>
            </a:r>
          </a:p>
          <a:p>
            <a:pPr>
              <a:buFontTx/>
              <a:buChar char="-"/>
            </a:pPr>
            <a:r>
              <a:rPr lang="en-US" sz="2000" dirty="0" smtClean="0">
                <a:cs typeface="Courier New" pitchFamily="49" charset="0"/>
              </a:rPr>
              <a:t>Bind threads to a specific pool, but could specialize anyway you want, specify an </a:t>
            </a:r>
            <a:r>
              <a:rPr lang="en-US" sz="2000" dirty="0" err="1" smtClean="0"/>
              <a:t>UncaughtExceptionHandler</a:t>
            </a:r>
            <a:r>
              <a:rPr lang="en-US" sz="2000" dirty="0" smtClean="0"/>
              <a:t>, log debugging …</a:t>
            </a:r>
            <a:endParaRPr lang="en-US" sz="2000" dirty="0"/>
          </a:p>
        </p:txBody>
      </p:sp>
      <p:sp>
        <p:nvSpPr>
          <p:cNvPr id="4" name="Date Placeholder 3"/>
          <p:cNvSpPr>
            <a:spLocks noGrp="1"/>
          </p:cNvSpPr>
          <p:nvPr>
            <p:ph type="dt" sz="half" idx="10"/>
          </p:nvPr>
        </p:nvSpPr>
        <p:spPr/>
        <p:txBody>
          <a:bodyPr/>
          <a:lstStyle/>
          <a:p>
            <a:r>
              <a:rPr lang="en-US" smtClean="0"/>
              <a:t>4/2/2014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43</a:t>
            </a:fld>
            <a:endParaRPr lang="en-US"/>
          </a:p>
        </p:txBody>
      </p:sp>
    </p:spTree>
    <p:extLst>
      <p:ext uri="{BB962C8B-B14F-4D97-AF65-F5344CB8AC3E}">
        <p14:creationId xmlns:p14="http://schemas.microsoft.com/office/powerpoint/2010/main" val="204961189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Customizing Thread Factory (2) – JCIP p. 178</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MyAppThread</a:t>
            </a:r>
            <a:r>
              <a:rPr lang="en-US" dirty="0">
                <a:latin typeface="Courier New" pitchFamily="49" charset="0"/>
                <a:cs typeface="Courier New" pitchFamily="49" charset="0"/>
              </a:rPr>
              <a:t> extends Thread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final String DEFAULT_NAME = "</a:t>
            </a:r>
            <a:r>
              <a:rPr lang="en-US" dirty="0" err="1">
                <a:latin typeface="Courier New" pitchFamily="49" charset="0"/>
                <a:cs typeface="Courier New" pitchFamily="49" charset="0"/>
              </a:rPr>
              <a:t>MyAppThread</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private </a:t>
            </a:r>
            <a:r>
              <a:rPr lang="en-US" dirty="0">
                <a:latin typeface="Courier New" pitchFamily="49" charset="0"/>
                <a:cs typeface="Courier New" pitchFamily="49" charset="0"/>
              </a:rPr>
              <a:t>static final </a:t>
            </a:r>
            <a:r>
              <a:rPr lang="en-US" dirty="0" err="1">
                <a:latin typeface="Courier New" pitchFamily="49" charset="0"/>
                <a:cs typeface="Courier New" pitchFamily="49" charset="0"/>
              </a:rPr>
              <a:t>AtomicInteger</a:t>
            </a:r>
            <a:r>
              <a:rPr lang="en-US" dirty="0">
                <a:latin typeface="Courier New" pitchFamily="49" charset="0"/>
                <a:cs typeface="Courier New" pitchFamily="49" charset="0"/>
              </a:rPr>
              <a:t> created = new </a:t>
            </a:r>
            <a:r>
              <a:rPr lang="en-US" dirty="0" err="1">
                <a:latin typeface="Courier New" pitchFamily="49" charset="0"/>
                <a:cs typeface="Courier New" pitchFamily="49" charset="0"/>
              </a:rPr>
              <a:t>AtomicInteger</a:t>
            </a: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//value 0</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private static final </a:t>
            </a:r>
            <a:r>
              <a:rPr lang="en-US" dirty="0" err="1">
                <a:latin typeface="Courier New" pitchFamily="49" charset="0"/>
                <a:cs typeface="Courier New" pitchFamily="49" charset="0"/>
              </a:rPr>
              <a:t>AtomicInteger</a:t>
            </a:r>
            <a:r>
              <a:rPr lang="en-US" dirty="0">
                <a:latin typeface="Courier New" pitchFamily="49" charset="0"/>
                <a:cs typeface="Courier New" pitchFamily="49" charset="0"/>
              </a:rPr>
              <a:t> alive = new </a:t>
            </a:r>
            <a:r>
              <a:rPr lang="en-US" dirty="0" err="1">
                <a:latin typeface="Courier New" pitchFamily="49" charset="0"/>
                <a:cs typeface="Courier New" pitchFamily="49" charset="0"/>
              </a:rPr>
              <a:t>AtomicInteger</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public </a:t>
            </a:r>
            <a:r>
              <a:rPr lang="en-US" dirty="0" err="1">
                <a:latin typeface="Courier New" pitchFamily="49" charset="0"/>
                <a:cs typeface="Courier New" pitchFamily="49" charset="0"/>
              </a:rPr>
              <a:t>MyAppThread</a:t>
            </a:r>
            <a:r>
              <a:rPr lang="en-US" dirty="0">
                <a:latin typeface="Courier New" pitchFamily="49" charset="0"/>
                <a:cs typeface="Courier New" pitchFamily="49" charset="0"/>
              </a:rPr>
              <a:t>(Runnable r) {        this(r, DEFAULT_NAME);    </a:t>
            </a:r>
            <a:r>
              <a:rPr lang="en-US" dirty="0" smtClean="0">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public </a:t>
            </a:r>
            <a:r>
              <a:rPr lang="en-US" b="1" dirty="0" err="1">
                <a:solidFill>
                  <a:srgbClr val="FF0000"/>
                </a:solidFill>
                <a:latin typeface="Courier New" pitchFamily="49" charset="0"/>
                <a:cs typeface="Courier New" pitchFamily="49" charset="0"/>
              </a:rPr>
              <a:t>MyAppThread</a:t>
            </a:r>
            <a:r>
              <a:rPr lang="en-US" b="1" dirty="0">
                <a:solidFill>
                  <a:srgbClr val="FF0000"/>
                </a:solidFill>
                <a:latin typeface="Courier New" pitchFamily="49" charset="0"/>
                <a:cs typeface="Courier New" pitchFamily="49" charset="0"/>
              </a:rPr>
              <a:t>(Runnable </a:t>
            </a:r>
            <a:r>
              <a:rPr lang="en-US" b="1" dirty="0" err="1">
                <a:solidFill>
                  <a:srgbClr val="FF0000"/>
                </a:solidFill>
                <a:latin typeface="Courier New" pitchFamily="49" charset="0"/>
                <a:cs typeface="Courier New" pitchFamily="49" charset="0"/>
              </a:rPr>
              <a:t>runnable</a:t>
            </a:r>
            <a:r>
              <a:rPr lang="en-US" b="1" dirty="0">
                <a:solidFill>
                  <a:srgbClr val="FF0000"/>
                </a:solidFill>
                <a:latin typeface="Courier New" pitchFamily="49" charset="0"/>
                <a:cs typeface="Courier New" pitchFamily="49" charset="0"/>
              </a:rPr>
              <a:t>, String name) </a:t>
            </a:r>
            <a:r>
              <a:rPr lang="en-US" b="1" dirty="0" smtClean="0">
                <a:solidFill>
                  <a:srgbClr val="FF0000"/>
                </a:solidFill>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super(runnable, name + "-" + </a:t>
            </a:r>
            <a:r>
              <a:rPr lang="en-US" b="1" dirty="0" err="1">
                <a:solidFill>
                  <a:srgbClr val="FF0000"/>
                </a:solidFill>
                <a:latin typeface="Courier New" pitchFamily="49" charset="0"/>
                <a:cs typeface="Courier New" pitchFamily="49" charset="0"/>
              </a:rPr>
              <a:t>created.incrementAndGet</a:t>
            </a:r>
            <a:r>
              <a:rPr lang="en-US" b="1" dirty="0" smtClean="0">
                <a:solidFill>
                  <a:srgbClr val="FF0000"/>
                </a:solidFill>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setUncaughtExceptionHandler</a:t>
            </a:r>
            <a:r>
              <a:rPr lang="en-US" b="1" dirty="0" smtClean="0">
                <a:solidFill>
                  <a:srgbClr val="FF0000"/>
                </a:solidFill>
                <a:latin typeface="Courier New" pitchFamily="49" charset="0"/>
                <a:cs typeface="Courier New" pitchFamily="49" charset="0"/>
              </a:rPr>
              <a:t>( … );</a:t>
            </a:r>
          </a:p>
          <a:p>
            <a:pPr marL="0" indent="0">
              <a:buNone/>
            </a:pPr>
            <a:r>
              <a:rPr lang="en-US" b="1" dirty="0" smtClean="0">
                <a:solidFill>
                  <a:srgbClr val="FF0000"/>
                </a:solidFill>
                <a:latin typeface="Courier New" pitchFamily="49" charset="0"/>
                <a:cs typeface="Courier New" pitchFamily="49" charset="0"/>
              </a:rPr>
              <a:t>    }</a:t>
            </a:r>
          </a:p>
          <a:p>
            <a:pPr marL="0" indent="0">
              <a:buNone/>
            </a:pPr>
            <a:r>
              <a:rPr lang="en-US" b="1" dirty="0" smtClean="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public void run() </a:t>
            </a:r>
            <a:r>
              <a:rPr lang="en-US" b="1" dirty="0" smtClean="0">
                <a:solidFill>
                  <a:srgbClr val="FF0000"/>
                </a:solidFill>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p>
          <a:p>
            <a:pPr marL="0" indent="0">
              <a:buNone/>
            </a:pPr>
            <a:r>
              <a:rPr lang="en-US" b="1" dirty="0" smtClean="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try </a:t>
            </a:r>
            <a:r>
              <a:rPr lang="en-US" b="1" dirty="0" smtClean="0">
                <a:solidFill>
                  <a:srgbClr val="FF0000"/>
                </a:solidFill>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alive.incrementAndGet</a:t>
            </a:r>
            <a:r>
              <a:rPr lang="en-US" b="1" dirty="0" smtClean="0">
                <a:solidFill>
                  <a:srgbClr val="FF0000"/>
                </a:solidFill>
                <a:latin typeface="Courier New" pitchFamily="49" charset="0"/>
                <a:cs typeface="Courier New" pitchFamily="49" charset="0"/>
              </a:rPr>
              <a:t>();			</a:t>
            </a:r>
            <a:r>
              <a:rPr lang="en-US" b="1" dirty="0" smtClean="0">
                <a:solidFill>
                  <a:srgbClr val="008000"/>
                </a:solidFill>
                <a:latin typeface="Courier New" pitchFamily="49" charset="0"/>
                <a:cs typeface="Courier New" pitchFamily="49" charset="0"/>
              </a:rPr>
              <a:t>//collect some statistics</a:t>
            </a:r>
          </a:p>
          <a:p>
            <a:pPr marL="0" indent="0">
              <a:buNone/>
            </a:pPr>
            <a:r>
              <a:rPr lang="en-US" b="1" dirty="0" smtClean="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super.run</a:t>
            </a:r>
            <a:r>
              <a:rPr lang="en-US" b="1" dirty="0" smtClean="0">
                <a:solidFill>
                  <a:srgbClr val="FF0000"/>
                </a:solidFill>
                <a:latin typeface="Courier New" pitchFamily="49" charset="0"/>
                <a:cs typeface="Courier New" pitchFamily="49" charset="0"/>
              </a:rPr>
              <a:t>();</a:t>
            </a:r>
          </a:p>
          <a:p>
            <a:pPr marL="0" indent="0">
              <a:buNone/>
            </a:pPr>
            <a:r>
              <a:rPr lang="en-US" b="1" dirty="0" smtClean="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finally </a:t>
            </a:r>
            <a:r>
              <a:rPr lang="en-US" b="1" dirty="0" smtClean="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alive.decrementAndGet</a:t>
            </a:r>
            <a:r>
              <a:rPr lang="en-US" b="1" dirty="0" smtClean="0">
                <a:solidFill>
                  <a:srgbClr val="FF0000"/>
                </a:solidFill>
                <a:latin typeface="Courier New" pitchFamily="49" charset="0"/>
                <a:cs typeface="Courier New" pitchFamily="49" charset="0"/>
              </a:rPr>
              <a:t>(); }</a:t>
            </a:r>
          </a:p>
          <a:p>
            <a:pPr marL="0" indent="0">
              <a:buNone/>
            </a:pPr>
            <a:r>
              <a:rPr lang="en-US" b="1" dirty="0" smtClean="0">
                <a:solidFill>
                  <a:srgbClr val="FF0000"/>
                </a:solidFill>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getThreadsCreated</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a:t>
            </a:r>
            <a:r>
              <a:rPr lang="en-US" dirty="0" err="1">
                <a:latin typeface="Courier New" pitchFamily="49" charset="0"/>
                <a:cs typeface="Courier New" pitchFamily="49" charset="0"/>
              </a:rPr>
              <a:t>created.get</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getThreadsAlive</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a:t>
            </a:r>
            <a:r>
              <a:rPr lang="en-US" dirty="0" err="1">
                <a:latin typeface="Courier New" pitchFamily="49" charset="0"/>
                <a:cs typeface="Courier New" pitchFamily="49" charset="0"/>
              </a:rPr>
              <a:t>alive.get</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a:t>
            </a:r>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getDebug</a:t>
            </a:r>
            <a:r>
              <a:rPr lang="en-US" dirty="0">
                <a:latin typeface="Courier New" pitchFamily="49" charset="0"/>
                <a:cs typeface="Courier New" pitchFamily="49" charset="0"/>
              </a:rPr>
              <a:t>() {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return </a:t>
            </a:r>
            <a:r>
              <a:rPr lang="en-US" dirty="0" err="1">
                <a:latin typeface="Courier New" pitchFamily="49" charset="0"/>
                <a:cs typeface="Courier New" pitchFamily="49" charset="0"/>
              </a:rPr>
              <a:t>debugLifecycle</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static void </a:t>
            </a:r>
            <a:r>
              <a:rPr lang="en-US" dirty="0" err="1">
                <a:latin typeface="Courier New" pitchFamily="49" charset="0"/>
                <a:cs typeface="Courier New" pitchFamily="49" charset="0"/>
              </a:rPr>
              <a:t>setDebug</a:t>
            </a:r>
            <a:r>
              <a:rPr lang="en-US" dirty="0">
                <a:latin typeface="Courier New" pitchFamily="49" charset="0"/>
                <a:cs typeface="Courier New" pitchFamily="49" charset="0"/>
              </a:rPr>
              <a:t>(</a:t>
            </a:r>
            <a:r>
              <a:rPr lang="en-US" dirty="0" err="1">
                <a:latin typeface="Courier New" pitchFamily="49" charset="0"/>
                <a:cs typeface="Courier New" pitchFamily="49" charset="0"/>
              </a:rPr>
              <a:t>boolean</a:t>
            </a:r>
            <a:r>
              <a:rPr lang="en-US" dirty="0">
                <a:latin typeface="Courier New" pitchFamily="49" charset="0"/>
                <a:cs typeface="Courier New" pitchFamily="49" charset="0"/>
              </a:rPr>
              <a:t> b) {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debugLifecycle</a:t>
            </a:r>
            <a:r>
              <a:rPr lang="en-US" dirty="0">
                <a:latin typeface="Courier New" pitchFamily="49" charset="0"/>
                <a:cs typeface="Courier New" pitchFamily="49" charset="0"/>
              </a:rPr>
              <a:t> = b</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4/2/2014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44</a:t>
            </a:fld>
            <a:endParaRPr lang="en-US"/>
          </a:p>
        </p:txBody>
      </p:sp>
    </p:spTree>
    <p:extLst>
      <p:ext uri="{BB962C8B-B14F-4D97-AF65-F5344CB8AC3E}">
        <p14:creationId xmlns:p14="http://schemas.microsoft.com/office/powerpoint/2010/main" val="36692795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Customizing </a:t>
            </a:r>
            <a:r>
              <a:rPr lang="en-US" sz="3600" dirty="0" err="1" smtClean="0">
                <a:latin typeface="Courier New" pitchFamily="49" charset="0"/>
                <a:cs typeface="Courier New" pitchFamily="49" charset="0"/>
              </a:rPr>
              <a:t>ThreadPoolExecutor</a:t>
            </a:r>
            <a:r>
              <a:rPr lang="en-US" sz="3600" dirty="0" smtClean="0"/>
              <a:t> at Run-Time</a:t>
            </a:r>
            <a:endParaRPr lang="en-US" sz="3600" dirty="0"/>
          </a:p>
        </p:txBody>
      </p:sp>
      <p:sp>
        <p:nvSpPr>
          <p:cNvPr id="3" name="Content Placeholder 2"/>
          <p:cNvSpPr>
            <a:spLocks noGrp="1"/>
          </p:cNvSpPr>
          <p:nvPr>
            <p:ph idx="1"/>
          </p:nvPr>
        </p:nvSpPr>
        <p:spPr/>
        <p:txBody>
          <a:bodyPr/>
          <a:lstStyle/>
          <a:p>
            <a:r>
              <a:rPr lang="en-US" dirty="0" smtClean="0"/>
              <a:t>Parameters passed in during construction of </a:t>
            </a:r>
            <a:r>
              <a:rPr lang="en-US" dirty="0" err="1" smtClean="0">
                <a:latin typeface="Courier New" pitchFamily="49" charset="0"/>
                <a:cs typeface="Courier New" pitchFamily="49" charset="0"/>
              </a:rPr>
              <a:t>ThreadPoolExecutor</a:t>
            </a:r>
            <a:r>
              <a:rPr lang="en-US" dirty="0" smtClean="0"/>
              <a:t> can also be inspected, modified using getters, setters</a:t>
            </a:r>
          </a:p>
          <a:p>
            <a:r>
              <a:rPr lang="en-US" dirty="0" smtClean="0">
                <a:solidFill>
                  <a:srgbClr val="FF0000"/>
                </a:solidFill>
              </a:rPr>
              <a:t>This can be dangerous!</a:t>
            </a:r>
          </a:p>
          <a:p>
            <a:r>
              <a:rPr lang="en-US" dirty="0" smtClean="0">
                <a:latin typeface="Courier New" pitchFamily="49" charset="0"/>
                <a:cs typeface="Courier New" pitchFamily="49" charset="0"/>
              </a:rPr>
              <a:t>Executors</a:t>
            </a:r>
            <a:r>
              <a:rPr lang="en-US" dirty="0" smtClean="0"/>
              <a:t> class includes factory method, </a:t>
            </a:r>
            <a:r>
              <a:rPr lang="en-US" dirty="0" err="1" smtClean="0">
                <a:latin typeface="Courier New" pitchFamily="49" charset="0"/>
                <a:cs typeface="Courier New" pitchFamily="49" charset="0"/>
              </a:rPr>
              <a:t>unconfigurableExecutorService</a:t>
            </a:r>
            <a:r>
              <a:rPr lang="en-US" dirty="0" smtClean="0">
                <a:latin typeface="Courier New" pitchFamily="49" charset="0"/>
                <a:cs typeface="Courier New" pitchFamily="49" charset="0"/>
              </a:rPr>
              <a:t>()</a:t>
            </a:r>
            <a:r>
              <a:rPr lang="en-US" dirty="0" smtClean="0"/>
              <a:t>, that removes access to getters, setters</a:t>
            </a:r>
            <a:endParaRPr lang="en-US" dirty="0"/>
          </a:p>
        </p:txBody>
      </p:sp>
      <p:sp>
        <p:nvSpPr>
          <p:cNvPr id="4" name="Date Placeholder 3"/>
          <p:cNvSpPr>
            <a:spLocks noGrp="1"/>
          </p:cNvSpPr>
          <p:nvPr>
            <p:ph type="dt" sz="half" idx="10"/>
          </p:nvPr>
        </p:nvSpPr>
        <p:spPr/>
        <p:txBody>
          <a:bodyPr/>
          <a:lstStyle/>
          <a:p>
            <a:r>
              <a:rPr lang="en-US" dirty="0" smtClean="0"/>
              <a:t>4/2/2014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45</a:t>
            </a:fld>
            <a:endParaRPr lang="en-US"/>
          </a:p>
        </p:txBody>
      </p:sp>
    </p:spTree>
    <p:extLst>
      <p:ext uri="{BB962C8B-B14F-4D97-AF65-F5344CB8AC3E}">
        <p14:creationId xmlns:p14="http://schemas.microsoft.com/office/powerpoint/2010/main" val="11814213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Tasks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Tasks:  design-level artifacts</a:t>
            </a:r>
          </a:p>
          <a:p>
            <a:r>
              <a:rPr lang="en-US" dirty="0" smtClean="0"/>
              <a:t>Threads:  run-time (implementation) artifacts</a:t>
            </a:r>
          </a:p>
          <a:p>
            <a:r>
              <a:rPr lang="en-US" dirty="0" smtClean="0"/>
              <a:t>Question:  how you map tasks to threads?</a:t>
            </a:r>
          </a:p>
          <a:p>
            <a:pPr lvl="1"/>
            <a:r>
              <a:rPr lang="en-US" dirty="0" smtClean="0"/>
              <a:t>One idea:  sequentially</a:t>
            </a:r>
          </a:p>
          <a:p>
            <a:pPr lvl="2"/>
            <a:r>
              <a:rPr lang="en-US" dirty="0" smtClean="0"/>
              <a:t>One thread used to execute all the tasks, one right after the other</a:t>
            </a:r>
          </a:p>
          <a:p>
            <a:pPr lvl="2"/>
            <a:r>
              <a:rPr lang="en-US" dirty="0" smtClean="0"/>
              <a:t>Simple, but …</a:t>
            </a:r>
          </a:p>
          <a:p>
            <a:pPr lvl="3"/>
            <a:r>
              <a:rPr lang="en-US" dirty="0"/>
              <a:t>A</a:t>
            </a:r>
            <a:r>
              <a:rPr lang="en-US" dirty="0" smtClean="0"/>
              <a:t> big task can delay completion of other tasks</a:t>
            </a:r>
          </a:p>
          <a:p>
            <a:pPr lvl="3"/>
            <a:r>
              <a:rPr lang="en-US" dirty="0" smtClean="0"/>
              <a:t>A crashing task can bring down the whole system!</a:t>
            </a:r>
          </a:p>
          <a:p>
            <a:pPr lvl="1"/>
            <a:r>
              <a:rPr lang="en-US" dirty="0" smtClean="0"/>
              <a:t>Another idea:  one thread / task</a:t>
            </a:r>
          </a:p>
          <a:p>
            <a:pPr lvl="2"/>
            <a:r>
              <a:rPr lang="en-US" dirty="0" smtClean="0"/>
              <a:t>Solves problems with sequential implementation</a:t>
            </a:r>
          </a:p>
          <a:p>
            <a:pPr lvl="2"/>
            <a:r>
              <a:rPr lang="en-US" dirty="0" smtClean="0"/>
              <a:t>But it introduces others</a:t>
            </a:r>
          </a:p>
          <a:p>
            <a:pPr lvl="3"/>
            <a:r>
              <a:rPr lang="en-US" dirty="0" smtClean="0"/>
              <a:t>Task-handling code must be thread-safe</a:t>
            </a:r>
          </a:p>
          <a:p>
            <a:pPr lvl="3"/>
            <a:r>
              <a:rPr lang="en-US" dirty="0" smtClean="0"/>
              <a:t>There is overhead associated with task creation</a:t>
            </a:r>
          </a:p>
          <a:p>
            <a:pPr lvl="3"/>
            <a:r>
              <a:rPr lang="en-US" dirty="0" smtClean="0"/>
              <a:t>There are limits on how many tasks can be created</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5</a:t>
            </a:fld>
            <a:endParaRPr lang="en-US"/>
          </a:p>
        </p:txBody>
      </p:sp>
    </p:spTree>
    <p:extLst>
      <p:ext uri="{BB962C8B-B14F-4D97-AF65-F5344CB8AC3E}">
        <p14:creationId xmlns:p14="http://schemas.microsoft.com/office/powerpoint/2010/main" val="7433203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SingleThreadWebServer</a:t>
            </a:r>
            <a:r>
              <a:rPr lang="en-US" dirty="0" smtClean="0"/>
              <a:t> (JCIP p. 114)</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SingleThreadWebServer</a:t>
            </a: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static void main(String[] </a:t>
            </a:r>
            <a:r>
              <a:rPr lang="en-US" dirty="0" err="1">
                <a:latin typeface="Courier New" pitchFamily="49" charset="0"/>
                <a:cs typeface="Courier New" pitchFamily="49" charset="0"/>
              </a:rPr>
              <a:t>args</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throws </a:t>
            </a:r>
            <a:r>
              <a:rPr lang="en-US" dirty="0" err="1" smtClean="0">
                <a:latin typeface="Courier New" pitchFamily="49" charset="0"/>
                <a:cs typeface="Courier New" pitchFamily="49" charset="0"/>
              </a:rPr>
              <a:t>IOException</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ServerSocket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a:t>
            </a:r>
          </a:p>
          <a:p>
            <a:pPr marL="0" indent="0">
              <a:buNone/>
            </a:pPr>
            <a:r>
              <a:rPr lang="en-US" dirty="0" smtClean="0">
                <a:latin typeface="Courier New" pitchFamily="49" charset="0"/>
                <a:cs typeface="Courier New" pitchFamily="49" charset="0"/>
              </a:rPr>
              <a:t>    while </a:t>
            </a:r>
            <a:r>
              <a:rPr lang="en-US" dirty="0">
                <a:latin typeface="Courier New" pitchFamily="49" charset="0"/>
                <a:cs typeface="Courier New" pitchFamily="49" charset="0"/>
              </a:rPr>
              <a:t>(true) {</a:t>
            </a:r>
          </a:p>
          <a:p>
            <a:pPr marL="0" indent="0">
              <a:buNone/>
            </a:pPr>
            <a:r>
              <a:rPr lang="en-US" dirty="0" smtClean="0">
                <a:latin typeface="Courier New" pitchFamily="49" charset="0"/>
                <a:cs typeface="Courier New" pitchFamily="49" charset="0"/>
              </a:rPr>
              <a:t>      Socket </a:t>
            </a:r>
            <a:r>
              <a:rPr lang="en-US" dirty="0">
                <a:latin typeface="Courier New" pitchFamily="49" charset="0"/>
                <a:cs typeface="Courier New" pitchFamily="49" charset="0"/>
              </a:rPr>
              <a:t>connection = </a:t>
            </a:r>
            <a:r>
              <a:rPr lang="en-US" dirty="0" err="1">
                <a:latin typeface="Courier New" pitchFamily="49" charset="0"/>
                <a:cs typeface="Courier New" pitchFamily="49" charset="0"/>
              </a:rPr>
              <a:t>socket.accept</a:t>
            </a:r>
            <a:r>
              <a:rPr lang="en-US" dirty="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handleRequest</a:t>
            </a:r>
            <a:r>
              <a:rPr lang="en-US" dirty="0" smtClean="0">
                <a:latin typeface="Courier New" pitchFamily="49" charset="0"/>
                <a:cs typeface="Courier New" pitchFamily="49" charset="0"/>
              </a:rPr>
              <a:t>(connection</a:t>
            </a:r>
            <a:r>
              <a:rPr lang="en-US" dirty="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a:t>
            </a:r>
          </a:p>
          <a:p>
            <a:r>
              <a:rPr lang="en-US" dirty="0" smtClean="0">
                <a:cs typeface="Courier New" pitchFamily="49" charset="0"/>
              </a:rPr>
              <a:t>An instance of sequential task processing</a:t>
            </a:r>
          </a:p>
          <a:p>
            <a:pPr lvl="1"/>
            <a:r>
              <a:rPr lang="en-US" dirty="0" smtClean="0">
                <a:cs typeface="Courier New" pitchFamily="49" charset="0"/>
              </a:rPr>
              <a:t>Each task (connection) is handled by main thread</a:t>
            </a:r>
          </a:p>
          <a:p>
            <a:pPr lvl="1"/>
            <a:r>
              <a:rPr lang="en-US" dirty="0" err="1" smtClean="0">
                <a:latin typeface="Courier New" pitchFamily="49" charset="0"/>
                <a:cs typeface="Courier New" pitchFamily="49" charset="0"/>
              </a:rPr>
              <a:t>handleRequest</a:t>
            </a:r>
            <a:r>
              <a:rPr lang="en-US" dirty="0" smtClean="0">
                <a:latin typeface="Courier New" pitchFamily="49" charset="0"/>
                <a:cs typeface="Courier New" pitchFamily="49" charset="0"/>
              </a:rPr>
              <a:t>()</a:t>
            </a:r>
            <a:r>
              <a:rPr lang="en-US" dirty="0" smtClean="0">
                <a:cs typeface="Courier New" pitchFamily="49" charset="0"/>
              </a:rPr>
              <a:t> implemented elsewhere</a:t>
            </a:r>
          </a:p>
          <a:p>
            <a:r>
              <a:rPr lang="en-US" dirty="0" smtClean="0">
                <a:cs typeface="Courier New" pitchFamily="49" charset="0"/>
              </a:rPr>
              <a:t>If </a:t>
            </a:r>
            <a:r>
              <a:rPr lang="en-US" dirty="0" err="1" smtClean="0">
                <a:latin typeface="Courier New" pitchFamily="49" charset="0"/>
                <a:cs typeface="Courier New" pitchFamily="49" charset="0"/>
              </a:rPr>
              <a:t>handleRequest</a:t>
            </a:r>
            <a:r>
              <a:rPr lang="en-US" dirty="0" smtClean="0">
                <a:latin typeface="Courier New" pitchFamily="49" charset="0"/>
                <a:cs typeface="Courier New" pitchFamily="49" charset="0"/>
              </a:rPr>
              <a:t>()</a:t>
            </a:r>
            <a:r>
              <a:rPr lang="en-US" dirty="0" smtClean="0">
                <a:cs typeface="Courier New" pitchFamily="49" charset="0"/>
              </a:rPr>
              <a:t> crashes, so does webserver!</a:t>
            </a:r>
            <a:endParaRPr lang="en-US" dirty="0">
              <a:cs typeface="Courier New" pitchFamily="49" charset="0"/>
            </a:endParaRP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6</a:t>
            </a:fld>
            <a:endParaRPr lang="en-US"/>
          </a:p>
        </p:txBody>
      </p:sp>
    </p:spTree>
    <p:extLst>
      <p:ext uri="{BB962C8B-B14F-4D97-AF65-F5344CB8AC3E}">
        <p14:creationId xmlns:p14="http://schemas.microsoft.com/office/powerpoint/2010/main" val="20022301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ThreadPerTaskWebServer</a:t>
            </a:r>
            <a:r>
              <a:rPr lang="en-US" dirty="0" smtClean="0"/>
              <a:t> (JCIP p. 115)</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ThreadPerTaskWebServer</a:t>
            </a: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throws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ServerSocket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a:t>
            </a:r>
          </a:p>
          <a:p>
            <a:pPr marL="0" indent="0">
              <a:buNone/>
            </a:pPr>
            <a:r>
              <a:rPr lang="en-US" dirty="0" smtClean="0">
                <a:latin typeface="Courier New" pitchFamily="49" charset="0"/>
                <a:cs typeface="Courier New" pitchFamily="49" charset="0"/>
              </a:rPr>
              <a:t>    while </a:t>
            </a:r>
            <a:r>
              <a:rPr lang="en-US" dirty="0">
                <a:latin typeface="Courier New" pitchFamily="49" charset="0"/>
                <a:cs typeface="Courier New" pitchFamily="49" charset="0"/>
              </a:rPr>
              <a:t>(true) {</a:t>
            </a:r>
          </a:p>
          <a:p>
            <a:pPr marL="0" indent="0">
              <a:buNone/>
            </a:pPr>
            <a:r>
              <a:rPr lang="en-US" dirty="0" smtClean="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final </a:t>
            </a:r>
            <a:r>
              <a:rPr lang="en-US" b="1" dirty="0">
                <a:solidFill>
                  <a:srgbClr val="0070C0"/>
                </a:solidFill>
                <a:latin typeface="Courier New" pitchFamily="49" charset="0"/>
                <a:cs typeface="Courier New" pitchFamily="49" charset="0"/>
              </a:rPr>
              <a:t>Socket connection = </a:t>
            </a:r>
            <a:r>
              <a:rPr lang="en-US" b="1" dirty="0" err="1">
                <a:solidFill>
                  <a:srgbClr val="0070C0"/>
                </a:solidFill>
                <a:latin typeface="Courier New" pitchFamily="49" charset="0"/>
                <a:cs typeface="Courier New" pitchFamily="49" charset="0"/>
              </a:rPr>
              <a:t>socket.accept</a:t>
            </a:r>
            <a:r>
              <a:rPr lang="en-US" b="1" dirty="0">
                <a:solidFill>
                  <a:srgbClr val="0070C0"/>
                </a:solidFill>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Runnable </a:t>
            </a:r>
            <a:r>
              <a:rPr lang="en-US" dirty="0">
                <a:latin typeface="Courier New" pitchFamily="49" charset="0"/>
                <a:cs typeface="Courier New" pitchFamily="49" charset="0"/>
              </a:rPr>
              <a:t>task = new Runnable() {</a:t>
            </a:r>
          </a:p>
          <a:p>
            <a:pPr marL="0" indent="0">
              <a:buNone/>
            </a:pPr>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void run()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handleRequest</a:t>
            </a:r>
            <a:r>
              <a:rPr lang="en-US" dirty="0" smtClean="0">
                <a:latin typeface="Courier New" pitchFamily="49" charset="0"/>
                <a:cs typeface="Courier New" pitchFamily="49" charset="0"/>
              </a:rPr>
              <a:t>(connection</a:t>
            </a:r>
            <a:r>
              <a:rPr lang="en-US" dirty="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new </a:t>
            </a:r>
            <a:r>
              <a:rPr lang="en-US" b="1" dirty="0">
                <a:solidFill>
                  <a:srgbClr val="0070C0"/>
                </a:solidFill>
                <a:latin typeface="Courier New" pitchFamily="49" charset="0"/>
                <a:cs typeface="Courier New" pitchFamily="49" charset="0"/>
              </a:rPr>
              <a:t>Thread(task).start();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p>
          <a:p>
            <a:r>
              <a:rPr lang="en-US" dirty="0" smtClean="0">
                <a:cs typeface="Courier New" pitchFamily="49" charset="0"/>
              </a:rPr>
              <a:t>Each task given a separate thread</a:t>
            </a:r>
          </a:p>
          <a:p>
            <a:r>
              <a:rPr lang="en-US" dirty="0" smtClean="0">
                <a:cs typeface="Courier New" pitchFamily="49" charset="0"/>
              </a:rPr>
              <a:t>Under light-to-moderate load, this improves throughput, responsiveness</a:t>
            </a:r>
          </a:p>
          <a:p>
            <a:r>
              <a:rPr lang="en-US" dirty="0" smtClean="0">
                <a:cs typeface="Courier New" pitchFamily="49" charset="0"/>
              </a:rPr>
              <a:t>Heavy load:  too many threads! [Too many threads competing for CPU is very bad.]</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7</a:t>
            </a:fld>
            <a:endParaRPr lang="en-US"/>
          </a:p>
        </p:txBody>
      </p:sp>
    </p:spTree>
    <p:extLst>
      <p:ext uri="{BB962C8B-B14F-4D97-AF65-F5344CB8AC3E}">
        <p14:creationId xmlns:p14="http://schemas.microsoft.com/office/powerpoint/2010/main" val="13612241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middle ground between sequential task processing and thread-per-task processing</a:t>
            </a:r>
          </a:p>
          <a:p>
            <a:pPr lvl="1"/>
            <a:r>
              <a:rPr lang="en-US" dirty="0" smtClean="0"/>
              <a:t>Executors contain a </a:t>
            </a:r>
            <a:r>
              <a:rPr lang="en-US" i="1" dirty="0" smtClean="0">
                <a:solidFill>
                  <a:srgbClr val="FF0000"/>
                </a:solidFill>
              </a:rPr>
              <a:t>thread pool </a:t>
            </a:r>
            <a:r>
              <a:rPr lang="en-US" dirty="0" smtClean="0"/>
              <a:t>of</a:t>
            </a:r>
            <a:r>
              <a:rPr lang="en-US" i="1" dirty="0" smtClean="0">
                <a:solidFill>
                  <a:srgbClr val="FF0000"/>
                </a:solidFill>
              </a:rPr>
              <a:t> worker threads</a:t>
            </a:r>
          </a:p>
          <a:p>
            <a:pPr lvl="1"/>
            <a:r>
              <a:rPr lang="en-US" dirty="0" smtClean="0"/>
              <a:t>When a task comes in, and a thread is available, executor gives task to an idle thread</a:t>
            </a:r>
          </a:p>
          <a:p>
            <a:pPr lvl="1"/>
            <a:r>
              <a:rPr lang="en-US" dirty="0" smtClean="0"/>
              <a:t>If no thread is available, executor queues the result for future execution</a:t>
            </a:r>
          </a:p>
          <a:p>
            <a:r>
              <a:rPr lang="en-US" dirty="0" smtClean="0"/>
              <a:t>Based on producer / consumer pattern</a:t>
            </a:r>
          </a:p>
          <a:p>
            <a:pPr lvl="1"/>
            <a:r>
              <a:rPr lang="en-US" dirty="0" smtClean="0"/>
              <a:t>Producers:  generators of tasks</a:t>
            </a:r>
          </a:p>
          <a:p>
            <a:pPr lvl="1"/>
            <a:r>
              <a:rPr lang="en-US" dirty="0" smtClean="0"/>
              <a:t>Consumers:  threads that execute tasks</a:t>
            </a:r>
          </a:p>
          <a:p>
            <a:r>
              <a:rPr lang="en-US" dirty="0" smtClean="0"/>
              <a:t>Decouples task submission from task execution</a:t>
            </a:r>
          </a:p>
          <a:p>
            <a:r>
              <a:rPr lang="en-US" dirty="0" smtClean="0"/>
              <a:t>Interface</a:t>
            </a:r>
          </a:p>
          <a:p>
            <a:pPr marL="347662" lvl="1" indent="0">
              <a:buNone/>
            </a:pPr>
            <a:r>
              <a:rPr lang="en-US" dirty="0">
                <a:solidFill>
                  <a:srgbClr val="FF0000"/>
                </a:solidFill>
                <a:latin typeface="Courier New" pitchFamily="49" charset="0"/>
                <a:cs typeface="Courier New" pitchFamily="49" charset="0"/>
              </a:rPr>
              <a:t>public interface Executor {</a:t>
            </a:r>
          </a:p>
          <a:p>
            <a:pPr marL="347662" lvl="1" indent="0">
              <a:buNone/>
            </a:pPr>
            <a:r>
              <a:rPr lang="en-US" dirty="0" smtClean="0">
                <a:solidFill>
                  <a:srgbClr val="FF0000"/>
                </a:solidFill>
                <a:latin typeface="Courier New" pitchFamily="49" charset="0"/>
                <a:cs typeface="Courier New" pitchFamily="49" charset="0"/>
              </a:rPr>
              <a:t>  void </a:t>
            </a:r>
            <a:r>
              <a:rPr lang="en-US" dirty="0">
                <a:solidFill>
                  <a:srgbClr val="FF0000"/>
                </a:solidFill>
                <a:latin typeface="Courier New" pitchFamily="49" charset="0"/>
                <a:cs typeface="Courier New" pitchFamily="49" charset="0"/>
              </a:rPr>
              <a:t>execute(Runnable command);</a:t>
            </a:r>
          </a:p>
          <a:p>
            <a:pPr marL="347662" lvl="1" indent="0">
              <a:buNone/>
            </a:pPr>
            <a:r>
              <a:rPr lang="en-US" dirty="0">
                <a:solidFill>
                  <a:srgbClr val="FF0000"/>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8</a:t>
            </a:fld>
            <a:endParaRPr lang="en-US"/>
          </a:p>
        </p:txBody>
      </p:sp>
    </p:spTree>
    <p:extLst>
      <p:ext uri="{BB962C8B-B14F-4D97-AF65-F5344CB8AC3E}">
        <p14:creationId xmlns:p14="http://schemas.microsoft.com/office/powerpoint/2010/main" val="13444672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573"/>
          </a:xfrm>
        </p:spPr>
        <p:txBody>
          <a:bodyPr>
            <a:normAutofit fontScale="90000"/>
          </a:bodyPr>
          <a:lstStyle/>
          <a:p>
            <a:r>
              <a:rPr lang="en-US" dirty="0" err="1" smtClean="0"/>
              <a:t>TaskExecutionWebServer</a:t>
            </a:r>
            <a:r>
              <a:rPr lang="en-US" dirty="0" smtClean="0"/>
              <a:t> (JCIP p. 118)</a:t>
            </a:r>
            <a:endParaRPr lang="en-US" dirty="0"/>
          </a:p>
        </p:txBody>
      </p:sp>
      <p:sp>
        <p:nvSpPr>
          <p:cNvPr id="3" name="Content Placeholder 2"/>
          <p:cNvSpPr>
            <a:spLocks noGrp="1"/>
          </p:cNvSpPr>
          <p:nvPr>
            <p:ph idx="1"/>
          </p:nvPr>
        </p:nvSpPr>
        <p:spPr>
          <a:xfrm>
            <a:off x="457200" y="1068318"/>
            <a:ext cx="8229600" cy="5288032"/>
          </a:xfrm>
        </p:spPr>
        <p:txBody>
          <a:bodyPr>
            <a:normAutofit fontScale="47500" lnSpcReduction="20000"/>
          </a:bodyPr>
          <a:lstStyle/>
          <a:p>
            <a:pPr marL="0" indent="0">
              <a:buNone/>
            </a:pPr>
            <a:r>
              <a:rPr lang="en-US" dirty="0" smtClean="0">
                <a:latin typeface="Courier New" pitchFamily="49" charset="0"/>
                <a:cs typeface="Courier New" pitchFamily="49" charset="0"/>
              </a:rPr>
              <a:t>public </a:t>
            </a:r>
            <a:r>
              <a:rPr lang="en-US" dirty="0">
                <a:latin typeface="Courier New" pitchFamily="49" charset="0"/>
                <a:cs typeface="Courier New" pitchFamily="49" charset="0"/>
              </a:rPr>
              <a:t>class </a:t>
            </a:r>
            <a:r>
              <a:rPr lang="en-US" dirty="0" err="1">
                <a:latin typeface="Courier New" pitchFamily="49" charset="0"/>
                <a:cs typeface="Courier New" pitchFamily="49" charset="0"/>
              </a:rPr>
              <a:t>TaskExecutionWebServer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private </a:t>
            </a:r>
            <a:r>
              <a:rPr lang="en-US" dirty="0">
                <a:latin typeface="Courier New" pitchFamily="49" charset="0"/>
                <a:cs typeface="Courier New" pitchFamily="49" charset="0"/>
              </a:rPr>
              <a:t>static final </a:t>
            </a:r>
            <a:r>
              <a:rPr lang="en-US" dirty="0" err="1">
                <a:latin typeface="Courier New" pitchFamily="49" charset="0"/>
                <a:cs typeface="Courier New" pitchFamily="49" charset="0"/>
              </a:rPr>
              <a:t>int</a:t>
            </a:r>
            <a:r>
              <a:rPr lang="en-US" dirty="0">
                <a:latin typeface="Courier New" pitchFamily="49" charset="0"/>
                <a:cs typeface="Courier New" pitchFamily="49" charset="0"/>
              </a:rPr>
              <a:t> NTHREADS </a:t>
            </a:r>
            <a:r>
              <a:rPr lang="en-US" dirty="0" smtClean="0">
                <a:latin typeface="Courier New" pitchFamily="49" charset="0"/>
                <a:cs typeface="Courier New" pitchFamily="49" charset="0"/>
              </a:rPr>
              <a:t> = 100; </a:t>
            </a:r>
            <a:r>
              <a:rPr lang="en-US" b="1" dirty="0" smtClean="0">
                <a:solidFill>
                  <a:srgbClr val="3366FF"/>
                </a:solidFill>
                <a:latin typeface="Courier New" pitchFamily="49" charset="0"/>
                <a:cs typeface="Courier New" pitchFamily="49" charset="0"/>
              </a:rPr>
              <a:t>// Fixed number of threads</a:t>
            </a:r>
          </a:p>
          <a:p>
            <a:pPr marL="0" indent="0">
              <a:buNone/>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private </a:t>
            </a:r>
            <a:r>
              <a:rPr lang="en-US" b="1" dirty="0">
                <a:solidFill>
                  <a:srgbClr val="0070C0"/>
                </a:solidFill>
                <a:latin typeface="Courier New" pitchFamily="49" charset="0"/>
                <a:cs typeface="Courier New" pitchFamily="49" charset="0"/>
              </a:rPr>
              <a:t>static final Executor </a:t>
            </a:r>
            <a:r>
              <a:rPr lang="en-US" b="1" dirty="0" smtClean="0">
                <a:solidFill>
                  <a:srgbClr val="0070C0"/>
                </a:solidFill>
                <a:latin typeface="Courier New" pitchFamily="49" charset="0"/>
                <a:cs typeface="Courier New" pitchFamily="49" charset="0"/>
              </a:rPr>
              <a:t>exec =</a:t>
            </a:r>
          </a:p>
          <a:p>
            <a:pPr marL="0" indent="0">
              <a:buNone/>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Executors.newFixedThreadPool</a:t>
            </a:r>
            <a:r>
              <a:rPr lang="en-US" b="1" dirty="0" smtClean="0">
                <a:solidFill>
                  <a:srgbClr val="0070C0"/>
                </a:solidFill>
                <a:latin typeface="Courier New" pitchFamily="49" charset="0"/>
                <a:cs typeface="Courier New" pitchFamily="49" charset="0"/>
              </a:rPr>
              <a:t>(NTHREADS);</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public </a:t>
            </a:r>
            <a:r>
              <a:rPr lang="en-US" dirty="0">
                <a:latin typeface="Courier New" pitchFamily="49" charset="0"/>
                <a:cs typeface="Courier New" pitchFamily="49" charset="0"/>
              </a:rPr>
              <a:t>static void main(String[] </a:t>
            </a:r>
            <a:r>
              <a:rPr lang="en-US" dirty="0" err="1">
                <a:latin typeface="Courier New" pitchFamily="49" charset="0"/>
                <a:cs typeface="Courier New" pitchFamily="49" charset="0"/>
              </a:rPr>
              <a:t>args</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throws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ServerSocket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a:t>
            </a:r>
            <a:r>
              <a:rPr lang="en-US" dirty="0" smtClean="0">
                <a:latin typeface="Courier New" pitchFamily="49" charset="0"/>
                <a:cs typeface="Courier New" pitchFamily="49" charset="0"/>
              </a:rPr>
              <a:t>); </a:t>
            </a:r>
            <a:r>
              <a:rPr lang="en-US" b="1" dirty="0" smtClean="0">
                <a:solidFill>
                  <a:srgbClr val="3366FF"/>
                </a:solidFill>
                <a:latin typeface="Courier New" pitchFamily="49" charset="0"/>
                <a:cs typeface="Courier New" pitchFamily="49" charset="0"/>
              </a:rPr>
              <a:t>//socket for port 80</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while (true)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final Socket connection = </a:t>
            </a:r>
            <a:r>
              <a:rPr lang="en-US" dirty="0" err="1">
                <a:latin typeface="Courier New" pitchFamily="49" charset="0"/>
                <a:cs typeface="Courier New" pitchFamily="49" charset="0"/>
              </a:rPr>
              <a:t>socket.accept</a:t>
            </a:r>
            <a:r>
              <a:rPr lang="en-US" dirty="0" smtClean="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a:t>
            </a:r>
            <a:r>
              <a:rPr lang="en-US" b="1" dirty="0" smtClean="0">
                <a:solidFill>
                  <a:srgbClr val="0070C0"/>
                </a:solidFill>
                <a:latin typeface="Courier New" pitchFamily="49" charset="0"/>
                <a:cs typeface="Courier New" pitchFamily="49" charset="0"/>
              </a:rPr>
              <a:t>/produce</a:t>
            </a: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Runnable </a:t>
            </a:r>
            <a:r>
              <a:rPr lang="en-US" b="1" dirty="0">
                <a:solidFill>
                  <a:srgbClr val="3366FF"/>
                </a:solidFill>
                <a:latin typeface="Courier New" pitchFamily="49" charset="0"/>
                <a:cs typeface="Courier New" pitchFamily="49" charset="0"/>
              </a:rPr>
              <a:t>task</a:t>
            </a:r>
            <a:r>
              <a:rPr lang="en-US" dirty="0">
                <a:latin typeface="Courier New" pitchFamily="49" charset="0"/>
                <a:cs typeface="Courier New" pitchFamily="49" charset="0"/>
              </a:rPr>
              <a:t> = new Runnable()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public void run()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(connection</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b="1" dirty="0" smtClean="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exec.execute</a:t>
            </a:r>
            <a:r>
              <a:rPr lang="en-US" b="1" dirty="0">
                <a:solidFill>
                  <a:srgbClr val="0070C0"/>
                </a:solidFill>
                <a:latin typeface="Courier New" pitchFamily="49" charset="0"/>
                <a:cs typeface="Courier New" pitchFamily="49" charset="0"/>
              </a:rPr>
              <a:t>(task</a:t>
            </a:r>
            <a:r>
              <a:rPr lang="en-US" b="1" dirty="0" smtClean="0">
                <a:solidFill>
                  <a:srgbClr val="0070C0"/>
                </a:solidFill>
                <a:latin typeface="Courier New" pitchFamily="49" charset="0"/>
                <a:cs typeface="Courier New" pitchFamily="49" charset="0"/>
              </a:rPr>
              <a:t>);	//consume</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private static void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(Socket connection) </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request-handling logic </a:t>
            </a:r>
            <a:r>
              <a:rPr lang="en-US" dirty="0" smtClean="0">
                <a:latin typeface="Courier New" pitchFamily="49" charset="0"/>
                <a:cs typeface="Courier New" pitchFamily="49" charset="0"/>
              </a:rPr>
              <a:t>here</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3/31/2014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6" name="Slide Number Placeholder 5"/>
          <p:cNvSpPr>
            <a:spLocks noGrp="1"/>
          </p:cNvSpPr>
          <p:nvPr>
            <p:ph type="sldNum" sz="quarter" idx="12"/>
          </p:nvPr>
        </p:nvSpPr>
        <p:spPr/>
        <p:txBody>
          <a:bodyPr/>
          <a:lstStyle/>
          <a:p>
            <a:fld id="{912DF5BE-2452-446D-B22E-47E470284FEC}" type="slidenum">
              <a:rPr lang="en-US" smtClean="0"/>
              <a:t>9</a:t>
            </a:fld>
            <a:endParaRPr lang="en-US"/>
          </a:p>
        </p:txBody>
      </p:sp>
    </p:spTree>
    <p:extLst>
      <p:ext uri="{BB962C8B-B14F-4D97-AF65-F5344CB8AC3E}">
        <p14:creationId xmlns:p14="http://schemas.microsoft.com/office/powerpoint/2010/main" val="31088633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14721</TotalTime>
  <Words>5346</Words>
  <Application>Microsoft Macintosh PowerPoint</Application>
  <PresentationFormat>On-screen Show (4:3)</PresentationFormat>
  <Paragraphs>749</Paragraphs>
  <Slides>45</Slides>
  <Notes>15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CSYE 7215: Parallel &amp; Multithreaded Programming  Textbook:  Brian Goetz et al.  "Java Concurrency in Practice.”  Lecture 6: Task Execution &amp; Applying Thread Pools</vt:lpstr>
      <vt:lpstr>Lecture 17 Task Execution</vt:lpstr>
      <vt:lpstr>Tasks and Concurrent Applications</vt:lpstr>
      <vt:lpstr>Design Considerations for Tasks</vt:lpstr>
      <vt:lpstr>Implementing Tasks</vt:lpstr>
      <vt:lpstr>SingleThreadWebServer (JCIP p. 114)</vt:lpstr>
      <vt:lpstr>ThreadPerTaskWebServer (JCIP p. 115)</vt:lpstr>
      <vt:lpstr>Executor</vt:lpstr>
      <vt:lpstr>TaskExecutionWebServer (JCIP p. 118)</vt:lpstr>
      <vt:lpstr>Executor that starts a new thread for each task</vt:lpstr>
      <vt:lpstr>Executor that executes tasks synchronously in the calling thread</vt:lpstr>
      <vt:lpstr>Execution Policies</vt:lpstr>
      <vt:lpstr>Thread Pools</vt:lpstr>
      <vt:lpstr>PowerPoint Presentation</vt:lpstr>
      <vt:lpstr>ExecutorService?</vt:lpstr>
      <vt:lpstr>Executor Life Cycle</vt:lpstr>
      <vt:lpstr>What About Tasks Submitted After Shutdown?</vt:lpstr>
      <vt:lpstr>LifeCycleWebServer (JCIP p. 122)</vt:lpstr>
      <vt:lpstr>Lecture 18 Applying Thread Pools (from Chapter 8)</vt:lpstr>
      <vt:lpstr>Task Submission</vt:lpstr>
      <vt:lpstr>Callable vs. Runnable</vt:lpstr>
      <vt:lpstr>Defining Task Boundaries</vt:lpstr>
      <vt:lpstr>Defining Task Boundaries:  An Example</vt:lpstr>
      <vt:lpstr>Page Renderer(1):  Sequential</vt:lpstr>
      <vt:lpstr>Page Renderer(2):  Two Tasks</vt:lpstr>
      <vt:lpstr>Page Renderer(2):  Observations</vt:lpstr>
      <vt:lpstr>Page Renderer(3):  More Tasks</vt:lpstr>
      <vt:lpstr>CompletionService</vt:lpstr>
      <vt:lpstr>Page Renderer(3)</vt:lpstr>
      <vt:lpstr>Designing Thread Pools</vt:lpstr>
      <vt:lpstr>Thread Starvation Deadlock</vt:lpstr>
      <vt:lpstr>Thread-Starvation Deadlock Example (JCIP p. 169)</vt:lpstr>
      <vt:lpstr>Dealing with Thread-Starvation Deadlock</vt:lpstr>
      <vt:lpstr>Sizing Thread Pools</vt:lpstr>
      <vt:lpstr>Determining Thread-Pool Sizes</vt:lpstr>
      <vt:lpstr>Other Size Considerations</vt:lpstr>
      <vt:lpstr>Thread-Pool Execution Policies</vt:lpstr>
      <vt:lpstr>Using ThreadPoolExecutor</vt:lpstr>
      <vt:lpstr>ThreadPoolExecutor:  workQueue</vt:lpstr>
      <vt:lpstr>ThreadPoolExecutor:  handler</vt:lpstr>
      <vt:lpstr>Saturation Policies (cont.)</vt:lpstr>
      <vt:lpstr>ThreadPoolExecutor:  threadFactory</vt:lpstr>
      <vt:lpstr>Customizing Thread Factory (1) – JCIP p. 177</vt:lpstr>
      <vt:lpstr>Customizing Thread Factory (2) – JCIP p. 178</vt:lpstr>
      <vt:lpstr>Customizing ThreadPoolExecutor at Run-Time</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Yan  Wu</cp:lastModifiedBy>
  <cp:revision>102</cp:revision>
  <dcterms:created xsi:type="dcterms:W3CDTF">2014-09-29T16:23:53Z</dcterms:created>
  <dcterms:modified xsi:type="dcterms:W3CDTF">2016-11-29T20:12:19Z</dcterms:modified>
</cp:coreProperties>
</file>