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95" r:id="rId3"/>
    <p:sldId id="296" r:id="rId4"/>
    <p:sldId id="297" r:id="rId5"/>
    <p:sldId id="298" r:id="rId6"/>
    <p:sldId id="29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8" r:id="rId25"/>
    <p:sldId id="302" r:id="rId26"/>
    <p:sldId id="303" r:id="rId27"/>
    <p:sldId id="304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Quicksor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old.cs.umd.edu/class/fall2012/cmsc433/0101/lecture-src/lec18-2012-11-05/ParallelQuickSort.java" TargetMode="External"/><Relationship Id="rId3" Type="http://schemas.openxmlformats.org/officeDocument/2006/relationships/hyperlink" Target="http://wwwold.cs.umd.edu/class/fall2012/cmsc433/0101/lecture-src/lec18-2012-11-05/IntArraySortUtils.jav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rge_sor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8: Parallelizing Algorithms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658"/>
            <a:ext cx="8229600" cy="507350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Many sequential algorithms are </a:t>
            </a:r>
            <a:r>
              <a:rPr lang="en-US" i="1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/>
              <a:t> (i.e. use loops)</a:t>
            </a:r>
          </a:p>
          <a:p>
            <a:r>
              <a:rPr lang="en-US" dirty="0" smtClean="0"/>
              <a:t>Loop parallelization:  perform (groups of) iterations in parallel</a:t>
            </a:r>
          </a:p>
          <a:p>
            <a:pPr lvl="1"/>
            <a:r>
              <a:rPr lang="en-US" dirty="0" smtClean="0"/>
              <a:t>Sequential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 (Element e : collection)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process(e);</a:t>
            </a:r>
          </a:p>
          <a:p>
            <a:pPr lvl="1"/>
            <a:r>
              <a:rPr lang="en-US" dirty="0" smtClean="0"/>
              <a:t>Parallel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(Element e : collection)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Runnable()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void() run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process(e);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});</a:t>
            </a:r>
          </a:p>
          <a:p>
            <a:r>
              <a:rPr lang="en-US" dirty="0" smtClean="0"/>
              <a:t>When does this work?</a:t>
            </a:r>
          </a:p>
          <a:p>
            <a:pPr lvl="1"/>
            <a:r>
              <a:rPr lang="en-US" dirty="0" smtClean="0"/>
              <a:t>Iterations must be independent (i.e. result of one iteration does not depend on the other)</a:t>
            </a:r>
          </a:p>
          <a:p>
            <a:pPr lvl="1"/>
            <a:r>
              <a:rPr lang="en-US" dirty="0" smtClean="0"/>
              <a:t>Example:  adding 1 to each element in an array</a:t>
            </a:r>
          </a:p>
          <a:p>
            <a:pPr lvl="2"/>
            <a:r>
              <a:rPr lang="en-US" dirty="0" smtClean="0"/>
              <a:t>The result of processing each element is independent of the others</a:t>
            </a:r>
          </a:p>
          <a:p>
            <a:pPr lvl="2"/>
            <a:r>
              <a:rPr lang="en-US" dirty="0" smtClean="0"/>
              <a:t>They can be made into tasks!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8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 Parallelization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704"/>
            <a:ext cx="8229600" cy="54282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Variation:  grouping </a:t>
            </a:r>
            <a:r>
              <a:rPr lang="en-US" dirty="0" smtClean="0"/>
              <a:t>several </a:t>
            </a:r>
            <a:r>
              <a:rPr lang="en-US" dirty="0"/>
              <a:t>iterations together into tasks</a:t>
            </a:r>
          </a:p>
          <a:p>
            <a:pPr lvl="1"/>
            <a:r>
              <a:rPr lang="en-US" dirty="0" smtClean="0"/>
              <a:t>Consider  </a:t>
            </a:r>
            <a:r>
              <a:rPr lang="en-US" dirty="0"/>
              <a:t>summing elements in an </a:t>
            </a:r>
            <a:r>
              <a:rPr lang="en-US" dirty="0" smtClean="0"/>
              <a:t>array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 += a[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 smtClean="0"/>
              <a:t>Iterations are not independent and cannot be made into tasks “as is”</a:t>
            </a:r>
          </a:p>
          <a:p>
            <a:pPr lvl="1"/>
            <a:r>
              <a:rPr lang="en-US" dirty="0" smtClean="0"/>
              <a:t>However, several tasks can be created!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sum[] =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[NUMTASKS];  // Ensure initialization to 0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NUMTASKS;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Runnable()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public void run () {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for (j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*NUMTASKS; j &lt; (i+1)*NUMTASKS; j++)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sum[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a[j];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});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After termination, sum up sum[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values</a:t>
            </a:r>
          </a:p>
          <a:p>
            <a:r>
              <a:rPr lang="en-US" dirty="0" smtClean="0"/>
              <a:t>In this case, independent tasks created</a:t>
            </a:r>
          </a:p>
          <a:p>
            <a:pPr lvl="1"/>
            <a:r>
              <a:rPr lang="en-US" dirty="0" smtClean="0"/>
              <a:t>However, final result depends on collecting results of tasks</a:t>
            </a:r>
          </a:p>
          <a:p>
            <a:pPr lvl="1"/>
            <a:r>
              <a:rPr lang="en-US" dirty="0" smtClean="0"/>
              <a:t>This requires determining when tasks have terminated!</a:t>
            </a:r>
          </a:p>
          <a:p>
            <a:pPr lvl="1"/>
            <a:r>
              <a:rPr lang="en-US" dirty="0" smtClean="0"/>
              <a:t>Common approach</a:t>
            </a:r>
          </a:p>
          <a:p>
            <a:pPr lvl="2"/>
            <a:r>
              <a:rPr lang="en-US" dirty="0" smtClean="0"/>
              <a:t>Create executor for each call to sum</a:t>
            </a:r>
          </a:p>
          <a:p>
            <a:pPr lvl="2"/>
            <a:r>
              <a:rPr lang="en-US" dirty="0" smtClean="0"/>
              <a:t>Feed tasks to executor in course of computing sum</a:t>
            </a:r>
          </a:p>
          <a:p>
            <a:pPr lvl="2"/>
            <a:r>
              <a:rPr lang="en-US" dirty="0" smtClean="0"/>
              <a:t>When no more tasks are needed, shut own executor and await its termination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You still have to worry about thread-safety, visibility!!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algorithms are recursive</a:t>
            </a:r>
          </a:p>
          <a:p>
            <a:pPr marL="347662" lvl="1" indent="0">
              <a:buNone/>
            </a:pPr>
            <a:r>
              <a:rPr lang="en-US" dirty="0" smtClean="0"/>
              <a:t>Example: depth-first search of a tree</a:t>
            </a:r>
          </a:p>
          <a:p>
            <a:pPr lvl="2"/>
            <a:r>
              <a:rPr lang="en-US" dirty="0" smtClean="0"/>
              <a:t>Process node</a:t>
            </a:r>
          </a:p>
          <a:p>
            <a:pPr lvl="2"/>
            <a:r>
              <a:rPr lang="en-US" dirty="0" smtClean="0"/>
              <a:t>Search each subtree</a:t>
            </a:r>
          </a:p>
          <a:p>
            <a:pPr lvl="2"/>
            <a:r>
              <a:rPr lang="en-US" dirty="0" smtClean="0"/>
              <a:t>If there are no subtrees, return</a:t>
            </a:r>
          </a:p>
          <a:p>
            <a:r>
              <a:rPr lang="en-US" dirty="0" smtClean="0"/>
              <a:t>Similar ideas to loop parallelization can be used</a:t>
            </a:r>
          </a:p>
          <a:p>
            <a:pPr lvl="1"/>
            <a:r>
              <a:rPr lang="en-US" dirty="0" smtClean="0"/>
              <a:t>Generate tasks from recursive calls!</a:t>
            </a:r>
          </a:p>
          <a:p>
            <a:pPr lvl="1"/>
            <a:r>
              <a:rPr lang="en-US" dirty="0" smtClean="0"/>
              <a:t>Execute tasks concurrently</a:t>
            </a:r>
          </a:p>
          <a:p>
            <a:pPr lvl="1"/>
            <a:r>
              <a:rPr lang="en-US" dirty="0" smtClean="0"/>
              <a:t>Considerations</a:t>
            </a:r>
          </a:p>
          <a:p>
            <a:pPr lvl="2"/>
            <a:r>
              <a:rPr lang="en-US" dirty="0" smtClean="0"/>
              <a:t>Tasks should be independent</a:t>
            </a:r>
          </a:p>
          <a:p>
            <a:pPr lvl="2"/>
            <a:r>
              <a:rPr lang="en-US" dirty="0" smtClean="0"/>
              <a:t>Works best if algorithms are </a:t>
            </a:r>
            <a:r>
              <a:rPr lang="en-US" i="1" dirty="0" smtClean="0">
                <a:solidFill>
                  <a:srgbClr val="FF0000"/>
                </a:solidFill>
              </a:rPr>
              <a:t>tail-recursive:  </a:t>
            </a:r>
            <a:r>
              <a:rPr lang="en-US" dirty="0" smtClean="0"/>
              <a:t>recursive calls issued at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(JCIP pp. 182):  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706"/>
            <a:ext cx="8229600" cy="487899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Tree:  object in List&lt;Node&lt;T&gt;&gt;</a:t>
            </a:r>
          </a:p>
          <a:p>
            <a:pPr lvl="1"/>
            <a:r>
              <a:rPr lang="en-US" dirty="0" smtClean="0"/>
              <a:t>List has only one node (the root)</a:t>
            </a:r>
          </a:p>
          <a:p>
            <a:pPr lvl="1"/>
            <a:r>
              <a:rPr lang="en-US" dirty="0"/>
              <a:t>Node - a single node in the document tree</a:t>
            </a:r>
            <a:endParaRPr lang="en-US" dirty="0" smtClean="0"/>
          </a:p>
          <a:p>
            <a:pPr lvl="1"/>
            <a:r>
              <a:rPr lang="en-US" dirty="0" smtClean="0"/>
              <a:t>Node methods [</a:t>
            </a:r>
            <a:r>
              <a:rPr lang="en-US" dirty="0" smtClean="0">
                <a:solidFill>
                  <a:srgbClr val="3366FF"/>
                </a:solidFill>
              </a:rPr>
              <a:t>would need to implement those methods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getChildren</a:t>
            </a:r>
            <a:r>
              <a:rPr lang="en-US" dirty="0" smtClean="0"/>
              <a:t>():  return list of subtrees (list of nodes)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ompute():  perform computation on node</a:t>
            </a:r>
          </a:p>
          <a:p>
            <a:r>
              <a:rPr lang="en-US" dirty="0" smtClean="0"/>
              <a:t>Sequential tail-recursive version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public&lt;T&gt; void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(List&lt;Node&lt;T&gt;&gt; nodes, Collection&lt;T&gt; results)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(Node&lt;T&gt; n : nodes)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results.add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n.compute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n.getChildren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results);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Final operation of any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sequentialRecursive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is the recursive call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This operation is </a:t>
            </a:r>
            <a:r>
              <a:rPr lang="en-US" smtClean="0">
                <a:cs typeface="Courier New" pitchFamily="49" charset="0"/>
              </a:rPr>
              <a:t>therefore tail-recursive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0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Parallelizing 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100"/>
            <a:ext cx="8229600" cy="52108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Task launching</a:t>
            </a:r>
          </a:p>
          <a:p>
            <a:pPr marL="338138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(final Executor exec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List&lt;Node&lt;T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 nodes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final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Collection&lt;T&gt; results)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(final Node&lt;T&gt; n : nodes)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Runnable()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results.add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n.compute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(exec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n.getChildren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results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 smtClean="0"/>
              <a:t>Result collection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Collection&lt;T&gt;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getParallelResults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(List&lt;Node&lt;T&gt;&gt; nodes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ExecutorService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Executors.newCachedThreadPool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Queue&lt;T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ConcurrentLinkedQueue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parallelRecursive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(exec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nodes,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exec.shutdown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exec.awaitTermination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resultQueue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previous examples showed how task boundaries can be defined for parallelization</a:t>
            </a:r>
          </a:p>
          <a:p>
            <a:r>
              <a:rPr lang="en-US" dirty="0" smtClean="0"/>
              <a:t>However:  should every task be run concurrently?</a:t>
            </a:r>
          </a:p>
          <a:p>
            <a:pPr lvl="1"/>
            <a:r>
              <a:rPr lang="en-US" dirty="0" smtClean="0"/>
              <a:t>There is overhead in task launching</a:t>
            </a:r>
          </a:p>
          <a:p>
            <a:pPr lvl="2"/>
            <a:r>
              <a:rPr lang="en-US" dirty="0" smtClean="0"/>
              <a:t>Insertion into work queue</a:t>
            </a:r>
          </a:p>
          <a:p>
            <a:pPr lvl="2"/>
            <a:r>
              <a:rPr lang="en-US" dirty="0" smtClean="0"/>
              <a:t>Retrieval from work queue by worker thread</a:t>
            </a:r>
          </a:p>
          <a:p>
            <a:pPr lvl="1"/>
            <a:r>
              <a:rPr lang="en-US" dirty="0" smtClean="0"/>
              <a:t>There is only run-time benefit if the final run-time decreases!</a:t>
            </a:r>
          </a:p>
          <a:p>
            <a:r>
              <a:rPr lang="en-US" dirty="0" smtClean="0"/>
              <a:t>We will study this issue in the context of </a:t>
            </a:r>
            <a:r>
              <a:rPr lang="en-US" i="1" dirty="0" smtClean="0">
                <a:solidFill>
                  <a:srgbClr val="FF0000"/>
                </a:solidFill>
              </a:rPr>
              <a:t>parallel sorting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Quicksort</a:t>
            </a:r>
            <a:br>
              <a:rPr lang="en-US" dirty="0"/>
            </a:br>
            <a:r>
              <a:rPr lang="en-US" sz="2700" dirty="0">
                <a:hlinkClick r:id="rId2"/>
              </a:rPr>
              <a:t>http://en.wikipedia.org/wiki/Quicksort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fast sequential sorting algorithm invented by Tony Hoare (Turing Award winner) based on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err="1" smtClean="0"/>
              <a:t>quickSortSegment</a:t>
            </a:r>
            <a:r>
              <a:rPr lang="en-US" dirty="0" smtClean="0"/>
              <a:t> (</a:t>
            </a:r>
            <a:r>
              <a:rPr lang="en-US" dirty="0" err="1" smtClean="0"/>
              <a:t>elts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j) sorts elements in segment of array </a:t>
            </a:r>
            <a:r>
              <a:rPr lang="en-US" dirty="0" err="1" smtClean="0"/>
              <a:t>elts</a:t>
            </a:r>
            <a:r>
              <a:rPr lang="en-US" dirty="0" smtClean="0"/>
              <a:t> starting at </a:t>
            </a:r>
            <a:r>
              <a:rPr lang="en-US" dirty="0" err="1" smtClean="0"/>
              <a:t>i</a:t>
            </a:r>
            <a:r>
              <a:rPr lang="en-US" dirty="0" smtClean="0"/>
              <a:t> and extending j elements to the right</a:t>
            </a:r>
          </a:p>
          <a:p>
            <a:pPr lvl="1"/>
            <a:r>
              <a:rPr lang="en-US" dirty="0" smtClean="0"/>
              <a:t>First, partition segment into two </a:t>
            </a:r>
            <a:r>
              <a:rPr lang="en-US" dirty="0" err="1" smtClean="0"/>
              <a:t>subsegments</a:t>
            </a:r>
            <a:r>
              <a:rPr lang="en-US" dirty="0" smtClean="0"/>
              <a:t>:  those less  than </a:t>
            </a:r>
            <a:r>
              <a:rPr lang="en-US" dirty="0" err="1" smtClean="0"/>
              <a:t>elts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and those greater than </a:t>
            </a:r>
            <a:r>
              <a:rPr lang="en-US" dirty="0" err="1" smtClean="0"/>
              <a:t>elts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elt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is called the </a:t>
            </a:r>
            <a:r>
              <a:rPr lang="en-US" i="1" dirty="0" smtClean="0">
                <a:solidFill>
                  <a:srgbClr val="FF0000"/>
                </a:solidFill>
              </a:rPr>
              <a:t>pivot</a:t>
            </a:r>
          </a:p>
          <a:p>
            <a:pPr lvl="2"/>
            <a:r>
              <a:rPr lang="en-US" dirty="0" smtClean="0"/>
              <a:t>Partitioning involves scanning through segment and potentially swapping pivot with other elements</a:t>
            </a:r>
          </a:p>
          <a:p>
            <a:pPr lvl="1"/>
            <a:r>
              <a:rPr lang="en-US" dirty="0" smtClean="0"/>
              <a:t>Then, recursively sort each of the </a:t>
            </a:r>
            <a:r>
              <a:rPr lang="en-US" dirty="0" err="1" smtClean="0"/>
              <a:t>subsegments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Quicksort code from IntArraySortUtils.java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 == 2)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[first] &gt;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[first+1])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swap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first, first+1);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(size &gt; 2)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pivotPosition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partitionSegment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first, size);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first, 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pivotPosition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-first);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quickSortSegment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pivotPosition+1, first+size-1-pivotPosition);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(Almost) tail-recursive!</a:t>
            </a:r>
          </a:p>
          <a:p>
            <a:r>
              <a:rPr lang="en-US" dirty="0" smtClean="0"/>
              <a:t>Since recursive calls work on disjoint parts of the array, these can be made parallel</a:t>
            </a:r>
          </a:p>
          <a:p>
            <a:r>
              <a:rPr lang="en-US" dirty="0" smtClean="0"/>
              <a:t>How to parallelize?</a:t>
            </a:r>
          </a:p>
          <a:p>
            <a:pPr lvl="1"/>
            <a:r>
              <a:rPr lang="en-US" dirty="0" smtClean="0"/>
              <a:t>Turn each “base case” computation into a task</a:t>
            </a:r>
          </a:p>
          <a:p>
            <a:pPr lvl="1"/>
            <a:r>
              <a:rPr lang="en-US" dirty="0" smtClean="0"/>
              <a:t>Recursive calls still handled sequentially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Parallelized Quicksort Code from ParallelQuickSortNew.java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Task definition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 () {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//[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only when size == 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IntArraySortUtils.swap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//Note: The latch is not listed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Parallelized Quicksort Code from ParallelQuickSortNew.java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Segment-sorting routine</a:t>
            </a:r>
            <a:endParaRPr lang="en-US" sz="2400" dirty="0"/>
          </a:p>
          <a:p>
            <a:pPr marL="0" indent="0">
              <a:buNone/>
            </a:pPr>
            <a:endParaRPr lang="en-US" sz="17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parallelQuickSortSegment</a:t>
            </a:r>
            <a:endParaRPr lang="en-US" sz="17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== 2) 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exec.execute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PQSTask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first, first+1));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(size &gt; 2) 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pivotPosition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IntArraySortUtils.partitionSegment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first, size);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parallelQuickSortSegment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first, 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pivotPosition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-first);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parallelQuickSortSegment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elts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pivotPosition+1, first+size-1-pivotPosition);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Chapter 8</a:t>
            </a:r>
          </a:p>
          <a:p>
            <a:r>
              <a:rPr lang="en-US"/>
              <a:t> Couplings between tasks and execution policies </a:t>
            </a:r>
          </a:p>
          <a:p>
            <a:r>
              <a:rPr lang="en-US"/>
              <a:t>Covered in Lecture 6 and others:</a:t>
            </a:r>
          </a:p>
          <a:p>
            <a:pPr lvl="1"/>
            <a:r>
              <a:rPr lang="en-US"/>
              <a:t>Starvation. Deadlock</a:t>
            </a:r>
          </a:p>
          <a:p>
            <a:pPr lvl="1"/>
            <a:r>
              <a:rPr lang="en-US"/>
              <a:t>Configuration and extension </a:t>
            </a:r>
          </a:p>
          <a:p>
            <a:pPr lvl="1"/>
            <a:r>
              <a:rPr lang="en-US"/>
              <a:t>Configuring ThreadPoolExecutor </a:t>
            </a:r>
          </a:p>
          <a:p>
            <a:pPr lvl="1"/>
            <a:r>
              <a:rPr lang="en-US"/>
              <a:t>Saturarion policies</a:t>
            </a:r>
          </a:p>
          <a:p>
            <a:pPr lvl="1"/>
            <a:r>
              <a:rPr lang="en-US"/>
              <a:t>Pool customization after construction </a:t>
            </a:r>
          </a:p>
          <a:p>
            <a:pPr lvl="1"/>
            <a:r>
              <a:rPr lang="en-US"/>
              <a:t>Extending ThreadPoolExecutor</a:t>
            </a:r>
          </a:p>
          <a:p>
            <a:r>
              <a:rPr lang="en-US"/>
              <a:t>Parallelizing recursive algorithms </a:t>
            </a:r>
          </a:p>
          <a:p>
            <a:pPr lvl="1"/>
            <a:r>
              <a:rPr lang="en-US"/>
              <a:t>Simple iterations</a:t>
            </a:r>
          </a:p>
          <a:p>
            <a:pPr lvl="1"/>
            <a:r>
              <a:rPr lang="en-US"/>
              <a:t>Recursion, separating path to work and work </a:t>
            </a:r>
          </a:p>
          <a:p>
            <a:pPr lvl="1"/>
            <a:r>
              <a:rPr lang="en-US"/>
              <a:t>Collection time</a:t>
            </a:r>
          </a:p>
          <a:p>
            <a:r>
              <a:rPr lang="en-US"/>
              <a:t>Summary￼￼￼￼￼￼￼￼￼￼￼￼￼￼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Parallelized Quicksort Code from ParallelQuickSort.java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 driver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sort 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length =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elts.length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numUnsorted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(length); 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threadPool.execute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0, length,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numUnsorted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numUnsorted.await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{} </a:t>
            </a:r>
            <a:r>
              <a:rPr lang="en-US" sz="1400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//latch == 0?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See the implementation here (not exactly the same impmlementation):</a:t>
            </a:r>
          </a:p>
          <a:p>
            <a:pPr marL="347662" lvl="1" indent="0">
              <a:buNone/>
            </a:pPr>
            <a:r>
              <a:rPr lang="en-US" sz="1800" dirty="0">
                <a:hlinkClick r:id="rId2"/>
              </a:rPr>
              <a:t>http://wwwold.cs.umd.edu/class/fall2012/cmsc433/0101/lecture-src/lec18-2012-11-05/ParallelQuickSort.java</a:t>
            </a:r>
            <a:r>
              <a:rPr lang="en-US" sz="1800" dirty="0"/>
              <a:t> </a:t>
            </a:r>
          </a:p>
          <a:p>
            <a:pPr marL="347662" lvl="1" indent="0">
              <a:buNone/>
            </a:pPr>
            <a:endParaRPr lang="en-US" sz="1800" dirty="0"/>
          </a:p>
          <a:p>
            <a:pPr marL="347662" lvl="1" indent="0">
              <a:buNone/>
            </a:pPr>
            <a:r>
              <a:rPr lang="en-US" sz="1800" dirty="0">
                <a:hlinkClick r:id="rId3"/>
              </a:rPr>
              <a:t>http://wwwold.cs.umd.edu/class/fall2012/cmsc433/0101/lecture-src/lec18-2012-11-05/IntArraySortUtils.java</a:t>
            </a:r>
            <a:r>
              <a:rPr lang="en-US" sz="1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Parallelized Quicksort was slower (on Rance Cleavelend’s two-core machine) than sequential Quicksort!</a:t>
            </a:r>
          </a:p>
          <a:p>
            <a:pPr lvl="1"/>
            <a:r>
              <a:rPr lang="en-US" dirty="0" smtClean="0"/>
              <a:t>When sorting k elements, on average k/2 tasks will be created</a:t>
            </a:r>
          </a:p>
          <a:p>
            <a:pPr lvl="2"/>
            <a:r>
              <a:rPr lang="en-US" dirty="0" smtClean="0"/>
              <a:t>k = 10:  5 tasks</a:t>
            </a:r>
          </a:p>
          <a:p>
            <a:pPr lvl="2"/>
            <a:r>
              <a:rPr lang="en-US" dirty="0" smtClean="0"/>
              <a:t>k = 1,000,000:  500,000 tasks!</a:t>
            </a:r>
          </a:p>
          <a:p>
            <a:pPr lvl="1"/>
            <a:r>
              <a:rPr lang="en-US" dirty="0" smtClean="0"/>
              <a:t>The overhead of task management overwhelms the gains from parallelism</a:t>
            </a:r>
          </a:p>
          <a:p>
            <a:r>
              <a:rPr lang="en-US" dirty="0" smtClean="0"/>
              <a:t>Can solve this by coarsening task boundaries (fewer, bigger tasks)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Tuning Parallel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046"/>
            <a:ext cx="8229600" cy="49661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Several different ways to approach this</a:t>
            </a:r>
          </a:p>
          <a:p>
            <a:pPr lvl="1"/>
            <a:r>
              <a:rPr lang="en-US" dirty="0" smtClean="0"/>
              <a:t>Key point:  want to limit number of tasks based on number of CPUs</a:t>
            </a:r>
          </a:p>
          <a:p>
            <a:pPr lvl="1"/>
            <a:r>
              <a:rPr lang="en-US" dirty="0" smtClean="0"/>
              <a:t>One idea:</a:t>
            </a:r>
          </a:p>
          <a:p>
            <a:pPr lvl="2"/>
            <a:r>
              <a:rPr lang="en-US" dirty="0" smtClean="0"/>
              <a:t>Determine number of threads to be used</a:t>
            </a:r>
          </a:p>
          <a:p>
            <a:pPr lvl="2"/>
            <a:r>
              <a:rPr lang="en-US" dirty="0" smtClean="0"/>
              <a:t>Determine size of sorting problem that should be handled sequentially, based on number of  threads</a:t>
            </a:r>
          </a:p>
          <a:p>
            <a:pPr lvl="2"/>
            <a:r>
              <a:rPr lang="en-US" dirty="0" smtClean="0"/>
              <a:t>Only create new tasks when the sorting problem is smaller than this limit</a:t>
            </a:r>
          </a:p>
          <a:p>
            <a:r>
              <a:rPr lang="en-US" dirty="0" smtClean="0"/>
              <a:t>How to determine number of threads?</a:t>
            </a:r>
          </a:p>
          <a:p>
            <a:pPr lvl="1"/>
            <a:r>
              <a:rPr lang="en-US" dirty="0" smtClean="0"/>
              <a:t>Recall formula: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= N</a:t>
            </a:r>
            <a:r>
              <a:rPr lang="en-US" baseline="-25000" dirty="0"/>
              <a:t>CPU</a:t>
            </a:r>
            <a:r>
              <a:rPr lang="en-US" dirty="0"/>
              <a:t> * U</a:t>
            </a:r>
            <a:r>
              <a:rPr lang="en-US" baseline="-25000" dirty="0"/>
              <a:t>CPU</a:t>
            </a:r>
            <a:r>
              <a:rPr lang="en-US" dirty="0"/>
              <a:t> * (1 + W/C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sorting, W/C is (very) low [W – wait time, C – computing time]</a:t>
            </a:r>
          </a:p>
          <a:p>
            <a:pPr lvl="1"/>
            <a:r>
              <a:rPr lang="en-US" dirty="0" smtClean="0"/>
              <a:t>In this case,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= N</a:t>
            </a:r>
            <a:r>
              <a:rPr lang="en-US" baseline="-25000" dirty="0"/>
              <a:t>CPU</a:t>
            </a:r>
            <a:r>
              <a:rPr lang="en-US" dirty="0"/>
              <a:t> </a:t>
            </a:r>
            <a:r>
              <a:rPr lang="en-US" dirty="0" smtClean="0"/>
              <a:t>+ 1 (or 2) is a good idea</a:t>
            </a:r>
          </a:p>
          <a:p>
            <a:pPr lvl="1"/>
            <a:r>
              <a:rPr lang="en-US" dirty="0" smtClean="0"/>
              <a:t>To compute N</a:t>
            </a:r>
            <a:r>
              <a:rPr lang="en-US" baseline="-25000" dirty="0" smtClean="0"/>
              <a:t>CPU</a:t>
            </a:r>
            <a:r>
              <a:rPr lang="en-US" dirty="0" smtClean="0"/>
              <a:t> in Java,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Runtime.getRuntime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availableProcessors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How to determine sequential task limit?</a:t>
            </a:r>
          </a:p>
          <a:p>
            <a:pPr lvl="1"/>
            <a:r>
              <a:rPr lang="en-US" dirty="0" smtClean="0"/>
              <a:t>If sorting k elements, set size limit to k/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E.g.:  if k is 1,000, </a:t>
            </a:r>
            <a:r>
              <a:rPr lang="en-US" dirty="0" err="1"/>
              <a:t>N</a:t>
            </a:r>
            <a:r>
              <a:rPr lang="en-US" baseline="-25000" dirty="0" err="1"/>
              <a:t>threads</a:t>
            </a:r>
            <a:r>
              <a:rPr lang="en-US" dirty="0"/>
              <a:t> </a:t>
            </a:r>
            <a:r>
              <a:rPr lang="en-US" dirty="0" smtClean="0"/>
              <a:t>= 3, then sequential task limit is 333</a:t>
            </a:r>
          </a:p>
          <a:p>
            <a:pPr lvl="2"/>
            <a:r>
              <a:rPr lang="en-US" dirty="0" smtClean="0"/>
              <a:t>If sorting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 smtClean="0"/>
              <a:t> 333 elements, do so sequentially</a:t>
            </a:r>
          </a:p>
          <a:p>
            <a:pPr lvl="2"/>
            <a:r>
              <a:rPr lang="en-US" dirty="0" smtClean="0"/>
              <a:t>Otherwise, do so in parallel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086"/>
          </a:xfrm>
        </p:spPr>
        <p:txBody>
          <a:bodyPr>
            <a:normAutofit fontScale="90000"/>
          </a:bodyPr>
          <a:lstStyle/>
          <a:p>
            <a:r>
              <a:rPr lang="en-US" dirty="0"/>
              <a:t>Tuned Parallelized Quicksort Code: </a:t>
            </a:r>
            <a:r>
              <a:rPr lang="en-US" dirty="0" smtClean="0"/>
              <a:t>ParallelQuickSortNewTunable.java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154"/>
            <a:ext cx="8229600" cy="484400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Task is redefined: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IntArraySortUtils.quickSortSegment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first, size);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lvl="0"/>
            <a:r>
              <a:rPr lang="en-US" sz="3300" dirty="0" smtClean="0">
                <a:solidFill>
                  <a:prstClr val="black"/>
                </a:solidFill>
              </a:rPr>
              <a:t>So is segment sorting routine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parallelQuickSortSegment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(size &lt;= THRESHOLD) {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//should it be &gt;= ?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exec.execute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PQSTask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first, size));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{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300" dirty="0" smtClean="0">
                <a:solidFill>
                  <a:prstClr val="black"/>
                </a:solidFill>
              </a:rPr>
              <a:t>Result:  much better performance!</a:t>
            </a:r>
          </a:p>
          <a:p>
            <a:pPr lvl="0"/>
            <a:r>
              <a:rPr lang="en-US" sz="3300" dirty="0">
                <a:solidFill>
                  <a:prstClr val="black"/>
                </a:solidFill>
              </a:rPr>
              <a:t>Compare: http://wwwold.cs.umd.edu/class/fall2012/cmsc433/0101/lecture-src/lec18-2012-11-05/ParallelQuickSortTunable.java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Parallelization of Sequential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 of parallelization:  make algorithms run faster by performing computations in parallel</a:t>
            </a:r>
          </a:p>
          <a:p>
            <a:r>
              <a:rPr lang="en-US" dirty="0" smtClean="0"/>
              <a:t>Tasks give a framework for studying parallelism</a:t>
            </a:r>
          </a:p>
          <a:p>
            <a:pPr lvl="1"/>
            <a:r>
              <a:rPr lang="en-US" dirty="0" smtClean="0"/>
              <a:t>Tasks are (often) independent</a:t>
            </a:r>
          </a:p>
          <a:p>
            <a:pPr lvl="1"/>
            <a:r>
              <a:rPr lang="en-US" dirty="0" smtClean="0"/>
              <a:t>They can therefore be done in parallel</a:t>
            </a:r>
          </a:p>
          <a:p>
            <a:pPr lvl="1"/>
            <a:r>
              <a:rPr lang="en-US" dirty="0" smtClean="0"/>
              <a:t>When tasks are independent, performance tuning can  be done by: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estricting number of threads in thread pools</a:t>
            </a:r>
          </a:p>
          <a:p>
            <a:pPr lvl="2"/>
            <a:r>
              <a:rPr lang="en-US" dirty="0" smtClean="0"/>
              <a:t>Relaxing task boundaries so that overhead associated with task management is kept reasonable</a:t>
            </a:r>
          </a:p>
          <a:p>
            <a:pPr lvl="1"/>
            <a:r>
              <a:rPr lang="en-US" dirty="0" smtClean="0"/>
              <a:t>Example:  Quicksort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Dependent Tasks?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Traditional issue:  </a:t>
            </a:r>
            <a:r>
              <a:rPr lang="en-US" i="1" dirty="0" smtClean="0">
                <a:solidFill>
                  <a:srgbClr val="FF0000"/>
                </a:solidFill>
              </a:rPr>
              <a:t>thread-starvation deadlock</a:t>
            </a:r>
          </a:p>
          <a:p>
            <a:pPr lvl="1"/>
            <a:r>
              <a:rPr lang="en-US" dirty="0" smtClean="0"/>
              <a:t>Tasks being executed in a thread pool can block waiting for their dependents</a:t>
            </a:r>
          </a:p>
          <a:p>
            <a:pPr lvl="1"/>
            <a:r>
              <a:rPr lang="en-US" dirty="0" smtClean="0"/>
              <a:t>If more tasks block than there are threads:  deadlock</a:t>
            </a:r>
          </a:p>
          <a:p>
            <a:r>
              <a:rPr lang="en-US" dirty="0" smtClean="0"/>
              <a:t>But:  if you make number of threads unbounded, this may have a negative effect on performance</a:t>
            </a:r>
          </a:p>
          <a:p>
            <a:pPr lvl="1"/>
            <a:r>
              <a:rPr lang="en-US" dirty="0" smtClean="0"/>
              <a:t>Thread creation imposes overhead itself</a:t>
            </a:r>
          </a:p>
          <a:p>
            <a:pPr lvl="1"/>
            <a:r>
              <a:rPr lang="en-US" dirty="0" smtClean="0"/>
              <a:t>Benefit of thread limits:  limit this overhead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</a:t>
            </a:r>
            <a:r>
              <a:rPr lang="en-US" dirty="0" err="1"/>
              <a:t>Mergesort</a:t>
            </a:r>
            <a:br>
              <a:rPr lang="en-US" dirty="0" err="1"/>
            </a:br>
            <a:r>
              <a:rPr lang="en-US" sz="2000" dirty="0" err="1">
                <a:hlinkClick r:id="rId2"/>
              </a:rPr>
              <a:t>http://en.wikipedia.org/wiki/Merge_sort</a:t>
            </a:r>
            <a:r>
              <a:rPr lang="en-US" sz="2000" dirty="0" err="1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commonly used sorting algorithm</a:t>
            </a:r>
          </a:p>
          <a:p>
            <a:r>
              <a:rPr lang="en-US" dirty="0" smtClean="0"/>
              <a:t>Works on lists (linked) rather than arrays</a:t>
            </a:r>
          </a:p>
          <a:p>
            <a:r>
              <a:rPr lang="en-US" dirty="0" smtClean="0"/>
              <a:t>Basic strategy</a:t>
            </a:r>
          </a:p>
          <a:p>
            <a:pPr lvl="1"/>
            <a:r>
              <a:rPr lang="en-US" dirty="0" smtClean="0"/>
              <a:t>Split list into two </a:t>
            </a:r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Recursively sort each </a:t>
            </a:r>
            <a:r>
              <a:rPr lang="en-US" dirty="0" err="1" smtClean="0"/>
              <a:t>sublist</a:t>
            </a:r>
            <a:endParaRPr lang="en-US" dirty="0" smtClean="0"/>
          </a:p>
          <a:p>
            <a:pPr lvl="1"/>
            <a:r>
              <a:rPr lang="en-US" dirty="0" smtClean="0"/>
              <a:t>Merge sorted </a:t>
            </a:r>
            <a:r>
              <a:rPr lang="en-US" dirty="0" err="1" smtClean="0"/>
              <a:t>sublists</a:t>
            </a:r>
            <a:r>
              <a:rPr lang="en-US" dirty="0" smtClean="0"/>
              <a:t> into one sorted list</a:t>
            </a:r>
          </a:p>
          <a:p>
            <a:r>
              <a:rPr lang="en-US" dirty="0" smtClean="0"/>
              <a:t>Often used for secondary-storage sorting</a:t>
            </a:r>
          </a:p>
          <a:p>
            <a:pPr lvl="1"/>
            <a:r>
              <a:rPr lang="en-US" dirty="0" smtClean="0"/>
              <a:t>Do not need to store entire lists in main memory</a:t>
            </a:r>
          </a:p>
          <a:p>
            <a:pPr lvl="1"/>
            <a:r>
              <a:rPr lang="en-US" dirty="0" smtClean="0"/>
              <a:t>Do not need “random access” to elements being sorted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Parallelize </a:t>
            </a:r>
            <a:r>
              <a:rPr lang="en-US" dirty="0" err="1" smtClean="0"/>
              <a:t>Mergesort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Basic strategy for recursive algorithms</a:t>
            </a:r>
          </a:p>
          <a:p>
            <a:pPr lvl="1"/>
            <a:r>
              <a:rPr lang="en-US" dirty="0" smtClean="0"/>
              <a:t>Make recursive calls tasks</a:t>
            </a:r>
          </a:p>
          <a:p>
            <a:pPr lvl="1"/>
            <a:r>
              <a:rPr lang="en-US" dirty="0" smtClean="0"/>
              <a:t>When algorithm is tail-recursive, this works very well</a:t>
            </a:r>
          </a:p>
          <a:p>
            <a:pPr lvl="2"/>
            <a:r>
              <a:rPr lang="en-US" dirty="0" smtClean="0"/>
              <a:t>No need to wait for tasks to complete after spawning them</a:t>
            </a:r>
          </a:p>
          <a:p>
            <a:pPr lvl="2"/>
            <a:r>
              <a:rPr lang="en-US" dirty="0" smtClean="0"/>
              <a:t>Thus, tasks that create subtasks can be allowed to terminate</a:t>
            </a:r>
          </a:p>
          <a:p>
            <a:r>
              <a:rPr lang="en-US" dirty="0" smtClean="0"/>
              <a:t>Problem with </a:t>
            </a:r>
            <a:r>
              <a:rPr lang="en-US" dirty="0" err="1" smtClean="0"/>
              <a:t>Mergesort</a:t>
            </a:r>
            <a:r>
              <a:rPr lang="en-US" dirty="0" smtClean="0"/>
              <a:t>:  it is not tail-recursive</a:t>
            </a:r>
          </a:p>
          <a:p>
            <a:pPr lvl="1"/>
            <a:r>
              <a:rPr lang="en-US" dirty="0" smtClean="0"/>
              <a:t>After recursive calls (sorting of </a:t>
            </a:r>
            <a:r>
              <a:rPr lang="en-US" dirty="0" err="1" smtClean="0"/>
              <a:t>sublists</a:t>
            </a:r>
            <a:r>
              <a:rPr lang="en-US" dirty="0" smtClean="0"/>
              <a:t>) terminate, there is more work to be done (merging)</a:t>
            </a:r>
          </a:p>
          <a:p>
            <a:pPr lvl="1"/>
            <a:r>
              <a:rPr lang="en-US" dirty="0" smtClean="0"/>
              <a:t>This means tasks that create subtasks must wait for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 and Thread-Starvation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Because of task dependencies in </a:t>
            </a:r>
            <a:r>
              <a:rPr lang="en-US" dirty="0" err="1" smtClean="0"/>
              <a:t>Mergesort</a:t>
            </a:r>
            <a:r>
              <a:rPr lang="en-US" dirty="0" smtClean="0"/>
              <a:t>, deadlock can happen!</a:t>
            </a:r>
          </a:p>
          <a:p>
            <a:pPr lvl="1"/>
            <a:r>
              <a:rPr lang="en-US" dirty="0" smtClean="0"/>
              <a:t>Suppose </a:t>
            </a:r>
            <a:r>
              <a:rPr lang="en-US" smtClean="0"/>
              <a:t>the thread pool </a:t>
            </a:r>
            <a:r>
              <a:rPr lang="en-US" dirty="0" smtClean="0"/>
              <a:t>contains a fixed number of worker threads</a:t>
            </a:r>
          </a:p>
          <a:p>
            <a:pPr lvl="1"/>
            <a:r>
              <a:rPr lang="en-US" dirty="0" smtClean="0"/>
              <a:t>If number of pending sorting tasks is greater than number of workers, then workers may all be occupied by tasks awaiting completion of subtasks</a:t>
            </a:r>
          </a:p>
          <a:p>
            <a:r>
              <a:rPr lang="en-US" dirty="0" smtClean="0"/>
              <a:t>For algorithms like </a:t>
            </a:r>
            <a:r>
              <a:rPr lang="en-US" dirty="0" err="1" smtClean="0"/>
              <a:t>Mergesort</a:t>
            </a:r>
            <a:r>
              <a:rPr lang="en-US" dirty="0" smtClean="0"/>
              <a:t>, it is unsafe to use fixed-size thread pools</a:t>
            </a:r>
          </a:p>
          <a:p>
            <a:pPr lvl="1"/>
            <a:r>
              <a:rPr lang="en-US" dirty="0" smtClean="0"/>
              <a:t>Use unbounded ones, like cached thread pool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Executors.newCachedThreadPool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Then deadlock problem cannot arise</a:t>
            </a:r>
          </a:p>
          <a:p>
            <a:pPr lvl="1"/>
            <a:r>
              <a:rPr lang="en-US" dirty="0" smtClean="0"/>
              <a:t>But what about performance?  Isn’t thread overhead a problem?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Tuning for Tasks with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still use same strategy for performance tuning of tail-recursive algorithms!</a:t>
            </a:r>
          </a:p>
          <a:p>
            <a:pPr lvl="1"/>
            <a:r>
              <a:rPr lang="en-US" dirty="0" smtClean="0"/>
              <a:t>Identify threshold for problem size below which sequential algorithm is used</a:t>
            </a:r>
          </a:p>
          <a:p>
            <a:pPr lvl="1"/>
            <a:r>
              <a:rPr lang="en-US" dirty="0" smtClean="0"/>
              <a:t>For problems larger than threshold size:</a:t>
            </a:r>
          </a:p>
          <a:p>
            <a:pPr lvl="2"/>
            <a:r>
              <a:rPr lang="en-US" dirty="0" smtClean="0"/>
              <a:t>Break problem into sub-problems</a:t>
            </a:r>
          </a:p>
          <a:p>
            <a:pPr lvl="2"/>
            <a:r>
              <a:rPr lang="en-US" dirty="0" smtClean="0"/>
              <a:t>Create tasks for sub-problems</a:t>
            </a:r>
          </a:p>
          <a:p>
            <a:pPr lvl="2"/>
            <a:r>
              <a:rPr lang="en-US" dirty="0" smtClean="0"/>
              <a:t>Give tasks to executor</a:t>
            </a:r>
          </a:p>
          <a:p>
            <a:pPr lvl="2"/>
            <a:r>
              <a:rPr lang="en-US" dirty="0" smtClean="0"/>
              <a:t>Take results of subtasks, assemble final solution (this step is not needed when algorithm is tail-recursive)</a:t>
            </a:r>
          </a:p>
          <a:p>
            <a:r>
              <a:rPr lang="en-US" dirty="0" smtClean="0"/>
              <a:t>Limits on number  of worker threads in this case is enforced indirectly by problem-size threshold, rather than directly via thread-pool size limit (because of the interdependencies, waiting, and such).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Couplings between tasks and execution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Chapter 6 stated that the Executor framework decouples task submission from execution</a:t>
            </a:r>
          </a:p>
          <a:p>
            <a:r>
              <a:rPr lang="en-US"/>
              <a:t>Not quite true</a:t>
            </a:r>
          </a:p>
          <a:p>
            <a:r>
              <a:rPr lang="en-US"/>
              <a:t>While the Executor framework offers substantial flexibility in specifying and modifying execution policies, not all </a:t>
            </a:r>
            <a:r>
              <a:rPr lang="en-US" u="sng"/>
              <a:t>tasks</a:t>
            </a:r>
            <a:r>
              <a:rPr lang="en-US"/>
              <a:t> are </a:t>
            </a:r>
            <a:r>
              <a:rPr lang="en-US" i="1"/>
              <a:t>compatible</a:t>
            </a:r>
            <a:r>
              <a:rPr lang="en-US"/>
              <a:t> with all </a:t>
            </a:r>
            <a:r>
              <a:rPr lang="en-US" u="sng"/>
              <a:t>execution policies</a:t>
            </a:r>
          </a:p>
          <a:p>
            <a:r>
              <a:rPr lang="en-US"/>
              <a:t>The types of tasks that require specific execution policies are listed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56"/>
            <a:ext cx="8229600" cy="354669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ParallelMergeSortTunable.java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514886"/>
            <a:ext cx="8878003" cy="5841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ParallelMergeSortTunable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IntSort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NUMCPUS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Runtime.getRuntime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availableProcessors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SEQUENTIALSIZETARGET; // Integer used to determine when to switch to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sequential</a:t>
            </a:r>
            <a:r>
              <a:rPr 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implements Callable&lt;Node&gt;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Node list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List to sort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size;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Size of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Node call () {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(size &lt;= SEQUENTIALSIZETARGET)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IntNodeSortUtils.mergeSortList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  //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Small list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else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// Large list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Node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secondHalf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IntNodeSortUtils.splitList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(list);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size1 = (size / 2) + (size % 2); // First list is half, rounded up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size2 = size - size1;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Future&lt;Node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result1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(list, size1));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Future&lt;Node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result2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secondHalf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size2));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try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Node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list1 = result1.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Node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list2 = result2.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IntNodeSortUtils.mergeLists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(list1, list2));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} …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sort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size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elts.length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SEQUENTIALSIZETARGET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size / (NUMCPUS+1);  // Size for switching to sequential computation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Node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list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IntNodeSortUtils.copyIntoList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Future&lt;Node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result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threadPool.submit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PMSTask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(list, size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)); …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22"/>
            <a:ext cx="8229600" cy="657433"/>
          </a:xfrm>
        </p:spPr>
        <p:txBody>
          <a:bodyPr>
            <a:normAutofit/>
          </a:bodyPr>
          <a:lstStyle/>
          <a:p>
            <a:r>
              <a:rPr lang="en-US" sz="3200"/>
              <a:t>Tasks that require specific execution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863"/>
            <a:ext cx="8229600" cy="5882612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Dependent Tasks </a:t>
            </a:r>
          </a:p>
          <a:p>
            <a:pPr lvl="1"/>
            <a:r>
              <a:rPr lang="en-US"/>
              <a:t>If task executed in a thread pool depends on the results of other tasks, your policy must match that.</a:t>
            </a:r>
          </a:p>
          <a:p>
            <a:r>
              <a:rPr lang="en-US"/>
              <a:t>Tasks that exploit thread confinement </a:t>
            </a:r>
          </a:p>
          <a:p>
            <a:pPr lvl="1"/>
            <a:r>
              <a:rPr lang="en-US"/>
              <a:t>Objects can be confined to the task thread, thus enabling tasks designed to run in that thread to access those objects without synchronization, even if those resources are not thread-safe. This forms an implicit coupling between the task and the execution policy - the tasks require their executor to be single-threaded. In this case, if you changed the Executor from a single-threaded one to a thread pool, thread safety could be lost.</a:t>
            </a:r>
          </a:p>
          <a:p>
            <a:r>
              <a:rPr lang="en-US"/>
              <a:t>Response time sensitive tasks </a:t>
            </a:r>
          </a:p>
          <a:p>
            <a:pPr lvl="1"/>
            <a:r>
              <a:rPr lang="en-US"/>
              <a:t>If you have e.g. a GUI application, the reponsivenes requirements may dictate a policy and maybe a priority too.</a:t>
            </a:r>
          </a:p>
          <a:p>
            <a:r>
              <a:rPr lang="en-US"/>
              <a:t>Tasks that use ThreadLocal </a:t>
            </a:r>
          </a:p>
          <a:p>
            <a:pPr lvl="1"/>
            <a:r>
              <a:rPr lang="en-US" dirty="0">
                <a:cs typeface="Courier New" pitchFamily="49" charset="0"/>
              </a:rPr>
              <a:t>Variables in a </a:t>
            </a:r>
            <a:r>
              <a:rPr lang="en-US" dirty="0" err="1">
                <a:cs typeface="Courier New" pitchFamily="49" charset="0"/>
              </a:rPr>
              <a:t>ThreadLocal</a:t>
            </a:r>
            <a:r>
              <a:rPr lang="en-US" dirty="0">
                <a:cs typeface="Courier New" pitchFamily="49" charset="0"/>
              </a:rPr>
              <a:t> container are local (“private”) to individual threads, so no need for synchronization to ensure thread-safe updates to the variables (except that objects pointed to by the variables may still be shared) </a:t>
            </a:r>
          </a:p>
          <a:p>
            <a:pPr lvl="1"/>
            <a:r>
              <a:rPr lang="en-US"/>
              <a:t>Executors are allowed to reuse existing threads (those in a pool for instance). This may be in the way if your application depends on ThreadLocal as a construction element.</a:t>
            </a:r>
          </a:p>
          <a:p>
            <a:pPr lvl="1"/>
            <a:r>
              <a:rPr lang="en-US"/>
              <a:t>ThreadLocal makes sense to use in pool threads only if the thread-local value has a lifetime that is bounded by that of a task; Thread-Local should not be used in pool threads to communicate values between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2764"/>
          </a:xfrm>
        </p:spPr>
        <p:txBody>
          <a:bodyPr>
            <a:normAutofit fontScale="90000"/>
          </a:bodyPr>
          <a:lstStyle/>
          <a:p>
            <a:r>
              <a:rPr lang="en-US"/>
              <a:t>In other words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326"/>
            <a:ext cx="8229600" cy="51358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Thread pools work best when tasks are homogeneous and independent. </a:t>
            </a:r>
          </a:p>
          <a:p>
            <a:r>
              <a:rPr lang="en-US"/>
              <a:t>Mixing long-running and short-running tasks risks "clogging" the pool unless it is very large</a:t>
            </a:r>
          </a:p>
          <a:p>
            <a:r>
              <a:rPr lang="en-US"/>
              <a:t>Submitting tasks that depend on other tasks risks deadlock unless the pool is unbounded.</a:t>
            </a:r>
          </a:p>
          <a:p>
            <a:r>
              <a:rPr lang="en-US"/>
              <a:t>Fortunately, requests in typical network-based server applications -web servers, mail servers, file servers - usually meet these guidelines. </a:t>
            </a:r>
          </a:p>
          <a:p>
            <a:r>
              <a:rPr lang="en-US"/>
              <a:t>Some tasks have characteristics that require or preclude a specific execution policy. </a:t>
            </a:r>
          </a:p>
          <a:p>
            <a:r>
              <a:rPr lang="en-US"/>
              <a:t>Tasks that depend on other tasks require that the thread pool be large enough that tasks are never queued or rejected</a:t>
            </a:r>
          </a:p>
          <a:p>
            <a:r>
              <a:rPr lang="en-US"/>
              <a:t>Tasks that exploit thread confinement require sequential execution.</a:t>
            </a:r>
          </a:p>
          <a:p>
            <a:r>
              <a:rPr lang="en-US">
                <a:solidFill>
                  <a:srgbClr val="FF0000"/>
                </a:solidFill>
              </a:rPr>
              <a:t>Document these requirements so that future maintainers do not undermine safety or liveness by substituting an incompatible execution policy.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 earlier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Lecture L6-TaskExecution – covered many of the issues from Chapter 8</a:t>
            </a:r>
          </a:p>
          <a:p>
            <a:pPr lvl="1"/>
            <a:r>
              <a:rPr lang="en-US"/>
              <a:t>Thread starvation and deadlock</a:t>
            </a:r>
          </a:p>
          <a:p>
            <a:pPr lvl="1"/>
            <a:r>
              <a:rPr lang="en-US"/>
              <a:t>Sizing thread pools</a:t>
            </a:r>
          </a:p>
          <a:p>
            <a:pPr lvl="1"/>
            <a:r>
              <a:rPr lang="en-US"/>
              <a:t>ThreadPoolExecutor</a:t>
            </a:r>
          </a:p>
          <a:p>
            <a:pPr lvl="1"/>
            <a:r>
              <a:rPr lang="en-US"/>
              <a:t>Managed queued tasks</a:t>
            </a:r>
          </a:p>
          <a:p>
            <a:pPr lvl="1"/>
            <a:r>
              <a:rPr lang="en-US"/>
              <a:t>Saturation policies</a:t>
            </a:r>
          </a:p>
          <a:p>
            <a:pPr lvl="1"/>
            <a:r>
              <a:rPr lang="en-US"/>
              <a:t>threadFactory</a:t>
            </a:r>
          </a:p>
          <a:p>
            <a:pPr lvl="1"/>
            <a:r>
              <a:rPr lang="en-US"/>
              <a:t>Customizing ThreadPoolExecutor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Recall:</a:t>
            </a:r>
          </a:p>
          <a:p>
            <a:r>
              <a:rPr lang="en-US">
                <a:latin typeface="Courier"/>
                <a:cs typeface="Courier"/>
              </a:rPr>
              <a:t>public interface ExecutorService extends Executor</a:t>
            </a:r>
          </a:p>
          <a:p>
            <a:r>
              <a:rPr lang="en-US">
                <a:latin typeface="Courier"/>
                <a:cs typeface="Courier"/>
              </a:rPr>
              <a:t>public class Executors extends Object</a:t>
            </a:r>
          </a:p>
          <a:p>
            <a:pPr marL="0" indent="0">
              <a:buNone/>
            </a:pPr>
            <a:r>
              <a:rPr lang="en-US"/>
              <a:t>     //Factory and utility methods for Executor, ExecutorService,</a:t>
            </a:r>
          </a:p>
          <a:p>
            <a:pPr marL="0" indent="0">
              <a:buNone/>
            </a:pPr>
            <a:r>
              <a:rPr lang="en-US"/>
              <a:t>     //ScheduledExecutorService, ThreadFactory, and Callable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Lectures 19</a:t>
            </a:r>
            <a:r>
              <a:rPr lang="en-US" dirty="0"/>
              <a:t> </a:t>
            </a:r>
            <a:r>
              <a:rPr lang="en-US" dirty="0" smtClean="0"/>
              <a:t>&amp; 20</a:t>
            </a:r>
            <a:br>
              <a:rPr lang="en-US" dirty="0" smtClean="0"/>
            </a:br>
            <a:r>
              <a:rPr lang="en-US" dirty="0" smtClean="0"/>
              <a:t>Parallelizing Algorithms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 multiple flows of control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Parallelism</a:t>
            </a:r>
            <a:r>
              <a:rPr lang="en-US" dirty="0" smtClean="0"/>
              <a:t>:  simultaneous flows of control</a:t>
            </a:r>
          </a:p>
          <a:p>
            <a:r>
              <a:rPr lang="en-US" dirty="0" smtClean="0"/>
              <a:t>Reasons for concurrency</a:t>
            </a:r>
          </a:p>
          <a:p>
            <a:pPr lvl="1"/>
            <a:r>
              <a:rPr lang="en-US" dirty="0" smtClean="0"/>
              <a:t>Improvements in throughput, responsiveness</a:t>
            </a:r>
          </a:p>
          <a:p>
            <a:pPr lvl="1"/>
            <a:r>
              <a:rPr lang="en-US" dirty="0" smtClean="0"/>
              <a:t>Natural fit to application domain</a:t>
            </a:r>
          </a:p>
          <a:p>
            <a:r>
              <a:rPr lang="en-US" dirty="0" smtClean="0"/>
              <a:t>Reasons for </a:t>
            </a:r>
            <a:r>
              <a:rPr lang="en-US" dirty="0" smtClean="0">
                <a:solidFill>
                  <a:srgbClr val="FF0000"/>
                </a:solidFill>
              </a:rPr>
              <a:t>parallelism</a:t>
            </a:r>
          </a:p>
          <a:p>
            <a:pPr lvl="1"/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important topic in </a:t>
            </a:r>
            <a:r>
              <a:rPr lang="en-US" dirty="0" smtClean="0">
                <a:solidFill>
                  <a:srgbClr val="FF0000"/>
                </a:solidFill>
              </a:rPr>
              <a:t>parallelism</a:t>
            </a:r>
            <a:r>
              <a:rPr lang="en-US" dirty="0" smtClean="0"/>
              <a:t>:  making existing sequential algorithms run in parallel</a:t>
            </a:r>
          </a:p>
          <a:p>
            <a:pPr lvl="1"/>
            <a:r>
              <a:rPr lang="en-US" dirty="0" smtClean="0"/>
              <a:t>Existing algorithms often perform common, important tasks (e.g. sorting, searching, depth-first search)</a:t>
            </a:r>
          </a:p>
          <a:p>
            <a:pPr lvl="1"/>
            <a:r>
              <a:rPr lang="en-US" dirty="0" smtClean="0"/>
              <a:t>Making them more efficient improves application / system performance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Tasks</a:t>
            </a:r>
            <a:r>
              <a:rPr lang="en-US" dirty="0" smtClean="0"/>
              <a:t> offer a framework for studying parallelization</a:t>
            </a:r>
          </a:p>
          <a:p>
            <a:pPr lvl="1"/>
            <a:r>
              <a:rPr lang="en-US" dirty="0" smtClean="0"/>
              <a:t>Idea:  identify computations within algorithms that can be thought of as tasks (i.e. can be performed independently)</a:t>
            </a:r>
          </a:p>
          <a:p>
            <a:pPr lvl="1"/>
            <a:r>
              <a:rPr lang="en-US" dirty="0" smtClean="0"/>
              <a:t>Execute these tasks concurrently, BUT …</a:t>
            </a:r>
          </a:p>
          <a:p>
            <a:pPr lvl="1"/>
            <a:r>
              <a:rPr lang="en-US" dirty="0" smtClean="0"/>
              <a:t>… Tune concurrent execution to make best use of computational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16419</TotalTime>
  <Words>3235</Words>
  <Application>Microsoft Macintosh PowerPoint</Application>
  <PresentationFormat>On-screen Show (4:3)</PresentationFormat>
  <Paragraphs>458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CSYE 7215: Parallel &amp; Multithreaded Programming  Textbook:  Brian Goetz et al.  "Java Concurrency in Practice.”  Lecture 8: Parallelizing Algorithms</vt:lpstr>
      <vt:lpstr>Lecture overview</vt:lpstr>
      <vt:lpstr>Couplings between tasks and execution policies </vt:lpstr>
      <vt:lpstr>Tasks that require specific execution policies </vt:lpstr>
      <vt:lpstr>In other words …</vt:lpstr>
      <vt:lpstr>Topics covered earlier</vt:lpstr>
      <vt:lpstr>Lectures 19 &amp; 20 Parallelizing Algorithms</vt:lpstr>
      <vt:lpstr>Recall</vt:lpstr>
      <vt:lpstr>Parallelizing Algorithms</vt:lpstr>
      <vt:lpstr>Loop Parallelization</vt:lpstr>
      <vt:lpstr>Loop Parallelization (2)</vt:lpstr>
      <vt:lpstr>Parallelizing Recursion</vt:lpstr>
      <vt:lpstr>Example (JCIP pp. 182):  Depth-First Search</vt:lpstr>
      <vt:lpstr>Parallelizing Depth-First Search</vt:lpstr>
      <vt:lpstr>Performance Tuning</vt:lpstr>
      <vt:lpstr>Recall Quicksort http://en.wikipedia.org/wiki/Quicksort </vt:lpstr>
      <vt:lpstr>Sequential Quicksort code from IntArraySortUtils.java</vt:lpstr>
      <vt:lpstr>Parallelized Quicksort Code from ParallelQuickSortNew.java (1)</vt:lpstr>
      <vt:lpstr>Parallelized Quicksort Code from ParallelQuickSortNew.java (2)</vt:lpstr>
      <vt:lpstr>Parallelized Quicksort Code from ParallelQuickSort.java (3)</vt:lpstr>
      <vt:lpstr>Performance</vt:lpstr>
      <vt:lpstr>Tuning Parallel Quicksort</vt:lpstr>
      <vt:lpstr>Tuned Parallelized Quicksort Code: ParallelQuickSortNewTunable.java</vt:lpstr>
      <vt:lpstr>Recall: Parallelization of Sequential Algorithms</vt:lpstr>
      <vt:lpstr>What About Dependent Tasks?</vt:lpstr>
      <vt:lpstr>Example:  Mergesort http://en.wikipedia.org/wiki/Merge_sort </vt:lpstr>
      <vt:lpstr>How To Parallelize Mergesort?</vt:lpstr>
      <vt:lpstr>Mergesort and Thread-Starvation Deadlock</vt:lpstr>
      <vt:lpstr>Performance Tuning for Tasks with Dependencies</vt:lpstr>
      <vt:lpstr>ParallelMergeSortTunable.java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102</cp:revision>
  <dcterms:created xsi:type="dcterms:W3CDTF">2014-09-29T16:23:53Z</dcterms:created>
  <dcterms:modified xsi:type="dcterms:W3CDTF">2016-04-04T14:30:50Z</dcterms:modified>
</cp:coreProperties>
</file>