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0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Parallel </a:t>
            </a: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9: Fork/Join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ork()</a:t>
            </a:r>
            <a:r>
              <a:rPr lang="en-US" dirty="0" smtClean="0"/>
              <a:t> has effect of submitting task to </a:t>
            </a:r>
            <a:r>
              <a:rPr lang="en-US" dirty="0" err="1" smtClean="0"/>
              <a:t>ForkJoinPool</a:t>
            </a:r>
            <a:endParaRPr lang="en-US" dirty="0" smtClean="0"/>
          </a:p>
          <a:p>
            <a:pPr lvl="1"/>
            <a:r>
              <a:rPr lang="en-US" dirty="0" smtClean="0"/>
              <a:t>Task is placed in </a:t>
            </a:r>
            <a:r>
              <a:rPr lang="en-US" dirty="0" err="1" smtClean="0"/>
              <a:t>deque</a:t>
            </a:r>
            <a:r>
              <a:rPr lang="en-US" dirty="0" smtClean="0"/>
              <a:t> of “parent task” </a:t>
            </a:r>
          </a:p>
          <a:p>
            <a:pPr lvl="2"/>
            <a:r>
              <a:rPr lang="en-US" dirty="0" smtClean="0"/>
              <a:t>i.e. one that performed fork()</a:t>
            </a:r>
          </a:p>
          <a:p>
            <a:pPr lvl="1"/>
            <a:r>
              <a:rPr lang="en-US" dirty="0" smtClean="0"/>
              <a:t>Task performing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 smtClean="0"/>
              <a:t>keeps executing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oin()</a:t>
            </a:r>
            <a:r>
              <a:rPr lang="en-US" dirty="0" smtClean="0"/>
              <a:t> has effect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/>
              <a:t> in Future&lt;V&gt;</a:t>
            </a:r>
          </a:p>
          <a:p>
            <a:pPr lvl="1"/>
            <a:r>
              <a:rPr lang="en-US" dirty="0" smtClean="0"/>
              <a:t>Task performing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 </a:t>
            </a:r>
            <a:r>
              <a:rPr lang="en-US" dirty="0" smtClean="0"/>
              <a:t>waits until result of subtask is available</a:t>
            </a:r>
          </a:p>
          <a:p>
            <a:pPr lvl="1"/>
            <a:r>
              <a:rPr lang="en-US" dirty="0" smtClean="0"/>
              <a:t>While it is waiting it may start work on other tasks in its </a:t>
            </a:r>
            <a:r>
              <a:rPr lang="en-US" dirty="0" err="1" smtClean="0"/>
              <a:t>deque</a:t>
            </a:r>
            <a:r>
              <a:rPr lang="en-US" dirty="0" smtClean="0"/>
              <a:t> or engage in work-stealing</a:t>
            </a:r>
          </a:p>
          <a:p>
            <a:pPr lvl="1"/>
            <a:r>
              <a:rPr lang="en-US" dirty="0" smtClean="0"/>
              <a:t>Note:  unlike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/>
              <a:t>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US" dirty="0" smtClean="0"/>
              <a:t> is not a “blocking operation” in the standard sense:  no </a:t>
            </a:r>
            <a:r>
              <a:rPr lang="en-US" dirty="0" err="1" smtClean="0">
                <a:latin typeface="Courier New"/>
                <a:cs typeface="Courier New"/>
              </a:rPr>
              <a:t>InterruptedException</a:t>
            </a:r>
            <a:r>
              <a:rPr lang="en-US" dirty="0" smtClean="0"/>
              <a:t> can be thrown!</a:t>
            </a:r>
          </a:p>
          <a:p>
            <a:pPr lvl="1"/>
            <a:r>
              <a:rPr lang="en-US" dirty="0" smtClean="0"/>
              <a:t>Using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also forestalls thread-starvation deadlock</a:t>
            </a:r>
          </a:p>
          <a:p>
            <a:pPr lvl="2"/>
            <a:r>
              <a:rPr lang="en-US" dirty="0" smtClean="0"/>
              <a:t>Although number of worker threads is fixed …</a:t>
            </a:r>
          </a:p>
          <a:p>
            <a:pPr lvl="2"/>
            <a:r>
              <a:rPr lang="en-US" dirty="0" smtClean="0"/>
              <a:t>…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sz="2300" dirty="0" smtClean="0"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cs typeface="Courier New" panose="02070309020205020404" pitchFamily="49" charset="0"/>
              </a:rPr>
              <a:t>d</a:t>
            </a:r>
            <a:r>
              <a:rPr lang="en-US" dirty="0" smtClean="0"/>
              <a:t>oesn’t block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Fork/Join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class of </a:t>
            </a:r>
            <a:r>
              <a:rPr lang="en-US" dirty="0" err="1" smtClean="0"/>
              <a:t>ForkJoinTasks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 err="1" smtClean="0"/>
              <a:t>ForkJoinTasks</a:t>
            </a:r>
            <a:r>
              <a:rPr lang="en-US" dirty="0" smtClean="0"/>
              <a:t> create subtasks, call fork, join,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Client application (i.e. one calling Fork/Join application) does this: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ForkJoinPool</a:t>
            </a:r>
            <a:endParaRPr lang="en-US" dirty="0" smtClean="0"/>
          </a:p>
          <a:p>
            <a:pPr lvl="1"/>
            <a:r>
              <a:rPr lang="en-US" dirty="0" smtClean="0"/>
              <a:t>Create task for entire problem to be solved</a:t>
            </a:r>
          </a:p>
          <a:p>
            <a:pPr lvl="1"/>
            <a:r>
              <a:rPr lang="en-US" dirty="0" smtClean="0"/>
              <a:t>Call invoke method of </a:t>
            </a:r>
            <a:r>
              <a:rPr lang="en-US" dirty="0" err="1" smtClean="0"/>
              <a:t>ForkJoinPool</a:t>
            </a:r>
            <a:r>
              <a:rPr lang="en-US" dirty="0" smtClean="0"/>
              <a:t> with this task</a:t>
            </a:r>
          </a:p>
          <a:p>
            <a:r>
              <a:rPr lang="en-US" dirty="0" smtClean="0"/>
              <a:t>Note that </a:t>
            </a:r>
            <a:r>
              <a:rPr lang="en-US" dirty="0" err="1" smtClean="0"/>
              <a:t>ForkJoinTasks</a:t>
            </a:r>
            <a:r>
              <a:rPr lang="en-US" dirty="0" smtClean="0"/>
              <a:t> do not usually call invoke method of </a:t>
            </a:r>
            <a:r>
              <a:rPr lang="en-US" dirty="0" err="1" smtClean="0"/>
              <a:t>ForkJoinPool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Tuning of Fork/Join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ForkJoinPools</a:t>
            </a:r>
            <a:r>
              <a:rPr lang="en-US" dirty="0" smtClean="0"/>
              <a:t> automatically manage number of threads to try to maximize parallelism</a:t>
            </a:r>
          </a:p>
          <a:p>
            <a:r>
              <a:rPr lang="en-US" dirty="0" smtClean="0"/>
              <a:t>Application must manage task-creation overhead</a:t>
            </a:r>
          </a:p>
          <a:p>
            <a:pPr lvl="1"/>
            <a:r>
              <a:rPr lang="en-US" dirty="0" smtClean="0"/>
              <a:t>Use thresholds, just like with other executor-based parallelizing approaches</a:t>
            </a:r>
          </a:p>
          <a:p>
            <a:pPr lvl="1"/>
            <a:r>
              <a:rPr lang="en-US" dirty="0" smtClean="0"/>
              <a:t>Thresholds determine when to create new tasks vs. using sequential solutions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Fork/Join?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Fork/Join in Java tuned for maximizing parallelism</a:t>
            </a:r>
          </a:p>
          <a:p>
            <a:pPr lvl="1"/>
            <a:r>
              <a:rPr lang="en-US" dirty="0" smtClean="0"/>
              <a:t>Idea is to give solutions to big problems fast</a:t>
            </a:r>
          </a:p>
          <a:p>
            <a:pPr lvl="1"/>
            <a:r>
              <a:rPr lang="en-US" dirty="0" smtClean="0"/>
              <a:t>Algorithms should be in a divide-and-conquer style</a:t>
            </a:r>
          </a:p>
          <a:p>
            <a:r>
              <a:rPr lang="en-US" dirty="0" smtClean="0"/>
              <a:t>Other performance considerations are not paramount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Responsiveness</a:t>
            </a:r>
          </a:p>
          <a:p>
            <a:r>
              <a:rPr lang="en-US" dirty="0" smtClean="0"/>
              <a:t>So, when to use Fork/Join?</a:t>
            </a:r>
          </a:p>
          <a:p>
            <a:pPr lvl="1"/>
            <a:r>
              <a:rPr lang="en-US" dirty="0" smtClean="0"/>
              <a:t>When problem has natural divide-and-conquer formulation</a:t>
            </a:r>
          </a:p>
          <a:p>
            <a:pPr lvl="1"/>
            <a:r>
              <a:rPr lang="en-US" dirty="0" smtClean="0"/>
              <a:t>Parallelism </a:t>
            </a:r>
            <a:r>
              <a:rPr lang="en-US" dirty="0" smtClean="0"/>
              <a:t>is primary performance criterion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36"/>
            <a:ext cx="8229600" cy="284604"/>
          </a:xfrm>
        </p:spPr>
        <p:txBody>
          <a:bodyPr>
            <a:normAutofit fontScale="90000"/>
          </a:bodyPr>
          <a:lstStyle/>
          <a:p>
            <a:r>
              <a:rPr lang="en-US" sz="2000" b="1"/>
              <a:t>An example (http://homes.cs.washington.edu/~djg/teachingMaterials/grossmanSPAC_forkJoinFramework.html)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2639"/>
            <a:ext cx="8229600" cy="6208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/>
              <a:t>import java.util.concurrent.ForkJoinPool;</a:t>
            </a:r>
          </a:p>
          <a:p>
            <a:pPr marL="0" indent="0">
              <a:buNone/>
            </a:pPr>
            <a:r>
              <a:rPr lang="en-US" sz="1300"/>
              <a:t>import java.util.concurrent.RecursiveTask;</a:t>
            </a:r>
          </a:p>
          <a:p>
            <a:pPr marL="0" indent="0">
              <a:buNone/>
            </a:pPr>
            <a:r>
              <a:rPr lang="en-US" sz="1300"/>
              <a:t>class Globals { static ForkJoinPool fjPool = new ForkJoinPool();  }</a:t>
            </a:r>
          </a:p>
          <a:p>
            <a:pPr marL="0" indent="0">
              <a:buNone/>
            </a:pPr>
            <a:r>
              <a:rPr lang="en-US" sz="1300"/>
              <a:t>class Sum extends RecursiveTask&lt;Long&gt; {</a:t>
            </a:r>
          </a:p>
          <a:p>
            <a:pPr marL="0" indent="0">
              <a:buNone/>
            </a:pPr>
            <a:r>
              <a:rPr lang="en-US" sz="1300"/>
              <a:t> 	static final int SEQUENTIAL_THRESHOLD = 5000;</a:t>
            </a:r>
          </a:p>
          <a:p>
            <a:pPr marL="0" indent="0">
              <a:buNone/>
            </a:pPr>
            <a:r>
              <a:rPr lang="en-US" sz="1300"/>
              <a:t>   	int low;   int high;</a:t>
            </a:r>
          </a:p>
          <a:p>
            <a:pPr marL="0" indent="0">
              <a:buNone/>
            </a:pPr>
            <a:r>
              <a:rPr lang="en-US" sz="1300"/>
              <a:t>  	int[] array;</a:t>
            </a:r>
          </a:p>
          <a:p>
            <a:pPr marL="0" indent="0">
              <a:buNone/>
            </a:pPr>
            <a:r>
              <a:rPr lang="en-US" sz="1300"/>
              <a:t> 	Sum(int[] arr, int lo, int hi) {  array = arr;  low   = lo;  high  = hi;  }</a:t>
            </a:r>
          </a:p>
          <a:p>
            <a:pPr marL="0" indent="0">
              <a:buNone/>
            </a:pPr>
            <a:r>
              <a:rPr lang="en-US" sz="1300"/>
              <a:t> 	protected Long compute() {</a:t>
            </a:r>
          </a:p>
          <a:p>
            <a:pPr marL="0" indent="0">
              <a:buNone/>
            </a:pPr>
            <a:r>
              <a:rPr lang="en-US" sz="1300"/>
              <a:t> 		if(high - low &lt;= SEQUENTIAL_THRESHOLD) {</a:t>
            </a:r>
          </a:p>
          <a:p>
            <a:pPr marL="0" indent="0">
              <a:buNone/>
            </a:pPr>
            <a:r>
              <a:rPr lang="en-US" sz="1300"/>
              <a:t> 			long sum = 0;</a:t>
            </a:r>
          </a:p>
          <a:p>
            <a:pPr marL="0" indent="0">
              <a:buNone/>
            </a:pPr>
            <a:r>
              <a:rPr lang="en-US" sz="1300"/>
              <a:t>  			for(int i=low; i &lt; high; ++i) </a:t>
            </a:r>
          </a:p>
          <a:p>
            <a:pPr marL="0" indent="0">
              <a:buNone/>
            </a:pPr>
            <a:r>
              <a:rPr lang="en-US" sz="1300"/>
              <a:t> 				sum += array[i];</a:t>
            </a:r>
          </a:p>
          <a:p>
            <a:pPr marL="0" indent="0">
              <a:buNone/>
            </a:pPr>
            <a:r>
              <a:rPr lang="en-US" sz="1300"/>
              <a:t>  			return sum;</a:t>
            </a:r>
          </a:p>
          <a:p>
            <a:pPr marL="0" indent="0">
              <a:buNone/>
            </a:pPr>
            <a:r>
              <a:rPr lang="en-US" sz="1300"/>
              <a:t>		 } else {</a:t>
            </a:r>
          </a:p>
          <a:p>
            <a:pPr marL="0" indent="0">
              <a:buNone/>
            </a:pPr>
            <a:r>
              <a:rPr lang="en-US" sz="1300"/>
              <a:t> 			int mid = low + (high - low) / 2;</a:t>
            </a:r>
          </a:p>
          <a:p>
            <a:pPr marL="0" indent="0">
              <a:buNone/>
            </a:pPr>
            <a:r>
              <a:rPr lang="en-US" sz="1300"/>
              <a:t>  			Sum left  = new Sum(array, low, mid);</a:t>
            </a:r>
          </a:p>
          <a:p>
            <a:pPr marL="0" indent="0">
              <a:buNone/>
            </a:pPr>
            <a:r>
              <a:rPr lang="en-US" sz="1300"/>
              <a:t>    			Sum right = new Sum(array, mid, high);</a:t>
            </a:r>
          </a:p>
          <a:p>
            <a:pPr marL="0" indent="0">
              <a:buNone/>
            </a:pPr>
            <a:r>
              <a:rPr lang="en-US" sz="1300"/>
              <a:t>   			left.fork();					</a:t>
            </a:r>
            <a:r>
              <a:rPr lang="en-US" sz="1300">
                <a:solidFill>
                  <a:srgbClr val="3366FF"/>
                </a:solidFill>
              </a:rPr>
              <a:t>//compute in parallel</a:t>
            </a:r>
          </a:p>
          <a:p>
            <a:pPr marL="0" indent="0">
              <a:buNone/>
            </a:pPr>
            <a:r>
              <a:rPr lang="en-US" sz="1300"/>
              <a:t>   			long rightAns = right.compute();		</a:t>
            </a:r>
            <a:r>
              <a:rPr lang="en-US" sz="1300">
                <a:solidFill>
                  <a:srgbClr val="3366FF"/>
                </a:solidFill>
              </a:rPr>
              <a:t>//just continue the current task</a:t>
            </a:r>
          </a:p>
          <a:p>
            <a:pPr marL="0" indent="0">
              <a:buNone/>
            </a:pPr>
            <a:r>
              <a:rPr lang="en-US" sz="1300"/>
              <a:t>  			long leftAns  = left.join();			</a:t>
            </a:r>
            <a:r>
              <a:rPr lang="en-US" sz="1300">
                <a:solidFill>
                  <a:srgbClr val="3366FF"/>
                </a:solidFill>
              </a:rPr>
              <a:t>//wait for result of left; order is imortant!</a:t>
            </a:r>
          </a:p>
          <a:p>
            <a:pPr marL="0" indent="0">
              <a:buNone/>
            </a:pPr>
            <a:r>
              <a:rPr lang="en-US" sz="1300"/>
              <a:t>  			return leftAns + rightAns;</a:t>
            </a:r>
          </a:p>
          <a:p>
            <a:pPr marL="0" indent="0">
              <a:buNone/>
            </a:pPr>
            <a:r>
              <a:rPr lang="en-US" sz="1300"/>
              <a:t>    	}   	}</a:t>
            </a:r>
          </a:p>
          <a:p>
            <a:pPr marL="0" indent="0">
              <a:buNone/>
            </a:pPr>
            <a:r>
              <a:rPr lang="en-US" sz="1300"/>
              <a:t>  	static long sumArray(int[] array) {</a:t>
            </a:r>
          </a:p>
          <a:p>
            <a:pPr marL="0" indent="0">
              <a:buNone/>
            </a:pPr>
            <a:r>
              <a:rPr lang="en-US" sz="1300"/>
              <a:t>    		return Globals.fjPool.invoke(new Sum(array,0,array.length));</a:t>
            </a:r>
          </a:p>
          <a:p>
            <a:pPr marL="0" indent="0">
              <a:buNone/>
            </a:pPr>
            <a:r>
              <a:rPr lang="en-US" sz="130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examples:</a:t>
            </a:r>
          </a:p>
          <a:p>
            <a:pPr lvl="1"/>
            <a:r>
              <a:rPr lang="en-US" dirty="0" smtClean="0"/>
              <a:t>ForkJoinSum.java</a:t>
            </a:r>
          </a:p>
          <a:p>
            <a:pPr lvl="1"/>
            <a:r>
              <a:rPr lang="en-US" dirty="0" smtClean="0"/>
              <a:t>ForkJoinSumTunable.java</a:t>
            </a:r>
          </a:p>
          <a:p>
            <a:pPr lvl="1"/>
            <a:r>
              <a:rPr lang="en-US" smtClean="0"/>
              <a:t>ForkJoinMergeSort.java</a:t>
            </a:r>
          </a:p>
          <a:p>
            <a:pPr marL="342900" lvl="1" indent="-342900">
              <a:buFont typeface="Arial"/>
              <a:buChar char="•"/>
            </a:pPr>
            <a:r>
              <a:rPr lang="en-US"/>
              <a:t>Readings (in </a:t>
            </a:r>
            <a:r>
              <a:rPr lang="en-US" dirty="0">
                <a:solidFill>
                  <a:srgbClr val="3366FF"/>
                </a:solidFill>
              </a:rPr>
              <a:t> (in Course Materials/Readings)</a:t>
            </a:r>
            <a:r>
              <a:rPr lang="en-US"/>
              <a:t>:</a:t>
            </a:r>
            <a:endParaRPr lang="en-US" smtClean="0"/>
          </a:p>
          <a:p>
            <a:pPr lvl="1"/>
            <a:r>
              <a:rPr lang="en-US" dirty="0">
                <a:solidFill>
                  <a:srgbClr val="3366FF"/>
                </a:solidFill>
              </a:rPr>
              <a:t>Brian Goetz. “Java theory and practice: Stick a fork in it, Part 1 Learn how to exploit fine-grained parallelism using the fork-join framework coming in Java 7”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Brian Goetz. “Stick a fork in it, Part 2 Accelerate sorting and searching with the ParallelArray classes in Java 7”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6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Lecture 21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Fork/Join Parallelism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Quicksort, </a:t>
            </a:r>
            <a:r>
              <a:rPr lang="en-US" dirty="0" err="1" smtClean="0"/>
              <a:t>Mergesort</a:t>
            </a:r>
            <a:r>
              <a:rPr lang="en-US" dirty="0" smtClean="0"/>
              <a:t> are examples of </a:t>
            </a:r>
            <a:r>
              <a:rPr lang="en-US" i="1" dirty="0" smtClean="0">
                <a:solidFill>
                  <a:srgbClr val="FF0000"/>
                </a:solidFill>
              </a:rPr>
              <a:t>divide-and-conquer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Basic structure of divide-and-conquer algorithms: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If problem is small enough, solve it directly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Otherwise</a:t>
            </a:r>
          </a:p>
          <a:p>
            <a:pPr marL="1481137" lvl="3" indent="-457200">
              <a:buFont typeface="+mj-lt"/>
              <a:buAutoNum type="alphaLcPeriod"/>
            </a:pPr>
            <a:r>
              <a:rPr lang="en-US" dirty="0" smtClean="0"/>
              <a:t>Break problem into </a:t>
            </a:r>
            <a:r>
              <a:rPr lang="en-US" dirty="0" err="1" smtClean="0"/>
              <a:t>subproblems</a:t>
            </a:r>
            <a:endParaRPr lang="en-US" dirty="0"/>
          </a:p>
          <a:p>
            <a:pPr marL="1481137" lvl="3" indent="-457200">
              <a:buFont typeface="+mj-lt"/>
              <a:buAutoNum type="alphaLcPeriod"/>
            </a:pPr>
            <a:r>
              <a:rPr lang="en-US" dirty="0" smtClean="0"/>
              <a:t>Solve </a:t>
            </a:r>
            <a:r>
              <a:rPr lang="en-US" dirty="0" err="1" smtClean="0"/>
              <a:t>subproblems</a:t>
            </a:r>
            <a:r>
              <a:rPr lang="en-US" dirty="0" smtClean="0"/>
              <a:t> recursively</a:t>
            </a:r>
          </a:p>
          <a:p>
            <a:pPr marL="1481137" lvl="3" indent="-457200">
              <a:buFont typeface="+mj-lt"/>
              <a:buAutoNum type="alphaLcPeriod"/>
            </a:pPr>
            <a:r>
              <a:rPr lang="en-US" dirty="0" smtClean="0"/>
              <a:t>Assemble solutions of </a:t>
            </a:r>
            <a:r>
              <a:rPr lang="en-US" dirty="0" err="1" smtClean="0"/>
              <a:t>subproblems</a:t>
            </a:r>
            <a:r>
              <a:rPr lang="en-US" dirty="0" smtClean="0"/>
              <a:t> into over-all solution</a:t>
            </a:r>
          </a:p>
          <a:p>
            <a:pPr lvl="1"/>
            <a:r>
              <a:rPr lang="en-US" dirty="0" smtClean="0"/>
              <a:t>If algorithm is tail-recursive, step 2.c. is not necessary</a:t>
            </a:r>
          </a:p>
          <a:p>
            <a:r>
              <a:rPr lang="en-US" dirty="0" smtClean="0"/>
              <a:t>Other examples</a:t>
            </a:r>
          </a:p>
          <a:p>
            <a:pPr lvl="1"/>
            <a:r>
              <a:rPr lang="en-US" dirty="0" smtClean="0"/>
              <a:t>Depth-first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Euclid’s algorithm (200 B.C.!)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9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Parallelizing Divide-and-Conquer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basic strategy:  turn recursive calls into tasks</a:t>
            </a:r>
          </a:p>
          <a:p>
            <a:pPr lvl="1"/>
            <a:r>
              <a:rPr lang="en-US" dirty="0" smtClean="0"/>
              <a:t>Solve the small instances directly</a:t>
            </a:r>
          </a:p>
          <a:p>
            <a:pPr lvl="1"/>
            <a:r>
              <a:rPr lang="en-US" dirty="0" smtClean="0"/>
              <a:t>For larger instances requiring recursive calls, create tasks for each recursive call</a:t>
            </a:r>
          </a:p>
          <a:p>
            <a:r>
              <a:rPr lang="en-US" dirty="0" smtClean="0"/>
              <a:t>Performance tuning</a:t>
            </a:r>
          </a:p>
          <a:p>
            <a:pPr lvl="1"/>
            <a:r>
              <a:rPr lang="en-US" dirty="0" smtClean="0"/>
              <a:t>Use a larger threshold than that specified in the original algorithm for switch to sequential solving</a:t>
            </a:r>
          </a:p>
          <a:p>
            <a:pPr lvl="1"/>
            <a:r>
              <a:rPr lang="en-US" dirty="0" smtClean="0"/>
              <a:t>Threshold should take account of original problem size, number of CPUs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7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1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Fork/Join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52752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Parallelizing divide-and-conquer algorithms is frequent enough that Java 7 has specialized support: </a:t>
            </a:r>
            <a:r>
              <a:rPr lang="en-US" i="1" dirty="0" smtClean="0">
                <a:solidFill>
                  <a:srgbClr val="FF0000"/>
                </a:solidFill>
              </a:rPr>
              <a:t>Fork/Join parallelism </a:t>
            </a:r>
          </a:p>
          <a:p>
            <a:r>
              <a:rPr lang="en-US" dirty="0" smtClean="0"/>
              <a:t>Components of Fork/Join framework</a:t>
            </a:r>
          </a:p>
          <a:p>
            <a:pPr lvl="1"/>
            <a:r>
              <a:rPr lang="en-US" dirty="0" smtClean="0"/>
              <a:t>Specialized executor class: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ForkJoinPool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ExecutorService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Uses specialized thread-pool management, work distribution strategies tuned for divide and conquer</a:t>
            </a:r>
          </a:p>
          <a:p>
            <a:pPr lvl="2"/>
            <a:r>
              <a:rPr lang="en-US" dirty="0"/>
              <a:t>Executes fork-join tasks </a:t>
            </a:r>
            <a:r>
              <a:rPr lang="en-US" dirty="0">
                <a:latin typeface="Courier"/>
                <a:cs typeface="Courier"/>
              </a:rPr>
              <a:t>ForkJoinTask&lt;V&gt;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Specialized task class: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ForkJoinTask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&lt;V&gt;</a:t>
            </a:r>
          </a:p>
          <a:p>
            <a:pPr lvl="2"/>
            <a:r>
              <a:rPr lang="en-US" dirty="0" smtClean="0"/>
              <a:t>Implements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Future&lt;V&gt;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Has numerous specialized operations</a:t>
            </a:r>
          </a:p>
          <a:p>
            <a:pPr lvl="2"/>
            <a:r>
              <a:rPr lang="en-US" dirty="0" smtClean="0"/>
              <a:t>Two important subclasses</a:t>
            </a:r>
          </a:p>
          <a:p>
            <a:pPr lvl="3"/>
            <a:r>
              <a:rPr lang="en-US" dirty="0" err="1" smtClean="0">
                <a:latin typeface="Courier"/>
                <a:cs typeface="Courier"/>
              </a:rPr>
              <a:t>RecursiveTask</a:t>
            </a:r>
            <a:r>
              <a:rPr lang="en-US" dirty="0" smtClean="0"/>
              <a:t>:  like Callable in that  value is returned</a:t>
            </a:r>
          </a:p>
          <a:p>
            <a:pPr lvl="3"/>
            <a:r>
              <a:rPr lang="en-US" dirty="0" err="1" smtClean="0">
                <a:latin typeface="Courier"/>
                <a:cs typeface="Courier"/>
              </a:rPr>
              <a:t>RecursiveAction</a:t>
            </a:r>
            <a:r>
              <a:rPr lang="en-US" dirty="0" smtClean="0"/>
              <a:t>:  like Runnable in that no value is returned</a:t>
            </a:r>
          </a:p>
          <a:p>
            <a:r>
              <a:rPr lang="en-US" dirty="0" smtClean="0"/>
              <a:t>Basic idea:  exploit specialized structure of divide-and-conquer dependencies to improve </a:t>
            </a:r>
            <a:r>
              <a:rPr lang="en-US" i="1" dirty="0" smtClean="0">
                <a:solidFill>
                  <a:srgbClr val="FF0000"/>
                </a:solidFill>
              </a:rPr>
              <a:t>parallelism</a:t>
            </a:r>
            <a:r>
              <a:rPr lang="en-US" dirty="0" smtClean="0"/>
              <a:t> (i.e. execution time)</a:t>
            </a:r>
          </a:p>
          <a:p>
            <a:r>
              <a:rPr lang="en-US" dirty="0"/>
              <a:t>Provide support for finer-granularity parallelizm (really many cores)</a:t>
            </a:r>
          </a:p>
          <a:p>
            <a:r>
              <a:rPr lang="en-US" dirty="0" smtClean="0"/>
              <a:t>Especially if lots of I/O is required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ForkJoinPool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executor for fork-join tasks</a:t>
            </a:r>
          </a:p>
          <a:p>
            <a:pPr lvl="1"/>
            <a:r>
              <a:rPr lang="en-US" dirty="0" smtClean="0"/>
              <a:t>Maintains thread pool (workers)</a:t>
            </a:r>
          </a:p>
          <a:p>
            <a:pPr lvl="1"/>
            <a:r>
              <a:rPr lang="en-US" dirty="0" smtClean="0"/>
              <a:t>Allocates work among worker threads</a:t>
            </a:r>
          </a:p>
          <a:p>
            <a:r>
              <a:rPr lang="en-US" dirty="0" smtClean="0"/>
              <a:t>Key attributes</a:t>
            </a:r>
          </a:p>
          <a:p>
            <a:pPr lvl="1"/>
            <a:r>
              <a:rPr lang="en-US" dirty="0" smtClean="0"/>
              <a:t>Limits number of workers to number of CPUs (default) or user-specified number</a:t>
            </a:r>
          </a:p>
          <a:p>
            <a:pPr lvl="1"/>
            <a:r>
              <a:rPr lang="en-US" dirty="0" smtClean="0"/>
              <a:t>Workers that are waiting for subtasks to complete are put to work on other subtasks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Work-stealing</a:t>
            </a:r>
            <a:r>
              <a:rPr lang="en-US" dirty="0" smtClean="0"/>
              <a:t> used to keep workers busy</a:t>
            </a:r>
          </a:p>
          <a:p>
            <a:pPr lvl="2"/>
            <a:r>
              <a:rPr lang="en-US" dirty="0" smtClean="0"/>
              <a:t>Each worker has its own work queue (actually, a work </a:t>
            </a:r>
            <a:r>
              <a:rPr lang="en-US" i="1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d</a:t>
            </a:r>
            <a:r>
              <a:rPr lang="en-US" dirty="0" err="1" smtClean="0"/>
              <a:t>eque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double-ended queue</a:t>
            </a:r>
            <a:endParaRPr lang="en-US" dirty="0" smtClean="0"/>
          </a:p>
          <a:p>
            <a:pPr lvl="2"/>
            <a:r>
              <a:rPr lang="en-US" dirty="0" smtClean="0"/>
              <a:t>When a worker’s </a:t>
            </a:r>
            <a:r>
              <a:rPr lang="en-US" dirty="0" err="1" smtClean="0"/>
              <a:t>deque</a:t>
            </a:r>
            <a:r>
              <a:rPr lang="en-US" dirty="0" smtClean="0"/>
              <a:t> is empty, it takes work from another worker’s </a:t>
            </a:r>
            <a:r>
              <a:rPr lang="en-US" dirty="0" err="1" smtClean="0"/>
              <a:t>deque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27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ourier New" pitchFamily="49" charset="0"/>
              </a:rPr>
              <a:t>Key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024"/>
            <a:ext cx="8229600" cy="51591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Constructors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95325" lvl="2" indent="0">
              <a:buNone/>
            </a:pPr>
            <a:r>
              <a:rPr lang="en-US" dirty="0"/>
              <a:t>Creates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/>
              <a:t> with parallelism equal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Runtime.availableProcessors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using the default thread factory, 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UncaughtExceptionHandler</a:t>
            </a:r>
            <a:r>
              <a:rPr lang="en-US" dirty="0"/>
              <a:t>, and non-</a:t>
            </a:r>
            <a:r>
              <a:rPr lang="en-US" dirty="0" err="1"/>
              <a:t>async</a:t>
            </a:r>
            <a:r>
              <a:rPr lang="en-US" dirty="0"/>
              <a:t> LIFO processing mode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parallelism) </a:t>
            </a:r>
          </a:p>
          <a:p>
            <a:pPr marL="695325" lvl="2" indent="0">
              <a:buNone/>
            </a:pPr>
            <a:r>
              <a:rPr lang="en-US" dirty="0"/>
              <a:t>Creates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/>
              <a:t> with the indicated parallelism level, the default thread factory, 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UncaughtExceptionHandler</a:t>
            </a:r>
            <a:r>
              <a:rPr lang="en-US" dirty="0"/>
              <a:t>, and non-</a:t>
            </a:r>
            <a:r>
              <a:rPr lang="en-US" dirty="0" err="1"/>
              <a:t>async</a:t>
            </a:r>
            <a:r>
              <a:rPr lang="en-US" dirty="0"/>
              <a:t> LIFO processing </a:t>
            </a:r>
            <a:r>
              <a:rPr lang="en-US" dirty="0" smtClean="0"/>
              <a:t>mode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parallelism,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ForkJoinPool.ForkJoinWorkerThreadFactory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factory,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Thread.UncaughtExceptionHandler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handler,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asyncMode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695325" lvl="2" indent="0">
              <a:buNone/>
            </a:pPr>
            <a:r>
              <a:rPr lang="en-US" dirty="0"/>
              <a:t>Creates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/>
              <a:t> with the given </a:t>
            </a:r>
            <a:r>
              <a:rPr lang="en-US" dirty="0" smtClean="0"/>
              <a:t>parameters</a:t>
            </a:r>
          </a:p>
          <a:p>
            <a:pPr marL="695325" lvl="2" indent="0">
              <a:buNone/>
            </a:pPr>
            <a:r>
              <a:rPr lang="en-US" dirty="0"/>
              <a:t>If </a:t>
            </a:r>
            <a:r>
              <a:rPr lang="en-US" b="1" u="sng" dirty="0">
                <a:latin typeface="Courier"/>
                <a:cs typeface="Courier"/>
              </a:rPr>
              <a:t>asyncMode</a:t>
            </a:r>
            <a:r>
              <a:rPr lang="en-US" dirty="0"/>
              <a:t> true, establishes local </a:t>
            </a:r>
            <a:r>
              <a:rPr lang="en-US" dirty="0" smtClean="0"/>
              <a:t>first-in-first-out (FIFO) </a:t>
            </a:r>
            <a:r>
              <a:rPr lang="en-US" dirty="0"/>
              <a:t>scheduling mode for forked tasks that are </a:t>
            </a:r>
            <a:r>
              <a:rPr lang="en-US" b="1" u="sng" dirty="0"/>
              <a:t>never joined</a:t>
            </a:r>
            <a:r>
              <a:rPr lang="en-US" dirty="0"/>
              <a:t>. This mode may be more appropriate than default locally stack-based mode in applications in which worker threads only process event-style asynchronous tasks. For default value, use false.</a:t>
            </a:r>
          </a:p>
          <a:p>
            <a:pPr marL="347662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&lt;V&gt; V invoke(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ForkJoinTask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&lt;V&gt;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task) </a:t>
            </a:r>
          </a:p>
          <a:p>
            <a:pPr marL="352424" lvl="1" indent="0">
              <a:buNone/>
            </a:pPr>
            <a:r>
              <a:rPr lang="en-US" dirty="0"/>
              <a:t>Performs the given task, returning its result upon completion.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r>
              <a:rPr lang="en-US" dirty="0" smtClean="0"/>
              <a:t>?  Work Stealing?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Short for “double-ended queue” (pronounced “deck”); allows adding / removing elements from both ends</a:t>
            </a:r>
          </a:p>
          <a:p>
            <a:r>
              <a:rPr lang="en-US" dirty="0" smtClean="0"/>
              <a:t>Each worker thread has a </a:t>
            </a:r>
            <a:r>
              <a:rPr lang="en-US" dirty="0" err="1" smtClean="0"/>
              <a:t>deque</a:t>
            </a:r>
            <a:r>
              <a:rPr lang="en-US" dirty="0" smtClean="0"/>
              <a:t> containing tasks to work on (analogous to “stack” used </a:t>
            </a:r>
            <a:r>
              <a:rPr lang="en-US" smtClean="0"/>
              <a:t>for recursion)</a:t>
            </a:r>
            <a:endParaRPr lang="en-US" dirty="0" smtClean="0"/>
          </a:p>
          <a:p>
            <a:pPr lvl="1"/>
            <a:r>
              <a:rPr lang="en-US" dirty="0" smtClean="0"/>
              <a:t>When new tasks are created, they are “pushed” onto the front of the </a:t>
            </a:r>
            <a:r>
              <a:rPr lang="en-US" dirty="0" err="1" smtClean="0"/>
              <a:t>deque</a:t>
            </a:r>
            <a:r>
              <a:rPr lang="en-US" dirty="0" smtClean="0"/>
              <a:t> (i.e. opposite of what you do with a queue)</a:t>
            </a:r>
          </a:p>
          <a:p>
            <a:pPr lvl="1"/>
            <a:r>
              <a:rPr lang="en-US" dirty="0"/>
              <a:t>When a worker finishes a task, or blocks on the current one, it “pops” the next task from the front of its </a:t>
            </a:r>
            <a:r>
              <a:rPr lang="en-US" dirty="0" err="1"/>
              <a:t>deque</a:t>
            </a:r>
            <a:endParaRPr lang="en-US" dirty="0"/>
          </a:p>
          <a:p>
            <a:r>
              <a:rPr lang="en-US" dirty="0" smtClean="0"/>
              <a:t>When a worker’s </a:t>
            </a:r>
            <a:r>
              <a:rPr lang="en-US" dirty="0" err="1" smtClean="0"/>
              <a:t>deque</a:t>
            </a:r>
            <a:r>
              <a:rPr lang="en-US" dirty="0" smtClean="0"/>
              <a:t> is empty it tries to steal a task from the </a:t>
            </a:r>
            <a:r>
              <a:rPr lang="en-US" i="1" dirty="0" smtClean="0">
                <a:solidFill>
                  <a:srgbClr val="FF0000"/>
                </a:solidFill>
              </a:rPr>
              <a:t>back</a:t>
            </a:r>
            <a:r>
              <a:rPr lang="en-US" dirty="0" smtClean="0"/>
              <a:t> of one of the other workers’ </a:t>
            </a:r>
            <a:r>
              <a:rPr lang="en-US" dirty="0" err="1" smtClean="0"/>
              <a:t>deques</a:t>
            </a:r>
            <a:endParaRPr lang="en-US" dirty="0" smtClean="0"/>
          </a:p>
          <a:p>
            <a:pPr lvl="1"/>
            <a:r>
              <a:rPr lang="en-US" dirty="0" smtClean="0"/>
              <a:t>If it is successful it works on this task, using its own </a:t>
            </a:r>
            <a:r>
              <a:rPr lang="en-US" dirty="0" err="1" smtClean="0"/>
              <a:t>deque</a:t>
            </a:r>
            <a:r>
              <a:rPr lang="en-US" dirty="0" smtClean="0"/>
              <a:t> to push / pop subtasks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-like features ensure results of “stolen” tasks are available to original task owner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82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ForkJoinTask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&lt;V&gt;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9" y="1095184"/>
            <a:ext cx="8715785" cy="52611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Tasks that are managed by </a:t>
            </a:r>
            <a:r>
              <a:rPr lang="en-US" dirty="0" err="1" smtClean="0">
                <a:latin typeface="Courier"/>
                <a:cs typeface="Courier"/>
              </a:rPr>
              <a:t>ForkJoinPool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Besides usual </a:t>
            </a:r>
            <a:r>
              <a:rPr lang="en-US" dirty="0" smtClean="0">
                <a:latin typeface="Courier"/>
                <a:cs typeface="Courier"/>
              </a:rPr>
              <a:t>Future</a:t>
            </a:r>
            <a:r>
              <a:rPr lang="en-US" dirty="0" smtClean="0"/>
              <a:t> methods (e.g. </a:t>
            </a:r>
            <a:r>
              <a:rPr lang="en-US" dirty="0" smtClean="0">
                <a:latin typeface="Courier"/>
                <a:cs typeface="Courier"/>
              </a:rPr>
              <a:t>get()</a:t>
            </a:r>
            <a:r>
              <a:rPr lang="en-US" dirty="0" smtClean="0"/>
              <a:t>), other key methods are: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&lt;V&gt; fork() </a:t>
            </a:r>
          </a:p>
          <a:p>
            <a:pPr marL="685800" lvl="2" indent="0">
              <a:buNone/>
            </a:pPr>
            <a:r>
              <a:rPr lang="en-US" dirty="0"/>
              <a:t>Arranges to asynchronously execute this </a:t>
            </a:r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 join() </a:t>
            </a:r>
          </a:p>
          <a:p>
            <a:pPr marL="685800" lvl="2" indent="0">
              <a:buNone/>
            </a:pPr>
            <a:r>
              <a:rPr lang="en-US" dirty="0"/>
              <a:t>Returns the result of the computation when it is done.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 invoke() </a:t>
            </a:r>
          </a:p>
          <a:p>
            <a:pPr marL="685800" lvl="2" indent="0">
              <a:buNone/>
            </a:pPr>
            <a:r>
              <a:rPr lang="en-US" dirty="0"/>
              <a:t>Commences performing this task, awaits its completion if necessary, and returns its result, or throws an (unchecked) </a:t>
            </a:r>
            <a:r>
              <a:rPr lang="en-US" dirty="0" err="1"/>
              <a:t>RuntimeException</a:t>
            </a:r>
            <a:r>
              <a:rPr lang="en-US" dirty="0"/>
              <a:t> or Error if the underlying computation did so.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getPool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85800" lvl="2" indent="0">
              <a:buNone/>
            </a:pPr>
            <a:r>
              <a:rPr lang="en-US" dirty="0"/>
              <a:t>Returns the pool hosting the current task execution, or null if this task is executing outside of any </a:t>
            </a:r>
            <a:r>
              <a:rPr lang="en-US" dirty="0" err="1" smtClean="0"/>
              <a:t>ForkJoinPool</a:t>
            </a:r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getPool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- returns the pool hosting this thread</a:t>
            </a:r>
            <a:endParaRPr lang="en-US" dirty="0" smtClean="0"/>
          </a:p>
          <a:p>
            <a:pPr lvl="1"/>
            <a:r>
              <a:rPr lang="en-US" dirty="0" err="1" smtClean="0"/>
              <a:t>ForkJoinTasks</a:t>
            </a:r>
            <a:r>
              <a:rPr lang="en-US" dirty="0" smtClean="0"/>
              <a:t> contain internal reference to the </a:t>
            </a:r>
            <a:r>
              <a:rPr lang="en-US" dirty="0" err="1" smtClean="0"/>
              <a:t>ForkJoinPool</a:t>
            </a:r>
            <a:r>
              <a:rPr lang="en-US" dirty="0" smtClean="0"/>
              <a:t> they belong to</a:t>
            </a:r>
          </a:p>
          <a:p>
            <a:pPr lvl="1"/>
            <a:r>
              <a:rPr lang="en-US" dirty="0" smtClean="0"/>
              <a:t>When a </a:t>
            </a:r>
            <a:r>
              <a:rPr lang="en-US" dirty="0" err="1" smtClean="0"/>
              <a:t>ForkJoinTask</a:t>
            </a:r>
            <a:r>
              <a:rPr lang="en-US" dirty="0" smtClean="0"/>
              <a:t> forks another task, the new task inherits the </a:t>
            </a:r>
            <a:r>
              <a:rPr lang="en-US" dirty="0" err="1" smtClean="0"/>
              <a:t>ForkJoinPool</a:t>
            </a:r>
            <a:r>
              <a:rPr lang="en-US" dirty="0" smtClean="0"/>
              <a:t> from the caller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17919</TotalTime>
  <Words>1308</Words>
  <Application>Microsoft Macintosh PowerPoint</Application>
  <PresentationFormat>On-screen Show (4:3)</PresentationFormat>
  <Paragraphs>195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Courier</vt:lpstr>
      <vt:lpstr>Courier New</vt:lpstr>
      <vt:lpstr>Helvetica</vt:lpstr>
      <vt:lpstr>Mangal</vt:lpstr>
      <vt:lpstr>Arial</vt:lpstr>
      <vt:lpstr>Office Theme</vt:lpstr>
      <vt:lpstr>CSYE 7215: Parallel &amp; Multithreaded Programming  Textbook:  Brian Goetz et al.  "Java Concurrency in Practice.”  Lecture 9: Fork/Join</vt:lpstr>
      <vt:lpstr>Lecture 21 Fork/Join Parallelism</vt:lpstr>
      <vt:lpstr>Divide and Conquer</vt:lpstr>
      <vt:lpstr>Parallelizing Divide-and-Conquer Algorithms</vt:lpstr>
      <vt:lpstr>Fork/Join Parallelism</vt:lpstr>
      <vt:lpstr>ForkJoinPool</vt:lpstr>
      <vt:lpstr>Key ForkJoinPool Methods</vt:lpstr>
      <vt:lpstr>Deque?  Work Stealing?</vt:lpstr>
      <vt:lpstr>ForkJoinTask&lt;V&gt;</vt:lpstr>
      <vt:lpstr>More on fork(), join()</vt:lpstr>
      <vt:lpstr>Structure of a Fork/Join Application</vt:lpstr>
      <vt:lpstr>Performance Tuning of Fork/Join Applications</vt:lpstr>
      <vt:lpstr>When To Use Fork/Join?</vt:lpstr>
      <vt:lpstr>An example (http://homes.cs.washington.edu/~djg/teachingMaterials/grossmanSPAC_forkJoinFramework.html)</vt:lpstr>
      <vt:lpstr>Examples and Readings</vt:lpstr>
    </vt:vector>
  </TitlesOfParts>
  <Company>Northeastern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Mieczyslaw Kokar</cp:lastModifiedBy>
  <cp:revision>90</cp:revision>
  <dcterms:created xsi:type="dcterms:W3CDTF">2014-09-29T16:23:53Z</dcterms:created>
  <dcterms:modified xsi:type="dcterms:W3CDTF">2016-11-10T02:40:02Z</dcterms:modified>
</cp:coreProperties>
</file>