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469" r:id="rId4"/>
  </p:sldMasterIdLst>
  <p:notesMasterIdLst>
    <p:notesMasterId r:id="rId39"/>
  </p:notesMasterIdLst>
  <p:handoutMasterIdLst>
    <p:handoutMasterId r:id="rId40"/>
  </p:handoutMasterIdLst>
  <p:sldIdLst>
    <p:sldId id="307" r:id="rId5"/>
    <p:sldId id="325" r:id="rId6"/>
    <p:sldId id="319" r:id="rId7"/>
    <p:sldId id="367" r:id="rId8"/>
    <p:sldId id="328" r:id="rId9"/>
    <p:sldId id="334" r:id="rId10"/>
    <p:sldId id="365" r:id="rId11"/>
    <p:sldId id="337" r:id="rId12"/>
    <p:sldId id="368" r:id="rId13"/>
    <p:sldId id="369" r:id="rId14"/>
    <p:sldId id="340" r:id="rId15"/>
    <p:sldId id="341" r:id="rId16"/>
    <p:sldId id="338" r:id="rId17"/>
    <p:sldId id="344" r:id="rId18"/>
    <p:sldId id="345" r:id="rId19"/>
    <p:sldId id="342" r:id="rId20"/>
    <p:sldId id="346" r:id="rId21"/>
    <p:sldId id="347" r:id="rId22"/>
    <p:sldId id="349" r:id="rId23"/>
    <p:sldId id="352" r:id="rId24"/>
    <p:sldId id="354" r:id="rId25"/>
    <p:sldId id="348" r:id="rId26"/>
    <p:sldId id="353" r:id="rId27"/>
    <p:sldId id="355" r:id="rId28"/>
    <p:sldId id="356" r:id="rId29"/>
    <p:sldId id="357" r:id="rId30"/>
    <p:sldId id="351" r:id="rId31"/>
    <p:sldId id="360" r:id="rId32"/>
    <p:sldId id="358" r:id="rId33"/>
    <p:sldId id="361" r:id="rId34"/>
    <p:sldId id="364" r:id="rId35"/>
    <p:sldId id="324" r:id="rId36"/>
    <p:sldId id="322" r:id="rId37"/>
    <p:sldId id="366" r:id="rId38"/>
  </p:sldIdLst>
  <p:sldSz cx="9144000" cy="5143500" type="screen16x9"/>
  <p:notesSz cx="7010400" cy="9296400"/>
  <p:custDataLst>
    <p:tags r:id="rId4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>
          <p15:clr>
            <a:srgbClr val="A4A3A4"/>
          </p15:clr>
        </p15:guide>
        <p15:guide id="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44444"/>
    <a:srgbClr val="808080"/>
    <a:srgbClr val="FFAF00"/>
    <a:srgbClr val="3DC6EF"/>
    <a:srgbClr val="6EA204"/>
    <a:srgbClr val="6E2585"/>
    <a:srgbClr val="3D6AE6"/>
    <a:srgbClr val="0085C3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94830" autoAdjust="0"/>
  </p:normalViewPr>
  <p:slideViewPr>
    <p:cSldViewPr snapToGrid="0">
      <p:cViewPr varScale="1">
        <p:scale>
          <a:sx n="120" d="100"/>
          <a:sy n="120" d="100"/>
        </p:scale>
        <p:origin x="200" y="424"/>
      </p:cViewPr>
      <p:guideLst>
        <p:guide orient="horz" pos="3072"/>
        <p:guide pos="5577"/>
        <p:guide pos="180"/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32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tags" Target="tags/tag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8" y="384175"/>
            <a:ext cx="698817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453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18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297680" cy="664797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defRPr lang="en-US" sz="160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59646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948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97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296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140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674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203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9161" y="1901258"/>
            <a:ext cx="3046048" cy="10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009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5264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</p:spTree>
    <p:extLst>
      <p:ext uri="{BB962C8B-B14F-4D97-AF65-F5344CB8AC3E}">
        <p14:creationId xmlns:p14="http://schemas.microsoft.com/office/powerpoint/2010/main" val="1820015626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158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45558314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9" name="Rectangle 8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782497511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095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989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0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264629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008808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n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82715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1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j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 baseline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5222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24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2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tx2"/>
                </a:solidFill>
                <a:latin typeface="+mn-lt"/>
              </a:defRPr>
            </a:lvl4pPr>
            <a:lvl5pPr>
              <a:buClr>
                <a:schemeClr val="tx2"/>
              </a:buClr>
              <a:defRPr sz="1800" b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b="0" dirty="0" smtClean="0">
                <a:solidFill>
                  <a:schemeClr val="tx2"/>
                </a:solidFill>
                <a:latin typeface="+mn-lt"/>
              </a:defRPr>
            </a:lvl4pPr>
            <a:lvl5pPr>
              <a:defRPr lang="en-US" b="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6245082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67705"/>
            <a:ext cx="428527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13572051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10/5/16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10/5/16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2699" y="-1"/>
            <a:ext cx="9156699" cy="1097280"/>
          </a:xfrm>
          <a:custGeom>
            <a:avLst/>
            <a:gdLst>
              <a:gd name="connsiteX0" fmla="*/ 0 w 9144000"/>
              <a:gd name="connsiteY0" fmla="*/ 0 h 1219474"/>
              <a:gd name="connsiteX1" fmla="*/ 9144000 w 9144000"/>
              <a:gd name="connsiteY1" fmla="*/ 0 h 1219474"/>
              <a:gd name="connsiteX2" fmla="*/ 9144000 w 9144000"/>
              <a:gd name="connsiteY2" fmla="*/ 1219474 h 1219474"/>
              <a:gd name="connsiteX3" fmla="*/ 0 w 9144000"/>
              <a:gd name="connsiteY3" fmla="*/ 1219474 h 1219474"/>
              <a:gd name="connsiteX4" fmla="*/ 0 w 9144000"/>
              <a:gd name="connsiteY4" fmla="*/ 0 h 1219474"/>
              <a:gd name="connsiteX0" fmla="*/ 0 w 9156700"/>
              <a:gd name="connsiteY0" fmla="*/ 355600 h 1219474"/>
              <a:gd name="connsiteX1" fmla="*/ 9156700 w 9156700"/>
              <a:gd name="connsiteY1" fmla="*/ 0 h 1219474"/>
              <a:gd name="connsiteX2" fmla="*/ 9156700 w 9156700"/>
              <a:gd name="connsiteY2" fmla="*/ 1219474 h 1219474"/>
              <a:gd name="connsiteX3" fmla="*/ 12700 w 9156700"/>
              <a:gd name="connsiteY3" fmla="*/ 1219474 h 1219474"/>
              <a:gd name="connsiteX4" fmla="*/ 0 w 9156700"/>
              <a:gd name="connsiteY4" fmla="*/ 355600 h 1219474"/>
              <a:gd name="connsiteX0" fmla="*/ 0 w 9169400"/>
              <a:gd name="connsiteY0" fmla="*/ 1270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12700 h 876574"/>
              <a:gd name="connsiteX0" fmla="*/ 0 w 9169400"/>
              <a:gd name="connsiteY0" fmla="*/ 0 h 914674"/>
              <a:gd name="connsiteX1" fmla="*/ 9169400 w 9169400"/>
              <a:gd name="connsiteY1" fmla="*/ 38100 h 914674"/>
              <a:gd name="connsiteX2" fmla="*/ 9156700 w 9169400"/>
              <a:gd name="connsiteY2" fmla="*/ 914674 h 914674"/>
              <a:gd name="connsiteX3" fmla="*/ 12700 w 9169400"/>
              <a:gd name="connsiteY3" fmla="*/ 914674 h 914674"/>
              <a:gd name="connsiteX4" fmla="*/ 0 w 9169400"/>
              <a:gd name="connsiteY4" fmla="*/ 0 h 914674"/>
              <a:gd name="connsiteX0" fmla="*/ 0 w 9169400"/>
              <a:gd name="connsiteY0" fmla="*/ 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0 h 876574"/>
              <a:gd name="connsiteX0" fmla="*/ 0 w 9169400"/>
              <a:gd name="connsiteY0" fmla="*/ 190500 h 1067074"/>
              <a:gd name="connsiteX1" fmla="*/ 9169400 w 9169400"/>
              <a:gd name="connsiteY1" fmla="*/ 0 h 1067074"/>
              <a:gd name="connsiteX2" fmla="*/ 9156700 w 9169400"/>
              <a:gd name="connsiteY2" fmla="*/ 1067074 h 1067074"/>
              <a:gd name="connsiteX3" fmla="*/ 12700 w 9169400"/>
              <a:gd name="connsiteY3" fmla="*/ 1067074 h 1067074"/>
              <a:gd name="connsiteX4" fmla="*/ 0 w 9169400"/>
              <a:gd name="connsiteY4" fmla="*/ 190500 h 1067074"/>
              <a:gd name="connsiteX0" fmla="*/ 0 w 9169400"/>
              <a:gd name="connsiteY0" fmla="*/ 254000 h 1130574"/>
              <a:gd name="connsiteX1" fmla="*/ 9169400 w 9169400"/>
              <a:gd name="connsiteY1" fmla="*/ 0 h 1130574"/>
              <a:gd name="connsiteX2" fmla="*/ 9156700 w 9169400"/>
              <a:gd name="connsiteY2" fmla="*/ 1130574 h 1130574"/>
              <a:gd name="connsiteX3" fmla="*/ 12700 w 9169400"/>
              <a:gd name="connsiteY3" fmla="*/ 1130574 h 1130574"/>
              <a:gd name="connsiteX4" fmla="*/ 0 w 9169400"/>
              <a:gd name="connsiteY4" fmla="*/ 254000 h 1130574"/>
              <a:gd name="connsiteX0" fmla="*/ 25400 w 9156700"/>
              <a:gd name="connsiteY0" fmla="*/ 38100 h 1130574"/>
              <a:gd name="connsiteX1" fmla="*/ 9156700 w 9156700"/>
              <a:gd name="connsiteY1" fmla="*/ 0 h 1130574"/>
              <a:gd name="connsiteX2" fmla="*/ 9144000 w 9156700"/>
              <a:gd name="connsiteY2" fmla="*/ 1130574 h 1130574"/>
              <a:gd name="connsiteX3" fmla="*/ 0 w 9156700"/>
              <a:gd name="connsiteY3" fmla="*/ 1130574 h 1130574"/>
              <a:gd name="connsiteX4" fmla="*/ 25400 w 9156700"/>
              <a:gd name="connsiteY4" fmla="*/ 38100 h 1130574"/>
              <a:gd name="connsiteX0" fmla="*/ 25400 w 9194871"/>
              <a:gd name="connsiteY0" fmla="*/ 38100 h 1130574"/>
              <a:gd name="connsiteX1" fmla="*/ 9156700 w 9194871"/>
              <a:gd name="connsiteY1" fmla="*/ 0 h 1130574"/>
              <a:gd name="connsiteX2" fmla="*/ 9194871 w 9194871"/>
              <a:gd name="connsiteY2" fmla="*/ 720847 h 1130574"/>
              <a:gd name="connsiteX3" fmla="*/ 0 w 9194871"/>
              <a:gd name="connsiteY3" fmla="*/ 1130574 h 1130574"/>
              <a:gd name="connsiteX4" fmla="*/ 25400 w 9194871"/>
              <a:gd name="connsiteY4" fmla="*/ 38100 h 1130574"/>
              <a:gd name="connsiteX0" fmla="*/ 25400 w 9220306"/>
              <a:gd name="connsiteY0" fmla="*/ 38100 h 1130574"/>
              <a:gd name="connsiteX1" fmla="*/ 9156700 w 9220306"/>
              <a:gd name="connsiteY1" fmla="*/ 0 h 1130574"/>
              <a:gd name="connsiteX2" fmla="*/ 9220306 w 9220306"/>
              <a:gd name="connsiteY2" fmla="*/ 475010 h 1130574"/>
              <a:gd name="connsiteX3" fmla="*/ 0 w 9220306"/>
              <a:gd name="connsiteY3" fmla="*/ 1130574 h 1130574"/>
              <a:gd name="connsiteX4" fmla="*/ 25400 w 9220306"/>
              <a:gd name="connsiteY4" fmla="*/ 38100 h 1130574"/>
              <a:gd name="connsiteX0" fmla="*/ 0 w 9194906"/>
              <a:gd name="connsiteY0" fmla="*/ 38100 h 990096"/>
              <a:gd name="connsiteX1" fmla="*/ 9131300 w 9194906"/>
              <a:gd name="connsiteY1" fmla="*/ 0 h 990096"/>
              <a:gd name="connsiteX2" fmla="*/ 9194906 w 9194906"/>
              <a:gd name="connsiteY2" fmla="*/ 475010 h 990096"/>
              <a:gd name="connsiteX3" fmla="*/ 35 w 9194906"/>
              <a:gd name="connsiteY3" fmla="*/ 990096 h 990096"/>
              <a:gd name="connsiteX4" fmla="*/ 0 w 9194906"/>
              <a:gd name="connsiteY4" fmla="*/ 38100 h 990096"/>
              <a:gd name="connsiteX0" fmla="*/ 0 w 9131318"/>
              <a:gd name="connsiteY0" fmla="*/ 3810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38100 h 990096"/>
              <a:gd name="connsiteX0" fmla="*/ 0 w 9131318"/>
              <a:gd name="connsiteY0" fmla="*/ 1318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13180 h 990096"/>
              <a:gd name="connsiteX0" fmla="*/ 0 w 9131318"/>
              <a:gd name="connsiteY0" fmla="*/ 0 h 1026756"/>
              <a:gd name="connsiteX1" fmla="*/ 9131300 w 9131318"/>
              <a:gd name="connsiteY1" fmla="*/ 36660 h 1026756"/>
              <a:gd name="connsiteX2" fmla="*/ 9131318 w 9131318"/>
              <a:gd name="connsiteY2" fmla="*/ 511670 h 1026756"/>
              <a:gd name="connsiteX3" fmla="*/ 35 w 9131318"/>
              <a:gd name="connsiteY3" fmla="*/ 1026756 h 1026756"/>
              <a:gd name="connsiteX4" fmla="*/ 0 w 9131318"/>
              <a:gd name="connsiteY4" fmla="*/ 0 h 10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1318" h="1026756">
                <a:moveTo>
                  <a:pt x="0" y="0"/>
                </a:moveTo>
                <a:lnTo>
                  <a:pt x="9131300" y="36660"/>
                </a:lnTo>
                <a:cubicBezTo>
                  <a:pt x="9131306" y="194997"/>
                  <a:pt x="9131312" y="353333"/>
                  <a:pt x="9131318" y="511670"/>
                </a:cubicBezTo>
                <a:lnTo>
                  <a:pt x="35" y="1026756"/>
                </a:lnTo>
                <a:cubicBezTo>
                  <a:pt x="23" y="709424"/>
                  <a:pt x="12" y="317332"/>
                  <a:pt x="0" y="0"/>
                </a:cubicBez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txBody>
          <a:bodyPr wrap="square" lIns="360000" tIns="360000" rIns="360000" bIns="360000" rtlCol="0" anchor="ctr">
            <a:spAutoFit/>
          </a:bodyPr>
          <a:lstStyle/>
          <a:p>
            <a:pPr>
              <a:lnSpc>
                <a:spcPct val="90000"/>
              </a:lnSpc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Avenir Book"/>
              <a:cs typeface="Avenir Book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6553"/>
          <a:stretch/>
        </p:blipFill>
        <p:spPr>
          <a:xfrm>
            <a:off x="8424590" y="4589409"/>
            <a:ext cx="452069" cy="36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1207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70" r:id="rId1"/>
    <p:sldLayoutId id="2147484471" r:id="rId2"/>
    <p:sldLayoutId id="2147484472" r:id="rId3"/>
    <p:sldLayoutId id="2147484473" r:id="rId4"/>
    <p:sldLayoutId id="2147484474" r:id="rId5"/>
    <p:sldLayoutId id="2147484475" r:id="rId6"/>
    <p:sldLayoutId id="2147484476" r:id="rId7"/>
    <p:sldLayoutId id="2147484477" r:id="rId8"/>
    <p:sldLayoutId id="2147484478" r:id="rId9"/>
    <p:sldLayoutId id="2147484479" r:id="rId10"/>
    <p:sldLayoutId id="2147484480" r:id="rId11"/>
    <p:sldLayoutId id="2147484481" r:id="rId12"/>
    <p:sldLayoutId id="2147484482" r:id="rId13"/>
    <p:sldLayoutId id="2147484483" r:id="rId14"/>
    <p:sldLayoutId id="2147484484" r:id="rId15"/>
    <p:sldLayoutId id="2147484485" r:id="rId16"/>
    <p:sldLayoutId id="2147484486" r:id="rId17"/>
    <p:sldLayoutId id="2147484487" r:id="rId18"/>
    <p:sldLayoutId id="2147484488" r:id="rId19"/>
    <p:sldLayoutId id="2147484489" r:id="rId20"/>
    <p:sldLayoutId id="2147484490" r:id="rId21"/>
    <p:sldLayoutId id="2147484491" r:id="rId22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ccode/mesos-module-dvdi" TargetMode="External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emccode/rexray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emc.com/products-solutions/trial-software-download/scaleio.htm" TargetMode="External"/><Relationship Id="rId3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7.png"/><Relationship Id="rId12" Type="http://schemas.openxmlformats.org/officeDocument/2006/relationships/image" Target="../media/image48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9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odedellemc/scaleio-framework" TargetMode="External"/><Relationship Id="rId3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2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3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4.jpg"/><Relationship Id="rId3" Type="http://schemas.openxmlformats.org/officeDocument/2006/relationships/image" Target="../media/image55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ccode/rexray" TargetMode="External"/><Relationship Id="rId4" Type="http://schemas.openxmlformats.org/officeDocument/2006/relationships/hyperlink" Target="https://github.com/emccode/mesos-module-dvdi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odedellemc/scaleio-framework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4320" y="1435699"/>
            <a:ext cx="7481751" cy="861774"/>
          </a:xfrm>
        </p:spPr>
        <p:txBody>
          <a:bodyPr/>
          <a:lstStyle/>
          <a:p>
            <a:r>
              <a:rPr lang="en-US" sz="2800" dirty="0"/>
              <a:t>Game </a:t>
            </a:r>
            <a:r>
              <a:rPr lang="en-US" sz="2800" dirty="0" smtClean="0"/>
              <a:t>Changer: Software-Defined Storage and Container Schedulers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73000" y="3441857"/>
            <a:ext cx="2051213" cy="137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David vonThenen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{code} by Dell EMC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rgbClr val="FFFFFF"/>
                </a:solidFill>
              </a:rPr>
              <a:t>@</a:t>
            </a:r>
            <a:r>
              <a:rPr lang="en-US" sz="1400" dirty="0" err="1" smtClean="0">
                <a:solidFill>
                  <a:srgbClr val="FFFFFF"/>
                </a:solidFill>
              </a:rPr>
              <a:t>dvonthenen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FFFF"/>
                </a:solidFill>
              </a:rPr>
              <a:t>dvonthenen.com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FFFF"/>
                </a:solidFill>
              </a:rPr>
              <a:t>github.com</a:t>
            </a:r>
            <a:r>
              <a:rPr lang="en-US" sz="1400" dirty="0">
                <a:solidFill>
                  <a:srgbClr val="FFFFFF"/>
                </a:solidFill>
              </a:rPr>
              <a:t>/</a:t>
            </a:r>
            <a:r>
              <a:rPr lang="en-US" sz="1400" dirty="0" smtClean="0">
                <a:solidFill>
                  <a:srgbClr val="FFFFFF"/>
                </a:solidFill>
              </a:rPr>
              <a:t>dvonthenen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5871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Death of a Container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3750987" cy="32975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Where does my data go?</a:t>
            </a:r>
          </a:p>
          <a:p>
            <a:r>
              <a:rPr lang="en-US" dirty="0"/>
              <a:t>T</a:t>
            </a:r>
            <a:r>
              <a:rPr lang="en-US" dirty="0" smtClean="0"/>
              <a:t>urned to the compute node’s local disk to store data</a:t>
            </a:r>
          </a:p>
          <a:p>
            <a:r>
              <a:rPr lang="en-US" dirty="0"/>
              <a:t>What happens on a node failure?</a:t>
            </a:r>
          </a:p>
          <a:p>
            <a:r>
              <a:rPr lang="en-US" dirty="0"/>
              <a:t>Production applications require high </a:t>
            </a:r>
            <a:r>
              <a:rPr lang="en-US" dirty="0" smtClean="0"/>
              <a:t>availability</a:t>
            </a:r>
          </a:p>
          <a:p>
            <a:r>
              <a:rPr lang="en-US" dirty="0" smtClean="0"/>
              <a:t>External Storage!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74319" y="2606733"/>
            <a:ext cx="3802200" cy="1892531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endParaRPr lang="en-US" kern="0" dirty="0"/>
          </a:p>
        </p:txBody>
      </p:sp>
      <p:sp>
        <p:nvSpPr>
          <p:cNvPr id="7" name="Rounded Rectangle 6"/>
          <p:cNvSpPr/>
          <p:nvPr/>
        </p:nvSpPr>
        <p:spPr>
          <a:xfrm>
            <a:off x="4192940" y="895118"/>
            <a:ext cx="4740320" cy="4007494"/>
          </a:xfrm>
          <a:prstGeom prst="round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7193023" y="952601"/>
            <a:ext cx="1313278" cy="1127772"/>
          </a:xfrm>
          <a:prstGeom prst="wedgeRoundRectCallout">
            <a:avLst>
              <a:gd name="adj1" fmla="val -16454"/>
              <a:gd name="adj2" fmla="val 65164"/>
              <a:gd name="adj3" fmla="val 16667"/>
            </a:avLst>
          </a:prstGeom>
          <a:solidFill>
            <a:schemeClr val="accent4">
              <a:alpha val="79000"/>
            </a:schemeClr>
          </a:solidFill>
          <a:ln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9" name="Picture 8" descr="ser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74" y="3205270"/>
            <a:ext cx="3399066" cy="758428"/>
          </a:xfrm>
          <a:prstGeom prst="rect">
            <a:avLst/>
          </a:prstGeom>
        </p:spPr>
      </p:pic>
      <p:pic>
        <p:nvPicPr>
          <p:cNvPr id="10" name="Picture 9" descr="container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064" y="2209741"/>
            <a:ext cx="1029106" cy="973976"/>
          </a:xfrm>
          <a:prstGeom prst="rect">
            <a:avLst/>
          </a:prstGeom>
        </p:spPr>
      </p:pic>
      <p:pic>
        <p:nvPicPr>
          <p:cNvPr id="11" name="Picture 10" descr="container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22" y="2211787"/>
            <a:ext cx="1026001" cy="971037"/>
          </a:xfrm>
          <a:prstGeom prst="rect">
            <a:avLst/>
          </a:prstGeom>
        </p:spPr>
      </p:pic>
      <p:pic>
        <p:nvPicPr>
          <p:cNvPr id="12" name="Picture 11" descr="container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884" y="2214937"/>
            <a:ext cx="1022674" cy="9678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80167" y="1040196"/>
            <a:ext cx="1204239" cy="99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800" b="1" dirty="0" smtClean="0">
                <a:solidFill>
                  <a:srgbClr val="000000"/>
                </a:solidFill>
                <a:latin typeface="+mn-lt"/>
              </a:rPr>
              <a:t>/</a:t>
            </a:r>
            <a:r>
              <a:rPr lang="en-US" sz="1800" b="1" dirty="0" err="1" smtClean="0">
                <a:solidFill>
                  <a:srgbClr val="000000"/>
                </a:solidFill>
                <a:latin typeface="+mn-lt"/>
              </a:rPr>
              <a:t>etc</a:t>
            </a:r>
            <a:r>
              <a:rPr lang="en-US" sz="1800" b="1" dirty="0" smtClean="0">
                <a:solidFill>
                  <a:srgbClr val="000000"/>
                </a:solidFill>
                <a:latin typeface="+mn-lt"/>
              </a:rPr>
              <a:t> /</a:t>
            </a:r>
            <a:r>
              <a:rPr lang="en-US" sz="1800" b="1" dirty="0" err="1" smtClean="0">
                <a:solidFill>
                  <a:srgbClr val="000000"/>
                </a:solidFill>
                <a:latin typeface="+mn-lt"/>
              </a:rPr>
              <a:t>var</a:t>
            </a:r>
            <a:endParaRPr lang="en-US" sz="1800" b="1" dirty="0" smtClean="0">
              <a:solidFill>
                <a:srgbClr val="000000"/>
              </a:solidFill>
              <a:latin typeface="+mn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800" b="1" dirty="0" smtClean="0">
                <a:solidFill>
                  <a:srgbClr val="000000"/>
                </a:solidFill>
                <a:latin typeface="+mn-lt"/>
              </a:rPr>
              <a:t>/bin /opt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800" b="1" dirty="0" smtClean="0">
                <a:solidFill>
                  <a:srgbClr val="000000"/>
                </a:solidFill>
                <a:latin typeface="+mn-lt"/>
              </a:rPr>
              <a:t>/data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806005" y="3175337"/>
            <a:ext cx="3667452" cy="843107"/>
          </a:xfrm>
          <a:prstGeom prst="roundRect">
            <a:avLst/>
          </a:prstGeom>
          <a:solidFill>
            <a:schemeClr val="accent4">
              <a:alpha val="70000"/>
            </a:schemeClr>
          </a:solidFill>
          <a:ln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Multiply 14"/>
          <p:cNvSpPr/>
          <p:nvPr/>
        </p:nvSpPr>
        <p:spPr>
          <a:xfrm>
            <a:off x="6842261" y="1861405"/>
            <a:ext cx="1707829" cy="1686214"/>
          </a:xfrm>
          <a:prstGeom prst="mathMultiply">
            <a:avLst>
              <a:gd name="adj1" fmla="val 24346"/>
            </a:avLst>
          </a:prstGeom>
          <a:solidFill>
            <a:schemeClr val="accent4">
              <a:alpha val="86000"/>
            </a:schemeClr>
          </a:solidFill>
          <a:ln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2186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achieve this?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6578764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REX-Ray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endor agnostic storage orchestration engine</a:t>
            </a:r>
          </a:p>
          <a:p>
            <a:pPr lvl="1"/>
            <a:r>
              <a:rPr lang="en-US" dirty="0" smtClean="0"/>
              <a:t>AWS, GCE, ScaleIO, </a:t>
            </a:r>
            <a:r>
              <a:rPr lang="en-US" dirty="0" err="1" smtClean="0"/>
              <a:t>VirtualBox</a:t>
            </a:r>
            <a:r>
              <a:rPr lang="en-US" dirty="0" smtClean="0"/>
              <a:t>, many more</a:t>
            </a:r>
          </a:p>
          <a:p>
            <a:pPr lvl="1"/>
            <a:r>
              <a:rPr lang="en-US" dirty="0" smtClean="0"/>
              <a:t>GitHub: </a:t>
            </a:r>
            <a:r>
              <a:rPr lang="en-US" dirty="0">
                <a:hlinkClick r:id="rId2"/>
              </a:rPr>
              <a:t>https://github.com/emccode/rexray</a:t>
            </a:r>
            <a:endParaRPr lang="en-US" dirty="0"/>
          </a:p>
          <a:p>
            <a:r>
              <a:rPr lang="en-US" dirty="0" smtClean="0"/>
              <a:t>mesos-module-dvdi</a:t>
            </a:r>
          </a:p>
          <a:p>
            <a:pPr lvl="1"/>
            <a:r>
              <a:rPr lang="en-US" dirty="0" smtClean="0"/>
              <a:t>Provides hooks to Mesos agent nodes to manage external storage</a:t>
            </a:r>
          </a:p>
          <a:p>
            <a:pPr lvl="1"/>
            <a:r>
              <a:rPr lang="en-US" dirty="0" smtClean="0"/>
              <a:t>GitHub: </a:t>
            </a:r>
            <a:r>
              <a:rPr lang="en-US" dirty="0">
                <a:hlinkClick r:id="rId3"/>
              </a:rPr>
              <a:t>https://github.com/emccode/mesos-module-dvdi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1280161"/>
            <a:ext cx="1029706" cy="136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2880360"/>
            <a:ext cx="1075669" cy="15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899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Enablement is Out-Of-Band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“glue” that combines compute to external storage is add-on to the resource manager</a:t>
            </a:r>
          </a:p>
          <a:p>
            <a:r>
              <a:rPr lang="en-US" dirty="0" smtClean="0"/>
              <a:t>Obvious but easily dismissive answer: DevOps</a:t>
            </a:r>
          </a:p>
          <a:p>
            <a:pPr lvl="1"/>
            <a:r>
              <a:rPr lang="en-US" dirty="0" smtClean="0"/>
              <a:t>Software upgrades? On all nodes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Maintenance? Infrastructure,  Storage Platform, etc</a:t>
            </a:r>
          </a:p>
          <a:p>
            <a:pPr lvl="1"/>
            <a:r>
              <a:rPr lang="is-IS" dirty="0" smtClean="0"/>
              <a:t>Changes to Container Scheduler? Behaviors, APIs, etc</a:t>
            </a:r>
          </a:p>
          <a:p>
            <a:r>
              <a:rPr lang="is-IS" dirty="0" smtClean="0"/>
              <a:t>Just make it happen!</a:t>
            </a:r>
          </a:p>
          <a:p>
            <a:r>
              <a:rPr lang="is-IS" dirty="0" smtClean="0"/>
              <a:t>Almost 100% of the way there...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66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 to be an easier way</a:t>
            </a:r>
            <a:r>
              <a:rPr lang="is-IS" smtClean="0"/>
              <a:t>…</a:t>
            </a:r>
            <a:endParaRPr lang="en-US" dirty="0"/>
          </a:p>
        </p:txBody>
      </p:sp>
      <p:pic>
        <p:nvPicPr>
          <p:cNvPr id="5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987" y="1279525"/>
            <a:ext cx="3910263" cy="3200400"/>
          </a:xfrm>
        </p:spPr>
      </p:pic>
    </p:spTree>
    <p:extLst>
      <p:ext uri="{BB962C8B-B14F-4D97-AF65-F5344CB8AC3E}">
        <p14:creationId xmlns:p14="http://schemas.microsoft.com/office/powerpoint/2010/main" val="19594750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Software-Defined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752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Software-Defined Storage (SDS) serve as abstraction layer above underlying storage</a:t>
            </a:r>
          </a:p>
          <a:p>
            <a:r>
              <a:rPr lang="en-US" dirty="0" smtClean="0"/>
              <a:t>Provides a (programmatic) mechanism to provision storage</a:t>
            </a:r>
          </a:p>
          <a:p>
            <a:r>
              <a:rPr lang="en-US" dirty="0" smtClean="0"/>
              <a:t>Varying degrees of SDS: NFS, VMware Virtual Volumes</a:t>
            </a:r>
          </a:p>
        </p:txBody>
      </p:sp>
    </p:spTree>
    <p:extLst>
      <p:ext uri="{BB962C8B-B14F-4D97-AF65-F5344CB8AC3E}">
        <p14:creationId xmlns:p14="http://schemas.microsoft.com/office/powerpoint/2010/main" val="2142224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them unique?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perational - Manage provisioning and data independent of underlying hardware</a:t>
            </a:r>
          </a:p>
          <a:p>
            <a:r>
              <a:rPr lang="en-US" dirty="0" smtClean="0"/>
              <a:t>Physical - Abstract consumed logical storage from underlying physical storage</a:t>
            </a:r>
          </a:p>
          <a:p>
            <a:r>
              <a:rPr lang="en-US" dirty="0" smtClean="0"/>
              <a:t>Policy - Automation of policy driven SLAs both external (users) and internal (platform)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167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look: ScaleIO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Scale-out block storage</a:t>
            </a:r>
          </a:p>
          <a:p>
            <a:r>
              <a:rPr lang="en-US" dirty="0" smtClean="0"/>
              <a:t>Linear performance</a:t>
            </a:r>
          </a:p>
          <a:p>
            <a:r>
              <a:rPr lang="en-US" dirty="0" smtClean="0"/>
              <a:t>Elastic architecture</a:t>
            </a:r>
          </a:p>
          <a:p>
            <a:r>
              <a:rPr lang="en-US" dirty="0" smtClean="0"/>
              <a:t>Infrastructure agnostic</a:t>
            </a:r>
          </a:p>
          <a:p>
            <a:r>
              <a:rPr lang="en-US" dirty="0" smtClean="0"/>
              <a:t>Try ScaleIO as a free download: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https://www.emc.com/products-solutions/trial-software-download/scaleio.htm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13" y="1473200"/>
            <a:ext cx="38100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240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Scale-out Block Storage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4256117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Scale from 3 nodes to 1000s of nodes</a:t>
            </a:r>
          </a:p>
          <a:p>
            <a:r>
              <a:rPr lang="en-US" dirty="0" smtClean="0"/>
              <a:t>Add storage services and servers on the fly to increase capacity and performance</a:t>
            </a:r>
          </a:p>
          <a:p>
            <a:r>
              <a:rPr lang="en-US" dirty="0" smtClean="0"/>
              <a:t>Storage growth always automatically aligned with application needs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981313" y="1498292"/>
            <a:ext cx="420262" cy="2076926"/>
            <a:chOff x="4493633" y="1524000"/>
            <a:chExt cx="420262" cy="2076926"/>
          </a:xfrm>
        </p:grpSpPr>
        <p:pic>
          <p:nvPicPr>
            <p:cNvPr id="6" name="Picture 5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3633" y="1524000"/>
              <a:ext cx="420262" cy="688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3633" y="2217976"/>
              <a:ext cx="420262" cy="688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3633" y="2911951"/>
              <a:ext cx="420262" cy="688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5487373" y="1163101"/>
            <a:ext cx="408886" cy="2747309"/>
            <a:chOff x="4926595" y="1179512"/>
            <a:chExt cx="408886" cy="2747309"/>
          </a:xfrm>
        </p:grpSpPr>
        <p:pic>
          <p:nvPicPr>
            <p:cNvPr id="10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595" y="1179512"/>
              <a:ext cx="408886" cy="670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595" y="1873488"/>
              <a:ext cx="408886" cy="670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595" y="2567463"/>
              <a:ext cx="408886" cy="670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6595" y="3256438"/>
              <a:ext cx="408886" cy="670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5982057" y="866192"/>
            <a:ext cx="393160" cy="3341126"/>
            <a:chOff x="5359557" y="873126"/>
            <a:chExt cx="393160" cy="3341126"/>
          </a:xfrm>
        </p:grpSpPr>
        <p:pic>
          <p:nvPicPr>
            <p:cNvPr id="15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9557" y="873126"/>
              <a:ext cx="393160" cy="64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9557" y="1547258"/>
              <a:ext cx="393160" cy="64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9557" y="2221390"/>
              <a:ext cx="393160" cy="64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9557" y="2895522"/>
              <a:ext cx="393160" cy="64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9557" y="3569653"/>
              <a:ext cx="393160" cy="64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6461015" y="552679"/>
            <a:ext cx="366949" cy="3968152"/>
            <a:chOff x="5828535" y="639325"/>
            <a:chExt cx="366949" cy="3968152"/>
          </a:xfrm>
        </p:grpSpPr>
        <p:pic>
          <p:nvPicPr>
            <p:cNvPr id="21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8535" y="639325"/>
              <a:ext cx="366949" cy="60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8535" y="1312630"/>
              <a:ext cx="366949" cy="60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8535" y="1985935"/>
              <a:ext cx="366949" cy="60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8535" y="2659240"/>
              <a:ext cx="366949" cy="60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8535" y="3332545"/>
              <a:ext cx="366949" cy="60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8535" y="4005851"/>
              <a:ext cx="366949" cy="60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6913762" y="292234"/>
            <a:ext cx="340738" cy="4489042"/>
            <a:chOff x="6282268" y="389314"/>
            <a:chExt cx="340738" cy="4489042"/>
          </a:xfrm>
        </p:grpSpPr>
        <p:pic>
          <p:nvPicPr>
            <p:cNvPr id="28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2268" y="389314"/>
              <a:ext cx="340738" cy="558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3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2268" y="1044379"/>
              <a:ext cx="340738" cy="558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2268" y="1699444"/>
              <a:ext cx="340738" cy="558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2268" y="2354509"/>
              <a:ext cx="340738" cy="558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2268" y="3009574"/>
              <a:ext cx="340738" cy="558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2268" y="3664639"/>
              <a:ext cx="340738" cy="558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2268" y="4319704"/>
              <a:ext cx="340738" cy="558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7340298" y="70537"/>
            <a:ext cx="314528" cy="4932436"/>
            <a:chOff x="6662143" y="156875"/>
            <a:chExt cx="314528" cy="4932436"/>
          </a:xfrm>
        </p:grpSpPr>
        <p:pic>
          <p:nvPicPr>
            <p:cNvPr id="36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143" y="156875"/>
              <a:ext cx="314528" cy="515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143" y="787840"/>
              <a:ext cx="314528" cy="515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143" y="1418805"/>
              <a:ext cx="314528" cy="515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143" y="2049770"/>
              <a:ext cx="314528" cy="515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143" y="2680735"/>
              <a:ext cx="314528" cy="515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143" y="3311700"/>
              <a:ext cx="314528" cy="515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143" y="3942665"/>
              <a:ext cx="314528" cy="515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143" y="4573632"/>
              <a:ext cx="314528" cy="515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/>
          <p:cNvGrpSpPr/>
          <p:nvPr/>
        </p:nvGrpSpPr>
        <p:grpSpPr>
          <a:xfrm>
            <a:off x="7740624" y="-195610"/>
            <a:ext cx="288317" cy="5464730"/>
            <a:chOff x="7120743" y="-160552"/>
            <a:chExt cx="288317" cy="5464730"/>
          </a:xfrm>
        </p:grpSpPr>
        <p:pic>
          <p:nvPicPr>
            <p:cNvPr id="45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0743" y="-160552"/>
              <a:ext cx="288317" cy="472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3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0743" y="463451"/>
              <a:ext cx="288317" cy="472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0743" y="1087454"/>
              <a:ext cx="288317" cy="472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0743" y="1711457"/>
              <a:ext cx="288317" cy="472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0743" y="2335460"/>
              <a:ext cx="288317" cy="472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0743" y="2959463"/>
              <a:ext cx="288317" cy="472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0743" y="3583466"/>
              <a:ext cx="288317" cy="472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0743" y="4207469"/>
              <a:ext cx="288317" cy="472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0743" y="4831472"/>
              <a:ext cx="288317" cy="472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/>
          <p:cNvGrpSpPr/>
          <p:nvPr/>
        </p:nvGrpSpPr>
        <p:grpSpPr>
          <a:xfrm>
            <a:off x="8114739" y="-400050"/>
            <a:ext cx="262107" cy="5873611"/>
            <a:chOff x="7523861" y="-396378"/>
            <a:chExt cx="262107" cy="5873611"/>
          </a:xfrm>
        </p:grpSpPr>
        <p:pic>
          <p:nvPicPr>
            <p:cNvPr id="55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3861" y="-396378"/>
              <a:ext cx="262107" cy="429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3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3861" y="208497"/>
              <a:ext cx="262107" cy="429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4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3861" y="813372"/>
              <a:ext cx="262107" cy="429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3861" y="1418247"/>
              <a:ext cx="262107" cy="429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3861" y="2023122"/>
              <a:ext cx="262107" cy="429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3861" y="2627997"/>
              <a:ext cx="262107" cy="429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3861" y="3232872"/>
              <a:ext cx="262107" cy="429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3861" y="3837747"/>
              <a:ext cx="262107" cy="429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3861" y="4442622"/>
              <a:ext cx="262107" cy="429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3861" y="5047500"/>
              <a:ext cx="262107" cy="429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/>
          <p:cNvGrpSpPr/>
          <p:nvPr/>
        </p:nvGrpSpPr>
        <p:grpSpPr>
          <a:xfrm>
            <a:off x="8462644" y="-562725"/>
            <a:ext cx="235897" cy="6198960"/>
            <a:chOff x="7935181" y="-558821"/>
            <a:chExt cx="235897" cy="6198960"/>
          </a:xfrm>
        </p:grpSpPr>
        <p:pic>
          <p:nvPicPr>
            <p:cNvPr id="66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5182" y="-558821"/>
              <a:ext cx="235896" cy="386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3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5182" y="22399"/>
              <a:ext cx="235896" cy="386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4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5182" y="603619"/>
              <a:ext cx="235896" cy="386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5182" y="1184839"/>
              <a:ext cx="235896" cy="386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5182" y="1766059"/>
              <a:ext cx="235896" cy="386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5182" y="2347279"/>
              <a:ext cx="235896" cy="386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5182" y="2928499"/>
              <a:ext cx="235896" cy="386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5182" y="3509719"/>
              <a:ext cx="235896" cy="386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5182" y="4090939"/>
              <a:ext cx="235896" cy="386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5182" y="4672159"/>
              <a:ext cx="235896" cy="386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5181" y="5253380"/>
              <a:ext cx="235896" cy="386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7" name="Group 76"/>
          <p:cNvGrpSpPr/>
          <p:nvPr/>
        </p:nvGrpSpPr>
        <p:grpSpPr>
          <a:xfrm>
            <a:off x="8784343" y="-725069"/>
            <a:ext cx="212431" cy="6523649"/>
            <a:chOff x="8296663" y="-725069"/>
            <a:chExt cx="212431" cy="6523649"/>
          </a:xfrm>
        </p:grpSpPr>
        <p:pic>
          <p:nvPicPr>
            <p:cNvPr id="78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9409" y="-725069"/>
              <a:ext cx="209685" cy="343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3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9409" y="-163263"/>
              <a:ext cx="209685" cy="343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4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9409" y="398543"/>
              <a:ext cx="209685" cy="343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9409" y="960349"/>
              <a:ext cx="209685" cy="343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9409" y="1522155"/>
              <a:ext cx="209685" cy="343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9409" y="2083961"/>
              <a:ext cx="209685" cy="343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9409" y="2645767"/>
              <a:ext cx="209685" cy="343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9409" y="3207573"/>
              <a:ext cx="209685" cy="343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9409" y="3769379"/>
              <a:ext cx="209685" cy="343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9409" y="4331185"/>
              <a:ext cx="209685" cy="343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9408" y="4892991"/>
              <a:ext cx="209685" cy="343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2" descr="C:\Users\perfec1\Documents\Branding\Hardware\ScaleIO Server wIcons.png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6663" y="5454794"/>
              <a:ext cx="209685" cy="343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0" name="Rectangle 89"/>
          <p:cNvSpPr/>
          <p:nvPr/>
        </p:nvSpPr>
        <p:spPr>
          <a:xfrm>
            <a:off x="5553456" y="-8019"/>
            <a:ext cx="3602736" cy="514982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484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Architecture</a:t>
            </a:r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2764177" y="938957"/>
            <a:ext cx="740492" cy="1464364"/>
            <a:chOff x="3843513" y="2430809"/>
            <a:chExt cx="778067" cy="1487768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3513" y="2430809"/>
              <a:ext cx="242727" cy="449373"/>
            </a:xfrm>
            <a:prstGeom prst="rect">
              <a:avLst/>
            </a:prstGeom>
            <a:noFill/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3513" y="2952040"/>
              <a:ext cx="242727" cy="449373"/>
            </a:xfrm>
            <a:prstGeom prst="rect">
              <a:avLst/>
            </a:prstGeom>
            <a:noFill/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3513" y="3467315"/>
              <a:ext cx="242726" cy="449373"/>
            </a:xfrm>
            <a:prstGeom prst="rect">
              <a:avLst/>
            </a:prstGeom>
            <a:noFill/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8853" y="2432698"/>
              <a:ext cx="242727" cy="449373"/>
            </a:xfrm>
            <a:prstGeom prst="rect">
              <a:avLst/>
            </a:prstGeom>
            <a:noFill/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8853" y="2953927"/>
              <a:ext cx="242726" cy="449373"/>
            </a:xfrm>
            <a:prstGeom prst="rect">
              <a:avLst/>
            </a:prstGeom>
            <a:noFill/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8853" y="3469204"/>
              <a:ext cx="242726" cy="449373"/>
            </a:xfrm>
            <a:prstGeom prst="rect">
              <a:avLst/>
            </a:prstGeom>
            <a:noFill/>
          </p:spPr>
        </p:pic>
      </p:grpSp>
      <p:grpSp>
        <p:nvGrpSpPr>
          <p:cNvPr id="103" name="Group 102"/>
          <p:cNvGrpSpPr/>
          <p:nvPr/>
        </p:nvGrpSpPr>
        <p:grpSpPr>
          <a:xfrm>
            <a:off x="3777043" y="938958"/>
            <a:ext cx="740492" cy="1464362"/>
            <a:chOff x="3843513" y="2430810"/>
            <a:chExt cx="778067" cy="1487767"/>
          </a:xfrm>
        </p:grpSpPr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3513" y="2430810"/>
              <a:ext cx="242727" cy="449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3513" y="2952039"/>
              <a:ext cx="242727" cy="449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Picture 10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3513" y="3467315"/>
              <a:ext cx="242726" cy="449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8853" y="2432697"/>
              <a:ext cx="242727" cy="449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8853" y="2953927"/>
              <a:ext cx="242726" cy="449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8853" y="3469203"/>
              <a:ext cx="242726" cy="4493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roup 109"/>
          <p:cNvGrpSpPr/>
          <p:nvPr/>
        </p:nvGrpSpPr>
        <p:grpSpPr>
          <a:xfrm>
            <a:off x="4789910" y="938958"/>
            <a:ext cx="740492" cy="1464362"/>
            <a:chOff x="3843513" y="2430810"/>
            <a:chExt cx="778067" cy="1487767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3513" y="2430810"/>
              <a:ext cx="242727" cy="449374"/>
            </a:xfrm>
            <a:prstGeom prst="rect">
              <a:avLst/>
            </a:prstGeom>
            <a:noFill/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3513" y="2952039"/>
              <a:ext cx="242727" cy="449374"/>
            </a:xfrm>
            <a:prstGeom prst="rect">
              <a:avLst/>
            </a:prstGeom>
            <a:noFill/>
          </p:spPr>
        </p:pic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3513" y="3467315"/>
              <a:ext cx="242726" cy="449374"/>
            </a:xfrm>
            <a:prstGeom prst="rect">
              <a:avLst/>
            </a:prstGeom>
            <a:noFill/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8853" y="2432697"/>
              <a:ext cx="242727" cy="449374"/>
            </a:xfrm>
            <a:prstGeom prst="rect">
              <a:avLst/>
            </a:prstGeom>
            <a:noFill/>
          </p:spPr>
        </p:pic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8853" y="2953927"/>
              <a:ext cx="242726" cy="449374"/>
            </a:xfrm>
            <a:prstGeom prst="rect">
              <a:avLst/>
            </a:prstGeom>
            <a:noFill/>
          </p:spPr>
        </p:pic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8853" y="3469203"/>
              <a:ext cx="242726" cy="449374"/>
            </a:xfrm>
            <a:prstGeom prst="rect">
              <a:avLst/>
            </a:prstGeom>
            <a:noFill/>
          </p:spPr>
        </p:pic>
      </p:grpSp>
      <p:sp>
        <p:nvSpPr>
          <p:cNvPr id="117" name="Down Ribbon 44"/>
          <p:cNvSpPr/>
          <p:nvPr/>
        </p:nvSpPr>
        <p:spPr>
          <a:xfrm>
            <a:off x="-1" y="2696561"/>
            <a:ext cx="9144001" cy="457200"/>
          </a:xfrm>
          <a:prstGeom prst="rect">
            <a:avLst/>
          </a:prstGeom>
          <a:solidFill>
            <a:schemeClr val="bg2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02152" y="2740495"/>
            <a:ext cx="793969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Add, remove, re-allocate, on the fly, without stopping IO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79414" y="3294949"/>
            <a:ext cx="40170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tx2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AUTO-REBALANCE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when resources are added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21291" y="3981455"/>
            <a:ext cx="730142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NO CAPACITY PLANNING OR MIGRATION!</a:t>
            </a:r>
            <a:endParaRPr lang="en-US" sz="2800" b="1" dirty="0" smtClean="0">
              <a:solidFill>
                <a:schemeClr val="bg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789709" y="2720311"/>
            <a:ext cx="595745" cy="413266"/>
          </a:xfrm>
          <a:prstGeom prst="rect">
            <a:avLst/>
          </a:prstGeom>
          <a:solidFill>
            <a:schemeClr val="bg2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1385453" y="2720311"/>
            <a:ext cx="1191491" cy="413266"/>
          </a:xfrm>
          <a:prstGeom prst="rect">
            <a:avLst/>
          </a:prstGeom>
          <a:solidFill>
            <a:schemeClr val="bg2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2576944" y="2700433"/>
            <a:ext cx="5777347" cy="453328"/>
          </a:xfrm>
          <a:prstGeom prst="rect">
            <a:avLst/>
          </a:prstGeom>
          <a:solidFill>
            <a:schemeClr val="bg2"/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4603499" y="3294949"/>
            <a:ext cx="40170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tx2"/>
              </a:buClr>
            </a:pPr>
            <a:r>
              <a:rPr lang="en-US" sz="1800" dirty="0" smtClean="0">
                <a:solidFill>
                  <a:schemeClr val="bg1"/>
                </a:solidFill>
              </a:rPr>
              <a:t>AUTO-REBUILD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when resources fail or removed</a:t>
            </a:r>
          </a:p>
          <a:p>
            <a:pPr algn="ctr">
              <a:buClr>
                <a:schemeClr val="tx2"/>
              </a:buClr>
            </a:pPr>
            <a:endParaRPr lang="en-US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39721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35802E-6 L 0.11076 -1.35802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8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35802E-6 L 0.10556 -1.35802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8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20" grpId="0"/>
      <p:bldP spid="121" grpId="0" animBg="1"/>
      <p:bldP spid="122" grpId="0" animBg="1"/>
      <p:bldP spid="123" grpId="0" animBg="1"/>
      <p:bldP spid="1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Container Schedulers</a:t>
            </a:r>
          </a:p>
          <a:p>
            <a:r>
              <a:rPr lang="en-US" dirty="0" smtClean="0"/>
              <a:t>Containers In Production</a:t>
            </a:r>
          </a:p>
          <a:p>
            <a:r>
              <a:rPr lang="en-US" dirty="0" smtClean="0"/>
              <a:t>Software-Defined Storage</a:t>
            </a:r>
          </a:p>
          <a:p>
            <a:r>
              <a:rPr lang="en-US" dirty="0" smtClean="0"/>
              <a:t>Schedulers + SDS = Game Changing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282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1852" y="1097280"/>
            <a:ext cx="8766939" cy="261350"/>
          </a:xfrm>
        </p:spPr>
        <p:txBody>
          <a:bodyPr/>
          <a:lstStyle/>
          <a:p>
            <a:r>
              <a:rPr lang="en-US" sz="2000" b="0" dirty="0" smtClean="0"/>
              <a:t>Mix and match OS, hypervisors, platforms, media in the same ScaleIO system </a:t>
            </a:r>
            <a:endParaRPr lang="en-US" sz="2000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Agnostic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3393" y="1502073"/>
            <a:ext cx="914400" cy="382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3393" y="2078290"/>
            <a:ext cx="914400" cy="306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1940" y="2611782"/>
            <a:ext cx="737307" cy="355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5237" y="3171812"/>
            <a:ext cx="750712" cy="367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96120" y="1629672"/>
            <a:ext cx="1620382" cy="160182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2625868" y="429526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HYPERVISORS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0577" y="4295266"/>
            <a:ext cx="156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OPERATING</a:t>
            </a:r>
            <a:br>
              <a:rPr lang="en-US" sz="1400" dirty="0" smtClean="0">
                <a:solidFill>
                  <a:schemeClr val="tx2"/>
                </a:solidFill>
              </a:rPr>
            </a:br>
            <a:r>
              <a:rPr lang="en-US" sz="1400" dirty="0" smtClean="0">
                <a:solidFill>
                  <a:schemeClr val="tx2"/>
                </a:solidFill>
              </a:rPr>
              <a:t>SYSTEM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59366" y="4295266"/>
            <a:ext cx="1666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CLOUD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71847" y="4295266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MEDIA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203838" y="3836636"/>
            <a:ext cx="6800881" cy="383130"/>
            <a:chOff x="1134265" y="3692324"/>
            <a:chExt cx="6800881" cy="6250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134265" y="3692324"/>
              <a:ext cx="0" cy="625034"/>
            </a:xfrm>
            <a:prstGeom prst="line">
              <a:avLst/>
            </a:prstGeom>
            <a:ln w="12700" cmpd="sng">
              <a:solidFill>
                <a:schemeClr val="tx2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421020" y="3692324"/>
              <a:ext cx="0" cy="625034"/>
            </a:xfrm>
            <a:prstGeom prst="line">
              <a:avLst/>
            </a:prstGeom>
            <a:ln w="12700" cmpd="sng">
              <a:solidFill>
                <a:schemeClr val="tx2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712807" y="3692324"/>
              <a:ext cx="0" cy="625034"/>
            </a:xfrm>
            <a:prstGeom prst="line">
              <a:avLst/>
            </a:prstGeom>
            <a:ln w="12700" cmpd="sng">
              <a:solidFill>
                <a:schemeClr val="tx2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935146" y="3692324"/>
              <a:ext cx="0" cy="625034"/>
            </a:xfrm>
            <a:prstGeom prst="line">
              <a:avLst/>
            </a:prstGeom>
            <a:ln w="12700" cmpd="sng">
              <a:solidFill>
                <a:schemeClr val="tx2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618" y="1500399"/>
            <a:ext cx="1184440" cy="334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438" y="1992901"/>
            <a:ext cx="952800" cy="334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345" y="3023211"/>
            <a:ext cx="994986" cy="417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993" y="2408581"/>
            <a:ext cx="771690" cy="501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" descr="C:\Users\perfec1\Pictures\Logos\Ubuntu.png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063" y="3514413"/>
            <a:ext cx="873545" cy="19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ounded Rectangle 25"/>
          <p:cNvSpPr/>
          <p:nvPr/>
        </p:nvSpPr>
        <p:spPr>
          <a:xfrm>
            <a:off x="7612612" y="2230693"/>
            <a:ext cx="734800" cy="217112"/>
          </a:xfrm>
          <a:prstGeom prst="round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SSDs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698362" y="1463952"/>
            <a:ext cx="609600" cy="167010"/>
          </a:xfrm>
          <a:prstGeom prst="round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HDDs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640352" y="2886634"/>
            <a:ext cx="694733" cy="350762"/>
          </a:xfrm>
          <a:prstGeom prst="round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</a:rPr>
              <a:t>PCIe </a:t>
            </a:r>
            <a:r>
              <a:rPr lang="en-US" sz="900" dirty="0" smtClean="0">
                <a:solidFill>
                  <a:schemeClr val="tx2"/>
                </a:solidFill>
              </a:rPr>
              <a:t>Flash</a:t>
            </a:r>
            <a:endParaRPr lang="en-US" sz="900" dirty="0">
              <a:solidFill>
                <a:schemeClr val="tx2"/>
              </a:solidFill>
            </a:endParaRPr>
          </a:p>
        </p:txBody>
      </p:sp>
      <p:grpSp>
        <p:nvGrpSpPr>
          <p:cNvPr id="29" name="Group 41"/>
          <p:cNvGrpSpPr>
            <a:grpSpLocks noChangeAspect="1"/>
          </p:cNvGrpSpPr>
          <p:nvPr/>
        </p:nvGrpSpPr>
        <p:grpSpPr bwMode="auto">
          <a:xfrm rot="2700000">
            <a:off x="7462938" y="2954311"/>
            <a:ext cx="905564" cy="784664"/>
            <a:chOff x="1917" y="786"/>
            <a:chExt cx="1925" cy="1668"/>
          </a:xfrm>
        </p:grpSpPr>
        <p:sp>
          <p:nvSpPr>
            <p:cNvPr id="30" name="Freeform 42"/>
            <p:cNvSpPr>
              <a:spLocks/>
            </p:cNvSpPr>
            <p:nvPr/>
          </p:nvSpPr>
          <p:spPr bwMode="auto">
            <a:xfrm>
              <a:off x="1917" y="1660"/>
              <a:ext cx="872" cy="794"/>
            </a:xfrm>
            <a:custGeom>
              <a:avLst/>
              <a:gdLst>
                <a:gd name="T0" fmla="*/ 40 w 369"/>
                <a:gd name="T1" fmla="*/ 1 h 336"/>
                <a:gd name="T2" fmla="*/ 34 w 369"/>
                <a:gd name="T3" fmla="*/ 1 h 336"/>
                <a:gd name="T4" fmla="*/ 1 w 369"/>
                <a:gd name="T5" fmla="*/ 34 h 336"/>
                <a:gd name="T6" fmla="*/ 1 w 369"/>
                <a:gd name="T7" fmla="*/ 40 h 336"/>
                <a:gd name="T8" fmla="*/ 7 w 369"/>
                <a:gd name="T9" fmla="*/ 40 h 336"/>
                <a:gd name="T10" fmla="*/ 37 w 369"/>
                <a:gd name="T11" fmla="*/ 11 h 336"/>
                <a:gd name="T12" fmla="*/ 361 w 369"/>
                <a:gd name="T13" fmla="*/ 335 h 336"/>
                <a:gd name="T14" fmla="*/ 367 w 369"/>
                <a:gd name="T15" fmla="*/ 335 h 336"/>
                <a:gd name="T16" fmla="*/ 367 w 369"/>
                <a:gd name="T17" fmla="*/ 329 h 336"/>
                <a:gd name="T18" fmla="*/ 40 w 369"/>
                <a:gd name="T19" fmla="*/ 1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9" h="336">
                  <a:moveTo>
                    <a:pt x="40" y="1"/>
                  </a:moveTo>
                  <a:cubicBezTo>
                    <a:pt x="38" y="0"/>
                    <a:pt x="36" y="0"/>
                    <a:pt x="34" y="1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6"/>
                    <a:pt x="0" y="39"/>
                    <a:pt x="1" y="40"/>
                  </a:cubicBezTo>
                  <a:cubicBezTo>
                    <a:pt x="3" y="42"/>
                    <a:pt x="6" y="42"/>
                    <a:pt x="7" y="40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61" y="335"/>
                    <a:pt x="361" y="335"/>
                    <a:pt x="361" y="335"/>
                  </a:cubicBezTo>
                  <a:cubicBezTo>
                    <a:pt x="363" y="336"/>
                    <a:pt x="365" y="336"/>
                    <a:pt x="367" y="335"/>
                  </a:cubicBezTo>
                  <a:cubicBezTo>
                    <a:pt x="369" y="333"/>
                    <a:pt x="369" y="330"/>
                    <a:pt x="367" y="329"/>
                  </a:cubicBezTo>
                  <a:lnTo>
                    <a:pt x="40" y="1"/>
                  </a:lnTo>
                  <a:close/>
                </a:path>
              </a:pathLst>
            </a:custGeom>
            <a:noFill/>
            <a:ln w="127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43"/>
            <p:cNvSpPr>
              <a:spLocks noEditPoints="1"/>
            </p:cNvSpPr>
            <p:nvPr/>
          </p:nvSpPr>
          <p:spPr bwMode="auto">
            <a:xfrm>
              <a:off x="2897" y="1551"/>
              <a:ext cx="683" cy="683"/>
            </a:xfrm>
            <a:custGeom>
              <a:avLst/>
              <a:gdLst>
                <a:gd name="T0" fmla="*/ 274 w 289"/>
                <a:gd name="T1" fmla="*/ 12 h 289"/>
                <a:gd name="T2" fmla="*/ 0 w 289"/>
                <a:gd name="T3" fmla="*/ 262 h 289"/>
                <a:gd name="T4" fmla="*/ 25 w 289"/>
                <a:gd name="T5" fmla="*/ 287 h 289"/>
                <a:gd name="T6" fmla="*/ 284 w 289"/>
                <a:gd name="T7" fmla="*/ 37 h 289"/>
                <a:gd name="T8" fmla="*/ 284 w 289"/>
                <a:gd name="T9" fmla="*/ 22 h 289"/>
                <a:gd name="T10" fmla="*/ 15 w 289"/>
                <a:gd name="T11" fmla="*/ 256 h 289"/>
                <a:gd name="T12" fmla="*/ 48 w 289"/>
                <a:gd name="T13" fmla="*/ 266 h 289"/>
                <a:gd name="T14" fmla="*/ 60 w 289"/>
                <a:gd name="T15" fmla="*/ 254 h 289"/>
                <a:gd name="T16" fmla="*/ 49 w 289"/>
                <a:gd name="T17" fmla="*/ 222 h 289"/>
                <a:gd name="T18" fmla="*/ 60 w 289"/>
                <a:gd name="T19" fmla="*/ 254 h 289"/>
                <a:gd name="T20" fmla="*/ 61 w 289"/>
                <a:gd name="T21" fmla="*/ 210 h 289"/>
                <a:gd name="T22" fmla="*/ 94 w 289"/>
                <a:gd name="T23" fmla="*/ 221 h 289"/>
                <a:gd name="T24" fmla="*/ 106 w 289"/>
                <a:gd name="T25" fmla="*/ 209 h 289"/>
                <a:gd name="T26" fmla="*/ 95 w 289"/>
                <a:gd name="T27" fmla="*/ 176 h 289"/>
                <a:gd name="T28" fmla="*/ 106 w 289"/>
                <a:gd name="T29" fmla="*/ 209 h 289"/>
                <a:gd name="T30" fmla="*/ 107 w 289"/>
                <a:gd name="T31" fmla="*/ 164 h 289"/>
                <a:gd name="T32" fmla="*/ 140 w 289"/>
                <a:gd name="T33" fmla="*/ 175 h 289"/>
                <a:gd name="T34" fmla="*/ 152 w 289"/>
                <a:gd name="T35" fmla="*/ 163 h 289"/>
                <a:gd name="T36" fmla="*/ 141 w 289"/>
                <a:gd name="T37" fmla="*/ 130 h 289"/>
                <a:gd name="T38" fmla="*/ 152 w 289"/>
                <a:gd name="T39" fmla="*/ 163 h 289"/>
                <a:gd name="T40" fmla="*/ 153 w 289"/>
                <a:gd name="T41" fmla="*/ 118 h 289"/>
                <a:gd name="T42" fmla="*/ 186 w 289"/>
                <a:gd name="T43" fmla="*/ 129 h 289"/>
                <a:gd name="T44" fmla="*/ 198 w 289"/>
                <a:gd name="T45" fmla="*/ 117 h 289"/>
                <a:gd name="T46" fmla="*/ 187 w 289"/>
                <a:gd name="T47" fmla="*/ 84 h 289"/>
                <a:gd name="T48" fmla="*/ 198 w 289"/>
                <a:gd name="T49" fmla="*/ 117 h 289"/>
                <a:gd name="T50" fmla="*/ 199 w 289"/>
                <a:gd name="T51" fmla="*/ 72 h 289"/>
                <a:gd name="T52" fmla="*/ 231 w 289"/>
                <a:gd name="T53" fmla="*/ 83 h 289"/>
                <a:gd name="T54" fmla="*/ 243 w 289"/>
                <a:gd name="T55" fmla="*/ 71 h 289"/>
                <a:gd name="T56" fmla="*/ 232 w 289"/>
                <a:gd name="T57" fmla="*/ 39 h 289"/>
                <a:gd name="T58" fmla="*/ 243 w 289"/>
                <a:gd name="T59" fmla="*/ 71 h 289"/>
                <a:gd name="T60" fmla="*/ 244 w 289"/>
                <a:gd name="T61" fmla="*/ 27 h 289"/>
                <a:gd name="T62" fmla="*/ 277 w 289"/>
                <a:gd name="T63" fmla="*/ 37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9" h="289">
                  <a:moveTo>
                    <a:pt x="284" y="22"/>
                  </a:moveTo>
                  <a:cubicBezTo>
                    <a:pt x="274" y="12"/>
                    <a:pt x="274" y="12"/>
                    <a:pt x="274" y="12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22" y="284"/>
                    <a:pt x="22" y="284"/>
                    <a:pt x="22" y="284"/>
                  </a:cubicBezTo>
                  <a:cubicBezTo>
                    <a:pt x="25" y="287"/>
                    <a:pt x="25" y="287"/>
                    <a:pt x="25" y="287"/>
                  </a:cubicBezTo>
                  <a:cubicBezTo>
                    <a:pt x="27" y="289"/>
                    <a:pt x="33" y="288"/>
                    <a:pt x="37" y="284"/>
                  </a:cubicBezTo>
                  <a:cubicBezTo>
                    <a:pt x="284" y="37"/>
                    <a:pt x="284" y="37"/>
                    <a:pt x="284" y="37"/>
                  </a:cubicBezTo>
                  <a:cubicBezTo>
                    <a:pt x="288" y="33"/>
                    <a:pt x="289" y="28"/>
                    <a:pt x="286" y="25"/>
                  </a:cubicBezTo>
                  <a:lnTo>
                    <a:pt x="284" y="22"/>
                  </a:lnTo>
                  <a:close/>
                  <a:moveTo>
                    <a:pt x="37" y="277"/>
                  </a:moveTo>
                  <a:cubicBezTo>
                    <a:pt x="15" y="256"/>
                    <a:pt x="15" y="256"/>
                    <a:pt x="15" y="256"/>
                  </a:cubicBezTo>
                  <a:cubicBezTo>
                    <a:pt x="26" y="245"/>
                    <a:pt x="26" y="245"/>
                    <a:pt x="26" y="245"/>
                  </a:cubicBezTo>
                  <a:cubicBezTo>
                    <a:pt x="48" y="266"/>
                    <a:pt x="48" y="266"/>
                    <a:pt x="48" y="266"/>
                  </a:cubicBezTo>
                  <a:lnTo>
                    <a:pt x="37" y="277"/>
                  </a:lnTo>
                  <a:close/>
                  <a:moveTo>
                    <a:pt x="60" y="254"/>
                  </a:moveTo>
                  <a:cubicBezTo>
                    <a:pt x="38" y="233"/>
                    <a:pt x="38" y="233"/>
                    <a:pt x="38" y="233"/>
                  </a:cubicBezTo>
                  <a:cubicBezTo>
                    <a:pt x="49" y="222"/>
                    <a:pt x="49" y="222"/>
                    <a:pt x="49" y="222"/>
                  </a:cubicBezTo>
                  <a:cubicBezTo>
                    <a:pt x="71" y="244"/>
                    <a:pt x="71" y="244"/>
                    <a:pt x="71" y="244"/>
                  </a:cubicBezTo>
                  <a:lnTo>
                    <a:pt x="60" y="254"/>
                  </a:lnTo>
                  <a:close/>
                  <a:moveTo>
                    <a:pt x="83" y="232"/>
                  </a:moveTo>
                  <a:cubicBezTo>
                    <a:pt x="61" y="210"/>
                    <a:pt x="61" y="210"/>
                    <a:pt x="61" y="210"/>
                  </a:cubicBezTo>
                  <a:cubicBezTo>
                    <a:pt x="72" y="199"/>
                    <a:pt x="72" y="199"/>
                    <a:pt x="72" y="199"/>
                  </a:cubicBezTo>
                  <a:cubicBezTo>
                    <a:pt x="94" y="221"/>
                    <a:pt x="94" y="221"/>
                    <a:pt x="94" y="221"/>
                  </a:cubicBezTo>
                  <a:lnTo>
                    <a:pt x="83" y="232"/>
                  </a:lnTo>
                  <a:close/>
                  <a:moveTo>
                    <a:pt x="106" y="209"/>
                  </a:moveTo>
                  <a:cubicBezTo>
                    <a:pt x="84" y="187"/>
                    <a:pt x="84" y="187"/>
                    <a:pt x="84" y="187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117" y="198"/>
                    <a:pt x="117" y="198"/>
                    <a:pt x="117" y="198"/>
                  </a:cubicBezTo>
                  <a:lnTo>
                    <a:pt x="106" y="209"/>
                  </a:lnTo>
                  <a:close/>
                  <a:moveTo>
                    <a:pt x="129" y="186"/>
                  </a:moveTo>
                  <a:cubicBezTo>
                    <a:pt x="107" y="164"/>
                    <a:pt x="107" y="164"/>
                    <a:pt x="107" y="164"/>
                  </a:cubicBezTo>
                  <a:cubicBezTo>
                    <a:pt x="118" y="153"/>
                    <a:pt x="118" y="153"/>
                    <a:pt x="118" y="153"/>
                  </a:cubicBezTo>
                  <a:cubicBezTo>
                    <a:pt x="140" y="175"/>
                    <a:pt x="140" y="175"/>
                    <a:pt x="140" y="175"/>
                  </a:cubicBezTo>
                  <a:lnTo>
                    <a:pt x="129" y="186"/>
                  </a:lnTo>
                  <a:close/>
                  <a:moveTo>
                    <a:pt x="152" y="163"/>
                  </a:moveTo>
                  <a:cubicBezTo>
                    <a:pt x="130" y="141"/>
                    <a:pt x="130" y="141"/>
                    <a:pt x="130" y="141"/>
                  </a:cubicBezTo>
                  <a:cubicBezTo>
                    <a:pt x="141" y="130"/>
                    <a:pt x="141" y="130"/>
                    <a:pt x="141" y="130"/>
                  </a:cubicBezTo>
                  <a:cubicBezTo>
                    <a:pt x="163" y="152"/>
                    <a:pt x="163" y="152"/>
                    <a:pt x="163" y="152"/>
                  </a:cubicBezTo>
                  <a:lnTo>
                    <a:pt x="152" y="163"/>
                  </a:lnTo>
                  <a:close/>
                  <a:moveTo>
                    <a:pt x="175" y="140"/>
                  </a:moveTo>
                  <a:cubicBezTo>
                    <a:pt x="153" y="118"/>
                    <a:pt x="153" y="118"/>
                    <a:pt x="153" y="118"/>
                  </a:cubicBezTo>
                  <a:cubicBezTo>
                    <a:pt x="164" y="107"/>
                    <a:pt x="164" y="107"/>
                    <a:pt x="164" y="107"/>
                  </a:cubicBezTo>
                  <a:cubicBezTo>
                    <a:pt x="186" y="129"/>
                    <a:pt x="186" y="129"/>
                    <a:pt x="186" y="129"/>
                  </a:cubicBezTo>
                  <a:lnTo>
                    <a:pt x="175" y="140"/>
                  </a:lnTo>
                  <a:close/>
                  <a:moveTo>
                    <a:pt x="198" y="117"/>
                  </a:moveTo>
                  <a:cubicBezTo>
                    <a:pt x="176" y="95"/>
                    <a:pt x="176" y="95"/>
                    <a:pt x="176" y="95"/>
                  </a:cubicBezTo>
                  <a:cubicBezTo>
                    <a:pt x="187" y="84"/>
                    <a:pt x="187" y="84"/>
                    <a:pt x="187" y="84"/>
                  </a:cubicBezTo>
                  <a:cubicBezTo>
                    <a:pt x="208" y="106"/>
                    <a:pt x="208" y="106"/>
                    <a:pt x="208" y="106"/>
                  </a:cubicBezTo>
                  <a:lnTo>
                    <a:pt x="198" y="117"/>
                  </a:lnTo>
                  <a:close/>
                  <a:moveTo>
                    <a:pt x="220" y="94"/>
                  </a:moveTo>
                  <a:cubicBezTo>
                    <a:pt x="199" y="72"/>
                    <a:pt x="199" y="72"/>
                    <a:pt x="199" y="72"/>
                  </a:cubicBezTo>
                  <a:cubicBezTo>
                    <a:pt x="210" y="61"/>
                    <a:pt x="210" y="61"/>
                    <a:pt x="210" y="61"/>
                  </a:cubicBezTo>
                  <a:cubicBezTo>
                    <a:pt x="231" y="83"/>
                    <a:pt x="231" y="83"/>
                    <a:pt x="231" y="83"/>
                  </a:cubicBezTo>
                  <a:lnTo>
                    <a:pt x="220" y="94"/>
                  </a:lnTo>
                  <a:close/>
                  <a:moveTo>
                    <a:pt x="243" y="71"/>
                  </a:moveTo>
                  <a:cubicBezTo>
                    <a:pt x="222" y="49"/>
                    <a:pt x="222" y="49"/>
                    <a:pt x="222" y="49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54" y="60"/>
                    <a:pt x="254" y="60"/>
                    <a:pt x="254" y="60"/>
                  </a:cubicBezTo>
                  <a:lnTo>
                    <a:pt x="243" y="71"/>
                  </a:lnTo>
                  <a:close/>
                  <a:moveTo>
                    <a:pt x="266" y="48"/>
                  </a:moveTo>
                  <a:cubicBezTo>
                    <a:pt x="244" y="27"/>
                    <a:pt x="244" y="27"/>
                    <a:pt x="244" y="27"/>
                  </a:cubicBezTo>
                  <a:cubicBezTo>
                    <a:pt x="255" y="16"/>
                    <a:pt x="255" y="16"/>
                    <a:pt x="255" y="16"/>
                  </a:cubicBezTo>
                  <a:cubicBezTo>
                    <a:pt x="277" y="37"/>
                    <a:pt x="277" y="37"/>
                    <a:pt x="277" y="37"/>
                  </a:cubicBezTo>
                  <a:lnTo>
                    <a:pt x="266" y="48"/>
                  </a:lnTo>
                  <a:close/>
                </a:path>
              </a:pathLst>
            </a:custGeom>
            <a:noFill/>
            <a:ln w="127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44"/>
            <p:cNvSpPr>
              <a:spLocks noEditPoints="1"/>
            </p:cNvSpPr>
            <p:nvPr/>
          </p:nvSpPr>
          <p:spPr bwMode="auto">
            <a:xfrm>
              <a:off x="2288" y="786"/>
              <a:ext cx="1554" cy="1554"/>
            </a:xfrm>
            <a:custGeom>
              <a:avLst/>
              <a:gdLst>
                <a:gd name="T0" fmla="*/ 4 w 658"/>
                <a:gd name="T1" fmla="*/ 469 h 658"/>
                <a:gd name="T2" fmla="*/ 654 w 658"/>
                <a:gd name="T3" fmla="*/ 189 h 658"/>
                <a:gd name="T4" fmla="*/ 115 w 658"/>
                <a:gd name="T5" fmla="*/ 399 h 658"/>
                <a:gd name="T6" fmla="*/ 106 w 658"/>
                <a:gd name="T7" fmla="*/ 408 h 658"/>
                <a:gd name="T8" fmla="*/ 85 w 658"/>
                <a:gd name="T9" fmla="*/ 418 h 658"/>
                <a:gd name="T10" fmla="*/ 85 w 658"/>
                <a:gd name="T11" fmla="*/ 418 h 658"/>
                <a:gd name="T12" fmla="*/ 64 w 658"/>
                <a:gd name="T13" fmla="*/ 440 h 658"/>
                <a:gd name="T14" fmla="*/ 167 w 658"/>
                <a:gd name="T15" fmla="*/ 429 h 658"/>
                <a:gd name="T16" fmla="*/ 112 w 658"/>
                <a:gd name="T17" fmla="*/ 488 h 658"/>
                <a:gd name="T18" fmla="*/ 133 w 658"/>
                <a:gd name="T19" fmla="*/ 478 h 658"/>
                <a:gd name="T20" fmla="*/ 133 w 658"/>
                <a:gd name="T21" fmla="*/ 478 h 658"/>
                <a:gd name="T22" fmla="*/ 154 w 658"/>
                <a:gd name="T23" fmla="*/ 457 h 658"/>
                <a:gd name="T24" fmla="*/ 164 w 658"/>
                <a:gd name="T25" fmla="*/ 436 h 658"/>
                <a:gd name="T26" fmla="*/ 535 w 658"/>
                <a:gd name="T27" fmla="*/ 106 h 658"/>
                <a:gd name="T28" fmla="*/ 465 w 658"/>
                <a:gd name="T29" fmla="*/ 204 h 658"/>
                <a:gd name="T30" fmla="*/ 465 w 658"/>
                <a:gd name="T31" fmla="*/ 204 h 658"/>
                <a:gd name="T32" fmla="*/ 456 w 658"/>
                <a:gd name="T33" fmla="*/ 194 h 658"/>
                <a:gd name="T34" fmla="*/ 473 w 658"/>
                <a:gd name="T35" fmla="*/ 63 h 658"/>
                <a:gd name="T36" fmla="*/ 505 w 658"/>
                <a:gd name="T37" fmla="*/ 95 h 658"/>
                <a:gd name="T38" fmla="*/ 482 w 658"/>
                <a:gd name="T39" fmla="*/ 220 h 658"/>
                <a:gd name="T40" fmla="*/ 482 w 658"/>
                <a:gd name="T41" fmla="*/ 220 h 658"/>
                <a:gd name="T42" fmla="*/ 484 w 658"/>
                <a:gd name="T43" fmla="*/ 251 h 658"/>
                <a:gd name="T44" fmla="*/ 526 w 658"/>
                <a:gd name="T45" fmla="*/ 116 h 658"/>
                <a:gd name="T46" fmla="*/ 514 w 658"/>
                <a:gd name="T47" fmla="*/ 85 h 658"/>
                <a:gd name="T48" fmla="*/ 505 w 658"/>
                <a:gd name="T49" fmla="*/ 53 h 658"/>
                <a:gd name="T50" fmla="*/ 505 w 658"/>
                <a:gd name="T51" fmla="*/ 53 h 658"/>
                <a:gd name="T52" fmla="*/ 462 w 658"/>
                <a:gd name="T53" fmla="*/ 32 h 658"/>
                <a:gd name="T54" fmla="*/ 452 w 658"/>
                <a:gd name="T55" fmla="*/ 64 h 658"/>
                <a:gd name="T56" fmla="*/ 425 w 658"/>
                <a:gd name="T57" fmla="*/ 192 h 658"/>
                <a:gd name="T58" fmla="*/ 416 w 658"/>
                <a:gd name="T59" fmla="*/ 155 h 658"/>
                <a:gd name="T60" fmla="*/ 416 w 658"/>
                <a:gd name="T61" fmla="*/ 155 h 658"/>
                <a:gd name="T62" fmla="*/ 345 w 658"/>
                <a:gd name="T63" fmla="*/ 161 h 658"/>
                <a:gd name="T64" fmla="*/ 344 w 658"/>
                <a:gd name="T65" fmla="*/ 192 h 658"/>
                <a:gd name="T66" fmla="*/ 334 w 658"/>
                <a:gd name="T67" fmla="*/ 202 h 658"/>
                <a:gd name="T68" fmla="*/ 303 w 658"/>
                <a:gd name="T69" fmla="*/ 204 h 658"/>
                <a:gd name="T70" fmla="*/ 303 w 658"/>
                <a:gd name="T71" fmla="*/ 204 h 658"/>
                <a:gd name="T72" fmla="*/ 280 w 658"/>
                <a:gd name="T73" fmla="*/ 227 h 658"/>
                <a:gd name="T74" fmla="*/ 231 w 658"/>
                <a:gd name="T75" fmla="*/ 362 h 658"/>
                <a:gd name="T76" fmla="*/ 198 w 658"/>
                <a:gd name="T77" fmla="*/ 384 h 658"/>
                <a:gd name="T78" fmla="*/ 246 w 658"/>
                <a:gd name="T79" fmla="*/ 520 h 658"/>
                <a:gd name="T80" fmla="*/ 278 w 658"/>
                <a:gd name="T81" fmla="*/ 258 h 658"/>
                <a:gd name="T82" fmla="*/ 278 w 658"/>
                <a:gd name="T83" fmla="*/ 293 h 658"/>
                <a:gd name="T84" fmla="*/ 295 w 658"/>
                <a:gd name="T85" fmla="*/ 309 h 658"/>
                <a:gd name="T86" fmla="*/ 295 w 658"/>
                <a:gd name="T87" fmla="*/ 309 h 658"/>
                <a:gd name="T88" fmla="*/ 318 w 658"/>
                <a:gd name="T89" fmla="*/ 332 h 658"/>
                <a:gd name="T90" fmla="*/ 320 w 658"/>
                <a:gd name="T91" fmla="*/ 363 h 658"/>
                <a:gd name="T92" fmla="*/ 289 w 658"/>
                <a:gd name="T93" fmla="*/ 486 h 658"/>
                <a:gd name="T94" fmla="*/ 329 w 658"/>
                <a:gd name="T95" fmla="*/ 373 h 658"/>
                <a:gd name="T96" fmla="*/ 329 w 658"/>
                <a:gd name="T97" fmla="*/ 373 h 658"/>
                <a:gd name="T98" fmla="*/ 367 w 658"/>
                <a:gd name="T99" fmla="*/ 382 h 658"/>
                <a:gd name="T100" fmla="*/ 282 w 658"/>
                <a:gd name="T101" fmla="*/ 268 h 658"/>
                <a:gd name="T102" fmla="*/ 486 w 658"/>
                <a:gd name="T103" fmla="*/ 283 h 658"/>
                <a:gd name="T104" fmla="*/ 402 w 658"/>
                <a:gd name="T105" fmla="*/ 381 h 658"/>
                <a:gd name="T106" fmla="*/ 433 w 658"/>
                <a:gd name="T107" fmla="*/ 380 h 658"/>
                <a:gd name="T108" fmla="*/ 433 w 658"/>
                <a:gd name="T109" fmla="*/ 380 h 658"/>
                <a:gd name="T110" fmla="*/ 456 w 658"/>
                <a:gd name="T111" fmla="*/ 356 h 658"/>
                <a:gd name="T112" fmla="*/ 458 w 658"/>
                <a:gd name="T113" fmla="*/ 326 h 658"/>
                <a:gd name="T114" fmla="*/ 467 w 658"/>
                <a:gd name="T115" fmla="*/ 316 h 658"/>
                <a:gd name="T116" fmla="*/ 498 w 658"/>
                <a:gd name="T117" fmla="*/ 314 h 658"/>
                <a:gd name="T118" fmla="*/ 498 w 658"/>
                <a:gd name="T119" fmla="*/ 314 h 658"/>
                <a:gd name="T120" fmla="*/ 551 w 658"/>
                <a:gd name="T121" fmla="*/ 18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58" h="658">
                  <a:moveTo>
                    <a:pt x="654" y="175"/>
                  </a:moveTo>
                  <a:cubicBezTo>
                    <a:pt x="483" y="4"/>
                    <a:pt x="483" y="4"/>
                    <a:pt x="483" y="4"/>
                  </a:cubicBezTo>
                  <a:cubicBezTo>
                    <a:pt x="479" y="0"/>
                    <a:pt x="473" y="0"/>
                    <a:pt x="469" y="4"/>
                  </a:cubicBezTo>
                  <a:cubicBezTo>
                    <a:pt x="4" y="469"/>
                    <a:pt x="4" y="469"/>
                    <a:pt x="4" y="469"/>
                  </a:cubicBezTo>
                  <a:cubicBezTo>
                    <a:pt x="0" y="473"/>
                    <a:pt x="0" y="479"/>
                    <a:pt x="4" y="483"/>
                  </a:cubicBezTo>
                  <a:cubicBezTo>
                    <a:pt x="174" y="654"/>
                    <a:pt x="174" y="654"/>
                    <a:pt x="174" y="654"/>
                  </a:cubicBezTo>
                  <a:cubicBezTo>
                    <a:pt x="178" y="658"/>
                    <a:pt x="185" y="658"/>
                    <a:pt x="189" y="654"/>
                  </a:cubicBezTo>
                  <a:cubicBezTo>
                    <a:pt x="654" y="189"/>
                    <a:pt x="654" y="189"/>
                    <a:pt x="654" y="189"/>
                  </a:cubicBezTo>
                  <a:cubicBezTo>
                    <a:pt x="658" y="185"/>
                    <a:pt x="658" y="179"/>
                    <a:pt x="654" y="175"/>
                  </a:cubicBezTo>
                  <a:close/>
                  <a:moveTo>
                    <a:pt x="116" y="388"/>
                  </a:moveTo>
                  <a:cubicBezTo>
                    <a:pt x="121" y="393"/>
                    <a:pt x="121" y="393"/>
                    <a:pt x="121" y="393"/>
                  </a:cubicBezTo>
                  <a:cubicBezTo>
                    <a:pt x="115" y="399"/>
                    <a:pt x="115" y="399"/>
                    <a:pt x="115" y="399"/>
                  </a:cubicBezTo>
                  <a:cubicBezTo>
                    <a:pt x="110" y="394"/>
                    <a:pt x="110" y="394"/>
                    <a:pt x="110" y="394"/>
                  </a:cubicBezTo>
                  <a:lnTo>
                    <a:pt x="116" y="388"/>
                  </a:lnTo>
                  <a:close/>
                  <a:moveTo>
                    <a:pt x="101" y="403"/>
                  </a:moveTo>
                  <a:cubicBezTo>
                    <a:pt x="106" y="408"/>
                    <a:pt x="106" y="408"/>
                    <a:pt x="106" y="408"/>
                  </a:cubicBezTo>
                  <a:cubicBezTo>
                    <a:pt x="100" y="414"/>
                    <a:pt x="100" y="414"/>
                    <a:pt x="100" y="414"/>
                  </a:cubicBezTo>
                  <a:cubicBezTo>
                    <a:pt x="95" y="409"/>
                    <a:pt x="95" y="409"/>
                    <a:pt x="95" y="409"/>
                  </a:cubicBezTo>
                  <a:lnTo>
                    <a:pt x="101" y="403"/>
                  </a:lnTo>
                  <a:close/>
                  <a:moveTo>
                    <a:pt x="85" y="418"/>
                  </a:moveTo>
                  <a:cubicBezTo>
                    <a:pt x="91" y="424"/>
                    <a:pt x="91" y="424"/>
                    <a:pt x="91" y="424"/>
                  </a:cubicBezTo>
                  <a:cubicBezTo>
                    <a:pt x="85" y="430"/>
                    <a:pt x="85" y="430"/>
                    <a:pt x="85" y="430"/>
                  </a:cubicBezTo>
                  <a:cubicBezTo>
                    <a:pt x="79" y="424"/>
                    <a:pt x="79" y="424"/>
                    <a:pt x="79" y="424"/>
                  </a:cubicBezTo>
                  <a:lnTo>
                    <a:pt x="85" y="418"/>
                  </a:lnTo>
                  <a:close/>
                  <a:moveTo>
                    <a:pt x="70" y="434"/>
                  </a:moveTo>
                  <a:cubicBezTo>
                    <a:pt x="75" y="439"/>
                    <a:pt x="75" y="439"/>
                    <a:pt x="75" y="439"/>
                  </a:cubicBezTo>
                  <a:cubicBezTo>
                    <a:pt x="69" y="445"/>
                    <a:pt x="69" y="445"/>
                    <a:pt x="69" y="445"/>
                  </a:cubicBezTo>
                  <a:cubicBezTo>
                    <a:pt x="64" y="440"/>
                    <a:pt x="64" y="440"/>
                    <a:pt x="64" y="440"/>
                  </a:cubicBezTo>
                  <a:lnTo>
                    <a:pt x="70" y="434"/>
                  </a:lnTo>
                  <a:close/>
                  <a:moveTo>
                    <a:pt x="67" y="452"/>
                  </a:moveTo>
                  <a:cubicBezTo>
                    <a:pt x="128" y="391"/>
                    <a:pt x="128" y="391"/>
                    <a:pt x="128" y="391"/>
                  </a:cubicBezTo>
                  <a:cubicBezTo>
                    <a:pt x="167" y="429"/>
                    <a:pt x="167" y="429"/>
                    <a:pt x="167" y="429"/>
                  </a:cubicBezTo>
                  <a:cubicBezTo>
                    <a:pt x="105" y="490"/>
                    <a:pt x="105" y="490"/>
                    <a:pt x="105" y="490"/>
                  </a:cubicBezTo>
                  <a:lnTo>
                    <a:pt x="67" y="452"/>
                  </a:lnTo>
                  <a:close/>
                  <a:moveTo>
                    <a:pt x="118" y="493"/>
                  </a:moveTo>
                  <a:cubicBezTo>
                    <a:pt x="112" y="488"/>
                    <a:pt x="112" y="488"/>
                    <a:pt x="112" y="488"/>
                  </a:cubicBezTo>
                  <a:cubicBezTo>
                    <a:pt x="118" y="482"/>
                    <a:pt x="118" y="482"/>
                    <a:pt x="118" y="482"/>
                  </a:cubicBezTo>
                  <a:cubicBezTo>
                    <a:pt x="124" y="487"/>
                    <a:pt x="124" y="487"/>
                    <a:pt x="124" y="487"/>
                  </a:cubicBezTo>
                  <a:lnTo>
                    <a:pt x="118" y="493"/>
                  </a:lnTo>
                  <a:close/>
                  <a:moveTo>
                    <a:pt x="133" y="478"/>
                  </a:moveTo>
                  <a:cubicBezTo>
                    <a:pt x="128" y="473"/>
                    <a:pt x="128" y="473"/>
                    <a:pt x="128" y="473"/>
                  </a:cubicBezTo>
                  <a:cubicBezTo>
                    <a:pt x="134" y="467"/>
                    <a:pt x="134" y="467"/>
                    <a:pt x="134" y="467"/>
                  </a:cubicBezTo>
                  <a:cubicBezTo>
                    <a:pt x="139" y="472"/>
                    <a:pt x="139" y="472"/>
                    <a:pt x="139" y="472"/>
                  </a:cubicBezTo>
                  <a:lnTo>
                    <a:pt x="133" y="478"/>
                  </a:lnTo>
                  <a:close/>
                  <a:moveTo>
                    <a:pt x="148" y="463"/>
                  </a:moveTo>
                  <a:cubicBezTo>
                    <a:pt x="143" y="457"/>
                    <a:pt x="143" y="457"/>
                    <a:pt x="143" y="457"/>
                  </a:cubicBezTo>
                  <a:cubicBezTo>
                    <a:pt x="149" y="451"/>
                    <a:pt x="149" y="451"/>
                    <a:pt x="149" y="451"/>
                  </a:cubicBezTo>
                  <a:cubicBezTo>
                    <a:pt x="154" y="457"/>
                    <a:pt x="154" y="457"/>
                    <a:pt x="154" y="457"/>
                  </a:cubicBezTo>
                  <a:lnTo>
                    <a:pt x="148" y="463"/>
                  </a:lnTo>
                  <a:close/>
                  <a:moveTo>
                    <a:pt x="164" y="447"/>
                  </a:moveTo>
                  <a:cubicBezTo>
                    <a:pt x="158" y="442"/>
                    <a:pt x="158" y="442"/>
                    <a:pt x="158" y="442"/>
                  </a:cubicBezTo>
                  <a:cubicBezTo>
                    <a:pt x="164" y="436"/>
                    <a:pt x="164" y="436"/>
                    <a:pt x="164" y="436"/>
                  </a:cubicBezTo>
                  <a:cubicBezTo>
                    <a:pt x="170" y="441"/>
                    <a:pt x="170" y="441"/>
                    <a:pt x="170" y="441"/>
                  </a:cubicBezTo>
                  <a:lnTo>
                    <a:pt x="164" y="447"/>
                  </a:lnTo>
                  <a:close/>
                  <a:moveTo>
                    <a:pt x="546" y="95"/>
                  </a:moveTo>
                  <a:cubicBezTo>
                    <a:pt x="535" y="106"/>
                    <a:pt x="535" y="106"/>
                    <a:pt x="535" y="106"/>
                  </a:cubicBezTo>
                  <a:cubicBezTo>
                    <a:pt x="524" y="95"/>
                    <a:pt x="524" y="95"/>
                    <a:pt x="524" y="95"/>
                  </a:cubicBezTo>
                  <a:cubicBezTo>
                    <a:pt x="535" y="84"/>
                    <a:pt x="535" y="84"/>
                    <a:pt x="535" y="84"/>
                  </a:cubicBezTo>
                  <a:lnTo>
                    <a:pt x="546" y="95"/>
                  </a:lnTo>
                  <a:close/>
                  <a:moveTo>
                    <a:pt x="465" y="204"/>
                  </a:moveTo>
                  <a:cubicBezTo>
                    <a:pt x="472" y="211"/>
                    <a:pt x="472" y="211"/>
                    <a:pt x="472" y="211"/>
                  </a:cubicBezTo>
                  <a:cubicBezTo>
                    <a:pt x="457" y="225"/>
                    <a:pt x="457" y="225"/>
                    <a:pt x="457" y="225"/>
                  </a:cubicBezTo>
                  <a:cubicBezTo>
                    <a:pt x="451" y="218"/>
                    <a:pt x="451" y="218"/>
                    <a:pt x="451" y="218"/>
                  </a:cubicBezTo>
                  <a:lnTo>
                    <a:pt x="465" y="204"/>
                  </a:lnTo>
                  <a:close/>
                  <a:moveTo>
                    <a:pt x="441" y="209"/>
                  </a:moveTo>
                  <a:cubicBezTo>
                    <a:pt x="434" y="202"/>
                    <a:pt x="434" y="202"/>
                    <a:pt x="434" y="202"/>
                  </a:cubicBezTo>
                  <a:cubicBezTo>
                    <a:pt x="449" y="187"/>
                    <a:pt x="449" y="187"/>
                    <a:pt x="449" y="187"/>
                  </a:cubicBezTo>
                  <a:cubicBezTo>
                    <a:pt x="456" y="194"/>
                    <a:pt x="456" y="194"/>
                    <a:pt x="456" y="194"/>
                  </a:cubicBezTo>
                  <a:lnTo>
                    <a:pt x="441" y="209"/>
                  </a:lnTo>
                  <a:close/>
                  <a:moveTo>
                    <a:pt x="473" y="85"/>
                  </a:moveTo>
                  <a:cubicBezTo>
                    <a:pt x="462" y="74"/>
                    <a:pt x="462" y="74"/>
                    <a:pt x="462" y="74"/>
                  </a:cubicBezTo>
                  <a:cubicBezTo>
                    <a:pt x="473" y="63"/>
                    <a:pt x="473" y="63"/>
                    <a:pt x="473" y="63"/>
                  </a:cubicBezTo>
                  <a:cubicBezTo>
                    <a:pt x="484" y="74"/>
                    <a:pt x="484" y="74"/>
                    <a:pt x="484" y="74"/>
                  </a:cubicBezTo>
                  <a:lnTo>
                    <a:pt x="473" y="85"/>
                  </a:lnTo>
                  <a:close/>
                  <a:moveTo>
                    <a:pt x="494" y="84"/>
                  </a:moveTo>
                  <a:cubicBezTo>
                    <a:pt x="505" y="95"/>
                    <a:pt x="505" y="95"/>
                    <a:pt x="505" y="95"/>
                  </a:cubicBezTo>
                  <a:cubicBezTo>
                    <a:pt x="494" y="106"/>
                    <a:pt x="494" y="106"/>
                    <a:pt x="494" y="106"/>
                  </a:cubicBezTo>
                  <a:cubicBezTo>
                    <a:pt x="483" y="95"/>
                    <a:pt x="483" y="95"/>
                    <a:pt x="483" y="95"/>
                  </a:cubicBezTo>
                  <a:lnTo>
                    <a:pt x="494" y="84"/>
                  </a:lnTo>
                  <a:close/>
                  <a:moveTo>
                    <a:pt x="482" y="220"/>
                  </a:moveTo>
                  <a:cubicBezTo>
                    <a:pt x="488" y="227"/>
                    <a:pt x="488" y="227"/>
                    <a:pt x="488" y="227"/>
                  </a:cubicBezTo>
                  <a:cubicBezTo>
                    <a:pt x="474" y="242"/>
                    <a:pt x="474" y="242"/>
                    <a:pt x="474" y="242"/>
                  </a:cubicBezTo>
                  <a:cubicBezTo>
                    <a:pt x="467" y="235"/>
                    <a:pt x="467" y="235"/>
                    <a:pt x="467" y="235"/>
                  </a:cubicBezTo>
                  <a:lnTo>
                    <a:pt x="482" y="220"/>
                  </a:lnTo>
                  <a:close/>
                  <a:moveTo>
                    <a:pt x="498" y="237"/>
                  </a:moveTo>
                  <a:cubicBezTo>
                    <a:pt x="505" y="243"/>
                    <a:pt x="505" y="243"/>
                    <a:pt x="505" y="243"/>
                  </a:cubicBezTo>
                  <a:cubicBezTo>
                    <a:pt x="490" y="258"/>
                    <a:pt x="490" y="258"/>
                    <a:pt x="490" y="258"/>
                  </a:cubicBezTo>
                  <a:cubicBezTo>
                    <a:pt x="484" y="251"/>
                    <a:pt x="484" y="251"/>
                    <a:pt x="484" y="251"/>
                  </a:cubicBezTo>
                  <a:lnTo>
                    <a:pt x="498" y="237"/>
                  </a:lnTo>
                  <a:close/>
                  <a:moveTo>
                    <a:pt x="504" y="116"/>
                  </a:moveTo>
                  <a:cubicBezTo>
                    <a:pt x="515" y="105"/>
                    <a:pt x="515" y="105"/>
                    <a:pt x="515" y="105"/>
                  </a:cubicBezTo>
                  <a:cubicBezTo>
                    <a:pt x="526" y="116"/>
                    <a:pt x="526" y="116"/>
                    <a:pt x="526" y="116"/>
                  </a:cubicBezTo>
                  <a:cubicBezTo>
                    <a:pt x="515" y="127"/>
                    <a:pt x="515" y="127"/>
                    <a:pt x="515" y="127"/>
                  </a:cubicBezTo>
                  <a:lnTo>
                    <a:pt x="504" y="116"/>
                  </a:lnTo>
                  <a:close/>
                  <a:moveTo>
                    <a:pt x="525" y="74"/>
                  </a:moveTo>
                  <a:cubicBezTo>
                    <a:pt x="514" y="85"/>
                    <a:pt x="514" y="85"/>
                    <a:pt x="514" y="85"/>
                  </a:cubicBezTo>
                  <a:cubicBezTo>
                    <a:pt x="504" y="74"/>
                    <a:pt x="504" y="74"/>
                    <a:pt x="504" y="74"/>
                  </a:cubicBezTo>
                  <a:cubicBezTo>
                    <a:pt x="514" y="63"/>
                    <a:pt x="514" y="63"/>
                    <a:pt x="514" y="63"/>
                  </a:cubicBezTo>
                  <a:lnTo>
                    <a:pt x="525" y="74"/>
                  </a:lnTo>
                  <a:close/>
                  <a:moveTo>
                    <a:pt x="505" y="53"/>
                  </a:moveTo>
                  <a:cubicBezTo>
                    <a:pt x="494" y="64"/>
                    <a:pt x="494" y="64"/>
                    <a:pt x="494" y="64"/>
                  </a:cubicBezTo>
                  <a:cubicBezTo>
                    <a:pt x="483" y="53"/>
                    <a:pt x="483" y="53"/>
                    <a:pt x="483" y="53"/>
                  </a:cubicBezTo>
                  <a:cubicBezTo>
                    <a:pt x="494" y="42"/>
                    <a:pt x="494" y="42"/>
                    <a:pt x="494" y="42"/>
                  </a:cubicBezTo>
                  <a:lnTo>
                    <a:pt x="505" y="53"/>
                  </a:lnTo>
                  <a:close/>
                  <a:moveTo>
                    <a:pt x="473" y="22"/>
                  </a:moveTo>
                  <a:cubicBezTo>
                    <a:pt x="484" y="32"/>
                    <a:pt x="484" y="32"/>
                    <a:pt x="484" y="32"/>
                  </a:cubicBezTo>
                  <a:cubicBezTo>
                    <a:pt x="473" y="43"/>
                    <a:pt x="473" y="43"/>
                    <a:pt x="473" y="43"/>
                  </a:cubicBezTo>
                  <a:cubicBezTo>
                    <a:pt x="462" y="32"/>
                    <a:pt x="462" y="32"/>
                    <a:pt x="462" y="32"/>
                  </a:cubicBezTo>
                  <a:lnTo>
                    <a:pt x="473" y="22"/>
                  </a:lnTo>
                  <a:close/>
                  <a:moveTo>
                    <a:pt x="452" y="42"/>
                  </a:moveTo>
                  <a:cubicBezTo>
                    <a:pt x="463" y="53"/>
                    <a:pt x="463" y="53"/>
                    <a:pt x="463" y="53"/>
                  </a:cubicBezTo>
                  <a:cubicBezTo>
                    <a:pt x="452" y="64"/>
                    <a:pt x="452" y="64"/>
                    <a:pt x="452" y="64"/>
                  </a:cubicBezTo>
                  <a:cubicBezTo>
                    <a:pt x="441" y="53"/>
                    <a:pt x="441" y="53"/>
                    <a:pt x="441" y="53"/>
                  </a:cubicBezTo>
                  <a:lnTo>
                    <a:pt x="452" y="42"/>
                  </a:lnTo>
                  <a:close/>
                  <a:moveTo>
                    <a:pt x="439" y="178"/>
                  </a:moveTo>
                  <a:cubicBezTo>
                    <a:pt x="425" y="192"/>
                    <a:pt x="425" y="192"/>
                    <a:pt x="425" y="192"/>
                  </a:cubicBezTo>
                  <a:cubicBezTo>
                    <a:pt x="418" y="186"/>
                    <a:pt x="418" y="186"/>
                    <a:pt x="418" y="186"/>
                  </a:cubicBezTo>
                  <a:cubicBezTo>
                    <a:pt x="432" y="171"/>
                    <a:pt x="432" y="171"/>
                    <a:pt x="432" y="171"/>
                  </a:cubicBezTo>
                  <a:lnTo>
                    <a:pt x="439" y="178"/>
                  </a:lnTo>
                  <a:close/>
                  <a:moveTo>
                    <a:pt x="416" y="155"/>
                  </a:moveTo>
                  <a:cubicBezTo>
                    <a:pt x="423" y="161"/>
                    <a:pt x="423" y="161"/>
                    <a:pt x="423" y="161"/>
                  </a:cubicBezTo>
                  <a:cubicBezTo>
                    <a:pt x="408" y="176"/>
                    <a:pt x="408" y="176"/>
                    <a:pt x="408" y="176"/>
                  </a:cubicBezTo>
                  <a:cubicBezTo>
                    <a:pt x="402" y="169"/>
                    <a:pt x="402" y="169"/>
                    <a:pt x="402" y="169"/>
                  </a:cubicBezTo>
                  <a:lnTo>
                    <a:pt x="416" y="155"/>
                  </a:lnTo>
                  <a:close/>
                  <a:moveTo>
                    <a:pt x="352" y="155"/>
                  </a:moveTo>
                  <a:cubicBezTo>
                    <a:pt x="367" y="169"/>
                    <a:pt x="367" y="169"/>
                    <a:pt x="367" y="169"/>
                  </a:cubicBezTo>
                  <a:cubicBezTo>
                    <a:pt x="360" y="176"/>
                    <a:pt x="360" y="176"/>
                    <a:pt x="360" y="176"/>
                  </a:cubicBezTo>
                  <a:cubicBezTo>
                    <a:pt x="345" y="161"/>
                    <a:pt x="345" y="161"/>
                    <a:pt x="345" y="161"/>
                  </a:cubicBezTo>
                  <a:lnTo>
                    <a:pt x="352" y="155"/>
                  </a:lnTo>
                  <a:close/>
                  <a:moveTo>
                    <a:pt x="336" y="171"/>
                  </a:moveTo>
                  <a:cubicBezTo>
                    <a:pt x="350" y="186"/>
                    <a:pt x="350" y="186"/>
                    <a:pt x="350" y="186"/>
                  </a:cubicBezTo>
                  <a:cubicBezTo>
                    <a:pt x="344" y="192"/>
                    <a:pt x="344" y="192"/>
                    <a:pt x="344" y="192"/>
                  </a:cubicBezTo>
                  <a:cubicBezTo>
                    <a:pt x="329" y="178"/>
                    <a:pt x="329" y="178"/>
                    <a:pt x="329" y="178"/>
                  </a:cubicBezTo>
                  <a:lnTo>
                    <a:pt x="336" y="171"/>
                  </a:lnTo>
                  <a:close/>
                  <a:moveTo>
                    <a:pt x="319" y="188"/>
                  </a:moveTo>
                  <a:cubicBezTo>
                    <a:pt x="334" y="202"/>
                    <a:pt x="334" y="202"/>
                    <a:pt x="334" y="202"/>
                  </a:cubicBezTo>
                  <a:cubicBezTo>
                    <a:pt x="327" y="209"/>
                    <a:pt x="327" y="209"/>
                    <a:pt x="327" y="209"/>
                  </a:cubicBezTo>
                  <a:cubicBezTo>
                    <a:pt x="313" y="194"/>
                    <a:pt x="313" y="194"/>
                    <a:pt x="313" y="194"/>
                  </a:cubicBezTo>
                  <a:lnTo>
                    <a:pt x="319" y="188"/>
                  </a:lnTo>
                  <a:close/>
                  <a:moveTo>
                    <a:pt x="303" y="204"/>
                  </a:moveTo>
                  <a:cubicBezTo>
                    <a:pt x="318" y="219"/>
                    <a:pt x="318" y="219"/>
                    <a:pt x="318" y="219"/>
                  </a:cubicBezTo>
                  <a:cubicBezTo>
                    <a:pt x="311" y="225"/>
                    <a:pt x="311" y="225"/>
                    <a:pt x="311" y="225"/>
                  </a:cubicBezTo>
                  <a:cubicBezTo>
                    <a:pt x="296" y="211"/>
                    <a:pt x="296" y="211"/>
                    <a:pt x="296" y="211"/>
                  </a:cubicBezTo>
                  <a:lnTo>
                    <a:pt x="303" y="204"/>
                  </a:lnTo>
                  <a:close/>
                  <a:moveTo>
                    <a:pt x="287" y="220"/>
                  </a:moveTo>
                  <a:cubicBezTo>
                    <a:pt x="301" y="235"/>
                    <a:pt x="301" y="235"/>
                    <a:pt x="301" y="235"/>
                  </a:cubicBezTo>
                  <a:cubicBezTo>
                    <a:pt x="294" y="242"/>
                    <a:pt x="294" y="242"/>
                    <a:pt x="294" y="242"/>
                  </a:cubicBezTo>
                  <a:cubicBezTo>
                    <a:pt x="280" y="227"/>
                    <a:pt x="280" y="227"/>
                    <a:pt x="280" y="227"/>
                  </a:cubicBezTo>
                  <a:lnTo>
                    <a:pt x="287" y="220"/>
                  </a:lnTo>
                  <a:close/>
                  <a:moveTo>
                    <a:pt x="198" y="384"/>
                  </a:moveTo>
                  <a:cubicBezTo>
                    <a:pt x="220" y="362"/>
                    <a:pt x="220" y="362"/>
                    <a:pt x="220" y="362"/>
                  </a:cubicBezTo>
                  <a:cubicBezTo>
                    <a:pt x="223" y="359"/>
                    <a:pt x="228" y="359"/>
                    <a:pt x="231" y="362"/>
                  </a:cubicBezTo>
                  <a:cubicBezTo>
                    <a:pt x="234" y="365"/>
                    <a:pt x="234" y="370"/>
                    <a:pt x="231" y="373"/>
                  </a:cubicBezTo>
                  <a:cubicBezTo>
                    <a:pt x="209" y="394"/>
                    <a:pt x="209" y="394"/>
                    <a:pt x="209" y="394"/>
                  </a:cubicBezTo>
                  <a:cubicBezTo>
                    <a:pt x="206" y="397"/>
                    <a:pt x="201" y="397"/>
                    <a:pt x="198" y="394"/>
                  </a:cubicBezTo>
                  <a:cubicBezTo>
                    <a:pt x="195" y="391"/>
                    <a:pt x="195" y="387"/>
                    <a:pt x="198" y="384"/>
                  </a:cubicBezTo>
                  <a:close/>
                  <a:moveTo>
                    <a:pt x="219" y="546"/>
                  </a:moveTo>
                  <a:cubicBezTo>
                    <a:pt x="193" y="520"/>
                    <a:pt x="193" y="520"/>
                    <a:pt x="193" y="520"/>
                  </a:cubicBezTo>
                  <a:cubicBezTo>
                    <a:pt x="219" y="493"/>
                    <a:pt x="219" y="493"/>
                    <a:pt x="219" y="493"/>
                  </a:cubicBezTo>
                  <a:cubicBezTo>
                    <a:pt x="246" y="520"/>
                    <a:pt x="246" y="520"/>
                    <a:pt x="246" y="520"/>
                  </a:cubicBezTo>
                  <a:lnTo>
                    <a:pt x="219" y="546"/>
                  </a:lnTo>
                  <a:close/>
                  <a:moveTo>
                    <a:pt x="270" y="237"/>
                  </a:moveTo>
                  <a:cubicBezTo>
                    <a:pt x="285" y="251"/>
                    <a:pt x="285" y="251"/>
                    <a:pt x="285" y="251"/>
                  </a:cubicBezTo>
                  <a:cubicBezTo>
                    <a:pt x="278" y="258"/>
                    <a:pt x="278" y="258"/>
                    <a:pt x="278" y="258"/>
                  </a:cubicBezTo>
                  <a:cubicBezTo>
                    <a:pt x="263" y="244"/>
                    <a:pt x="263" y="244"/>
                    <a:pt x="263" y="244"/>
                  </a:cubicBezTo>
                  <a:lnTo>
                    <a:pt x="270" y="237"/>
                  </a:lnTo>
                  <a:close/>
                  <a:moveTo>
                    <a:pt x="264" y="307"/>
                  </a:moveTo>
                  <a:cubicBezTo>
                    <a:pt x="278" y="293"/>
                    <a:pt x="278" y="293"/>
                    <a:pt x="278" y="293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70" y="314"/>
                    <a:pt x="270" y="314"/>
                    <a:pt x="270" y="314"/>
                  </a:cubicBezTo>
                  <a:lnTo>
                    <a:pt x="264" y="307"/>
                  </a:lnTo>
                  <a:close/>
                  <a:moveTo>
                    <a:pt x="295" y="309"/>
                  </a:moveTo>
                  <a:cubicBezTo>
                    <a:pt x="301" y="316"/>
                    <a:pt x="301" y="316"/>
                    <a:pt x="301" y="316"/>
                  </a:cubicBezTo>
                  <a:cubicBezTo>
                    <a:pt x="287" y="331"/>
                    <a:pt x="287" y="331"/>
                    <a:pt x="287" y="331"/>
                  </a:cubicBezTo>
                  <a:cubicBezTo>
                    <a:pt x="280" y="324"/>
                    <a:pt x="280" y="324"/>
                    <a:pt x="280" y="324"/>
                  </a:cubicBezTo>
                  <a:lnTo>
                    <a:pt x="295" y="309"/>
                  </a:lnTo>
                  <a:close/>
                  <a:moveTo>
                    <a:pt x="303" y="347"/>
                  </a:moveTo>
                  <a:cubicBezTo>
                    <a:pt x="296" y="340"/>
                    <a:pt x="296" y="340"/>
                    <a:pt x="296" y="340"/>
                  </a:cubicBezTo>
                  <a:cubicBezTo>
                    <a:pt x="311" y="326"/>
                    <a:pt x="311" y="326"/>
                    <a:pt x="311" y="326"/>
                  </a:cubicBezTo>
                  <a:cubicBezTo>
                    <a:pt x="318" y="332"/>
                    <a:pt x="318" y="332"/>
                    <a:pt x="318" y="332"/>
                  </a:cubicBezTo>
                  <a:lnTo>
                    <a:pt x="303" y="347"/>
                  </a:lnTo>
                  <a:close/>
                  <a:moveTo>
                    <a:pt x="327" y="342"/>
                  </a:moveTo>
                  <a:cubicBezTo>
                    <a:pt x="334" y="349"/>
                    <a:pt x="334" y="349"/>
                    <a:pt x="334" y="349"/>
                  </a:cubicBezTo>
                  <a:cubicBezTo>
                    <a:pt x="320" y="363"/>
                    <a:pt x="320" y="363"/>
                    <a:pt x="320" y="363"/>
                  </a:cubicBezTo>
                  <a:cubicBezTo>
                    <a:pt x="313" y="357"/>
                    <a:pt x="313" y="357"/>
                    <a:pt x="313" y="357"/>
                  </a:cubicBezTo>
                  <a:lnTo>
                    <a:pt x="327" y="342"/>
                  </a:lnTo>
                  <a:close/>
                  <a:moveTo>
                    <a:pt x="320" y="486"/>
                  </a:moveTo>
                  <a:cubicBezTo>
                    <a:pt x="311" y="494"/>
                    <a:pt x="298" y="494"/>
                    <a:pt x="289" y="486"/>
                  </a:cubicBezTo>
                  <a:cubicBezTo>
                    <a:pt x="281" y="477"/>
                    <a:pt x="281" y="464"/>
                    <a:pt x="289" y="455"/>
                  </a:cubicBezTo>
                  <a:cubicBezTo>
                    <a:pt x="298" y="447"/>
                    <a:pt x="311" y="447"/>
                    <a:pt x="320" y="455"/>
                  </a:cubicBezTo>
                  <a:cubicBezTo>
                    <a:pt x="328" y="464"/>
                    <a:pt x="328" y="477"/>
                    <a:pt x="320" y="486"/>
                  </a:cubicBezTo>
                  <a:close/>
                  <a:moveTo>
                    <a:pt x="329" y="373"/>
                  </a:moveTo>
                  <a:cubicBezTo>
                    <a:pt x="344" y="358"/>
                    <a:pt x="344" y="358"/>
                    <a:pt x="344" y="358"/>
                  </a:cubicBezTo>
                  <a:cubicBezTo>
                    <a:pt x="350" y="365"/>
                    <a:pt x="350" y="365"/>
                    <a:pt x="350" y="365"/>
                  </a:cubicBezTo>
                  <a:cubicBezTo>
                    <a:pt x="336" y="380"/>
                    <a:pt x="336" y="380"/>
                    <a:pt x="336" y="380"/>
                  </a:cubicBezTo>
                  <a:lnTo>
                    <a:pt x="329" y="373"/>
                  </a:lnTo>
                  <a:close/>
                  <a:moveTo>
                    <a:pt x="352" y="396"/>
                  </a:moveTo>
                  <a:cubicBezTo>
                    <a:pt x="346" y="389"/>
                    <a:pt x="346" y="389"/>
                    <a:pt x="346" y="389"/>
                  </a:cubicBezTo>
                  <a:cubicBezTo>
                    <a:pt x="360" y="375"/>
                    <a:pt x="360" y="375"/>
                    <a:pt x="360" y="375"/>
                  </a:cubicBezTo>
                  <a:cubicBezTo>
                    <a:pt x="367" y="382"/>
                    <a:pt x="367" y="382"/>
                    <a:pt x="367" y="382"/>
                  </a:cubicBezTo>
                  <a:lnTo>
                    <a:pt x="352" y="396"/>
                  </a:lnTo>
                  <a:close/>
                  <a:moveTo>
                    <a:pt x="377" y="377"/>
                  </a:moveTo>
                  <a:cubicBezTo>
                    <a:pt x="282" y="283"/>
                    <a:pt x="282" y="283"/>
                    <a:pt x="282" y="283"/>
                  </a:cubicBezTo>
                  <a:cubicBezTo>
                    <a:pt x="278" y="279"/>
                    <a:pt x="278" y="272"/>
                    <a:pt x="282" y="268"/>
                  </a:cubicBezTo>
                  <a:cubicBezTo>
                    <a:pt x="377" y="174"/>
                    <a:pt x="377" y="174"/>
                    <a:pt x="377" y="174"/>
                  </a:cubicBezTo>
                  <a:cubicBezTo>
                    <a:pt x="381" y="170"/>
                    <a:pt x="387" y="170"/>
                    <a:pt x="391" y="174"/>
                  </a:cubicBezTo>
                  <a:cubicBezTo>
                    <a:pt x="486" y="268"/>
                    <a:pt x="486" y="268"/>
                    <a:pt x="486" y="268"/>
                  </a:cubicBezTo>
                  <a:cubicBezTo>
                    <a:pt x="490" y="272"/>
                    <a:pt x="490" y="279"/>
                    <a:pt x="486" y="283"/>
                  </a:cubicBezTo>
                  <a:cubicBezTo>
                    <a:pt x="391" y="377"/>
                    <a:pt x="391" y="377"/>
                    <a:pt x="391" y="377"/>
                  </a:cubicBezTo>
                  <a:cubicBezTo>
                    <a:pt x="387" y="381"/>
                    <a:pt x="381" y="381"/>
                    <a:pt x="377" y="377"/>
                  </a:cubicBezTo>
                  <a:close/>
                  <a:moveTo>
                    <a:pt x="416" y="396"/>
                  </a:moveTo>
                  <a:cubicBezTo>
                    <a:pt x="402" y="381"/>
                    <a:pt x="402" y="381"/>
                    <a:pt x="402" y="381"/>
                  </a:cubicBezTo>
                  <a:cubicBezTo>
                    <a:pt x="408" y="375"/>
                    <a:pt x="408" y="375"/>
                    <a:pt x="408" y="375"/>
                  </a:cubicBezTo>
                  <a:cubicBezTo>
                    <a:pt x="423" y="389"/>
                    <a:pt x="423" y="389"/>
                    <a:pt x="423" y="389"/>
                  </a:cubicBezTo>
                  <a:lnTo>
                    <a:pt x="416" y="396"/>
                  </a:lnTo>
                  <a:close/>
                  <a:moveTo>
                    <a:pt x="433" y="380"/>
                  </a:moveTo>
                  <a:cubicBezTo>
                    <a:pt x="418" y="365"/>
                    <a:pt x="418" y="365"/>
                    <a:pt x="418" y="365"/>
                  </a:cubicBezTo>
                  <a:cubicBezTo>
                    <a:pt x="425" y="358"/>
                    <a:pt x="425" y="358"/>
                    <a:pt x="425" y="358"/>
                  </a:cubicBezTo>
                  <a:cubicBezTo>
                    <a:pt x="439" y="373"/>
                    <a:pt x="439" y="373"/>
                    <a:pt x="439" y="373"/>
                  </a:cubicBezTo>
                  <a:lnTo>
                    <a:pt x="433" y="380"/>
                  </a:lnTo>
                  <a:close/>
                  <a:moveTo>
                    <a:pt x="449" y="363"/>
                  </a:moveTo>
                  <a:cubicBezTo>
                    <a:pt x="434" y="349"/>
                    <a:pt x="434" y="349"/>
                    <a:pt x="434" y="349"/>
                  </a:cubicBezTo>
                  <a:cubicBezTo>
                    <a:pt x="441" y="342"/>
                    <a:pt x="441" y="342"/>
                    <a:pt x="441" y="342"/>
                  </a:cubicBezTo>
                  <a:cubicBezTo>
                    <a:pt x="456" y="356"/>
                    <a:pt x="456" y="356"/>
                    <a:pt x="456" y="356"/>
                  </a:cubicBezTo>
                  <a:lnTo>
                    <a:pt x="449" y="363"/>
                  </a:lnTo>
                  <a:close/>
                  <a:moveTo>
                    <a:pt x="465" y="347"/>
                  </a:moveTo>
                  <a:cubicBezTo>
                    <a:pt x="451" y="332"/>
                    <a:pt x="451" y="332"/>
                    <a:pt x="451" y="332"/>
                  </a:cubicBezTo>
                  <a:cubicBezTo>
                    <a:pt x="458" y="326"/>
                    <a:pt x="458" y="326"/>
                    <a:pt x="458" y="326"/>
                  </a:cubicBezTo>
                  <a:cubicBezTo>
                    <a:pt x="472" y="340"/>
                    <a:pt x="472" y="340"/>
                    <a:pt x="472" y="340"/>
                  </a:cubicBezTo>
                  <a:lnTo>
                    <a:pt x="465" y="347"/>
                  </a:lnTo>
                  <a:close/>
                  <a:moveTo>
                    <a:pt x="482" y="330"/>
                  </a:moveTo>
                  <a:cubicBezTo>
                    <a:pt x="467" y="316"/>
                    <a:pt x="467" y="316"/>
                    <a:pt x="467" y="316"/>
                  </a:cubicBezTo>
                  <a:cubicBezTo>
                    <a:pt x="474" y="309"/>
                    <a:pt x="474" y="309"/>
                    <a:pt x="474" y="309"/>
                  </a:cubicBezTo>
                  <a:cubicBezTo>
                    <a:pt x="489" y="324"/>
                    <a:pt x="489" y="324"/>
                    <a:pt x="489" y="324"/>
                  </a:cubicBezTo>
                  <a:lnTo>
                    <a:pt x="482" y="330"/>
                  </a:lnTo>
                  <a:close/>
                  <a:moveTo>
                    <a:pt x="498" y="314"/>
                  </a:moveTo>
                  <a:cubicBezTo>
                    <a:pt x="484" y="299"/>
                    <a:pt x="484" y="299"/>
                    <a:pt x="484" y="299"/>
                  </a:cubicBezTo>
                  <a:cubicBezTo>
                    <a:pt x="490" y="293"/>
                    <a:pt x="490" y="293"/>
                    <a:pt x="490" y="293"/>
                  </a:cubicBezTo>
                  <a:cubicBezTo>
                    <a:pt x="505" y="307"/>
                    <a:pt x="505" y="307"/>
                    <a:pt x="505" y="307"/>
                  </a:cubicBezTo>
                  <a:lnTo>
                    <a:pt x="498" y="314"/>
                  </a:lnTo>
                  <a:close/>
                  <a:moveTo>
                    <a:pt x="551" y="210"/>
                  </a:moveTo>
                  <a:cubicBezTo>
                    <a:pt x="542" y="219"/>
                    <a:pt x="529" y="219"/>
                    <a:pt x="520" y="210"/>
                  </a:cubicBezTo>
                  <a:cubicBezTo>
                    <a:pt x="512" y="202"/>
                    <a:pt x="512" y="188"/>
                    <a:pt x="520" y="180"/>
                  </a:cubicBezTo>
                  <a:cubicBezTo>
                    <a:pt x="529" y="172"/>
                    <a:pt x="542" y="172"/>
                    <a:pt x="551" y="180"/>
                  </a:cubicBezTo>
                  <a:cubicBezTo>
                    <a:pt x="559" y="188"/>
                    <a:pt x="559" y="202"/>
                    <a:pt x="551" y="210"/>
                  </a:cubicBezTo>
                  <a:close/>
                </a:path>
              </a:pathLst>
            </a:custGeom>
            <a:noFill/>
            <a:ln w="127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8967" y="1675961"/>
            <a:ext cx="377504" cy="449410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7543230" y="2430213"/>
            <a:ext cx="906308" cy="345423"/>
            <a:chOff x="7120992" y="2063471"/>
            <a:chExt cx="906308" cy="345423"/>
          </a:xfrm>
        </p:grpSpPr>
        <p:grpSp>
          <p:nvGrpSpPr>
            <p:cNvPr id="35" name="Group 34"/>
            <p:cNvGrpSpPr/>
            <p:nvPr/>
          </p:nvGrpSpPr>
          <p:grpSpPr>
            <a:xfrm>
              <a:off x="7591822" y="2063471"/>
              <a:ext cx="345423" cy="345423"/>
              <a:chOff x="750013" y="1921267"/>
              <a:chExt cx="893852" cy="893852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750013" y="1921267"/>
                <a:ext cx="893852" cy="893852"/>
              </a:xfrm>
              <a:prstGeom prst="rect">
                <a:avLst/>
              </a:prstGeom>
              <a:noFill/>
              <a:ln w="12700" cmpd="sng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964715" y="2478947"/>
                <a:ext cx="464448" cy="277402"/>
                <a:chOff x="953386" y="2478947"/>
                <a:chExt cx="464448" cy="277402"/>
              </a:xfrm>
              <a:solidFill>
                <a:schemeClr val="tx1"/>
              </a:solidFill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1372115" y="2478947"/>
                  <a:ext cx="45719" cy="277402"/>
                </a:xfrm>
                <a:prstGeom prst="rect">
                  <a:avLst/>
                </a:prstGeom>
                <a:solidFill>
                  <a:schemeClr val="tx2"/>
                </a:soli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1267432" y="2478947"/>
                  <a:ext cx="45719" cy="277402"/>
                </a:xfrm>
                <a:prstGeom prst="rect">
                  <a:avLst/>
                </a:prstGeom>
                <a:solidFill>
                  <a:schemeClr val="tx2"/>
                </a:soli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1162750" y="2478947"/>
                  <a:ext cx="45719" cy="277402"/>
                </a:xfrm>
                <a:prstGeom prst="rect">
                  <a:avLst/>
                </a:prstGeom>
                <a:solidFill>
                  <a:schemeClr val="tx2"/>
                </a:soli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1058068" y="2478947"/>
                  <a:ext cx="45719" cy="277402"/>
                </a:xfrm>
                <a:prstGeom prst="rect">
                  <a:avLst/>
                </a:prstGeom>
                <a:solidFill>
                  <a:schemeClr val="tx2"/>
                </a:soli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953386" y="2478947"/>
                  <a:ext cx="45719" cy="277402"/>
                </a:xfrm>
                <a:prstGeom prst="rect">
                  <a:avLst/>
                </a:prstGeom>
                <a:solidFill>
                  <a:schemeClr val="tx2"/>
                </a:soli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36" name="Group 35"/>
            <p:cNvGrpSpPr/>
            <p:nvPr/>
          </p:nvGrpSpPr>
          <p:grpSpPr>
            <a:xfrm>
              <a:off x="7146760" y="2063471"/>
              <a:ext cx="345423" cy="345423"/>
              <a:chOff x="750013" y="1921267"/>
              <a:chExt cx="893852" cy="89385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750013" y="1921267"/>
                <a:ext cx="893852" cy="893852"/>
              </a:xfrm>
              <a:prstGeom prst="rect">
                <a:avLst/>
              </a:prstGeom>
              <a:noFill/>
              <a:ln w="12700" cmpd="sng">
                <a:solidFill>
                  <a:schemeClr val="tx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964715" y="2478947"/>
                <a:ext cx="464448" cy="277402"/>
                <a:chOff x="953386" y="2478947"/>
                <a:chExt cx="464448" cy="277402"/>
              </a:xfrm>
              <a:solidFill>
                <a:schemeClr val="tx1"/>
              </a:solidFill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1372115" y="2478947"/>
                  <a:ext cx="45719" cy="277402"/>
                </a:xfrm>
                <a:prstGeom prst="rect">
                  <a:avLst/>
                </a:prstGeom>
                <a:solidFill>
                  <a:schemeClr val="tx2"/>
                </a:soli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1267432" y="2478947"/>
                  <a:ext cx="45719" cy="277402"/>
                </a:xfrm>
                <a:prstGeom prst="rect">
                  <a:avLst/>
                </a:prstGeom>
                <a:solidFill>
                  <a:schemeClr val="tx2"/>
                </a:soli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1162750" y="2478947"/>
                  <a:ext cx="45719" cy="277402"/>
                </a:xfrm>
                <a:prstGeom prst="rect">
                  <a:avLst/>
                </a:prstGeom>
                <a:solidFill>
                  <a:schemeClr val="tx2"/>
                </a:soli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058068" y="2478947"/>
                  <a:ext cx="45719" cy="277402"/>
                </a:xfrm>
                <a:prstGeom prst="rect">
                  <a:avLst/>
                </a:prstGeom>
                <a:solidFill>
                  <a:schemeClr val="tx2"/>
                </a:soli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953386" y="2478947"/>
                  <a:ext cx="45719" cy="277402"/>
                </a:xfrm>
                <a:prstGeom prst="rect">
                  <a:avLst/>
                </a:prstGeom>
                <a:solidFill>
                  <a:schemeClr val="tx2"/>
                </a:solidFill>
                <a:ln w="1270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37" name="TextBox 36"/>
            <p:cNvSpPr txBox="1"/>
            <p:nvPr/>
          </p:nvSpPr>
          <p:spPr>
            <a:xfrm>
              <a:off x="7120992" y="2079655"/>
              <a:ext cx="4612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solidFill>
                    <a:schemeClr val="tx2"/>
                  </a:solidFill>
                </a:rPr>
                <a:t>FLASH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566054" y="2071563"/>
              <a:ext cx="4612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smtClean="0">
                  <a:solidFill>
                    <a:schemeClr val="tx2"/>
                  </a:solidFill>
                </a:rPr>
                <a:t>FLASH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5397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Changer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662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Review</a:t>
            </a:r>
            <a:r>
              <a:rPr lang="is-IS" smtClean="0"/>
              <a:t>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Container Schedulers:</a:t>
            </a:r>
          </a:p>
          <a:p>
            <a:pPr lvl="1"/>
            <a:r>
              <a:rPr lang="en-US" dirty="0" smtClean="0"/>
              <a:t>Great platform for container management</a:t>
            </a:r>
          </a:p>
          <a:p>
            <a:pPr lvl="1"/>
            <a:r>
              <a:rPr lang="en-US" dirty="0" smtClean="0"/>
              <a:t>Needs persistent storage for production Apps</a:t>
            </a:r>
          </a:p>
          <a:p>
            <a:pPr lvl="1"/>
            <a:r>
              <a:rPr lang="en-US" dirty="0" smtClean="0"/>
              <a:t>Adding persistent storage out-of-band presents challenges</a:t>
            </a:r>
          </a:p>
          <a:p>
            <a:r>
              <a:rPr lang="en-US" dirty="0" smtClean="0"/>
              <a:t>Software-Defined Storage:</a:t>
            </a:r>
          </a:p>
          <a:p>
            <a:pPr lvl="1"/>
            <a:r>
              <a:rPr lang="en-US" dirty="0" smtClean="0"/>
              <a:t>Scale-out storage</a:t>
            </a:r>
          </a:p>
          <a:p>
            <a:pPr lvl="1"/>
            <a:r>
              <a:rPr lang="en-US" dirty="0" smtClean="0"/>
              <a:t>Elastic architecture</a:t>
            </a:r>
          </a:p>
          <a:p>
            <a:pPr lvl="1"/>
            <a:r>
              <a:rPr lang="en-US" dirty="0" smtClean="0"/>
              <a:t>Infrastructure agnostic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849" y="2976381"/>
            <a:ext cx="2978203" cy="174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078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Schedulers + SDS = ????</a:t>
            </a:r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093" y="1279525"/>
            <a:ext cx="4266051" cy="3200400"/>
          </a:xfrm>
        </p:spPr>
      </p:pic>
    </p:spTree>
    <p:extLst>
      <p:ext uri="{BB962C8B-B14F-4D97-AF65-F5344CB8AC3E}">
        <p14:creationId xmlns:p14="http://schemas.microsoft.com/office/powerpoint/2010/main" val="18775125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than the Sum of Our Parts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4484717" cy="3200400"/>
          </a:xfrm>
        </p:spPr>
        <p:txBody>
          <a:bodyPr/>
          <a:lstStyle/>
          <a:p>
            <a:r>
              <a:rPr lang="en-US" dirty="0" smtClean="0"/>
              <a:t>Let’s create a Software-Defined Storage Framework</a:t>
            </a:r>
          </a:p>
          <a:p>
            <a:r>
              <a:rPr lang="en-US" dirty="0" smtClean="0"/>
              <a:t>ScaleIO + Mesos Framework = Awesome Sauce!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github.com/codedellemc/scaleio-framework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91" y="800841"/>
            <a:ext cx="2473035" cy="415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17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SDS </a:t>
            </a:r>
            <a:r>
              <a:rPr lang="en-US" dirty="0" smtClean="0"/>
              <a:t>Framework = Mind Blown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External persistent storage </a:t>
            </a:r>
            <a:r>
              <a:rPr lang="en-US" b="1" dirty="0" smtClean="0"/>
              <a:t>native</a:t>
            </a:r>
            <a:r>
              <a:rPr lang="en-US" dirty="0" smtClean="0"/>
              <a:t> to scheduling platform</a:t>
            </a:r>
          </a:p>
          <a:p>
            <a:r>
              <a:rPr lang="en-US" dirty="0" smtClean="0"/>
              <a:t>Globally accessible storage</a:t>
            </a:r>
          </a:p>
          <a:p>
            <a:r>
              <a:rPr lang="en-US" dirty="0"/>
              <a:t>S</a:t>
            </a:r>
            <a:r>
              <a:rPr lang="en-US" dirty="0" smtClean="0"/>
              <a:t>torage </a:t>
            </a:r>
            <a:r>
              <a:rPr lang="en-US" dirty="0"/>
              <a:t>array? Reduce complexity</a:t>
            </a:r>
          </a:p>
          <a:p>
            <a:r>
              <a:rPr lang="en-US" dirty="0"/>
              <a:t>R</a:t>
            </a:r>
            <a:r>
              <a:rPr lang="en-US" dirty="0" smtClean="0"/>
              <a:t>educes maintenance</a:t>
            </a:r>
          </a:p>
          <a:p>
            <a:r>
              <a:rPr lang="en-US" dirty="0" smtClean="0"/>
              <a:t>Deploy Anywhere!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619" y="1917871"/>
            <a:ext cx="2685979" cy="268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043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Means for your Apps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5492636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No data loss on infrastructure failure</a:t>
            </a:r>
          </a:p>
          <a:p>
            <a:r>
              <a:rPr lang="en-US" dirty="0" smtClean="0"/>
              <a:t>Insulates changes with </a:t>
            </a:r>
            <a:r>
              <a:rPr lang="en-US" smtClean="0"/>
              <a:t>container scheduler </a:t>
            </a:r>
            <a:r>
              <a:rPr lang="en-US" dirty="0" smtClean="0"/>
              <a:t>(APIs, etc)</a:t>
            </a:r>
          </a:p>
          <a:p>
            <a:r>
              <a:rPr lang="en-US" dirty="0" smtClean="0"/>
              <a:t>Highly Available containers and Apps!</a:t>
            </a:r>
          </a:p>
          <a:p>
            <a:r>
              <a:rPr lang="en-US" dirty="0" smtClean="0"/>
              <a:t>Production ready!</a:t>
            </a:r>
          </a:p>
          <a:p>
            <a:r>
              <a:rPr lang="en-US" dirty="0" smtClean="0"/>
              <a:t>Tolerates failures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38" y="1280160"/>
            <a:ext cx="2966026" cy="296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676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Surprising Combination</a:t>
            </a:r>
            <a:endParaRPr lang="en-US" dirty="0"/>
          </a:p>
        </p:txBody>
      </p:sp>
      <p:pic>
        <p:nvPicPr>
          <p:cNvPr id="5" name="Content Placeholder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870" y="1000991"/>
            <a:ext cx="5158976" cy="3429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15" y="1189835"/>
            <a:ext cx="2399748" cy="120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27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518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3 Node Mesos Cluster (Management)</a:t>
            </a:r>
          </a:p>
          <a:p>
            <a:r>
              <a:rPr lang="en-US" dirty="0" smtClean="0"/>
              <a:t>2 Mesos Agent nodes (Compute)</a:t>
            </a:r>
          </a:p>
          <a:p>
            <a:pPr lvl="1"/>
            <a:r>
              <a:rPr lang="en-US" dirty="0" smtClean="0"/>
              <a:t>Initially the first node online</a:t>
            </a:r>
          </a:p>
          <a:p>
            <a:pPr lvl="1"/>
            <a:r>
              <a:rPr lang="en-US" dirty="0" smtClean="0"/>
              <a:t>Second node will be onboarded or introduced later</a:t>
            </a:r>
          </a:p>
          <a:p>
            <a:r>
              <a:rPr lang="en-US" dirty="0" smtClean="0"/>
              <a:t>ScaleIO Cluster (Scale-out storage)</a:t>
            </a:r>
          </a:p>
          <a:p>
            <a:pPr lvl="1"/>
            <a:r>
              <a:rPr lang="en-US" dirty="0" smtClean="0"/>
              <a:t>3 management nodes</a:t>
            </a:r>
          </a:p>
          <a:p>
            <a:pPr lvl="1"/>
            <a:r>
              <a:rPr lang="en-US" dirty="0" smtClean="0"/>
              <a:t>180 GB local disks on </a:t>
            </a:r>
            <a:r>
              <a:rPr lang="en-US" u="sng" dirty="0" smtClean="0"/>
              <a:t>each</a:t>
            </a:r>
            <a:r>
              <a:rPr lang="en-US" dirty="0" smtClean="0"/>
              <a:t> management node to comprise this storage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940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64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ScaleIO Framework</a:t>
            </a:r>
          </a:p>
          <a:p>
            <a:pPr lvl="1"/>
            <a:r>
              <a:rPr lang="en-US" dirty="0" smtClean="0"/>
              <a:t>GitHub: </a:t>
            </a:r>
            <a:r>
              <a:rPr lang="en-US" dirty="0">
                <a:hlinkClick r:id="rId2"/>
              </a:rPr>
              <a:t>https://github.com/codedellemc/scaleio-framework</a:t>
            </a:r>
            <a:endParaRPr lang="en-US" dirty="0"/>
          </a:p>
          <a:p>
            <a:r>
              <a:rPr lang="en-US" dirty="0" smtClean="0"/>
              <a:t>Persistent External Storage</a:t>
            </a:r>
          </a:p>
          <a:p>
            <a:pPr lvl="1"/>
            <a:r>
              <a:rPr lang="en-US" dirty="0" smtClean="0"/>
              <a:t>Using REX-Ray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3"/>
              </a:rPr>
              <a:t>https://github.com/emccode/rexray</a:t>
            </a:r>
            <a:endParaRPr lang="en-US" dirty="0"/>
          </a:p>
          <a:p>
            <a:pPr lvl="1"/>
            <a:r>
              <a:rPr lang="en-US" dirty="0" smtClean="0"/>
              <a:t>Using mesos-module-dvdi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4"/>
              </a:rPr>
              <a:t>https://github.com/emccode/mesos-module-dvdi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94797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dirty="0" smtClean="0"/>
              <a:t>Moving Parts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527261" y="2693222"/>
            <a:ext cx="990977" cy="874793"/>
            <a:chOff x="4251958" y="993928"/>
            <a:chExt cx="990977" cy="874793"/>
          </a:xfrm>
        </p:grpSpPr>
        <p:sp>
          <p:nvSpPr>
            <p:cNvPr id="7" name="TextBox 6"/>
            <p:cNvSpPr txBox="1"/>
            <p:nvPr/>
          </p:nvSpPr>
          <p:spPr>
            <a:xfrm>
              <a:off x="4251958" y="993928"/>
              <a:ext cx="990977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Scheduler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321" y="1264062"/>
              <a:ext cx="553199" cy="604659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4494433" y="860713"/>
            <a:ext cx="1991349" cy="1216799"/>
            <a:chOff x="2471972" y="1280160"/>
            <a:chExt cx="1991349" cy="121679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646" y="1575381"/>
              <a:ext cx="995675" cy="92157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9809" y="1575381"/>
              <a:ext cx="995675" cy="92157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972" y="1575381"/>
              <a:ext cx="995675" cy="92157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832375" y="1280160"/>
              <a:ext cx="1329210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Mesos Cluster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789770" y="3499645"/>
            <a:ext cx="1329044" cy="1096596"/>
            <a:chOff x="1503331" y="3775067"/>
            <a:chExt cx="1329044" cy="109659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6692" y="3775067"/>
              <a:ext cx="995683" cy="72159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503331" y="4314587"/>
              <a:ext cx="712054" cy="55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Mesos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Agent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05006" y="1302016"/>
            <a:ext cx="567020" cy="842601"/>
            <a:chOff x="5235931" y="2308175"/>
            <a:chExt cx="567020" cy="8426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5931" y="2521899"/>
              <a:ext cx="567020" cy="628877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290853" y="2308175"/>
              <a:ext cx="457176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App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32272" y="3499645"/>
            <a:ext cx="1316158" cy="1096596"/>
            <a:chOff x="1516217" y="3775067"/>
            <a:chExt cx="1316158" cy="1096596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6692" y="3775067"/>
              <a:ext cx="995683" cy="72159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516217" y="4314587"/>
              <a:ext cx="712054" cy="557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Mesos</a:t>
              </a:r>
            </a:p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Agent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59524" y="2784936"/>
            <a:ext cx="777812" cy="880785"/>
            <a:chOff x="2741958" y="2806279"/>
            <a:chExt cx="777812" cy="880785"/>
          </a:xfrm>
        </p:grpSpPr>
        <p:grpSp>
          <p:nvGrpSpPr>
            <p:cNvPr id="28" name="Group 27"/>
            <p:cNvGrpSpPr/>
            <p:nvPr/>
          </p:nvGrpSpPr>
          <p:grpSpPr>
            <a:xfrm>
              <a:off x="2741958" y="2806279"/>
              <a:ext cx="567020" cy="842601"/>
              <a:chOff x="5235931" y="2308175"/>
              <a:chExt cx="567020" cy="842601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5931" y="2521899"/>
                <a:ext cx="567020" cy="628877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290853" y="2308175"/>
                <a:ext cx="457176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200" dirty="0" smtClean="0">
                    <a:solidFill>
                      <a:schemeClr val="tx2"/>
                    </a:solidFill>
                    <a:latin typeface="+mn-lt"/>
                  </a:rPr>
                  <a:t>App</a:t>
                </a:r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814" y="3286108"/>
              <a:ext cx="400956" cy="400956"/>
            </a:xfrm>
            <a:prstGeom prst="rect">
              <a:avLst/>
            </a:prstGeom>
          </p:spPr>
        </p:pic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09985" y="3388906"/>
            <a:ext cx="904709" cy="90470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2548853" y="2292018"/>
            <a:ext cx="2119325" cy="955277"/>
            <a:chOff x="2548853" y="2292018"/>
            <a:chExt cx="2119325" cy="95527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10638">
              <a:off x="2548853" y="2292018"/>
              <a:ext cx="2119325" cy="955277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 rot="19064938">
              <a:off x="2948609" y="2464904"/>
              <a:ext cx="851515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rgbClr val="FF0000"/>
                  </a:solidFill>
                  <a:latin typeface="+mn-lt"/>
                </a:rPr>
                <a:t>Register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955095" y="2146916"/>
            <a:ext cx="955277" cy="1346628"/>
            <a:chOff x="7748205" y="2335073"/>
            <a:chExt cx="955277" cy="1346628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43610">
              <a:off x="7552530" y="2530748"/>
              <a:ext cx="1346628" cy="955277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 rot="16697910">
              <a:off x="7500599" y="2912930"/>
              <a:ext cx="887030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rgbClr val="FF0000"/>
                  </a:solidFill>
                  <a:latin typeface="+mn-lt"/>
                </a:rPr>
                <a:t>Register</a:t>
              </a: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05" y="2442415"/>
            <a:ext cx="894451" cy="74537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05" y="2658923"/>
            <a:ext cx="892141" cy="743452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020528" y="3403178"/>
            <a:ext cx="524952" cy="639374"/>
            <a:chOff x="7129669" y="4078516"/>
            <a:chExt cx="524952" cy="63937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77" y="4078516"/>
              <a:ext cx="414786" cy="414786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7129669" y="4459358"/>
              <a:ext cx="52495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Offer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587775" y="3267650"/>
            <a:ext cx="524952" cy="639374"/>
            <a:chOff x="7129669" y="4078516"/>
            <a:chExt cx="524952" cy="639374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77" y="4078516"/>
              <a:ext cx="414786" cy="414786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7129669" y="4459358"/>
              <a:ext cx="52495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Offer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92687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5679E-6 L -0.09045 -0.096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-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0247 L 0.25902 0.2518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51" y="124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22222E-6 L -0.2618 -0.0682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90" y="-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46914E-6 L 0.5592 0.2095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1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45679E-6 L -0.0908 0.2925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9" y="1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29843 0.00031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386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19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099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Scheduler?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4722759" cy="3455361"/>
          </a:xfrm>
        </p:spPr>
        <p:txBody>
          <a:bodyPr/>
          <a:lstStyle/>
          <a:p>
            <a:r>
              <a:rPr lang="en-US" dirty="0" smtClean="0"/>
              <a:t>Fair and efficient workload placement</a:t>
            </a:r>
          </a:p>
          <a:p>
            <a:r>
              <a:rPr lang="en-US" dirty="0" smtClean="0"/>
              <a:t>Adhering to a set of constraints</a:t>
            </a:r>
          </a:p>
          <a:p>
            <a:r>
              <a:rPr lang="en-US" dirty="0" smtClean="0"/>
              <a:t>Quickly (and deterministically) dispatching jobs</a:t>
            </a:r>
          </a:p>
          <a:p>
            <a:r>
              <a:rPr lang="en-US" dirty="0" smtClean="0"/>
              <a:t>Robust and tolerates errors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382" y="1796088"/>
            <a:ext cx="1977659" cy="925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263" y="1586064"/>
            <a:ext cx="1686514" cy="14937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64" y="2943319"/>
            <a:ext cx="2033286" cy="1541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006" y="3278780"/>
            <a:ext cx="1842130" cy="9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639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</a:t>
            </a:r>
            <a:r>
              <a:rPr lang="en-US" dirty="0"/>
              <a:t>:</a:t>
            </a:r>
            <a:r>
              <a:rPr lang="en-US" dirty="0" smtClean="0"/>
              <a:t> Apache Mesos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Is a Container Scheduler</a:t>
            </a:r>
          </a:p>
          <a:p>
            <a:pPr lvl="1"/>
            <a:r>
              <a:rPr lang="en-US" dirty="0" smtClean="0"/>
              <a:t>Docker</a:t>
            </a:r>
          </a:p>
          <a:p>
            <a:pPr lvl="1"/>
            <a:r>
              <a:rPr lang="en-US" dirty="0" smtClean="0"/>
              <a:t>Unified Containerizer</a:t>
            </a:r>
          </a:p>
          <a:p>
            <a:r>
              <a:rPr lang="en-US" dirty="0" smtClean="0"/>
              <a:t>Cluster Manager</a:t>
            </a:r>
          </a:p>
          <a:p>
            <a:r>
              <a:rPr lang="en-US" dirty="0" smtClean="0"/>
              <a:t>Task placement based on CPU, Memory, and Disk</a:t>
            </a:r>
          </a:p>
          <a:p>
            <a:r>
              <a:rPr lang="en-US" dirty="0" smtClean="0"/>
              <a:t>User defined constraints</a:t>
            </a:r>
          </a:p>
          <a:p>
            <a:r>
              <a:rPr lang="en-US" dirty="0" smtClean="0"/>
              <a:t>2 Layer Scheduler – Offer/Accept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430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Mesos Frameworks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7955279" cy="1699346"/>
          </a:xfrm>
        </p:spPr>
        <p:txBody>
          <a:bodyPr/>
          <a:lstStyle/>
          <a:p>
            <a:r>
              <a:rPr lang="en-US" dirty="0" smtClean="0"/>
              <a:t>Ability to sub-schedule tasks based on Application needs</a:t>
            </a:r>
          </a:p>
          <a:p>
            <a:r>
              <a:rPr lang="en-US" dirty="0" smtClean="0"/>
              <a:t>Framework implements a Scheduler and Executor</a:t>
            </a:r>
          </a:p>
          <a:p>
            <a:pPr lvl="1"/>
            <a:r>
              <a:rPr lang="en-US" dirty="0" smtClean="0"/>
              <a:t>Scheduler – Accepts/Denies resources</a:t>
            </a:r>
          </a:p>
          <a:p>
            <a:pPr lvl="1"/>
            <a:r>
              <a:rPr lang="en-US" dirty="0" smtClean="0"/>
              <a:t>Executor –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274" y="3715988"/>
            <a:ext cx="1006634" cy="729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78" y="3052845"/>
            <a:ext cx="1447620" cy="1339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493" y="3733472"/>
            <a:ext cx="605950" cy="6165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78" y="3951172"/>
            <a:ext cx="605950" cy="6165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64" y="2731997"/>
            <a:ext cx="710385" cy="7878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593" y="2479435"/>
            <a:ext cx="605950" cy="616519"/>
          </a:xfrm>
          <a:prstGeom prst="rect">
            <a:avLst/>
          </a:prstGeom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287236" y="2989781"/>
            <a:ext cx="3212000" cy="16616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dirty="0"/>
              <a:t>Multiple Frameworks run within </a:t>
            </a:r>
            <a:r>
              <a:rPr lang="en-US"/>
              <a:t>the </a:t>
            </a:r>
            <a:r>
              <a:rPr lang="en-US" smtClean="0"/>
              <a:t>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142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08642E-6 L 0.37118 0.004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8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6.17284E-7 L 0.36458 -6.17284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46914E-7 L -0.28993 0.0401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97" y="200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93827E-7 L -0.27865 0.0327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41" y="163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458 -6.17284E-7 L -2.5E-6 1.23457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2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/ Offer Mechanism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04" y="1110798"/>
            <a:ext cx="5489409" cy="3787774"/>
          </a:xfrm>
        </p:spPr>
      </p:pic>
    </p:spTree>
    <p:extLst>
      <p:ext uri="{BB962C8B-B14F-4D97-AF65-F5344CB8AC3E}">
        <p14:creationId xmlns:p14="http://schemas.microsoft.com/office/powerpoint/2010/main" val="10748005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501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Today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3856282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Many container workloads are long running</a:t>
            </a:r>
          </a:p>
          <a:p>
            <a:r>
              <a:rPr lang="en-US" dirty="0" smtClean="0"/>
              <a:t>Many have state: user data, configuration, and etc</a:t>
            </a:r>
          </a:p>
          <a:p>
            <a:r>
              <a:rPr lang="en-US" dirty="0" smtClean="0"/>
              <a:t>Top 7 of 12 Apps in Docker Hub are persistent applications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2700"/>
            <a:ext cx="47244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97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{ code } by DellEMC template">
  <a:themeElements>
    <a:clrScheme name="Custom 2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5" id="{A32A0E31-9EED-0E45-9945-09F6AA4FBFBE}" vid="{AE7753EB-BDFE-DE48-B860-0590AA5383C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0873BDD3-AA35-4F19-A12A-C6462BECFBD1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CCBerlin</Template>
  <TotalTime>628</TotalTime>
  <Words>725</Words>
  <Application>Microsoft Macintosh PowerPoint</Application>
  <PresentationFormat>On-screen Show (16:9)</PresentationFormat>
  <Paragraphs>158</Paragraphs>
  <Slides>34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Arial Black</vt:lpstr>
      <vt:lpstr>Avenir Book</vt:lpstr>
      <vt:lpstr>Courier New</vt:lpstr>
      <vt:lpstr>Museo For Dell 300</vt:lpstr>
      <vt:lpstr>Museo Sans For Dell</vt:lpstr>
      <vt:lpstr>Museo Sans For Dell</vt:lpstr>
      <vt:lpstr>Wingdings</vt:lpstr>
      <vt:lpstr>1_{ code } by DellEMC template</vt:lpstr>
      <vt:lpstr>PowerPoint Presentation</vt:lpstr>
      <vt:lpstr>Agenda</vt:lpstr>
      <vt:lpstr>Schedulers</vt:lpstr>
      <vt:lpstr>What is a Scheduler?</vt:lpstr>
      <vt:lpstr>Let’s take a look: Apache Mesos</vt:lpstr>
      <vt:lpstr>Mesos Frameworks</vt:lpstr>
      <vt:lpstr>Framework / Offer Mechanism</vt:lpstr>
      <vt:lpstr>Containers</vt:lpstr>
      <vt:lpstr>Containers Today</vt:lpstr>
      <vt:lpstr>Death of a Container</vt:lpstr>
      <vt:lpstr>How do we achieve this?</vt:lpstr>
      <vt:lpstr>Enablement is Out-Of-Band</vt:lpstr>
      <vt:lpstr>Got to be an easier way…</vt:lpstr>
      <vt:lpstr>Software-Defined Storage</vt:lpstr>
      <vt:lpstr>What are they?</vt:lpstr>
      <vt:lpstr>What makes them unique?</vt:lpstr>
      <vt:lpstr>Let’s take a look: ScaleIO</vt:lpstr>
      <vt:lpstr>Scale-out Block Storage</vt:lpstr>
      <vt:lpstr>Elastic Architecture</vt:lpstr>
      <vt:lpstr>Infrastructure Agnostic</vt:lpstr>
      <vt:lpstr>Game Changer</vt:lpstr>
      <vt:lpstr>Let’s Review…</vt:lpstr>
      <vt:lpstr>Schedulers + SDS = ????</vt:lpstr>
      <vt:lpstr>Better than the Sum of Our Parts</vt:lpstr>
      <vt:lpstr>SDS Framework = Mind Blown</vt:lpstr>
      <vt:lpstr>What this Means for your Apps</vt:lpstr>
      <vt:lpstr>Surprising Combination</vt:lpstr>
      <vt:lpstr>Demo</vt:lpstr>
      <vt:lpstr>Configuration</vt:lpstr>
      <vt:lpstr>Configuration (Cont.)</vt:lpstr>
      <vt:lpstr>The Moving Parts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vonThenen</dc:creator>
  <cp:keywords>Internal Use</cp:keywords>
  <cp:lastModifiedBy>David vonThenen</cp:lastModifiedBy>
  <cp:revision>98</cp:revision>
  <cp:lastPrinted>2014-02-14T16:26:12Z</cp:lastPrinted>
  <dcterms:created xsi:type="dcterms:W3CDTF">2016-09-12T17:26:55Z</dcterms:created>
  <dcterms:modified xsi:type="dcterms:W3CDTF">2016-10-05T21:04:22Z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