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27.jpg" ContentType="image/p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69" r:id="rId4"/>
  </p:sldMasterIdLst>
  <p:notesMasterIdLst>
    <p:notesMasterId r:id="rId40"/>
  </p:notesMasterIdLst>
  <p:handoutMasterIdLst>
    <p:handoutMasterId r:id="rId41"/>
  </p:handoutMasterIdLst>
  <p:sldIdLst>
    <p:sldId id="307" r:id="rId5"/>
    <p:sldId id="325" r:id="rId6"/>
    <p:sldId id="344" r:id="rId7"/>
    <p:sldId id="382" r:id="rId8"/>
    <p:sldId id="342" r:id="rId9"/>
    <p:sldId id="378" r:id="rId10"/>
    <p:sldId id="373" r:id="rId11"/>
    <p:sldId id="383" r:id="rId12"/>
    <p:sldId id="319" r:id="rId13"/>
    <p:sldId id="367" r:id="rId14"/>
    <p:sldId id="372" r:id="rId15"/>
    <p:sldId id="328" r:id="rId16"/>
    <p:sldId id="371" r:id="rId17"/>
    <p:sldId id="334" r:id="rId18"/>
    <p:sldId id="365" r:id="rId19"/>
    <p:sldId id="337" r:id="rId20"/>
    <p:sldId id="355" r:id="rId21"/>
    <p:sldId id="384" r:id="rId22"/>
    <p:sldId id="356" r:id="rId23"/>
    <p:sldId id="368" r:id="rId24"/>
    <p:sldId id="369" r:id="rId25"/>
    <p:sldId id="340" r:id="rId26"/>
    <p:sldId id="357" r:id="rId27"/>
    <p:sldId id="354" r:id="rId28"/>
    <p:sldId id="379" r:id="rId29"/>
    <p:sldId id="380" r:id="rId30"/>
    <p:sldId id="381" r:id="rId31"/>
    <p:sldId id="377" r:id="rId32"/>
    <p:sldId id="360" r:id="rId33"/>
    <p:sldId id="358" r:id="rId34"/>
    <p:sldId id="361" r:id="rId35"/>
    <p:sldId id="364" r:id="rId36"/>
    <p:sldId id="324" r:id="rId37"/>
    <p:sldId id="322" r:id="rId38"/>
    <p:sldId id="366" r:id="rId39"/>
  </p:sldIdLst>
  <p:sldSz cx="9144000" cy="5143500" type="screen16x9"/>
  <p:notesSz cx="7010400" cy="92964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 autoAdjust="0"/>
    <p:restoredTop sz="82071" autoAdjust="0"/>
  </p:normalViewPr>
  <p:slideViewPr>
    <p:cSldViewPr snapToGrid="0">
      <p:cViewPr varScale="1">
        <p:scale>
          <a:sx n="97" d="100"/>
          <a:sy n="97" d="100"/>
        </p:scale>
        <p:origin x="880" y="184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work on the {code} by Dell EMC team which</a:t>
            </a:r>
            <a:r>
              <a:rPr lang="en-US" baseline="0" dirty="0" smtClean="0"/>
              <a:t> is a group within Dell EMC </a:t>
            </a:r>
            <a:r>
              <a:rPr lang="en-US" dirty="0" smtClean="0"/>
              <a:t>that develops</a:t>
            </a:r>
            <a:r>
              <a:rPr lang="en-US" baseline="0" dirty="0" smtClean="0"/>
              <a:t> and contributes to various open source projects in the community. Our team is most known for working on projects enabling different container schedulers to consume various storage platforms easily. </a:t>
            </a:r>
            <a:r>
              <a:rPr lang="en-US" dirty="0" smtClean="0"/>
              <a:t>Docker (REX-Ray), Mesos (</a:t>
            </a:r>
            <a:r>
              <a:rPr lang="en-US" dirty="0" err="1" smtClean="0"/>
              <a:t>mesos</a:t>
            </a:r>
            <a:r>
              <a:rPr lang="en-US" dirty="0" smtClean="0"/>
              <a:t>-module-</a:t>
            </a:r>
            <a:r>
              <a:rPr lang="en-US" dirty="0" err="1" smtClean="0"/>
              <a:t>dvdi</a:t>
            </a:r>
            <a:r>
              <a:rPr lang="en-US" dirty="0" smtClean="0"/>
              <a:t>), Kubernetes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Past Life: Backup and Recovery Solution working on </a:t>
            </a:r>
            <a:r>
              <a:rPr lang="en-US" baseline="0" dirty="0" err="1" smtClean="0"/>
              <a:t>Vmware</a:t>
            </a:r>
            <a:r>
              <a:rPr lang="en-US" baseline="0" dirty="0" smtClean="0"/>
              <a:t> virtualized environments.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83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we zoom into the offer/accept mechanism, we start with</a:t>
            </a:r>
          </a:p>
          <a:p>
            <a:r>
              <a:rPr lang="en-US" baseline="0" dirty="0" smtClean="0"/>
              <a:t>#1 </a:t>
            </a:r>
            <a:r>
              <a:rPr lang="mr-IN" baseline="0" dirty="0" smtClean="0"/>
              <a:t>–</a:t>
            </a:r>
            <a:r>
              <a:rPr lang="en-US" baseline="0" dirty="0" smtClean="0"/>
              <a:t> the compute node offering up resource. Mesos master = control plane!</a:t>
            </a:r>
          </a:p>
          <a:p>
            <a:r>
              <a:rPr lang="en-US" baseline="0" dirty="0" smtClean="0"/>
              <a:t>#2 - the Framework accepting those resources</a:t>
            </a:r>
          </a:p>
          <a:p>
            <a:r>
              <a:rPr lang="en-US" baseline="0" dirty="0" smtClean="0"/>
              <a:t>#3 </a:t>
            </a:r>
            <a:r>
              <a:rPr lang="mr-IN" baseline="0" dirty="0" smtClean="0"/>
              <a:t>–</a:t>
            </a:r>
            <a:r>
              <a:rPr lang="en-US" baseline="0" dirty="0" smtClean="0"/>
              <a:t> the scheduler then </a:t>
            </a:r>
            <a:r>
              <a:rPr lang="en-US" baseline="0" dirty="0" err="1" smtClean="0"/>
              <a:t>comsumes</a:t>
            </a:r>
            <a:r>
              <a:rPr lang="en-US" baseline="0" dirty="0" smtClean="0"/>
              <a:t> some resource and launches N-tasks</a:t>
            </a:r>
          </a:p>
          <a:p>
            <a:r>
              <a:rPr lang="en-US" baseline="0" dirty="0" smtClean="0"/>
              <a:t>#4 </a:t>
            </a:r>
            <a:r>
              <a:rPr lang="mr-IN" baseline="0" dirty="0" smtClean="0"/>
              <a:t>–</a:t>
            </a:r>
            <a:r>
              <a:rPr lang="en-US" baseline="0" dirty="0" smtClean="0"/>
              <a:t> the executor and tasks get placed on one of the compute nodes.</a:t>
            </a:r>
          </a:p>
          <a:p>
            <a:r>
              <a:rPr lang="en-US" baseline="0" dirty="0" smtClean="0"/>
              <a:t>So we will see this exact process happening behind the scenes in the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02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92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</a:t>
            </a:r>
            <a:r>
              <a:rPr lang="en-US" baseline="0" dirty="0" smtClean="0"/>
              <a:t> this idea of creating a Software-based Storage Mesos Framework.</a:t>
            </a:r>
          </a:p>
          <a:p>
            <a:r>
              <a:rPr lang="en-US" baseline="0" dirty="0" smtClean="0"/>
              <a:t>This Framework would manage the lifecycle of this Software-based Storage 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77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Meaning you can install this anywhere.</a:t>
            </a:r>
          </a:p>
          <a:p>
            <a:r>
              <a:rPr lang="en-US" baseline="0" dirty="0" smtClean="0"/>
              <a:t>Elastic architecture </a:t>
            </a:r>
            <a:r>
              <a:rPr lang="mr-IN" baseline="0" dirty="0" smtClean="0"/>
              <a:t>–</a:t>
            </a:r>
            <a:r>
              <a:rPr lang="en-US" baseline="0" dirty="0" smtClean="0"/>
              <a:t> Add/remove nodes</a:t>
            </a:r>
            <a:r>
              <a:rPr lang="mr-IN" baseline="0" dirty="0" smtClean="0"/>
              <a:t>…</a:t>
            </a:r>
            <a:r>
              <a:rPr lang="en-US" baseline="0" dirty="0" smtClean="0"/>
              <a:t> automatically triggers a rebalance to keep your </a:t>
            </a:r>
            <a:r>
              <a:rPr lang="en-US" baseline="0" smtClean="0"/>
              <a:t>data protected.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IMPORTANT: What ScaleIO brings to the table is it takes Direct Attached Storage and transforms that into a Global Accessible Storage Pool across your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98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Globally</a:t>
            </a:r>
            <a:r>
              <a:rPr lang="en-US" baseline="0" dirty="0" smtClean="0"/>
              <a:t> accessible </a:t>
            </a:r>
            <a:r>
              <a:rPr lang="mr-IN" baseline="0" dirty="0" smtClean="0"/>
              <a:t>–</a:t>
            </a:r>
            <a:r>
              <a:rPr lang="en-US" baseline="0" dirty="0" smtClean="0"/>
              <a:t> provision a ScaleIO volume that can be accessed anywhere in the Mesos Cluster</a:t>
            </a:r>
          </a:p>
          <a:p>
            <a:r>
              <a:rPr lang="en-US" baseline="0" dirty="0" smtClean="0"/>
              <a:t>Reduce complexity </a:t>
            </a:r>
            <a:r>
              <a:rPr lang="mr-IN" baseline="0" dirty="0" smtClean="0"/>
              <a:t>–</a:t>
            </a:r>
            <a:r>
              <a:rPr lang="en-US" baseline="0" dirty="0" smtClean="0"/>
              <a:t> because the ScaleIO manages maintenance operations. Rebalancing due to a node failure.</a:t>
            </a:r>
          </a:p>
          <a:p>
            <a:r>
              <a:rPr lang="en-US" baseline="0" dirty="0" smtClean="0"/>
              <a:t>Deploy Anywhere </a:t>
            </a:r>
            <a:r>
              <a:rPr lang="mr-IN" baseline="0" dirty="0" smtClean="0"/>
              <a:t>–</a:t>
            </a:r>
            <a:r>
              <a:rPr lang="en-US" baseline="0" dirty="0" smtClean="0"/>
              <a:t> because this is a Software-based Storage platform and its just simple RPMs or DEB. You can install this anywhere!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82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important? Why do we care that we can deploy this anywhere?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turns out that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39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External Storage!</a:t>
            </a:r>
            <a:r>
              <a:rPr lang="en-US" baseline="0" dirty="0" smtClean="0"/>
              <a:t> This is where ScaleIO comes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5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Framework also leverages a number of open</a:t>
            </a:r>
            <a:r>
              <a:rPr lang="en-US" baseline="0" dirty="0" smtClean="0"/>
              <a:t> source projects that provides the glue between the containers and ScaleIO.</a:t>
            </a:r>
          </a:p>
          <a:p>
            <a:r>
              <a:rPr lang="en-US" baseline="0" dirty="0" smtClean="0"/>
              <a:t>ScaleIO on its own is just a storage platform. Schedulers need to provision storage for their container workloads and they do that using REX-Ray and </a:t>
            </a:r>
            <a:r>
              <a:rPr lang="en-US" baseline="0" dirty="0" err="1" smtClean="0"/>
              <a:t>mesos</a:t>
            </a:r>
            <a:r>
              <a:rPr lang="en-US" baseline="0" dirty="0" smtClean="0"/>
              <a:t>-module-</a:t>
            </a:r>
            <a:r>
              <a:rPr lang="en-US" baseline="0" dirty="0" err="1" smtClean="0"/>
              <a:t>dvdi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7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Combined all these</a:t>
            </a:r>
            <a:r>
              <a:rPr lang="en-US" baseline="0" dirty="0" smtClean="0"/>
              <a:t> technologies what does this</a:t>
            </a:r>
            <a:r>
              <a:rPr lang="mr-IN" baseline="0" smtClean="0"/>
              <a:t>…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Insulates changes -</a:t>
            </a:r>
            <a:r>
              <a:rPr lang="en-US" baseline="0" dirty="0" smtClean="0"/>
              <a:t> meaning that since you have a Framework managing this Software-based Storage platform, it deals with interfacing with the container scheduler and the storage platform. NOT THE USER!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44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we are getting to the crux of the talk here</a:t>
            </a:r>
            <a:r>
              <a:rPr lang="mr-IN" baseline="0" dirty="0" smtClean="0"/>
              <a:t>…</a:t>
            </a:r>
            <a:r>
              <a:rPr lang="en-US" baseline="0" dirty="0" smtClean="0"/>
              <a:t> what if we take this all into the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4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09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r>
              <a:rPr lang="en-US" baseline="0" dirty="0" smtClean="0"/>
              <a:t> born in the cloud, </a:t>
            </a:r>
            <a:r>
              <a:rPr lang="en-US" dirty="0" smtClean="0"/>
              <a:t>Applications providing APIs, Cloud providing APIs</a:t>
            </a:r>
          </a:p>
          <a:p>
            <a:r>
              <a:rPr lang="en-US" dirty="0" smtClean="0"/>
              <a:t>What does that mean if</a:t>
            </a:r>
            <a:r>
              <a:rPr lang="en-US" baseline="0" dirty="0" smtClean="0"/>
              <a:t> we wanted to take this Mesos Framework into the Cloud?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03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RECAP: So </a:t>
            </a:r>
            <a:r>
              <a:rPr lang="en-US" dirty="0" smtClean="0"/>
              <a:t>what</a:t>
            </a:r>
            <a:r>
              <a:rPr lang="en-US" baseline="0" dirty="0" smtClean="0"/>
              <a:t> I am saying is that applications can start fixing themselves?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94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to make this happen is available</a:t>
            </a:r>
            <a:r>
              <a:rPr lang="en-US" baseline="0" dirty="0" smtClean="0"/>
              <a:t> using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11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I</a:t>
            </a:r>
            <a:r>
              <a:rPr lang="en-US" baseline="0" dirty="0" smtClean="0"/>
              <a:t> ended up building that into the Framework. Using</a:t>
            </a:r>
            <a:r>
              <a:rPr lang="mr-IN" baseline="0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14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forms of Software-based</a:t>
            </a:r>
            <a:r>
              <a:rPr lang="en-US" baseline="0" dirty="0" smtClean="0"/>
              <a:t> </a:t>
            </a:r>
            <a:r>
              <a:rPr lang="en-US" dirty="0" smtClean="0"/>
              <a:t>Storage may need a physical appliance</a:t>
            </a:r>
            <a:r>
              <a:rPr lang="en-US" baseline="0" dirty="0" smtClean="0"/>
              <a:t> or require some purpose built hardware. NFS and VSAN do not. I am going to touch on this a little more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28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Who here</a:t>
            </a:r>
            <a:r>
              <a:rPr lang="en-US" baseline="0" dirty="0" smtClean="0"/>
              <a:t> has used Mesos, Swarm, or Kubernetes?</a:t>
            </a:r>
            <a:endParaRPr lang="en-US" dirty="0" smtClean="0"/>
          </a:p>
          <a:p>
            <a:r>
              <a:rPr lang="en-US" dirty="0" smtClean="0"/>
              <a:t>Fair </a:t>
            </a:r>
            <a:r>
              <a:rPr lang="mr-IN" dirty="0" smtClean="0"/>
              <a:t>–</a:t>
            </a:r>
            <a:r>
              <a:rPr lang="en-US" dirty="0" smtClean="0"/>
              <a:t> don</a:t>
            </a:r>
            <a:r>
              <a:rPr lang="mr-IN" dirty="0" smtClean="0"/>
              <a:t>’</a:t>
            </a:r>
            <a:r>
              <a:rPr lang="en-US" dirty="0" smtClean="0"/>
              <a:t>t overload</a:t>
            </a:r>
            <a:r>
              <a:rPr lang="en-US" baseline="0" dirty="0" smtClean="0"/>
              <a:t> a particular compute node.</a:t>
            </a:r>
          </a:p>
          <a:p>
            <a:r>
              <a:rPr lang="en-US" baseline="0" dirty="0" smtClean="0"/>
              <a:t>Constraints </a:t>
            </a:r>
            <a:r>
              <a:rPr lang="mr-IN" baseline="0" dirty="0" smtClean="0"/>
              <a:t>–</a:t>
            </a:r>
            <a:r>
              <a:rPr lang="en-US" baseline="0" dirty="0" smtClean="0"/>
              <a:t> Places these containers on different compute nodes.</a:t>
            </a:r>
          </a:p>
          <a:p>
            <a:r>
              <a:rPr lang="en-US" baseline="0" dirty="0" smtClean="0"/>
              <a:t>Deterministic dispatch jobs </a:t>
            </a:r>
            <a:r>
              <a:rPr lang="mr-IN" baseline="0" dirty="0" smtClean="0"/>
              <a:t>–</a:t>
            </a:r>
            <a:r>
              <a:rPr lang="en-US" baseline="0" dirty="0" smtClean="0"/>
              <a:t> this allows me know how quickly I can scale my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65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 Engines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Cluster Manager </a:t>
            </a:r>
            <a:r>
              <a:rPr lang="mr-IN" baseline="0" dirty="0" smtClean="0"/>
              <a:t>–</a:t>
            </a:r>
            <a:r>
              <a:rPr lang="en-US" baseline="0" dirty="0" smtClean="0"/>
              <a:t> in the sense if a compute node goes down, the scheduler will restart the tasks on other nodes.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Resource </a:t>
            </a:r>
            <a:r>
              <a:rPr lang="mr-IN" baseline="0" dirty="0" smtClean="0"/>
              <a:t>–</a:t>
            </a:r>
            <a:r>
              <a:rPr lang="en-US" baseline="0" dirty="0" smtClean="0"/>
              <a:t> like I need 2GB of Memory and 2 CPUs. Maybe you even need a GPU for complex mathematically computations</a:t>
            </a:r>
            <a:endParaRPr lang="en-US" dirty="0" smtClean="0"/>
          </a:p>
          <a:p>
            <a:r>
              <a:rPr lang="en-US" dirty="0" smtClean="0"/>
              <a:t>Constraints </a:t>
            </a:r>
            <a:r>
              <a:rPr lang="mr-IN" dirty="0" smtClean="0"/>
              <a:t>–</a:t>
            </a:r>
            <a:r>
              <a:rPr lang="en-US" dirty="0" smtClean="0"/>
              <a:t> when you deploy</a:t>
            </a:r>
            <a:r>
              <a:rPr lang="en-US" baseline="0" dirty="0" smtClean="0"/>
              <a:t> this application put each instance in a different row in my datacenter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08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Container</a:t>
            </a:r>
            <a:r>
              <a:rPr lang="en-US" baseline="0" dirty="0" smtClean="0"/>
              <a:t> Schedulers allow for overriding how applications get deploy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46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wanted to take a loo</a:t>
            </a:r>
            <a:r>
              <a:rPr lang="en-US" baseline="0" dirty="0" smtClean="0"/>
              <a:t>k at one Container Scheduler in particular</a:t>
            </a:r>
            <a:r>
              <a:rPr lang="mr-IN" baseline="0" dirty="0" smtClean="0"/>
              <a:t>…</a:t>
            </a:r>
            <a:r>
              <a:rPr lang="en-US" baseline="0" dirty="0" smtClean="0"/>
              <a:t> Apache Mesos</a:t>
            </a:r>
            <a:endParaRPr lang="en-US" dirty="0" smtClean="0"/>
          </a:p>
          <a:p>
            <a:r>
              <a:rPr lang="en-US" dirty="0" smtClean="0"/>
              <a:t>Is a Container Scheduler. Supports: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Docker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r>
              <a:rPr lang="en-US" dirty="0" smtClean="0"/>
              <a:t>Task placement based on CPU, Memory, and Disk</a:t>
            </a:r>
          </a:p>
          <a:p>
            <a:r>
              <a:rPr lang="en-US" dirty="0" smtClean="0"/>
              <a:t>User defined 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18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Dive a little deeper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one really cool</a:t>
            </a:r>
            <a:r>
              <a:rPr lang="en-US" baseline="0" dirty="0" smtClean="0"/>
              <a:t> thing about Mesos is this concept of Frameworks.</a:t>
            </a:r>
          </a:p>
          <a:p>
            <a:r>
              <a:rPr lang="en-US" baseline="0" dirty="0" smtClean="0"/>
              <a:t>Allows you to override the behavior of how an application is placed in your cluster.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 in the sense you can do specialized things. </a:t>
            </a:r>
            <a:r>
              <a:rPr lang="en-US" baseline="0" smtClean="0"/>
              <a:t>For example, monitor the Application’s health.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3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5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8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94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9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4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7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03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161" y="1901258"/>
            <a:ext cx="3046048" cy="10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0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26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</p:spTree>
    <p:extLst>
      <p:ext uri="{BB962C8B-B14F-4D97-AF65-F5344CB8AC3E}">
        <p14:creationId xmlns:p14="http://schemas.microsoft.com/office/powerpoint/2010/main" val="182001562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555831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8249751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9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8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0880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271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j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 baseline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5222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tx2"/>
                </a:solidFill>
                <a:latin typeface="+mn-lt"/>
              </a:defRPr>
            </a:lvl4pPr>
            <a:lvl5pPr>
              <a:buClr>
                <a:schemeClr val="tx2"/>
              </a:buClr>
              <a:defRPr sz="1800" b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b="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624508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1357205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6/7/17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6/7/17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2699" y="-1"/>
            <a:ext cx="9156699" cy="1097280"/>
          </a:xfrm>
          <a:custGeom>
            <a:avLst/>
            <a:gdLst>
              <a:gd name="connsiteX0" fmla="*/ 0 w 9144000"/>
              <a:gd name="connsiteY0" fmla="*/ 0 h 1219474"/>
              <a:gd name="connsiteX1" fmla="*/ 9144000 w 9144000"/>
              <a:gd name="connsiteY1" fmla="*/ 0 h 1219474"/>
              <a:gd name="connsiteX2" fmla="*/ 9144000 w 9144000"/>
              <a:gd name="connsiteY2" fmla="*/ 1219474 h 1219474"/>
              <a:gd name="connsiteX3" fmla="*/ 0 w 9144000"/>
              <a:gd name="connsiteY3" fmla="*/ 1219474 h 1219474"/>
              <a:gd name="connsiteX4" fmla="*/ 0 w 9144000"/>
              <a:gd name="connsiteY4" fmla="*/ 0 h 1219474"/>
              <a:gd name="connsiteX0" fmla="*/ 0 w 9156700"/>
              <a:gd name="connsiteY0" fmla="*/ 355600 h 1219474"/>
              <a:gd name="connsiteX1" fmla="*/ 9156700 w 9156700"/>
              <a:gd name="connsiteY1" fmla="*/ 0 h 1219474"/>
              <a:gd name="connsiteX2" fmla="*/ 9156700 w 9156700"/>
              <a:gd name="connsiteY2" fmla="*/ 1219474 h 1219474"/>
              <a:gd name="connsiteX3" fmla="*/ 12700 w 9156700"/>
              <a:gd name="connsiteY3" fmla="*/ 1219474 h 1219474"/>
              <a:gd name="connsiteX4" fmla="*/ 0 w 9156700"/>
              <a:gd name="connsiteY4" fmla="*/ 355600 h 1219474"/>
              <a:gd name="connsiteX0" fmla="*/ 0 w 9169400"/>
              <a:gd name="connsiteY0" fmla="*/ 1270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12700 h 876574"/>
              <a:gd name="connsiteX0" fmla="*/ 0 w 9169400"/>
              <a:gd name="connsiteY0" fmla="*/ 0 h 914674"/>
              <a:gd name="connsiteX1" fmla="*/ 9169400 w 9169400"/>
              <a:gd name="connsiteY1" fmla="*/ 38100 h 914674"/>
              <a:gd name="connsiteX2" fmla="*/ 9156700 w 9169400"/>
              <a:gd name="connsiteY2" fmla="*/ 914674 h 914674"/>
              <a:gd name="connsiteX3" fmla="*/ 12700 w 9169400"/>
              <a:gd name="connsiteY3" fmla="*/ 914674 h 914674"/>
              <a:gd name="connsiteX4" fmla="*/ 0 w 9169400"/>
              <a:gd name="connsiteY4" fmla="*/ 0 h 914674"/>
              <a:gd name="connsiteX0" fmla="*/ 0 w 9169400"/>
              <a:gd name="connsiteY0" fmla="*/ 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0 h 876574"/>
              <a:gd name="connsiteX0" fmla="*/ 0 w 9169400"/>
              <a:gd name="connsiteY0" fmla="*/ 190500 h 1067074"/>
              <a:gd name="connsiteX1" fmla="*/ 9169400 w 9169400"/>
              <a:gd name="connsiteY1" fmla="*/ 0 h 1067074"/>
              <a:gd name="connsiteX2" fmla="*/ 9156700 w 9169400"/>
              <a:gd name="connsiteY2" fmla="*/ 1067074 h 1067074"/>
              <a:gd name="connsiteX3" fmla="*/ 12700 w 9169400"/>
              <a:gd name="connsiteY3" fmla="*/ 1067074 h 1067074"/>
              <a:gd name="connsiteX4" fmla="*/ 0 w 9169400"/>
              <a:gd name="connsiteY4" fmla="*/ 190500 h 1067074"/>
              <a:gd name="connsiteX0" fmla="*/ 0 w 9169400"/>
              <a:gd name="connsiteY0" fmla="*/ 254000 h 1130574"/>
              <a:gd name="connsiteX1" fmla="*/ 9169400 w 9169400"/>
              <a:gd name="connsiteY1" fmla="*/ 0 h 1130574"/>
              <a:gd name="connsiteX2" fmla="*/ 9156700 w 9169400"/>
              <a:gd name="connsiteY2" fmla="*/ 1130574 h 1130574"/>
              <a:gd name="connsiteX3" fmla="*/ 12700 w 9169400"/>
              <a:gd name="connsiteY3" fmla="*/ 1130574 h 1130574"/>
              <a:gd name="connsiteX4" fmla="*/ 0 w 9169400"/>
              <a:gd name="connsiteY4" fmla="*/ 254000 h 1130574"/>
              <a:gd name="connsiteX0" fmla="*/ 25400 w 9156700"/>
              <a:gd name="connsiteY0" fmla="*/ 38100 h 1130574"/>
              <a:gd name="connsiteX1" fmla="*/ 9156700 w 9156700"/>
              <a:gd name="connsiteY1" fmla="*/ 0 h 1130574"/>
              <a:gd name="connsiteX2" fmla="*/ 9144000 w 9156700"/>
              <a:gd name="connsiteY2" fmla="*/ 1130574 h 1130574"/>
              <a:gd name="connsiteX3" fmla="*/ 0 w 9156700"/>
              <a:gd name="connsiteY3" fmla="*/ 1130574 h 1130574"/>
              <a:gd name="connsiteX4" fmla="*/ 25400 w 9156700"/>
              <a:gd name="connsiteY4" fmla="*/ 38100 h 1130574"/>
              <a:gd name="connsiteX0" fmla="*/ 25400 w 9194871"/>
              <a:gd name="connsiteY0" fmla="*/ 38100 h 1130574"/>
              <a:gd name="connsiteX1" fmla="*/ 9156700 w 9194871"/>
              <a:gd name="connsiteY1" fmla="*/ 0 h 1130574"/>
              <a:gd name="connsiteX2" fmla="*/ 9194871 w 9194871"/>
              <a:gd name="connsiteY2" fmla="*/ 720847 h 1130574"/>
              <a:gd name="connsiteX3" fmla="*/ 0 w 9194871"/>
              <a:gd name="connsiteY3" fmla="*/ 1130574 h 1130574"/>
              <a:gd name="connsiteX4" fmla="*/ 25400 w 9194871"/>
              <a:gd name="connsiteY4" fmla="*/ 38100 h 1130574"/>
              <a:gd name="connsiteX0" fmla="*/ 25400 w 9220306"/>
              <a:gd name="connsiteY0" fmla="*/ 38100 h 1130574"/>
              <a:gd name="connsiteX1" fmla="*/ 9156700 w 9220306"/>
              <a:gd name="connsiteY1" fmla="*/ 0 h 1130574"/>
              <a:gd name="connsiteX2" fmla="*/ 9220306 w 9220306"/>
              <a:gd name="connsiteY2" fmla="*/ 475010 h 1130574"/>
              <a:gd name="connsiteX3" fmla="*/ 0 w 9220306"/>
              <a:gd name="connsiteY3" fmla="*/ 1130574 h 1130574"/>
              <a:gd name="connsiteX4" fmla="*/ 25400 w 9220306"/>
              <a:gd name="connsiteY4" fmla="*/ 38100 h 1130574"/>
              <a:gd name="connsiteX0" fmla="*/ 0 w 9194906"/>
              <a:gd name="connsiteY0" fmla="*/ 38100 h 990096"/>
              <a:gd name="connsiteX1" fmla="*/ 9131300 w 9194906"/>
              <a:gd name="connsiteY1" fmla="*/ 0 h 990096"/>
              <a:gd name="connsiteX2" fmla="*/ 9194906 w 9194906"/>
              <a:gd name="connsiteY2" fmla="*/ 475010 h 990096"/>
              <a:gd name="connsiteX3" fmla="*/ 35 w 9194906"/>
              <a:gd name="connsiteY3" fmla="*/ 990096 h 990096"/>
              <a:gd name="connsiteX4" fmla="*/ 0 w 9194906"/>
              <a:gd name="connsiteY4" fmla="*/ 38100 h 990096"/>
              <a:gd name="connsiteX0" fmla="*/ 0 w 9131318"/>
              <a:gd name="connsiteY0" fmla="*/ 3810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38100 h 990096"/>
              <a:gd name="connsiteX0" fmla="*/ 0 w 9131318"/>
              <a:gd name="connsiteY0" fmla="*/ 1318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13180 h 990096"/>
              <a:gd name="connsiteX0" fmla="*/ 0 w 9131318"/>
              <a:gd name="connsiteY0" fmla="*/ 0 h 1026756"/>
              <a:gd name="connsiteX1" fmla="*/ 9131300 w 9131318"/>
              <a:gd name="connsiteY1" fmla="*/ 36660 h 1026756"/>
              <a:gd name="connsiteX2" fmla="*/ 9131318 w 9131318"/>
              <a:gd name="connsiteY2" fmla="*/ 511670 h 1026756"/>
              <a:gd name="connsiteX3" fmla="*/ 35 w 9131318"/>
              <a:gd name="connsiteY3" fmla="*/ 1026756 h 1026756"/>
              <a:gd name="connsiteX4" fmla="*/ 0 w 9131318"/>
              <a:gd name="connsiteY4" fmla="*/ 0 h 10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318" h="1026756">
                <a:moveTo>
                  <a:pt x="0" y="0"/>
                </a:moveTo>
                <a:lnTo>
                  <a:pt x="9131300" y="36660"/>
                </a:lnTo>
                <a:cubicBezTo>
                  <a:pt x="9131306" y="194997"/>
                  <a:pt x="9131312" y="353333"/>
                  <a:pt x="9131318" y="511670"/>
                </a:cubicBezTo>
                <a:lnTo>
                  <a:pt x="35" y="1026756"/>
                </a:lnTo>
                <a:cubicBezTo>
                  <a:pt x="23" y="709424"/>
                  <a:pt x="12" y="317332"/>
                  <a:pt x="0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txBody>
          <a:bodyPr wrap="square" lIns="360000" tIns="360000" rIns="360000" bIns="360000" rtlCol="0" anchor="ctr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6553"/>
          <a:stretch/>
        </p:blipFill>
        <p:spPr>
          <a:xfrm>
            <a:off x="8424590" y="4589409"/>
            <a:ext cx="452069" cy="3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20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  <p:sldLayoutId id="2147484481" r:id="rId12"/>
    <p:sldLayoutId id="2147484482" r:id="rId13"/>
    <p:sldLayoutId id="2147484483" r:id="rId14"/>
    <p:sldLayoutId id="2147484484" r:id="rId15"/>
    <p:sldLayoutId id="2147484485" r:id="rId16"/>
    <p:sldLayoutId id="2147484486" r:id="rId17"/>
    <p:sldLayoutId id="2147484487" r:id="rId18"/>
    <p:sldLayoutId id="2147484488" r:id="rId19"/>
    <p:sldLayoutId id="2147484489" r:id="rId20"/>
    <p:sldLayoutId id="2147484490" r:id="rId21"/>
    <p:sldLayoutId id="2147484491" r:id="rId2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dellemc/scaleio-framework" TargetMode="External"/><Relationship Id="rId4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c.com/products-solutions/trial-software-download/scaleio.htm" TargetMode="External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codedellemc/rexray" TargetMode="External"/><Relationship Id="rId5" Type="http://schemas.openxmlformats.org/officeDocument/2006/relationships/hyperlink" Target="https://github.com/emccode/mesos-module-dvdi" TargetMode="External"/><Relationship Id="rId6" Type="http://schemas.openxmlformats.org/officeDocument/2006/relationships/hyperlink" Target="https://github.com/codedellemc/mesos-module-dvdi" TargetMode="External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emccode/mesos-module-dvdi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23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" y="1435699"/>
            <a:ext cx="8353213" cy="1015663"/>
          </a:xfrm>
        </p:spPr>
        <p:txBody>
          <a:bodyPr/>
          <a:lstStyle/>
          <a:p>
            <a:r>
              <a:rPr lang="en-US" sz="2800" dirty="0" smtClean="0"/>
              <a:t>How Container Schedulers and</a:t>
            </a:r>
          </a:p>
          <a:p>
            <a:r>
              <a:rPr lang="en-US" sz="2800" smtClean="0"/>
              <a:t>Software-based </a:t>
            </a:r>
            <a:r>
              <a:rPr lang="en-US" sz="2800" dirty="0" smtClean="0"/>
              <a:t>Storage will Change the Cloud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3000" y="3441857"/>
            <a:ext cx="2051213" cy="137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David vonThenen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{code} by Dell EMC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FFFF"/>
                </a:solidFill>
              </a:rPr>
              <a:t>@</a:t>
            </a:r>
            <a:r>
              <a:rPr lang="en-US" sz="1400" dirty="0" err="1" smtClean="0">
                <a:solidFill>
                  <a:srgbClr val="FFFFFF"/>
                </a:solidFill>
              </a:rPr>
              <a:t>dvonthenen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smtClean="0">
                <a:solidFill>
                  <a:srgbClr val="FFFFFF"/>
                </a:solidFill>
              </a:rPr>
              <a:t>http://dvonthenen.com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github.com</a:t>
            </a:r>
            <a:r>
              <a:rPr lang="en-US" sz="1400" dirty="0">
                <a:solidFill>
                  <a:srgbClr val="FFFFFF"/>
                </a:solidFill>
              </a:rPr>
              <a:t>/</a:t>
            </a:r>
            <a:r>
              <a:rPr lang="en-US" sz="1400" dirty="0" smtClean="0">
                <a:solidFill>
                  <a:srgbClr val="FFFFFF"/>
                </a:solidFill>
              </a:rPr>
              <a:t>dvonthenen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871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Scheduler?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4722759" cy="3455361"/>
          </a:xfrm>
        </p:spPr>
        <p:txBody>
          <a:bodyPr/>
          <a:lstStyle/>
          <a:p>
            <a:r>
              <a:rPr lang="en-US" dirty="0" smtClean="0"/>
              <a:t>Fair and efficient workload placement</a:t>
            </a:r>
          </a:p>
          <a:p>
            <a:r>
              <a:rPr lang="en-US" dirty="0" smtClean="0"/>
              <a:t>Adhering to a set of constraints</a:t>
            </a:r>
          </a:p>
          <a:p>
            <a:r>
              <a:rPr lang="en-US" dirty="0" smtClean="0"/>
              <a:t>Quickly (and deterministically) dispatch jobs</a:t>
            </a:r>
          </a:p>
          <a:p>
            <a:r>
              <a:rPr lang="en-US" dirty="0" smtClean="0"/>
              <a:t>Robust and tolerates errors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82" y="1796088"/>
            <a:ext cx="1977659" cy="92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63" y="1586064"/>
            <a:ext cx="1686514" cy="1493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64" y="2943319"/>
            <a:ext cx="2033286" cy="1541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06" y="3278780"/>
            <a:ext cx="1842130" cy="9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3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like…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Mesos 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kt</a:t>
            </a:r>
            <a:r>
              <a:rPr lang="en-US" dirty="0" smtClean="0"/>
              <a:t> (CoreOS)</a:t>
            </a:r>
          </a:p>
          <a:p>
            <a:r>
              <a:rPr lang="en-US" dirty="0" smtClean="0"/>
              <a:t>Cluster Manager</a:t>
            </a:r>
          </a:p>
          <a:p>
            <a:r>
              <a:rPr lang="en-US" dirty="0" smtClean="0"/>
              <a:t>Task placement based on resource</a:t>
            </a:r>
          </a:p>
          <a:p>
            <a:r>
              <a:rPr lang="en-US" dirty="0" smtClean="0"/>
              <a:t>Operational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86" y="2679700"/>
            <a:ext cx="1317071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26" y="1056358"/>
            <a:ext cx="2002461" cy="134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95" y="1346200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62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allow creation of own custom Scheduler</a:t>
            </a:r>
          </a:p>
          <a:p>
            <a:r>
              <a:rPr lang="en-US" dirty="0"/>
              <a:t>C</a:t>
            </a:r>
            <a:r>
              <a:rPr lang="en-US" dirty="0" smtClean="0"/>
              <a:t>ustomization for your application:</a:t>
            </a:r>
          </a:p>
          <a:p>
            <a:pPr lvl="1"/>
            <a:r>
              <a:rPr lang="en-US" dirty="0" smtClean="0"/>
              <a:t>Run-Time? </a:t>
            </a:r>
          </a:p>
          <a:p>
            <a:pPr lvl="1"/>
            <a:r>
              <a:rPr lang="en-US" dirty="0" smtClean="0"/>
              <a:t>Availability?</a:t>
            </a:r>
          </a:p>
          <a:p>
            <a:pPr lvl="1"/>
            <a:r>
              <a:rPr lang="en-US" dirty="0" smtClean="0"/>
              <a:t>Fault Tolerance?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 err="1" smtClean="0"/>
              <a:t>Accel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Location?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7" y="2260600"/>
            <a:ext cx="4409550" cy="27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3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Mesos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1" y="1038224"/>
            <a:ext cx="4548642" cy="4040434"/>
          </a:xfrm>
        </p:spPr>
      </p:pic>
    </p:spTree>
    <p:extLst>
      <p:ext uri="{BB962C8B-B14F-4D97-AF65-F5344CB8AC3E}">
        <p14:creationId xmlns:p14="http://schemas.microsoft.com/office/powerpoint/2010/main" val="3072753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Mesos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1699346"/>
          </a:xfrm>
        </p:spPr>
        <p:txBody>
          <a:bodyPr/>
          <a:lstStyle/>
          <a:p>
            <a:r>
              <a:rPr lang="en-US" dirty="0" smtClean="0"/>
              <a:t>Ability to schedule tasks based on Application needs</a:t>
            </a:r>
          </a:p>
          <a:p>
            <a:r>
              <a:rPr lang="en-US" dirty="0" smtClean="0"/>
              <a:t>Framework implements a Scheduler and Executor</a:t>
            </a:r>
          </a:p>
          <a:p>
            <a:pPr lvl="1"/>
            <a:r>
              <a:rPr lang="en-US" dirty="0" smtClean="0"/>
              <a:t>Scheduler – Accepts/Denies resources</a:t>
            </a:r>
          </a:p>
          <a:p>
            <a:pPr lvl="1"/>
            <a:r>
              <a:rPr lang="en-US" dirty="0" smtClean="0"/>
              <a:t>Executor –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4" y="3715988"/>
            <a:ext cx="1006634" cy="729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78" y="3052845"/>
            <a:ext cx="1447620" cy="1339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93" y="3733472"/>
            <a:ext cx="605950" cy="616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78" y="3951172"/>
            <a:ext cx="605950" cy="6165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64" y="2731997"/>
            <a:ext cx="710385" cy="7878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93" y="2479435"/>
            <a:ext cx="605950" cy="616519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287236" y="2989781"/>
            <a:ext cx="3212000" cy="16616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dirty="0" smtClean="0"/>
              <a:t>Offer / Accept Mechanism</a:t>
            </a:r>
          </a:p>
          <a:p>
            <a:r>
              <a:rPr lang="en-US" dirty="0" smtClean="0"/>
              <a:t>Framework tightly coupled to Application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14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08642E-6 L 0.37118 0.004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8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6.17284E-7 L 0.36458 -6.17284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46914E-7 L -0.28993 0.0401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20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3827E-7 L -0.27865 0.0327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1" y="163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58 -6.17284E-7 L -2.5E-6 1.2345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/ Offer Mechanism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04" y="1110798"/>
            <a:ext cx="5489408" cy="3787774"/>
          </a:xfrm>
        </p:spPr>
      </p:pic>
    </p:spTree>
    <p:extLst>
      <p:ext uri="{BB962C8B-B14F-4D97-AF65-F5344CB8AC3E}">
        <p14:creationId xmlns:p14="http://schemas.microsoft.com/office/powerpoint/2010/main" val="10748005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9235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Schedulers and</a:t>
            </a:r>
            <a:br>
              <a:rPr lang="en-US" dirty="0" smtClean="0"/>
            </a:br>
            <a:r>
              <a:rPr lang="en-US" dirty="0" smtClean="0"/>
              <a:t>Software-based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50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484717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create a Software-based Storage Framework</a:t>
            </a:r>
          </a:p>
          <a:p>
            <a:r>
              <a:rPr lang="en-US" dirty="0" smtClean="0"/>
              <a:t>ScaleIO + Mesos Framework = Awesome Sauce!</a:t>
            </a:r>
          </a:p>
          <a:p>
            <a:r>
              <a:rPr lang="en-US" dirty="0" smtClean="0"/>
              <a:t>First released in Sept 2016. Now on version 0.3.1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github.com/codedellemc/scaleio-framework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51" y="1249431"/>
            <a:ext cx="3162300" cy="3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look: ScaleIO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Software-based Storage Platform</a:t>
            </a:r>
          </a:p>
          <a:p>
            <a:r>
              <a:rPr lang="en-US" dirty="0" smtClean="0"/>
              <a:t>Scale-out block storage</a:t>
            </a:r>
          </a:p>
          <a:p>
            <a:r>
              <a:rPr lang="en-US" dirty="0" smtClean="0"/>
              <a:t>Linear performance</a:t>
            </a:r>
          </a:p>
          <a:p>
            <a:r>
              <a:rPr lang="en-US" dirty="0" smtClean="0"/>
              <a:t>Elastic architecture</a:t>
            </a:r>
          </a:p>
          <a:p>
            <a:r>
              <a:rPr lang="en-US" dirty="0" smtClean="0"/>
              <a:t>Infrastructure agnostic</a:t>
            </a:r>
          </a:p>
          <a:p>
            <a:r>
              <a:rPr lang="en-US" dirty="0" smtClean="0"/>
              <a:t>Try ScaleIO. It’s a free download!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https://www.emc.com/products-solutions/trial-software-download/scaleio.htm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26" y="1956422"/>
            <a:ext cx="3810000" cy="9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841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SDS </a:t>
            </a:r>
            <a:r>
              <a:rPr lang="en-US" dirty="0" smtClean="0"/>
              <a:t>Framework = Mind Blown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79629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installs and configures Storage Platform on all Mesos Agent nodes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66" y="1809800"/>
            <a:ext cx="3107266" cy="3107266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50519" y="2095500"/>
            <a:ext cx="5002531" cy="2527400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/>
              <a:t>P</a:t>
            </a:r>
            <a:r>
              <a:rPr lang="en-US" kern="0" dirty="0" smtClean="0"/>
              <a:t>ersistent storage </a:t>
            </a:r>
            <a:r>
              <a:rPr lang="en-US" b="1" kern="0" dirty="0" smtClean="0"/>
              <a:t>native </a:t>
            </a:r>
            <a:r>
              <a:rPr lang="en-US" kern="0" dirty="0" smtClean="0"/>
              <a:t>to scheduling platform</a:t>
            </a:r>
          </a:p>
          <a:p>
            <a:r>
              <a:rPr lang="en-US" kern="0" dirty="0" smtClean="0"/>
              <a:t>Globally accessible storage</a:t>
            </a:r>
          </a:p>
          <a:p>
            <a:r>
              <a:rPr lang="en-US" kern="0" dirty="0" smtClean="0"/>
              <a:t>What Storage array? Reduce complexity</a:t>
            </a:r>
          </a:p>
          <a:p>
            <a:r>
              <a:rPr lang="en-US" kern="0" dirty="0" smtClean="0"/>
              <a:t>Deploy Anywhere!</a:t>
            </a:r>
          </a:p>
        </p:txBody>
      </p:sp>
    </p:spTree>
    <p:extLst>
      <p:ext uri="{BB962C8B-B14F-4D97-AF65-F5344CB8AC3E}">
        <p14:creationId xmlns:p14="http://schemas.microsoft.com/office/powerpoint/2010/main" val="15197043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Review of Software-based Storage</a:t>
            </a:r>
          </a:p>
          <a:p>
            <a:r>
              <a:rPr lang="en-US" dirty="0" smtClean="0"/>
              <a:t>Container Schedulers</a:t>
            </a:r>
          </a:p>
          <a:p>
            <a:r>
              <a:rPr lang="en-US" dirty="0"/>
              <a:t>Schedulers </a:t>
            </a:r>
            <a:r>
              <a:rPr lang="en-US" dirty="0" smtClean="0"/>
              <a:t>+ Software-based Storage = Awesome!</a:t>
            </a:r>
          </a:p>
          <a:p>
            <a:r>
              <a:rPr lang="en-US" dirty="0" smtClean="0"/>
              <a:t>To the Cloud!!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8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856282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container workloads are long running</a:t>
            </a:r>
          </a:p>
          <a:p>
            <a:r>
              <a:rPr lang="en-US" dirty="0" smtClean="0"/>
              <a:t>Many have state: user data, configuration, and etc</a:t>
            </a:r>
          </a:p>
          <a:p>
            <a:r>
              <a:rPr lang="en-US" smtClean="0"/>
              <a:t>Top 10 of 20 Apps </a:t>
            </a:r>
            <a:r>
              <a:rPr lang="en-US" dirty="0" smtClean="0"/>
              <a:t>in Docker Hub are persistent applications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2700"/>
            <a:ext cx="47244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of a Container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3750987" cy="32975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Where does my data go?</a:t>
            </a:r>
          </a:p>
          <a:p>
            <a:r>
              <a:rPr lang="en-US" dirty="0"/>
              <a:t>T</a:t>
            </a:r>
            <a:r>
              <a:rPr lang="en-US" dirty="0" smtClean="0"/>
              <a:t>urned to the compute node’s local disk to store data</a:t>
            </a:r>
          </a:p>
          <a:p>
            <a:r>
              <a:rPr lang="en-US" dirty="0"/>
              <a:t>What happens on a node failure?</a:t>
            </a:r>
          </a:p>
          <a:p>
            <a:r>
              <a:rPr lang="en-US" dirty="0"/>
              <a:t>Production applications require high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External Storage!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4319" y="2606733"/>
            <a:ext cx="3802200" cy="18925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92940" y="895118"/>
            <a:ext cx="4740320" cy="4007494"/>
            <a:chOff x="4192940" y="895118"/>
            <a:chExt cx="4740320" cy="4007494"/>
          </a:xfrm>
        </p:grpSpPr>
        <p:sp>
          <p:nvSpPr>
            <p:cNvPr id="7" name="Rounded Rectangle 6"/>
            <p:cNvSpPr/>
            <p:nvPr/>
          </p:nvSpPr>
          <p:spPr>
            <a:xfrm>
              <a:off x="4192940" y="895118"/>
              <a:ext cx="4740320" cy="4007494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7193023" y="952601"/>
              <a:ext cx="1313278" cy="1127772"/>
            </a:xfrm>
            <a:prstGeom prst="wedgeRoundRectCallout">
              <a:avLst>
                <a:gd name="adj1" fmla="val -16454"/>
                <a:gd name="adj2" fmla="val 65164"/>
                <a:gd name="adj3" fmla="val 16667"/>
              </a:avLst>
            </a:prstGeom>
            <a:solidFill>
              <a:schemeClr val="accent4">
                <a:alpha val="79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pic>
          <p:nvPicPr>
            <p:cNvPr id="9" name="Picture 8" descr="serv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74" y="3205270"/>
              <a:ext cx="3399066" cy="758428"/>
            </a:xfrm>
            <a:prstGeom prst="rect">
              <a:avLst/>
            </a:prstGeom>
          </p:spPr>
        </p:pic>
        <p:pic>
          <p:nvPicPr>
            <p:cNvPr id="10" name="Picture 9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064" y="2209741"/>
              <a:ext cx="1029106" cy="973976"/>
            </a:xfrm>
            <a:prstGeom prst="rect">
              <a:avLst/>
            </a:prstGeom>
          </p:spPr>
        </p:pic>
        <p:pic>
          <p:nvPicPr>
            <p:cNvPr id="11" name="Picture 10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122" y="2211787"/>
              <a:ext cx="1026001" cy="971037"/>
            </a:xfrm>
            <a:prstGeom prst="rect">
              <a:avLst/>
            </a:prstGeom>
          </p:spPr>
        </p:pic>
        <p:pic>
          <p:nvPicPr>
            <p:cNvPr id="12" name="Picture 11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884" y="2214937"/>
              <a:ext cx="1022674" cy="9678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80167" y="1040196"/>
              <a:ext cx="1204239" cy="99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etc</a:t>
              </a: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 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var</a:t>
              </a:r>
              <a:endParaRPr lang="en-US" sz="1800" b="1" dirty="0" smtClean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/bin /opt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/data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06005" y="3175337"/>
              <a:ext cx="3667452" cy="843107"/>
            </a:xfrm>
            <a:prstGeom prst="roundRect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6842261" y="1861405"/>
              <a:ext cx="1707829" cy="1686214"/>
            </a:xfrm>
            <a:prstGeom prst="mathMultiply">
              <a:avLst>
                <a:gd name="adj1" fmla="val 24346"/>
              </a:avLst>
            </a:prstGeom>
            <a:solidFill>
              <a:schemeClr val="accent4">
                <a:alpha val="86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8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Manages the Storage </a:t>
            </a:r>
            <a:r>
              <a:rPr lang="en-US" dirty="0" smtClean="0"/>
              <a:t>Enablement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6578764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REX-Ray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endor agnostic storage orchestration engine</a:t>
            </a:r>
          </a:p>
          <a:p>
            <a:pPr lvl="1"/>
            <a:r>
              <a:rPr lang="en-US" dirty="0"/>
              <a:t>AWS, Azure, </a:t>
            </a:r>
            <a:r>
              <a:rPr lang="en-US" dirty="0" err="1"/>
              <a:t>Ceph</a:t>
            </a:r>
            <a:r>
              <a:rPr lang="en-US" dirty="0"/>
              <a:t>, </a:t>
            </a:r>
            <a:r>
              <a:rPr lang="en-US" dirty="0" err="1"/>
              <a:t>DigitalOcean</a:t>
            </a:r>
            <a:r>
              <a:rPr lang="en-US" dirty="0"/>
              <a:t>, GCE, ScaleIO, </a:t>
            </a:r>
            <a:r>
              <a:rPr lang="en-US" dirty="0" err="1"/>
              <a:t>VirtualBox</a:t>
            </a:r>
            <a:r>
              <a:rPr lang="en-US" dirty="0"/>
              <a:t>, many more</a:t>
            </a:r>
          </a:p>
          <a:p>
            <a:pPr lvl="1"/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4"/>
              </a:rPr>
              <a:t>github.com/codedellemc/rexray</a:t>
            </a:r>
            <a:endParaRPr lang="en-US" dirty="0"/>
          </a:p>
          <a:p>
            <a:r>
              <a:rPr lang="en-US" dirty="0" smtClean="0"/>
              <a:t>mesos-module-dvdi</a:t>
            </a:r>
          </a:p>
          <a:p>
            <a:pPr lvl="1"/>
            <a:r>
              <a:rPr lang="en-US" dirty="0" smtClean="0"/>
              <a:t>Hook for Mesos nodes to manage external storage</a:t>
            </a:r>
          </a:p>
          <a:p>
            <a:pPr lvl="1"/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6"/>
              </a:rPr>
              <a:t>github.com/codedellemc/mesos-module-dvdi</a:t>
            </a:r>
            <a:endParaRPr lang="en-US" dirty="0" smtClean="0"/>
          </a:p>
          <a:p>
            <a:pPr lvl="1"/>
            <a:r>
              <a:rPr lang="en-US" dirty="0" smtClean="0"/>
              <a:t>Contributed back to and is apart of Mesos proper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1280161"/>
            <a:ext cx="1029706" cy="136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2880360"/>
            <a:ext cx="1075669" cy="1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89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for your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5492636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Tolerates node failures</a:t>
            </a:r>
          </a:p>
          <a:p>
            <a:r>
              <a:rPr lang="en-US" dirty="0" smtClean="0"/>
              <a:t>Highly Available containers and Apps!</a:t>
            </a:r>
          </a:p>
          <a:p>
            <a:r>
              <a:rPr lang="en-US" dirty="0"/>
              <a:t>Insulates changes with:</a:t>
            </a:r>
          </a:p>
          <a:p>
            <a:pPr lvl="1"/>
            <a:r>
              <a:rPr lang="en-US" dirty="0"/>
              <a:t>container scheduler (APIs,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storage platform (workflows, APIs,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Production ready!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82" y="1578072"/>
            <a:ext cx="3031382" cy="24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7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the Cloud!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6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towards </a:t>
            </a:r>
            <a:r>
              <a:rPr lang="en-US" smtClean="0"/>
              <a:t>the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DevOps and </a:t>
            </a:r>
            <a:r>
              <a:rPr lang="en-US" smtClean="0"/>
              <a:t>the Cloud go hand in hand</a:t>
            </a:r>
            <a:endParaRPr lang="en-US" dirty="0" smtClean="0"/>
          </a:p>
          <a:p>
            <a:r>
              <a:rPr lang="en-US" dirty="0" smtClean="0"/>
              <a:t>What makes these cloud accessible?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2427158"/>
            <a:ext cx="3803650" cy="1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061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Monitoring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deploy and configure applications.</a:t>
            </a:r>
          </a:p>
          <a:p>
            <a:r>
              <a:rPr lang="en-US" dirty="0" smtClean="0"/>
              <a:t>Enable application monitoring via Management APIs</a:t>
            </a:r>
          </a:p>
          <a:p>
            <a:r>
              <a:rPr lang="en-US" dirty="0" smtClean="0"/>
              <a:t>Determine health and remediate!</a:t>
            </a:r>
          </a:p>
          <a:p>
            <a:r>
              <a:rPr lang="en-US" dirty="0" smtClean="0"/>
              <a:t>Can fix themselves, but to what end?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2" y="905352"/>
            <a:ext cx="2658979" cy="36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714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Self-aware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Software-based Storage Platform with a Cloud Platform driven by APIs</a:t>
            </a:r>
          </a:p>
          <a:p>
            <a:pPr lvl="1"/>
            <a:r>
              <a:rPr lang="en-US" dirty="0"/>
              <a:t>AWS SDK – 10 Language </a:t>
            </a:r>
            <a:r>
              <a:rPr lang="en-US" dirty="0" smtClean="0"/>
              <a:t>bindings</a:t>
            </a:r>
          </a:p>
          <a:p>
            <a:r>
              <a:rPr lang="en-US" dirty="0" smtClean="0"/>
              <a:t>Applications that change their environment</a:t>
            </a:r>
          </a:p>
          <a:p>
            <a:pPr lvl="1"/>
            <a:r>
              <a:rPr lang="en-US" dirty="0" smtClean="0"/>
              <a:t>Auto-scale Instances</a:t>
            </a:r>
          </a:p>
          <a:p>
            <a:pPr lvl="1"/>
            <a:r>
              <a:rPr lang="en-US" dirty="0" smtClean="0"/>
              <a:t>Dial in the IOPS for disk</a:t>
            </a:r>
          </a:p>
          <a:p>
            <a:pPr lvl="1"/>
            <a:r>
              <a:rPr lang="en-US" dirty="0" smtClean="0"/>
              <a:t>Possibilities are endless!</a:t>
            </a:r>
          </a:p>
          <a:p>
            <a:r>
              <a:rPr lang="en-US" dirty="0"/>
              <a:t>S</a:t>
            </a:r>
            <a:r>
              <a:rPr lang="en-US" dirty="0" smtClean="0"/>
              <a:t>elf-aware applications! </a:t>
            </a:r>
            <a:r>
              <a:rPr lang="en-US" dirty="0" err="1" smtClean="0"/>
              <a:t>Skynet</a:t>
            </a:r>
            <a:r>
              <a:rPr lang="en-US" dirty="0" smtClean="0"/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0" y="1479844"/>
            <a:ext cx="3194050" cy="28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836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Premise: Self Managing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can monitor and self remediate this Software-based Storage Platform</a:t>
            </a:r>
          </a:p>
          <a:p>
            <a:r>
              <a:rPr lang="en-US" dirty="0" smtClean="0"/>
              <a:t>The Scenario:</a:t>
            </a:r>
          </a:p>
          <a:p>
            <a:pPr lvl="1"/>
            <a:r>
              <a:rPr lang="en-US" dirty="0" smtClean="0"/>
              <a:t>ScaleIO has a Storage Pool that is approaching full</a:t>
            </a:r>
          </a:p>
          <a:p>
            <a:pPr lvl="1"/>
            <a:r>
              <a:rPr lang="en-US" dirty="0" smtClean="0"/>
              <a:t>Identifies the health check warning</a:t>
            </a:r>
          </a:p>
          <a:p>
            <a:pPr lvl="1"/>
            <a:r>
              <a:rPr lang="en-US" dirty="0" smtClean="0"/>
              <a:t>Creates new EBS volumes in EC2 to expand the Storage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15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51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237730" cy="1495794"/>
          </a:xfrm>
        </p:spPr>
        <p:txBody>
          <a:bodyPr>
            <a:normAutofit fontScale="90000"/>
          </a:bodyPr>
          <a:lstStyle/>
          <a:p>
            <a:r>
              <a:rPr lang="en-US" smtClean="0"/>
              <a:t>Software-based </a:t>
            </a:r>
            <a:r>
              <a:rPr lang="en-US" dirty="0" smtClean="0"/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752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Mesos Configuration</a:t>
            </a:r>
          </a:p>
          <a:p>
            <a:pPr lvl="1"/>
            <a:r>
              <a:rPr lang="en-US" dirty="0" smtClean="0"/>
              <a:t>3 Node Mesos Cluster (Management)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Mesos Agent nodes (Compute)</a:t>
            </a:r>
          </a:p>
          <a:p>
            <a:r>
              <a:rPr lang="en-US" dirty="0" smtClean="0"/>
              <a:t>ScaleIO Cluster (Scale-out storage)</a:t>
            </a:r>
          </a:p>
          <a:p>
            <a:pPr lvl="1"/>
            <a:r>
              <a:rPr lang="en-US" dirty="0" smtClean="0"/>
              <a:t>Will install on top of 3 Mesos Agent nodes</a:t>
            </a:r>
          </a:p>
          <a:p>
            <a:pPr lvl="1"/>
            <a:r>
              <a:rPr lang="en-US" dirty="0" smtClean="0"/>
              <a:t>180 GB local disks on </a:t>
            </a:r>
            <a:r>
              <a:rPr lang="en-US" u="sng" dirty="0" smtClean="0"/>
              <a:t>each</a:t>
            </a:r>
            <a:r>
              <a:rPr lang="en-US" dirty="0" smtClean="0"/>
              <a:t> node to make up this </a:t>
            </a:r>
            <a:r>
              <a:rPr lang="en-US" dirty="0"/>
              <a:t>S</a:t>
            </a:r>
            <a:r>
              <a:rPr lang="en-US" dirty="0" smtClean="0"/>
              <a:t>torage </a:t>
            </a:r>
            <a:r>
              <a:rPr lang="en-US" dirty="0"/>
              <a:t>P</a:t>
            </a:r>
            <a:r>
              <a:rPr lang="en-US" dirty="0" smtClean="0"/>
              <a:t>ool</a:t>
            </a:r>
          </a:p>
        </p:txBody>
      </p:sp>
    </p:spTree>
    <p:extLst>
      <p:ext uri="{BB962C8B-B14F-4D97-AF65-F5344CB8AC3E}">
        <p14:creationId xmlns:p14="http://schemas.microsoft.com/office/powerpoint/2010/main" val="803194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ScaleIO Framework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https://github.com/codedellemc/scaleio-framework</a:t>
            </a:r>
            <a:endParaRPr lang="en-US" dirty="0"/>
          </a:p>
          <a:p>
            <a:r>
              <a:rPr lang="en-US" dirty="0" smtClean="0"/>
              <a:t>Persistent External Storage</a:t>
            </a:r>
          </a:p>
          <a:p>
            <a:pPr lvl="1"/>
            <a:r>
              <a:rPr lang="en-US" dirty="0" smtClean="0"/>
              <a:t>Using REX-Ray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https://github.com/emccode/rexray</a:t>
            </a:r>
            <a:endParaRPr lang="en-US" dirty="0"/>
          </a:p>
          <a:p>
            <a:pPr lvl="1"/>
            <a:r>
              <a:rPr lang="en-US" dirty="0" smtClean="0"/>
              <a:t>Using mesos-module-dvdi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4"/>
              </a:rPr>
              <a:t>https://github.com/emccode/mesos-module-dvdi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79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Moving Parts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93253" y="1088026"/>
            <a:ext cx="1991349" cy="1216799"/>
            <a:chOff x="2471972" y="1280160"/>
            <a:chExt cx="1991349" cy="12167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646" y="1575381"/>
              <a:ext cx="995675" cy="9215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809" y="1575381"/>
              <a:ext cx="995675" cy="9215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972" y="1575381"/>
              <a:ext cx="995675" cy="921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832375" y="1280160"/>
              <a:ext cx="1329210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 Cluster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20528" y="3403178"/>
            <a:ext cx="524952" cy="639374"/>
            <a:chOff x="7129669" y="4078516"/>
            <a:chExt cx="524952" cy="63937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94039" y="3488981"/>
            <a:ext cx="524952" cy="639374"/>
            <a:chOff x="7129669" y="4078516"/>
            <a:chExt cx="524952" cy="63937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89770" y="3499645"/>
            <a:ext cx="1329044" cy="1096596"/>
            <a:chOff x="1789770" y="3499645"/>
            <a:chExt cx="1329044" cy="1096596"/>
          </a:xfrm>
        </p:grpSpPr>
        <p:grpSp>
          <p:nvGrpSpPr>
            <p:cNvPr id="15" name="Group 14"/>
            <p:cNvGrpSpPr/>
            <p:nvPr/>
          </p:nvGrpSpPr>
          <p:grpSpPr>
            <a:xfrm>
              <a:off x="1789770" y="3499645"/>
              <a:ext cx="1329044" cy="1096596"/>
              <a:chOff x="1503331" y="3775067"/>
              <a:chExt cx="1329044" cy="109659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503331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227" y="4059400"/>
              <a:ext cx="400397" cy="400397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851719" y="3538008"/>
            <a:ext cx="1316158" cy="1096596"/>
            <a:chOff x="3851719" y="3538008"/>
            <a:chExt cx="1316158" cy="1096596"/>
          </a:xfrm>
        </p:grpSpPr>
        <p:grpSp>
          <p:nvGrpSpPr>
            <p:cNvPr id="19" name="Group 18"/>
            <p:cNvGrpSpPr/>
            <p:nvPr/>
          </p:nvGrpSpPr>
          <p:grpSpPr>
            <a:xfrm>
              <a:off x="3851719" y="3538008"/>
              <a:ext cx="1316158" cy="1096596"/>
              <a:chOff x="1516217" y="3775067"/>
              <a:chExt cx="1316158" cy="1096596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3773" y="4117504"/>
              <a:ext cx="400397" cy="40039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5945629" y="3538948"/>
            <a:ext cx="1316158" cy="1096596"/>
            <a:chOff x="5945629" y="3538948"/>
            <a:chExt cx="1316158" cy="1096596"/>
          </a:xfrm>
        </p:grpSpPr>
        <p:grpSp>
          <p:nvGrpSpPr>
            <p:cNvPr id="46" name="Group 45"/>
            <p:cNvGrpSpPr/>
            <p:nvPr/>
          </p:nvGrpSpPr>
          <p:grpSpPr>
            <a:xfrm>
              <a:off x="5945629" y="3538948"/>
              <a:ext cx="1316158" cy="1096596"/>
              <a:chOff x="1516217" y="3775067"/>
              <a:chExt cx="1316158" cy="1096596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958" y="4121083"/>
              <a:ext cx="400397" cy="400397"/>
            </a:xfrm>
            <a:prstGeom prst="rect">
              <a:avLst/>
            </a:prstGeom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8" y="964988"/>
            <a:ext cx="1681892" cy="1390364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 rot="8078491">
            <a:off x="1821842" y="1503840"/>
            <a:ext cx="2495199" cy="1752604"/>
            <a:chOff x="4370486" y="1243314"/>
            <a:chExt cx="2045333" cy="1752604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03152">
              <a:off x="4370486" y="1243314"/>
              <a:ext cx="2045333" cy="1752604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 rot="11331227">
              <a:off x="5040699" y="2310797"/>
              <a:ext cx="1247032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Create EBS </a:t>
              </a:r>
              <a:r>
                <a:rPr lang="en-US" sz="1400" dirty="0" err="1" smtClean="0">
                  <a:solidFill>
                    <a:srgbClr val="FF0000"/>
                  </a:solidFill>
                  <a:latin typeface="+mn-lt"/>
                </a:rPr>
                <a:t>Vols</a:t>
              </a:r>
              <a:endParaRPr lang="en-US" sz="1400" dirty="0" smtClean="0">
                <a:solidFill>
                  <a:srgbClr val="FF0000"/>
                </a:solidFill>
                <a:latin typeface="+mn-lt"/>
              </a:endParaRPr>
            </a:p>
          </p:txBody>
        </p: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751995"/>
            <a:ext cx="892141" cy="7434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473908"/>
            <a:ext cx="892141" cy="7434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33" y="2242536"/>
            <a:ext cx="894451" cy="74537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33114" y="3051584"/>
            <a:ext cx="990977" cy="874793"/>
            <a:chOff x="4251958" y="993928"/>
            <a:chExt cx="990977" cy="874793"/>
          </a:xfrm>
        </p:grpSpPr>
        <p:sp>
          <p:nvSpPr>
            <p:cNvPr id="7" name="TextBox 6"/>
            <p:cNvSpPr txBox="1"/>
            <p:nvPr/>
          </p:nvSpPr>
          <p:spPr>
            <a:xfrm>
              <a:off x="4251958" y="993928"/>
              <a:ext cx="99097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Scheduler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21" y="1264062"/>
              <a:ext cx="553199" cy="604659"/>
            </a:xfrm>
            <a:prstGeom prst="rect">
              <a:avLst/>
            </a:prstGeom>
          </p:spPr>
        </p:pic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53" y="2076498"/>
            <a:ext cx="400397" cy="40039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91" y="2076498"/>
            <a:ext cx="400397" cy="4003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205" y="2068467"/>
            <a:ext cx="400397" cy="400397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5095116" y="3403178"/>
            <a:ext cx="524952" cy="639374"/>
            <a:chOff x="7129669" y="4078516"/>
            <a:chExt cx="524952" cy="63937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59" y="4059400"/>
            <a:ext cx="414628" cy="41462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47" y="4110232"/>
            <a:ext cx="414628" cy="41462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58" y="4128355"/>
            <a:ext cx="414628" cy="4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5679E-6 L 0.33646 -0.275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-1379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09877E-6 L 0.02708 -0.281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-1407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5679E-6 L 0.17725 -0.270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-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10296 0.1595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796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58025E-6 L 0.32517 0.1259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629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55538 0.0771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60" y="38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16285 0.414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2071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00573 0.4243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2120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17284E-7 L 0.18299 0.4259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9" y="2129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386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1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99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Many definitions… most agree on:</a:t>
            </a:r>
          </a:p>
          <a:p>
            <a:r>
              <a:rPr lang="en-US" dirty="0" smtClean="0"/>
              <a:t>Software-Defined Storage (SDS) serve as abstraction layer above underlying storage</a:t>
            </a:r>
          </a:p>
          <a:p>
            <a:r>
              <a:rPr lang="en-US" dirty="0" smtClean="0"/>
              <a:t>Provides a (programmatic) mechanism to provision storage</a:t>
            </a:r>
          </a:p>
          <a:p>
            <a:r>
              <a:rPr lang="en-US" dirty="0" smtClean="0"/>
              <a:t>Varying degrees of SDS: NFS, VMware VSAN</a:t>
            </a:r>
          </a:p>
        </p:txBody>
      </p:sp>
    </p:spTree>
    <p:extLst>
      <p:ext uri="{BB962C8B-B14F-4D97-AF65-F5344CB8AC3E}">
        <p14:creationId xmlns:p14="http://schemas.microsoft.com/office/powerpoint/2010/main" val="3278448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them unique?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perational - Manage provisioning process and data independent of underlying hardware</a:t>
            </a:r>
          </a:p>
          <a:p>
            <a:r>
              <a:rPr lang="en-US" dirty="0" smtClean="0"/>
              <a:t>Physical - Abstract consumed logical storage from underlying physical storage</a:t>
            </a:r>
          </a:p>
          <a:p>
            <a:r>
              <a:rPr lang="en-US" dirty="0" smtClean="0"/>
              <a:t>Policy - Automation of policy driven both external (users) and internal (platform)</a:t>
            </a:r>
          </a:p>
          <a:p>
            <a:r>
              <a:rPr lang="en-US" dirty="0" smtClean="0"/>
              <a:t>Day 2 Operations - Maintenance is inherently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67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NFS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68" y="1008143"/>
            <a:ext cx="2719525" cy="3986996"/>
          </a:xfrm>
        </p:spPr>
      </p:pic>
    </p:spTree>
    <p:extLst>
      <p:ext uri="{BB962C8B-B14F-4D97-AF65-F5344CB8AC3E}">
        <p14:creationId xmlns:p14="http://schemas.microsoft.com/office/powerpoint/2010/main" val="39367244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VSAN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2" y="1195622"/>
            <a:ext cx="7734747" cy="3495511"/>
          </a:xfrm>
        </p:spPr>
      </p:pic>
    </p:spTree>
    <p:extLst>
      <p:ext uri="{BB962C8B-B14F-4D97-AF65-F5344CB8AC3E}">
        <p14:creationId xmlns:p14="http://schemas.microsoft.com/office/powerpoint/2010/main" val="3785748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&amp; VSAN are different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59"/>
            <a:ext cx="6000356" cy="3375923"/>
          </a:xfrm>
        </p:spPr>
        <p:txBody>
          <a:bodyPr/>
          <a:lstStyle/>
          <a:p>
            <a:r>
              <a:rPr lang="en-US" dirty="0" smtClean="0"/>
              <a:t>What makes NFS</a:t>
            </a:r>
            <a:r>
              <a:rPr lang="en-US" dirty="0"/>
              <a:t> </a:t>
            </a:r>
            <a:r>
              <a:rPr lang="en-US" dirty="0" smtClean="0"/>
              <a:t>and VSAN special?</a:t>
            </a:r>
          </a:p>
          <a:p>
            <a:r>
              <a:rPr lang="en-US" dirty="0" smtClean="0"/>
              <a:t>They are both Software-based Storage Platforms!</a:t>
            </a:r>
          </a:p>
          <a:p>
            <a:r>
              <a:rPr lang="en-US" dirty="0"/>
              <a:t>No special hardware, </a:t>
            </a:r>
            <a:r>
              <a:rPr lang="en-US" dirty="0" smtClean="0"/>
              <a:t>purpose built appliance, storage </a:t>
            </a:r>
            <a:r>
              <a:rPr lang="en-US" dirty="0"/>
              <a:t>array, storage controller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72" y="905352"/>
            <a:ext cx="2259723" cy="35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9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 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4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{ code } by 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5" id="{A32A0E31-9EED-0E45-9945-09F6AA4FBFBE}" vid="{AE7753EB-BDFE-DE48-B860-0590AA5383C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CCBerlin</Template>
  <TotalTime>1860</TotalTime>
  <Words>1534</Words>
  <Application>Microsoft Macintosh PowerPoint</Application>
  <PresentationFormat>On-screen Show (16:9)</PresentationFormat>
  <Paragraphs>239</Paragraphs>
  <Slides>35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Arial Black</vt:lpstr>
      <vt:lpstr>Avenir Book</vt:lpstr>
      <vt:lpstr>Courier New</vt:lpstr>
      <vt:lpstr>Mangal</vt:lpstr>
      <vt:lpstr>Museo For Dell 300</vt:lpstr>
      <vt:lpstr>Museo Sans For Dell</vt:lpstr>
      <vt:lpstr>Museo Sans For Dell</vt:lpstr>
      <vt:lpstr>Wingdings</vt:lpstr>
      <vt:lpstr>1_{ code } by DellEMC template</vt:lpstr>
      <vt:lpstr>PowerPoint Presentation</vt:lpstr>
      <vt:lpstr>Agenda</vt:lpstr>
      <vt:lpstr>Software-based Storage</vt:lpstr>
      <vt:lpstr>What are they?</vt:lpstr>
      <vt:lpstr>What makes them unique?</vt:lpstr>
      <vt:lpstr>Example: NFS</vt:lpstr>
      <vt:lpstr>Example: VSAN</vt:lpstr>
      <vt:lpstr>NFS &amp; VSAN are different…</vt:lpstr>
      <vt:lpstr>Container Schedulers</vt:lpstr>
      <vt:lpstr>What is a Scheduler?</vt:lpstr>
      <vt:lpstr>Scheduling Work</vt:lpstr>
      <vt:lpstr>Custom Scheduling</vt:lpstr>
      <vt:lpstr>Apache Mesos</vt:lpstr>
      <vt:lpstr>Mesos Frameworks</vt:lpstr>
      <vt:lpstr>Framework / Offer Mechanism</vt:lpstr>
      <vt:lpstr>Schedulers and Software-based Storage</vt:lpstr>
      <vt:lpstr>Better Together</vt:lpstr>
      <vt:lpstr>Let’s take a look: ScaleIO</vt:lpstr>
      <vt:lpstr>SDS Framework = Mind Blown</vt:lpstr>
      <vt:lpstr>Containers Today</vt:lpstr>
      <vt:lpstr>Death of a Container</vt:lpstr>
      <vt:lpstr>Manages the Storage Enablement</vt:lpstr>
      <vt:lpstr>What this Means for your Apps</vt:lpstr>
      <vt:lpstr>To the Cloud!</vt:lpstr>
      <vt:lpstr>Moving towards the Cloud</vt:lpstr>
      <vt:lpstr>Self Monitoring Apps</vt:lpstr>
      <vt:lpstr>Self-aware Applications</vt:lpstr>
      <vt:lpstr>Premise: Self Managing</vt:lpstr>
      <vt:lpstr>Demo</vt:lpstr>
      <vt:lpstr>Configuration</vt:lpstr>
      <vt:lpstr>Configuration (Cont.)</vt:lpstr>
      <vt:lpstr>The Moving Parts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vonThenen</dc:creator>
  <cp:keywords>Internal Use</cp:keywords>
  <cp:lastModifiedBy>David vonThenen</cp:lastModifiedBy>
  <cp:revision>258</cp:revision>
  <cp:lastPrinted>2014-02-14T16:26:12Z</cp:lastPrinted>
  <dcterms:created xsi:type="dcterms:W3CDTF">2016-09-12T17:26:55Z</dcterms:created>
  <dcterms:modified xsi:type="dcterms:W3CDTF">2017-06-07T15:24:54Z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