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469" r:id="rId4"/>
  </p:sldMasterIdLst>
  <p:notesMasterIdLst>
    <p:notesMasterId r:id="rId37"/>
  </p:notesMasterIdLst>
  <p:handoutMasterIdLst>
    <p:handoutMasterId r:id="rId38"/>
  </p:handoutMasterIdLst>
  <p:sldIdLst>
    <p:sldId id="307" r:id="rId5"/>
    <p:sldId id="325" r:id="rId6"/>
    <p:sldId id="344" r:id="rId7"/>
    <p:sldId id="345" r:id="rId8"/>
    <p:sldId id="342" r:id="rId9"/>
    <p:sldId id="373" r:id="rId10"/>
    <p:sldId id="319" r:id="rId11"/>
    <p:sldId id="367" r:id="rId12"/>
    <p:sldId id="372" r:id="rId13"/>
    <p:sldId id="328" r:id="rId14"/>
    <p:sldId id="371" r:id="rId15"/>
    <p:sldId id="334" r:id="rId16"/>
    <p:sldId id="365" r:id="rId17"/>
    <p:sldId id="337" r:id="rId18"/>
    <p:sldId id="355" r:id="rId19"/>
    <p:sldId id="346" r:id="rId20"/>
    <p:sldId id="356" r:id="rId21"/>
    <p:sldId id="368" r:id="rId22"/>
    <p:sldId id="369" r:id="rId23"/>
    <p:sldId id="340" r:id="rId24"/>
    <p:sldId id="357" r:id="rId25"/>
    <p:sldId id="354" r:id="rId26"/>
    <p:sldId id="374" r:id="rId27"/>
    <p:sldId id="376" r:id="rId28"/>
    <p:sldId id="377" r:id="rId29"/>
    <p:sldId id="360" r:id="rId30"/>
    <p:sldId id="358" r:id="rId31"/>
    <p:sldId id="361" r:id="rId32"/>
    <p:sldId id="364" r:id="rId33"/>
    <p:sldId id="324" r:id="rId34"/>
    <p:sldId id="322" r:id="rId35"/>
    <p:sldId id="366" r:id="rId36"/>
  </p:sldIdLst>
  <p:sldSz cx="9144000" cy="5143500" type="screen16x9"/>
  <p:notesSz cx="7010400" cy="9296400"/>
  <p:custDataLst>
    <p:tags r:id="rId3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>
          <p15:clr>
            <a:srgbClr val="A4A3A4"/>
          </p15:clr>
        </p15:guide>
        <p15:guide id="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44444"/>
    <a:srgbClr val="808080"/>
    <a:srgbClr val="FFAF00"/>
    <a:srgbClr val="3DC6EF"/>
    <a:srgbClr val="6EA204"/>
    <a:srgbClr val="6E2585"/>
    <a:srgbClr val="3D6AE6"/>
    <a:srgbClr val="0085C3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 autoAdjust="0"/>
    <p:restoredTop sz="92810" autoAdjust="0"/>
  </p:normalViewPr>
  <p:slideViewPr>
    <p:cSldViewPr snapToGrid="0">
      <p:cViewPr varScale="1">
        <p:scale>
          <a:sx n="156" d="100"/>
          <a:sy n="156" d="100"/>
        </p:scale>
        <p:origin x="138" y="792"/>
      </p:cViewPr>
      <p:guideLst>
        <p:guide orient="horz" pos="3072"/>
        <p:guide pos="5577"/>
        <p:guide pos="180"/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32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gs" Target="tags/tag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sz="850" b="1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8" y="384175"/>
            <a:ext cx="698817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/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a Container Scheduler</a:t>
            </a:r>
          </a:p>
          <a:p>
            <a:r>
              <a:rPr lang="en-US" baseline="0" dirty="0" smtClean="0"/>
              <a:t>  - </a:t>
            </a:r>
            <a:r>
              <a:rPr lang="en-US" dirty="0" smtClean="0"/>
              <a:t>Docker</a:t>
            </a:r>
          </a:p>
          <a:p>
            <a:r>
              <a:rPr lang="en-US" baseline="0" smtClean="0"/>
              <a:t>  - </a:t>
            </a:r>
            <a:r>
              <a:rPr lang="en-US" smtClean="0"/>
              <a:t>Unified </a:t>
            </a:r>
            <a:r>
              <a:rPr lang="en-US" dirty="0" err="1" smtClean="0"/>
              <a:t>Containerizer</a:t>
            </a:r>
            <a:endParaRPr lang="en-US" dirty="0" smtClean="0"/>
          </a:p>
          <a:p>
            <a:r>
              <a:rPr lang="en-US" dirty="0" smtClean="0"/>
              <a:t>Task placement based on CPU, Memory, and Disk</a:t>
            </a:r>
          </a:p>
          <a:p>
            <a:r>
              <a:rPr lang="en-US" dirty="0" smtClean="0"/>
              <a:t>User defined constraints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18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82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10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6286975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453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185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297680" cy="664797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</a:defRPr>
            </a:lvl4pPr>
            <a:lvl5pPr>
              <a:defRPr lang="en-US" sz="160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>
              <a:buClr>
                <a:schemeClr val="tx2"/>
              </a:buClr>
            </a:pPr>
            <a:r>
              <a:rPr lang="en-US" dirty="0" smtClean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59646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3948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64797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97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296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140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674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203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9161" y="1901258"/>
            <a:ext cx="3046048" cy="10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009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39" y="1208919"/>
            <a:ext cx="2251091" cy="2639649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39" y="1208919"/>
            <a:ext cx="2251091" cy="263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5264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</p:spTree>
    <p:extLst>
      <p:ext uri="{BB962C8B-B14F-4D97-AF65-F5344CB8AC3E}">
        <p14:creationId xmlns:p14="http://schemas.microsoft.com/office/powerpoint/2010/main" val="1820015626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158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2">
              <a:alpha val="68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25567" y="1739969"/>
            <a:ext cx="429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Demo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425567" y="1739969"/>
            <a:ext cx="429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Demo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45558314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  <p:sp>
        <p:nvSpPr>
          <p:cNvPr id="9" name="Rectangle 8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2">
              <a:alpha val="68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5385" y="1739969"/>
            <a:ext cx="8308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Thank you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75385" y="1739969"/>
            <a:ext cx="8308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Thank you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782497511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095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6286975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989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086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8" y="264629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008808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800" baseline="0">
                <a:solidFill>
                  <a:schemeClr val="tx2"/>
                </a:solidFill>
                <a:latin typeface="+mn-lt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82715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1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800" baseline="0">
                <a:solidFill>
                  <a:schemeClr val="tx2"/>
                </a:solidFill>
                <a:latin typeface="+mj-lt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600" baseline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65222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24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2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tx2"/>
                </a:solidFill>
                <a:latin typeface="+mn-lt"/>
              </a:defRPr>
            </a:lvl4pPr>
            <a:lvl5pPr>
              <a:buClr>
                <a:schemeClr val="tx2"/>
              </a:buClr>
              <a:defRPr sz="1800" b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/>
            <a:r>
              <a:rPr lang="en-US" dirty="0" smtClean="0"/>
              <a:t>Fifth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b="0" dirty="0" smtClean="0">
                <a:solidFill>
                  <a:schemeClr val="tx2"/>
                </a:solidFill>
                <a:latin typeface="+mn-lt"/>
              </a:defRPr>
            </a:lvl4pPr>
            <a:lvl5pPr>
              <a:defRPr lang="en-US" b="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>
              <a:buClr>
                <a:schemeClr val="tx2"/>
              </a:buClr>
            </a:pPr>
            <a:r>
              <a:rPr lang="en-US" dirty="0" smtClean="0"/>
              <a:t>Fifth</a:t>
            </a:r>
          </a:p>
        </p:txBody>
      </p:sp>
    </p:spTree>
    <p:extLst>
      <p:ext uri="{BB962C8B-B14F-4D97-AF65-F5344CB8AC3E}">
        <p14:creationId xmlns:p14="http://schemas.microsoft.com/office/powerpoint/2010/main" val="6245082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67705"/>
            <a:ext cx="4285279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/>
            <a:r>
              <a:rPr lang="en-US" dirty="0" smtClean="0"/>
              <a:t>Fifth</a:t>
            </a:r>
          </a:p>
        </p:txBody>
      </p:sp>
    </p:spTree>
    <p:extLst>
      <p:ext uri="{BB962C8B-B14F-4D97-AF65-F5344CB8AC3E}">
        <p14:creationId xmlns:p14="http://schemas.microsoft.com/office/powerpoint/2010/main" val="13572051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1/27/2017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1/27/2017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12699" y="-1"/>
            <a:ext cx="9156699" cy="1097280"/>
          </a:xfrm>
          <a:custGeom>
            <a:avLst/>
            <a:gdLst>
              <a:gd name="connsiteX0" fmla="*/ 0 w 9144000"/>
              <a:gd name="connsiteY0" fmla="*/ 0 h 1219474"/>
              <a:gd name="connsiteX1" fmla="*/ 9144000 w 9144000"/>
              <a:gd name="connsiteY1" fmla="*/ 0 h 1219474"/>
              <a:gd name="connsiteX2" fmla="*/ 9144000 w 9144000"/>
              <a:gd name="connsiteY2" fmla="*/ 1219474 h 1219474"/>
              <a:gd name="connsiteX3" fmla="*/ 0 w 9144000"/>
              <a:gd name="connsiteY3" fmla="*/ 1219474 h 1219474"/>
              <a:gd name="connsiteX4" fmla="*/ 0 w 9144000"/>
              <a:gd name="connsiteY4" fmla="*/ 0 h 1219474"/>
              <a:gd name="connsiteX0" fmla="*/ 0 w 9156700"/>
              <a:gd name="connsiteY0" fmla="*/ 355600 h 1219474"/>
              <a:gd name="connsiteX1" fmla="*/ 9156700 w 9156700"/>
              <a:gd name="connsiteY1" fmla="*/ 0 h 1219474"/>
              <a:gd name="connsiteX2" fmla="*/ 9156700 w 9156700"/>
              <a:gd name="connsiteY2" fmla="*/ 1219474 h 1219474"/>
              <a:gd name="connsiteX3" fmla="*/ 12700 w 9156700"/>
              <a:gd name="connsiteY3" fmla="*/ 1219474 h 1219474"/>
              <a:gd name="connsiteX4" fmla="*/ 0 w 9156700"/>
              <a:gd name="connsiteY4" fmla="*/ 355600 h 1219474"/>
              <a:gd name="connsiteX0" fmla="*/ 0 w 9169400"/>
              <a:gd name="connsiteY0" fmla="*/ 12700 h 876574"/>
              <a:gd name="connsiteX1" fmla="*/ 9169400 w 9169400"/>
              <a:gd name="connsiteY1" fmla="*/ 0 h 876574"/>
              <a:gd name="connsiteX2" fmla="*/ 9156700 w 9169400"/>
              <a:gd name="connsiteY2" fmla="*/ 876574 h 876574"/>
              <a:gd name="connsiteX3" fmla="*/ 12700 w 9169400"/>
              <a:gd name="connsiteY3" fmla="*/ 876574 h 876574"/>
              <a:gd name="connsiteX4" fmla="*/ 0 w 9169400"/>
              <a:gd name="connsiteY4" fmla="*/ 12700 h 876574"/>
              <a:gd name="connsiteX0" fmla="*/ 0 w 9169400"/>
              <a:gd name="connsiteY0" fmla="*/ 0 h 914674"/>
              <a:gd name="connsiteX1" fmla="*/ 9169400 w 9169400"/>
              <a:gd name="connsiteY1" fmla="*/ 38100 h 914674"/>
              <a:gd name="connsiteX2" fmla="*/ 9156700 w 9169400"/>
              <a:gd name="connsiteY2" fmla="*/ 914674 h 914674"/>
              <a:gd name="connsiteX3" fmla="*/ 12700 w 9169400"/>
              <a:gd name="connsiteY3" fmla="*/ 914674 h 914674"/>
              <a:gd name="connsiteX4" fmla="*/ 0 w 9169400"/>
              <a:gd name="connsiteY4" fmla="*/ 0 h 914674"/>
              <a:gd name="connsiteX0" fmla="*/ 0 w 9169400"/>
              <a:gd name="connsiteY0" fmla="*/ 0 h 876574"/>
              <a:gd name="connsiteX1" fmla="*/ 9169400 w 9169400"/>
              <a:gd name="connsiteY1" fmla="*/ 0 h 876574"/>
              <a:gd name="connsiteX2" fmla="*/ 9156700 w 9169400"/>
              <a:gd name="connsiteY2" fmla="*/ 876574 h 876574"/>
              <a:gd name="connsiteX3" fmla="*/ 12700 w 9169400"/>
              <a:gd name="connsiteY3" fmla="*/ 876574 h 876574"/>
              <a:gd name="connsiteX4" fmla="*/ 0 w 9169400"/>
              <a:gd name="connsiteY4" fmla="*/ 0 h 876574"/>
              <a:gd name="connsiteX0" fmla="*/ 0 w 9169400"/>
              <a:gd name="connsiteY0" fmla="*/ 190500 h 1067074"/>
              <a:gd name="connsiteX1" fmla="*/ 9169400 w 9169400"/>
              <a:gd name="connsiteY1" fmla="*/ 0 h 1067074"/>
              <a:gd name="connsiteX2" fmla="*/ 9156700 w 9169400"/>
              <a:gd name="connsiteY2" fmla="*/ 1067074 h 1067074"/>
              <a:gd name="connsiteX3" fmla="*/ 12700 w 9169400"/>
              <a:gd name="connsiteY3" fmla="*/ 1067074 h 1067074"/>
              <a:gd name="connsiteX4" fmla="*/ 0 w 9169400"/>
              <a:gd name="connsiteY4" fmla="*/ 190500 h 1067074"/>
              <a:gd name="connsiteX0" fmla="*/ 0 w 9169400"/>
              <a:gd name="connsiteY0" fmla="*/ 254000 h 1130574"/>
              <a:gd name="connsiteX1" fmla="*/ 9169400 w 9169400"/>
              <a:gd name="connsiteY1" fmla="*/ 0 h 1130574"/>
              <a:gd name="connsiteX2" fmla="*/ 9156700 w 9169400"/>
              <a:gd name="connsiteY2" fmla="*/ 1130574 h 1130574"/>
              <a:gd name="connsiteX3" fmla="*/ 12700 w 9169400"/>
              <a:gd name="connsiteY3" fmla="*/ 1130574 h 1130574"/>
              <a:gd name="connsiteX4" fmla="*/ 0 w 9169400"/>
              <a:gd name="connsiteY4" fmla="*/ 254000 h 1130574"/>
              <a:gd name="connsiteX0" fmla="*/ 25400 w 9156700"/>
              <a:gd name="connsiteY0" fmla="*/ 38100 h 1130574"/>
              <a:gd name="connsiteX1" fmla="*/ 9156700 w 9156700"/>
              <a:gd name="connsiteY1" fmla="*/ 0 h 1130574"/>
              <a:gd name="connsiteX2" fmla="*/ 9144000 w 9156700"/>
              <a:gd name="connsiteY2" fmla="*/ 1130574 h 1130574"/>
              <a:gd name="connsiteX3" fmla="*/ 0 w 9156700"/>
              <a:gd name="connsiteY3" fmla="*/ 1130574 h 1130574"/>
              <a:gd name="connsiteX4" fmla="*/ 25400 w 9156700"/>
              <a:gd name="connsiteY4" fmla="*/ 38100 h 1130574"/>
              <a:gd name="connsiteX0" fmla="*/ 25400 w 9194871"/>
              <a:gd name="connsiteY0" fmla="*/ 38100 h 1130574"/>
              <a:gd name="connsiteX1" fmla="*/ 9156700 w 9194871"/>
              <a:gd name="connsiteY1" fmla="*/ 0 h 1130574"/>
              <a:gd name="connsiteX2" fmla="*/ 9194871 w 9194871"/>
              <a:gd name="connsiteY2" fmla="*/ 720847 h 1130574"/>
              <a:gd name="connsiteX3" fmla="*/ 0 w 9194871"/>
              <a:gd name="connsiteY3" fmla="*/ 1130574 h 1130574"/>
              <a:gd name="connsiteX4" fmla="*/ 25400 w 9194871"/>
              <a:gd name="connsiteY4" fmla="*/ 38100 h 1130574"/>
              <a:gd name="connsiteX0" fmla="*/ 25400 w 9220306"/>
              <a:gd name="connsiteY0" fmla="*/ 38100 h 1130574"/>
              <a:gd name="connsiteX1" fmla="*/ 9156700 w 9220306"/>
              <a:gd name="connsiteY1" fmla="*/ 0 h 1130574"/>
              <a:gd name="connsiteX2" fmla="*/ 9220306 w 9220306"/>
              <a:gd name="connsiteY2" fmla="*/ 475010 h 1130574"/>
              <a:gd name="connsiteX3" fmla="*/ 0 w 9220306"/>
              <a:gd name="connsiteY3" fmla="*/ 1130574 h 1130574"/>
              <a:gd name="connsiteX4" fmla="*/ 25400 w 9220306"/>
              <a:gd name="connsiteY4" fmla="*/ 38100 h 1130574"/>
              <a:gd name="connsiteX0" fmla="*/ 0 w 9194906"/>
              <a:gd name="connsiteY0" fmla="*/ 38100 h 990096"/>
              <a:gd name="connsiteX1" fmla="*/ 9131300 w 9194906"/>
              <a:gd name="connsiteY1" fmla="*/ 0 h 990096"/>
              <a:gd name="connsiteX2" fmla="*/ 9194906 w 9194906"/>
              <a:gd name="connsiteY2" fmla="*/ 475010 h 990096"/>
              <a:gd name="connsiteX3" fmla="*/ 35 w 9194906"/>
              <a:gd name="connsiteY3" fmla="*/ 990096 h 990096"/>
              <a:gd name="connsiteX4" fmla="*/ 0 w 9194906"/>
              <a:gd name="connsiteY4" fmla="*/ 38100 h 990096"/>
              <a:gd name="connsiteX0" fmla="*/ 0 w 9131318"/>
              <a:gd name="connsiteY0" fmla="*/ 38100 h 990096"/>
              <a:gd name="connsiteX1" fmla="*/ 9131300 w 9131318"/>
              <a:gd name="connsiteY1" fmla="*/ 0 h 990096"/>
              <a:gd name="connsiteX2" fmla="*/ 9131318 w 9131318"/>
              <a:gd name="connsiteY2" fmla="*/ 475010 h 990096"/>
              <a:gd name="connsiteX3" fmla="*/ 35 w 9131318"/>
              <a:gd name="connsiteY3" fmla="*/ 990096 h 990096"/>
              <a:gd name="connsiteX4" fmla="*/ 0 w 9131318"/>
              <a:gd name="connsiteY4" fmla="*/ 38100 h 990096"/>
              <a:gd name="connsiteX0" fmla="*/ 0 w 9131318"/>
              <a:gd name="connsiteY0" fmla="*/ 13180 h 990096"/>
              <a:gd name="connsiteX1" fmla="*/ 9131300 w 9131318"/>
              <a:gd name="connsiteY1" fmla="*/ 0 h 990096"/>
              <a:gd name="connsiteX2" fmla="*/ 9131318 w 9131318"/>
              <a:gd name="connsiteY2" fmla="*/ 475010 h 990096"/>
              <a:gd name="connsiteX3" fmla="*/ 35 w 9131318"/>
              <a:gd name="connsiteY3" fmla="*/ 990096 h 990096"/>
              <a:gd name="connsiteX4" fmla="*/ 0 w 9131318"/>
              <a:gd name="connsiteY4" fmla="*/ 13180 h 990096"/>
              <a:gd name="connsiteX0" fmla="*/ 0 w 9131318"/>
              <a:gd name="connsiteY0" fmla="*/ 0 h 1026756"/>
              <a:gd name="connsiteX1" fmla="*/ 9131300 w 9131318"/>
              <a:gd name="connsiteY1" fmla="*/ 36660 h 1026756"/>
              <a:gd name="connsiteX2" fmla="*/ 9131318 w 9131318"/>
              <a:gd name="connsiteY2" fmla="*/ 511670 h 1026756"/>
              <a:gd name="connsiteX3" fmla="*/ 35 w 9131318"/>
              <a:gd name="connsiteY3" fmla="*/ 1026756 h 1026756"/>
              <a:gd name="connsiteX4" fmla="*/ 0 w 9131318"/>
              <a:gd name="connsiteY4" fmla="*/ 0 h 10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1318" h="1026756">
                <a:moveTo>
                  <a:pt x="0" y="0"/>
                </a:moveTo>
                <a:lnTo>
                  <a:pt x="9131300" y="36660"/>
                </a:lnTo>
                <a:cubicBezTo>
                  <a:pt x="9131306" y="194997"/>
                  <a:pt x="9131312" y="353333"/>
                  <a:pt x="9131318" y="511670"/>
                </a:cubicBezTo>
                <a:lnTo>
                  <a:pt x="35" y="1026756"/>
                </a:lnTo>
                <a:cubicBezTo>
                  <a:pt x="23" y="709424"/>
                  <a:pt x="12" y="317332"/>
                  <a:pt x="0" y="0"/>
                </a:cubicBezTo>
                <a:close/>
              </a:path>
            </a:pathLst>
          </a:custGeom>
          <a:solidFill>
            <a:schemeClr val="bg1">
              <a:alpha val="23000"/>
            </a:schemeClr>
          </a:solidFill>
          <a:ln>
            <a:noFill/>
          </a:ln>
        </p:spPr>
        <p:txBody>
          <a:bodyPr wrap="square" lIns="360000" tIns="360000" rIns="360000" bIns="360000" rtlCol="0" anchor="ctr">
            <a:spAutoFit/>
          </a:bodyPr>
          <a:lstStyle/>
          <a:p>
            <a:pPr>
              <a:lnSpc>
                <a:spcPct val="90000"/>
              </a:lnSpc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Avenir Book"/>
              <a:cs typeface="Avenir Book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6553"/>
          <a:stretch/>
        </p:blipFill>
        <p:spPr>
          <a:xfrm>
            <a:off x="8424590" y="4589409"/>
            <a:ext cx="452069" cy="36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1207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70" r:id="rId1"/>
    <p:sldLayoutId id="2147484471" r:id="rId2"/>
    <p:sldLayoutId id="2147484472" r:id="rId3"/>
    <p:sldLayoutId id="2147484473" r:id="rId4"/>
    <p:sldLayoutId id="2147484474" r:id="rId5"/>
    <p:sldLayoutId id="2147484475" r:id="rId6"/>
    <p:sldLayoutId id="2147484476" r:id="rId7"/>
    <p:sldLayoutId id="2147484477" r:id="rId8"/>
    <p:sldLayoutId id="2147484478" r:id="rId9"/>
    <p:sldLayoutId id="2147484479" r:id="rId10"/>
    <p:sldLayoutId id="2147484480" r:id="rId11"/>
    <p:sldLayoutId id="2147484481" r:id="rId12"/>
    <p:sldLayoutId id="2147484482" r:id="rId13"/>
    <p:sldLayoutId id="2147484483" r:id="rId14"/>
    <p:sldLayoutId id="2147484484" r:id="rId15"/>
    <p:sldLayoutId id="2147484485" r:id="rId16"/>
    <p:sldLayoutId id="2147484486" r:id="rId17"/>
    <p:sldLayoutId id="2147484487" r:id="rId18"/>
    <p:sldLayoutId id="2147484488" r:id="rId19"/>
    <p:sldLayoutId id="2147484489" r:id="rId20"/>
    <p:sldLayoutId id="2147484490" r:id="rId21"/>
    <p:sldLayoutId id="2147484491" r:id="rId22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s://github.com/codedellemc/scaleio-framework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emc.com/products-solutions/trial-software-download/scaleio.htm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dellemc/rexray" TargetMode="External"/><Relationship Id="rId7" Type="http://schemas.openxmlformats.org/officeDocument/2006/relationships/image" Target="../media/image33.png"/><Relationship Id="rId2" Type="http://schemas.openxmlformats.org/officeDocument/2006/relationships/hyperlink" Target="https://github.com/emccode/rexray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hyperlink" Target="https://github.com/codedellemc/mesos-module-dvdi" TargetMode="External"/><Relationship Id="rId4" Type="http://schemas.openxmlformats.org/officeDocument/2006/relationships/hyperlink" Target="https://github.com/emccode/mesos-module-dvdi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ccode/rexray" TargetMode="External"/><Relationship Id="rId2" Type="http://schemas.openxmlformats.org/officeDocument/2006/relationships/hyperlink" Target="https://github.com/codedellemc/scaleio-framework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emccode/mesos-module-dvdi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21.png"/><Relationship Id="rId9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4320" y="1435699"/>
            <a:ext cx="8353213" cy="1446550"/>
          </a:xfrm>
        </p:spPr>
        <p:txBody>
          <a:bodyPr/>
          <a:lstStyle/>
          <a:p>
            <a:r>
              <a:rPr lang="en-US" sz="2800" dirty="0" smtClean="0"/>
              <a:t>How Container Schedulers and</a:t>
            </a:r>
          </a:p>
          <a:p>
            <a:r>
              <a:rPr lang="en-US" sz="2800" dirty="0"/>
              <a:t>Software-Defined </a:t>
            </a:r>
            <a:r>
              <a:rPr lang="en-US" sz="2800" dirty="0" smtClean="0"/>
              <a:t>Storage will Change the Cloud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73000" y="3441857"/>
            <a:ext cx="2051213" cy="137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David vonThenen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{code} by Dell EMC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rgbClr val="FFFFFF"/>
                </a:solidFill>
              </a:rPr>
              <a:t>@</a:t>
            </a:r>
            <a:r>
              <a:rPr lang="en-US" sz="1400" dirty="0" err="1" smtClean="0">
                <a:solidFill>
                  <a:srgbClr val="FFFFFF"/>
                </a:solidFill>
              </a:rPr>
              <a:t>dvonthenen</a:t>
            </a:r>
            <a:endParaRPr lang="en-US" sz="1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smtClean="0">
                <a:solidFill>
                  <a:srgbClr val="FFFFFF"/>
                </a:solidFill>
              </a:rPr>
              <a:t>http://dvonthenen.com</a:t>
            </a:r>
            <a:endParaRPr lang="en-US" sz="1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rgbClr val="FFFFFF"/>
                </a:solidFill>
              </a:rPr>
              <a:t>github.com</a:t>
            </a:r>
            <a:r>
              <a:rPr lang="en-US" sz="1400" dirty="0">
                <a:solidFill>
                  <a:srgbClr val="FFFFFF"/>
                </a:solidFill>
              </a:rPr>
              <a:t>/</a:t>
            </a:r>
            <a:r>
              <a:rPr lang="en-US" sz="1400" dirty="0" smtClean="0">
                <a:solidFill>
                  <a:srgbClr val="FFFFFF"/>
                </a:solidFill>
              </a:rPr>
              <a:t>dvonthenen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5871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Scheduling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Many allow creation of own custom Scheduler</a:t>
            </a:r>
          </a:p>
          <a:p>
            <a:r>
              <a:rPr lang="en-US" dirty="0"/>
              <a:t>C</a:t>
            </a:r>
            <a:r>
              <a:rPr lang="en-US" dirty="0" smtClean="0"/>
              <a:t>ustomization for your application:</a:t>
            </a:r>
          </a:p>
          <a:p>
            <a:pPr lvl="1"/>
            <a:r>
              <a:rPr lang="en-US" dirty="0" smtClean="0"/>
              <a:t>Run-Time? </a:t>
            </a:r>
          </a:p>
          <a:p>
            <a:pPr lvl="1"/>
            <a:r>
              <a:rPr lang="en-US" dirty="0" smtClean="0"/>
              <a:t>Availability?</a:t>
            </a:r>
          </a:p>
          <a:p>
            <a:pPr lvl="1"/>
            <a:r>
              <a:rPr lang="en-US" dirty="0" smtClean="0"/>
              <a:t>Fault Tolerance?</a:t>
            </a:r>
          </a:p>
          <a:p>
            <a:pPr lvl="1"/>
            <a:r>
              <a:rPr lang="en-US" dirty="0" smtClean="0"/>
              <a:t>Hardware </a:t>
            </a:r>
            <a:r>
              <a:rPr lang="en-US" dirty="0" err="1" smtClean="0"/>
              <a:t>Accel</a:t>
            </a:r>
            <a:r>
              <a:rPr lang="en-US" dirty="0" smtClean="0"/>
              <a:t>?</a:t>
            </a:r>
          </a:p>
          <a:p>
            <a:r>
              <a:rPr lang="en-US" dirty="0" smtClean="0"/>
              <a:t>TODO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87" y="2260600"/>
            <a:ext cx="4409550" cy="270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430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Mesos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51" y="1038224"/>
            <a:ext cx="4548642" cy="4040434"/>
          </a:xfrm>
        </p:spPr>
      </p:pic>
    </p:spTree>
    <p:extLst>
      <p:ext uri="{BB962C8B-B14F-4D97-AF65-F5344CB8AC3E}">
        <p14:creationId xmlns:p14="http://schemas.microsoft.com/office/powerpoint/2010/main" val="30727530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Mesos Frameworks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7955279" cy="1699346"/>
          </a:xfrm>
        </p:spPr>
        <p:txBody>
          <a:bodyPr/>
          <a:lstStyle/>
          <a:p>
            <a:r>
              <a:rPr lang="en-US" dirty="0" smtClean="0"/>
              <a:t>Ability to schedule tasks based on Application needs</a:t>
            </a:r>
          </a:p>
          <a:p>
            <a:r>
              <a:rPr lang="en-US" dirty="0" smtClean="0"/>
              <a:t>Framework implements a Scheduler and Executor</a:t>
            </a:r>
          </a:p>
          <a:p>
            <a:pPr lvl="1"/>
            <a:r>
              <a:rPr lang="en-US" dirty="0" smtClean="0"/>
              <a:t>Scheduler – Accepts/Denies resources</a:t>
            </a:r>
          </a:p>
          <a:p>
            <a:pPr lvl="1"/>
            <a:r>
              <a:rPr lang="en-US" dirty="0" smtClean="0"/>
              <a:t>Executor –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274" y="3715988"/>
            <a:ext cx="1006634" cy="729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78" y="3052845"/>
            <a:ext cx="1447620" cy="13398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493" y="3733472"/>
            <a:ext cx="605950" cy="6165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78" y="3951172"/>
            <a:ext cx="605950" cy="6165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64" y="2731997"/>
            <a:ext cx="710385" cy="7878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593" y="2479435"/>
            <a:ext cx="605950" cy="616519"/>
          </a:xfrm>
          <a:prstGeom prst="rect">
            <a:avLst/>
          </a:prstGeom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287236" y="2989781"/>
            <a:ext cx="3212000" cy="166168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dirty="0" smtClean="0"/>
              <a:t>Offer / Accept Mechanism</a:t>
            </a:r>
          </a:p>
          <a:p>
            <a:r>
              <a:rPr lang="en-US" dirty="0"/>
              <a:t>Multiple Frameworks run within the cluster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142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08642E-6 L 0.37118 0.004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8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6.17284E-7 L 0.36458 -6.17284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46914E-7 L -0.28993 0.0401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97" y="200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93827E-7 L -0.27865 0.0327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41" y="163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458 -6.17284E-7 L -2.5E-6 1.23457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25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/ Offer Mechanism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04" y="1110798"/>
            <a:ext cx="5489409" cy="3787774"/>
          </a:xfrm>
        </p:spPr>
      </p:pic>
    </p:spTree>
    <p:extLst>
      <p:ext uri="{BB962C8B-B14F-4D97-AF65-F5344CB8AC3E}">
        <p14:creationId xmlns:p14="http://schemas.microsoft.com/office/powerpoint/2010/main" val="10748005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748271"/>
            <a:ext cx="7923530" cy="14957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Schedulers and Software Defined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501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Together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4484717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Let’s create a Software-Defined Storage Framework</a:t>
            </a:r>
          </a:p>
          <a:p>
            <a:r>
              <a:rPr lang="en-US" dirty="0" smtClean="0"/>
              <a:t>ScaleIO + Mesos Framework = Awesome Sauce!</a:t>
            </a:r>
          </a:p>
          <a:p>
            <a:r>
              <a:rPr lang="en-US" dirty="0" smtClean="0"/>
              <a:t>First released in Sept 2016. Now on version 0.3.1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github.com/codedellemc/scaleio-framework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351" y="1249431"/>
            <a:ext cx="3162300" cy="32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17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look: ScaleIO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Scale-out block storage</a:t>
            </a:r>
          </a:p>
          <a:p>
            <a:r>
              <a:rPr lang="en-US" dirty="0" smtClean="0"/>
              <a:t>Linear performance</a:t>
            </a:r>
          </a:p>
          <a:p>
            <a:r>
              <a:rPr lang="en-US" dirty="0" smtClean="0"/>
              <a:t>Elastic architecture</a:t>
            </a:r>
          </a:p>
          <a:p>
            <a:r>
              <a:rPr lang="en-US" dirty="0" smtClean="0"/>
              <a:t>Infrastructure agnostic</a:t>
            </a:r>
          </a:p>
          <a:p>
            <a:r>
              <a:rPr lang="en-US" dirty="0" smtClean="0"/>
              <a:t>Try ScaleIO. It’s a free download!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https://www.emc.com/products-solutions/trial-software-download/scaleio.htm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513" y="1473200"/>
            <a:ext cx="38100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240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SDS </a:t>
            </a:r>
            <a:r>
              <a:rPr lang="en-US" dirty="0" smtClean="0"/>
              <a:t>Framework = Mind Blown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7955279" cy="796290"/>
          </a:xfrm>
        </p:spPr>
        <p:txBody>
          <a:bodyPr>
            <a:normAutofit/>
          </a:bodyPr>
          <a:lstStyle/>
          <a:p>
            <a:r>
              <a:rPr lang="en-US" dirty="0" smtClean="0"/>
              <a:t>Framework installs and configures Storage Platform on all Scheduler’s compute nodes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866" y="1809800"/>
            <a:ext cx="3107266" cy="3107266"/>
          </a:xfrm>
          <a:prstGeom prst="rect">
            <a:avLst/>
          </a:prstGeo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350519" y="2095500"/>
            <a:ext cx="5002531" cy="2527400"/>
          </a:xfrm>
          <a:prstGeom prst="rect">
            <a:avLst/>
          </a:prstGeom>
        </p:spPr>
        <p:txBody>
          <a:bodyPr wrap="square" lIns="0" tIns="0" rIns="0" bIns="0">
            <a:normAutofit lnSpcReduction="10000"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kern="0" dirty="0"/>
              <a:t>P</a:t>
            </a:r>
            <a:r>
              <a:rPr lang="en-US" kern="0" dirty="0" smtClean="0"/>
              <a:t>ersistent storage </a:t>
            </a:r>
            <a:r>
              <a:rPr lang="en-US" b="1" kern="0" dirty="0" smtClean="0"/>
              <a:t>native </a:t>
            </a:r>
            <a:r>
              <a:rPr lang="en-US" kern="0" dirty="0" smtClean="0"/>
              <a:t>to scheduling platform</a:t>
            </a:r>
          </a:p>
          <a:p>
            <a:r>
              <a:rPr lang="en-US" kern="0" dirty="0" smtClean="0"/>
              <a:t>Globally accessible storage</a:t>
            </a:r>
          </a:p>
          <a:p>
            <a:r>
              <a:rPr lang="en-US" kern="0" dirty="0" smtClean="0"/>
              <a:t>What Storage array? Reduce complexity</a:t>
            </a:r>
          </a:p>
          <a:p>
            <a:r>
              <a:rPr lang="en-US" kern="0" dirty="0" smtClean="0"/>
              <a:t>Deploy Anywhere!</a:t>
            </a:r>
          </a:p>
        </p:txBody>
      </p:sp>
    </p:spTree>
    <p:extLst>
      <p:ext uri="{BB962C8B-B14F-4D97-AF65-F5344CB8AC3E}">
        <p14:creationId xmlns:p14="http://schemas.microsoft.com/office/powerpoint/2010/main" val="15197043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Today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3856282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Many container workloads are long running</a:t>
            </a:r>
          </a:p>
          <a:p>
            <a:r>
              <a:rPr lang="en-US" dirty="0" smtClean="0"/>
              <a:t>Many have state: user data, configuration, and etc</a:t>
            </a:r>
          </a:p>
          <a:p>
            <a:r>
              <a:rPr lang="en-US" dirty="0" smtClean="0"/>
              <a:t>Top 7 of 12 Apps in Docker Hub are persistent applications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2700"/>
            <a:ext cx="47244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97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Death of a Container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59"/>
            <a:ext cx="3750987" cy="32975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Where does my data go?</a:t>
            </a:r>
          </a:p>
          <a:p>
            <a:r>
              <a:rPr lang="en-US" dirty="0"/>
              <a:t>T</a:t>
            </a:r>
            <a:r>
              <a:rPr lang="en-US" dirty="0" smtClean="0"/>
              <a:t>urned to the compute node’s local disk to store data</a:t>
            </a:r>
          </a:p>
          <a:p>
            <a:r>
              <a:rPr lang="en-US" dirty="0"/>
              <a:t>What happens on a node failure?</a:t>
            </a:r>
          </a:p>
          <a:p>
            <a:r>
              <a:rPr lang="en-US" dirty="0"/>
              <a:t>Production applications require high </a:t>
            </a:r>
            <a:r>
              <a:rPr lang="en-US" dirty="0" smtClean="0"/>
              <a:t>availability</a:t>
            </a:r>
          </a:p>
          <a:p>
            <a:r>
              <a:rPr lang="en-US" dirty="0" smtClean="0"/>
              <a:t>External Storage!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74319" y="2606733"/>
            <a:ext cx="3802200" cy="1892531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endParaRPr lang="en-US" kern="0" dirty="0"/>
          </a:p>
        </p:txBody>
      </p:sp>
      <p:grpSp>
        <p:nvGrpSpPr>
          <p:cNvPr id="3" name="Group 2"/>
          <p:cNvGrpSpPr/>
          <p:nvPr/>
        </p:nvGrpSpPr>
        <p:grpSpPr>
          <a:xfrm>
            <a:off x="4192940" y="895118"/>
            <a:ext cx="4740320" cy="4007494"/>
            <a:chOff x="4192940" y="895118"/>
            <a:chExt cx="4740320" cy="4007494"/>
          </a:xfrm>
        </p:grpSpPr>
        <p:sp>
          <p:nvSpPr>
            <p:cNvPr id="7" name="Rounded Rectangle 6"/>
            <p:cNvSpPr/>
            <p:nvPr/>
          </p:nvSpPr>
          <p:spPr>
            <a:xfrm>
              <a:off x="4192940" y="895118"/>
              <a:ext cx="4740320" cy="4007494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7193023" y="952601"/>
              <a:ext cx="1313278" cy="1127772"/>
            </a:xfrm>
            <a:prstGeom prst="wedgeRoundRectCallout">
              <a:avLst>
                <a:gd name="adj1" fmla="val -16454"/>
                <a:gd name="adj2" fmla="val 65164"/>
                <a:gd name="adj3" fmla="val 16667"/>
              </a:avLst>
            </a:prstGeom>
            <a:solidFill>
              <a:schemeClr val="accent4">
                <a:alpha val="79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pic>
          <p:nvPicPr>
            <p:cNvPr id="9" name="Picture 8" descr="serv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074" y="3205270"/>
              <a:ext cx="3399066" cy="758428"/>
            </a:xfrm>
            <a:prstGeom prst="rect">
              <a:avLst/>
            </a:prstGeom>
          </p:spPr>
        </p:pic>
        <p:pic>
          <p:nvPicPr>
            <p:cNvPr id="10" name="Picture 9" descr="container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3064" y="2209741"/>
              <a:ext cx="1029106" cy="973976"/>
            </a:xfrm>
            <a:prstGeom prst="rect">
              <a:avLst/>
            </a:prstGeom>
          </p:spPr>
        </p:pic>
        <p:pic>
          <p:nvPicPr>
            <p:cNvPr id="11" name="Picture 10" descr="container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6122" y="2211787"/>
              <a:ext cx="1026001" cy="971037"/>
            </a:xfrm>
            <a:prstGeom prst="rect">
              <a:avLst/>
            </a:prstGeom>
          </p:spPr>
        </p:pic>
        <p:pic>
          <p:nvPicPr>
            <p:cNvPr id="12" name="Picture 11" descr="container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0884" y="2214937"/>
              <a:ext cx="1022674" cy="96788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280167" y="1040196"/>
              <a:ext cx="1204239" cy="99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+mn-lt"/>
                </a:rPr>
                <a:t>etc</a:t>
              </a: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 /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+mn-lt"/>
                </a:rPr>
                <a:t>var</a:t>
              </a:r>
              <a:endParaRPr lang="en-US" sz="1800" b="1" dirty="0" smtClean="0">
                <a:solidFill>
                  <a:srgbClr val="000000"/>
                </a:solidFill>
                <a:latin typeface="+mn-lt"/>
              </a:endParaRPr>
            </a:p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/bin /opt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/data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806005" y="3175337"/>
              <a:ext cx="3667452" cy="843107"/>
            </a:xfrm>
            <a:prstGeom prst="roundRect">
              <a:avLst/>
            </a:prstGeom>
            <a:solidFill>
              <a:schemeClr val="accent4">
                <a:alpha val="70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5" name="Multiply 14"/>
            <p:cNvSpPr/>
            <p:nvPr/>
          </p:nvSpPr>
          <p:spPr>
            <a:xfrm>
              <a:off x="6842261" y="1861405"/>
              <a:ext cx="1707829" cy="1686214"/>
            </a:xfrm>
            <a:prstGeom prst="mathMultiply">
              <a:avLst>
                <a:gd name="adj1" fmla="val 24346"/>
              </a:avLst>
            </a:prstGeom>
            <a:solidFill>
              <a:schemeClr val="accent4">
                <a:alpha val="86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186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Review of Software-Defined Storage</a:t>
            </a:r>
          </a:p>
          <a:p>
            <a:r>
              <a:rPr lang="en-US" dirty="0" smtClean="0"/>
              <a:t>Container Schedulers</a:t>
            </a:r>
          </a:p>
          <a:p>
            <a:r>
              <a:rPr lang="en-US" dirty="0"/>
              <a:t>Schedulers </a:t>
            </a:r>
            <a:r>
              <a:rPr lang="en-US" dirty="0" smtClean="0"/>
              <a:t>+ </a:t>
            </a:r>
            <a:r>
              <a:rPr lang="en-US" dirty="0"/>
              <a:t>Software-Defined </a:t>
            </a:r>
            <a:r>
              <a:rPr lang="en-US" dirty="0" smtClean="0"/>
              <a:t>Storage = ?</a:t>
            </a:r>
          </a:p>
          <a:p>
            <a:r>
              <a:rPr lang="en-US" dirty="0" smtClean="0"/>
              <a:t>To the Cloud!!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282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Storage Enablement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6578764" cy="3200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REX-Ray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endor agnostic storage orchestration engine</a:t>
            </a:r>
          </a:p>
          <a:p>
            <a:pPr lvl="1"/>
            <a:r>
              <a:rPr lang="en-US" dirty="0" smtClean="0"/>
              <a:t>AWS, GCE, ScaleIO, </a:t>
            </a:r>
            <a:r>
              <a:rPr lang="en-US" dirty="0" err="1" smtClean="0"/>
              <a:t>VirtualBox</a:t>
            </a:r>
            <a:r>
              <a:rPr lang="en-US" dirty="0" smtClean="0"/>
              <a:t>, many more</a:t>
            </a:r>
          </a:p>
          <a:p>
            <a:pPr lvl="1"/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3"/>
              </a:rPr>
              <a:t>github.com/codedellemc/rexray</a:t>
            </a:r>
            <a:endParaRPr lang="en-US" dirty="0"/>
          </a:p>
          <a:p>
            <a:r>
              <a:rPr lang="en-US" dirty="0" smtClean="0"/>
              <a:t>mesos-module-dvdi</a:t>
            </a:r>
          </a:p>
          <a:p>
            <a:pPr lvl="1"/>
            <a:r>
              <a:rPr lang="en-US" dirty="0" smtClean="0"/>
              <a:t>Hook for Mesos nodes to manage external storage</a:t>
            </a:r>
          </a:p>
          <a:p>
            <a:pPr lvl="1"/>
            <a:r>
              <a:rPr lang="en-US" dirty="0" smtClean="0">
                <a:hlinkClick r:id="rId4"/>
              </a:rPr>
              <a:t>https://</a:t>
            </a:r>
            <a:r>
              <a:rPr lang="en-US" dirty="0" smtClean="0">
                <a:hlinkClick r:id="rId5"/>
              </a:rPr>
              <a:t>github.com/codedellemc/mesos-module-dvdi</a:t>
            </a:r>
            <a:endParaRPr lang="en-US" dirty="0" smtClean="0"/>
          </a:p>
          <a:p>
            <a:pPr lvl="1"/>
            <a:r>
              <a:rPr lang="en-US" dirty="0" smtClean="0"/>
              <a:t>Contributed back to and is apart of Mesos proper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30" y="1280161"/>
            <a:ext cx="1029706" cy="136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30" y="2880360"/>
            <a:ext cx="1075669" cy="151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899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Means for your Apps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5492636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Tolerates node failures</a:t>
            </a:r>
          </a:p>
          <a:p>
            <a:r>
              <a:rPr lang="en-US" dirty="0" smtClean="0"/>
              <a:t>Highly Available containers and Apps!</a:t>
            </a:r>
          </a:p>
          <a:p>
            <a:r>
              <a:rPr lang="en-US" dirty="0"/>
              <a:t>Insulates changes with:</a:t>
            </a:r>
          </a:p>
          <a:p>
            <a:pPr lvl="1"/>
            <a:r>
              <a:rPr lang="en-US" dirty="0"/>
              <a:t>container scheduler (APIs,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storage platform (workflows, APIs, </a:t>
            </a:r>
            <a:r>
              <a:rPr lang="en-US" dirty="0" err="1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Production ready!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82" y="1578072"/>
            <a:ext cx="3031382" cy="242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676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o the Cloud!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662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towards </a:t>
            </a:r>
            <a:r>
              <a:rPr lang="en-US" smtClean="0"/>
              <a:t>the Cloud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am remote and do all my Dev/Test in AWS</a:t>
            </a:r>
          </a:p>
          <a:p>
            <a:r>
              <a:rPr lang="en-US" dirty="0" smtClean="0"/>
              <a:t>{code} writes a lot of code on AWS, GCE,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What makes these cloud accessible?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2822574"/>
            <a:ext cx="3803650" cy="190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205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Idea – Transforming the Cloud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5332731" cy="3200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AWS SDK</a:t>
            </a:r>
            <a:r>
              <a:rPr lang="en-US" dirty="0"/>
              <a:t> </a:t>
            </a:r>
            <a:r>
              <a:rPr lang="en-US" dirty="0" smtClean="0"/>
              <a:t>– 10 Language bindings</a:t>
            </a:r>
          </a:p>
          <a:p>
            <a:r>
              <a:rPr lang="en-US" dirty="0" smtClean="0"/>
              <a:t>Software-based Storage Platform with a Software-based Cloud Platform</a:t>
            </a:r>
          </a:p>
          <a:p>
            <a:r>
              <a:rPr lang="en-US" dirty="0" smtClean="0"/>
              <a:t>Applications that change their environment</a:t>
            </a:r>
          </a:p>
          <a:p>
            <a:pPr lvl="1"/>
            <a:r>
              <a:rPr lang="en-US" dirty="0" smtClean="0"/>
              <a:t>Maintenance, Remediation, Performance,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Beginnings of self-aware applications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964" y="905352"/>
            <a:ext cx="2665286" cy="370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428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Premise: Self Managing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Framework can monitor and self remediate Software-based Storage Platform</a:t>
            </a:r>
          </a:p>
          <a:p>
            <a:r>
              <a:rPr lang="en-US" dirty="0" smtClean="0"/>
              <a:t>The Scenario:</a:t>
            </a:r>
          </a:p>
          <a:p>
            <a:pPr lvl="1"/>
            <a:r>
              <a:rPr lang="en-US" dirty="0" smtClean="0"/>
              <a:t>ScaleIO has a Storage Pool that is approaching full</a:t>
            </a:r>
          </a:p>
          <a:p>
            <a:pPr lvl="1"/>
            <a:r>
              <a:rPr lang="en-US" dirty="0" smtClean="0"/>
              <a:t>Identifies the health check warning</a:t>
            </a:r>
          </a:p>
          <a:p>
            <a:pPr lvl="1"/>
            <a:r>
              <a:rPr lang="en-US" dirty="0" smtClean="0"/>
              <a:t>Creates new EBS volumes in EC2 to expand the Storage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615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518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Mesos Configuration</a:t>
            </a:r>
          </a:p>
          <a:p>
            <a:pPr lvl="1"/>
            <a:r>
              <a:rPr lang="en-US" dirty="0" smtClean="0"/>
              <a:t>3 Node Mesos Cluster (Management)</a:t>
            </a:r>
          </a:p>
          <a:p>
            <a:pPr lvl="1"/>
            <a:r>
              <a:rPr lang="en-US" dirty="0"/>
              <a:t>3</a:t>
            </a:r>
            <a:r>
              <a:rPr lang="en-US" dirty="0" smtClean="0"/>
              <a:t> Mesos Agent nodes (Compute)</a:t>
            </a:r>
          </a:p>
          <a:p>
            <a:r>
              <a:rPr lang="en-US" dirty="0" smtClean="0"/>
              <a:t>ScaleIO Cluster (Scale-out storage)</a:t>
            </a:r>
          </a:p>
          <a:p>
            <a:pPr lvl="1"/>
            <a:r>
              <a:rPr lang="en-US" dirty="0" smtClean="0"/>
              <a:t>Will install on top of 3 Mesos Agent nodes</a:t>
            </a:r>
          </a:p>
          <a:p>
            <a:pPr lvl="1"/>
            <a:r>
              <a:rPr lang="en-US" dirty="0" smtClean="0"/>
              <a:t>180 GB local disks on </a:t>
            </a:r>
            <a:r>
              <a:rPr lang="en-US" u="sng" dirty="0" smtClean="0"/>
              <a:t>each</a:t>
            </a:r>
            <a:r>
              <a:rPr lang="en-US" dirty="0" smtClean="0"/>
              <a:t> node to make up this </a:t>
            </a:r>
            <a:r>
              <a:rPr lang="en-US" dirty="0"/>
              <a:t>S</a:t>
            </a:r>
            <a:r>
              <a:rPr lang="en-US" dirty="0" smtClean="0"/>
              <a:t>torage </a:t>
            </a:r>
            <a:r>
              <a:rPr lang="en-US" dirty="0"/>
              <a:t>P</a:t>
            </a:r>
            <a:r>
              <a:rPr lang="en-US" dirty="0" smtClean="0"/>
              <a:t>ool</a:t>
            </a:r>
          </a:p>
        </p:txBody>
      </p:sp>
    </p:spTree>
    <p:extLst>
      <p:ext uri="{BB962C8B-B14F-4D97-AF65-F5344CB8AC3E}">
        <p14:creationId xmlns:p14="http://schemas.microsoft.com/office/powerpoint/2010/main" val="8031940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ScaleIO Framework</a:t>
            </a:r>
          </a:p>
          <a:p>
            <a:pPr lvl="1"/>
            <a:r>
              <a:rPr lang="en-US" dirty="0" smtClean="0"/>
              <a:t>GitHub: </a:t>
            </a:r>
            <a:r>
              <a:rPr lang="en-US" dirty="0">
                <a:hlinkClick r:id="rId2"/>
              </a:rPr>
              <a:t>https://github.com/codedellemc/scaleio-framework</a:t>
            </a:r>
            <a:endParaRPr lang="en-US" dirty="0"/>
          </a:p>
          <a:p>
            <a:r>
              <a:rPr lang="en-US" dirty="0" smtClean="0"/>
              <a:t>Persistent External Storage</a:t>
            </a:r>
          </a:p>
          <a:p>
            <a:pPr lvl="1"/>
            <a:r>
              <a:rPr lang="en-US" dirty="0" smtClean="0"/>
              <a:t>Using REX-Ray</a:t>
            </a:r>
          </a:p>
          <a:p>
            <a:pPr lvl="2"/>
            <a:r>
              <a:rPr lang="en-US" dirty="0" smtClean="0"/>
              <a:t>GitHub: </a:t>
            </a:r>
            <a:r>
              <a:rPr lang="en-US" dirty="0">
                <a:hlinkClick r:id="rId3"/>
              </a:rPr>
              <a:t>https://github.com/emccode/rexray</a:t>
            </a:r>
            <a:endParaRPr lang="en-US" dirty="0"/>
          </a:p>
          <a:p>
            <a:pPr lvl="1"/>
            <a:r>
              <a:rPr lang="en-US" dirty="0" smtClean="0"/>
              <a:t>Using mesos-module-dvdi</a:t>
            </a:r>
          </a:p>
          <a:p>
            <a:pPr lvl="2"/>
            <a:r>
              <a:rPr lang="en-US" dirty="0" smtClean="0"/>
              <a:t>GitHub: </a:t>
            </a:r>
            <a:r>
              <a:rPr lang="en-US" dirty="0">
                <a:hlinkClick r:id="rId4"/>
              </a:rPr>
              <a:t>https://github.com/emccode/mesos-module-dvdi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94797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Moving Parts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293253" y="1088026"/>
            <a:ext cx="1991349" cy="1216799"/>
            <a:chOff x="2471972" y="1280160"/>
            <a:chExt cx="1991349" cy="121679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646" y="1575381"/>
              <a:ext cx="995675" cy="92157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9809" y="1575381"/>
              <a:ext cx="995675" cy="92157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972" y="1575381"/>
              <a:ext cx="995675" cy="92157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832375" y="1280160"/>
              <a:ext cx="1329210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Mesos Cluster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20528" y="3403178"/>
            <a:ext cx="524952" cy="639374"/>
            <a:chOff x="7129669" y="4078516"/>
            <a:chExt cx="524952" cy="63937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577" y="4078516"/>
              <a:ext cx="414786" cy="414786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7129669" y="4459358"/>
              <a:ext cx="52495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dirty="0" smtClean="0">
                  <a:solidFill>
                    <a:schemeClr val="tx2"/>
                  </a:solidFill>
                  <a:latin typeface="+mn-lt"/>
                </a:rPr>
                <a:t>Offer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194039" y="3488981"/>
            <a:ext cx="524952" cy="639374"/>
            <a:chOff x="7129669" y="4078516"/>
            <a:chExt cx="524952" cy="639374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577" y="4078516"/>
              <a:ext cx="414786" cy="414786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7129669" y="4459358"/>
              <a:ext cx="52495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dirty="0" smtClean="0">
                  <a:solidFill>
                    <a:schemeClr val="tx2"/>
                  </a:solidFill>
                  <a:latin typeface="+mn-lt"/>
                </a:rPr>
                <a:t>Offer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789770" y="3499645"/>
            <a:ext cx="1329044" cy="1096596"/>
            <a:chOff x="1789770" y="3499645"/>
            <a:chExt cx="1329044" cy="1096596"/>
          </a:xfrm>
        </p:grpSpPr>
        <p:grpSp>
          <p:nvGrpSpPr>
            <p:cNvPr id="15" name="Group 14"/>
            <p:cNvGrpSpPr/>
            <p:nvPr/>
          </p:nvGrpSpPr>
          <p:grpSpPr>
            <a:xfrm>
              <a:off x="1789770" y="3499645"/>
              <a:ext cx="1329044" cy="1096596"/>
              <a:chOff x="1503331" y="3775067"/>
              <a:chExt cx="1329044" cy="1096596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503331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0227" y="4059400"/>
              <a:ext cx="400397" cy="400397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3851719" y="3538008"/>
            <a:ext cx="1316158" cy="1096596"/>
            <a:chOff x="3851719" y="3538008"/>
            <a:chExt cx="1316158" cy="1096596"/>
          </a:xfrm>
        </p:grpSpPr>
        <p:grpSp>
          <p:nvGrpSpPr>
            <p:cNvPr id="19" name="Group 18"/>
            <p:cNvGrpSpPr/>
            <p:nvPr/>
          </p:nvGrpSpPr>
          <p:grpSpPr>
            <a:xfrm>
              <a:off x="3851719" y="3538008"/>
              <a:ext cx="1316158" cy="1096596"/>
              <a:chOff x="1516217" y="3775067"/>
              <a:chExt cx="1316158" cy="1096596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1516217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3773" y="4117504"/>
              <a:ext cx="400397" cy="40039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5945629" y="3538948"/>
            <a:ext cx="1316158" cy="1096596"/>
            <a:chOff x="5945629" y="3538948"/>
            <a:chExt cx="1316158" cy="1096596"/>
          </a:xfrm>
        </p:grpSpPr>
        <p:grpSp>
          <p:nvGrpSpPr>
            <p:cNvPr id="46" name="Group 45"/>
            <p:cNvGrpSpPr/>
            <p:nvPr/>
          </p:nvGrpSpPr>
          <p:grpSpPr>
            <a:xfrm>
              <a:off x="5945629" y="3538948"/>
              <a:ext cx="1316158" cy="1096596"/>
              <a:chOff x="1516217" y="3775067"/>
              <a:chExt cx="1316158" cy="1096596"/>
            </a:xfrm>
          </p:grpSpPr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1516217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9958" y="4121083"/>
              <a:ext cx="400397" cy="400397"/>
            </a:xfrm>
            <a:prstGeom prst="rect">
              <a:avLst/>
            </a:prstGeom>
          </p:spPr>
        </p:pic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128" y="964988"/>
            <a:ext cx="1681892" cy="1390364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 rot="8078491">
            <a:off x="1821842" y="1503840"/>
            <a:ext cx="2495199" cy="1752604"/>
            <a:chOff x="4370486" y="1243314"/>
            <a:chExt cx="2045333" cy="1752604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03152">
              <a:off x="4370486" y="1243314"/>
              <a:ext cx="2045333" cy="1752604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 rot="11331227">
              <a:off x="5040699" y="2310797"/>
              <a:ext cx="1247032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rgbClr val="FF0000"/>
                  </a:solidFill>
                  <a:latin typeface="+mn-lt"/>
                </a:rPr>
                <a:t>Create EBS </a:t>
              </a:r>
              <a:r>
                <a:rPr lang="en-US" sz="1400" dirty="0" err="1" smtClean="0">
                  <a:solidFill>
                    <a:srgbClr val="FF0000"/>
                  </a:solidFill>
                  <a:latin typeface="+mn-lt"/>
                </a:rPr>
                <a:t>Vols</a:t>
              </a:r>
              <a:endParaRPr lang="en-US" sz="1400" dirty="0" smtClean="0">
                <a:solidFill>
                  <a:srgbClr val="FF0000"/>
                </a:solidFill>
                <a:latin typeface="+mn-lt"/>
              </a:endParaRPr>
            </a:p>
          </p:txBody>
        </p:sp>
      </p:grpSp>
      <p:pic>
        <p:nvPicPr>
          <p:cNvPr id="55" name="Pictur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31" y="2751995"/>
            <a:ext cx="892141" cy="74345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31" y="2473908"/>
            <a:ext cx="892141" cy="74345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33" y="2242536"/>
            <a:ext cx="894451" cy="74537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633114" y="3051584"/>
            <a:ext cx="990977" cy="874793"/>
            <a:chOff x="4251958" y="993928"/>
            <a:chExt cx="990977" cy="874793"/>
          </a:xfrm>
        </p:grpSpPr>
        <p:sp>
          <p:nvSpPr>
            <p:cNvPr id="7" name="TextBox 6"/>
            <p:cNvSpPr txBox="1"/>
            <p:nvPr/>
          </p:nvSpPr>
          <p:spPr>
            <a:xfrm>
              <a:off x="4251958" y="993928"/>
              <a:ext cx="990977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Scheduler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3321" y="1264062"/>
              <a:ext cx="553199" cy="604659"/>
            </a:xfrm>
            <a:prstGeom prst="rect">
              <a:avLst/>
            </a:prstGeom>
          </p:spPr>
        </p:pic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053" y="2076498"/>
            <a:ext cx="400397" cy="40039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691" y="2076498"/>
            <a:ext cx="400397" cy="40039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205" y="2068467"/>
            <a:ext cx="400397" cy="400397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5095116" y="3403178"/>
            <a:ext cx="524952" cy="639374"/>
            <a:chOff x="7129669" y="4078516"/>
            <a:chExt cx="524952" cy="639374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577" y="4078516"/>
              <a:ext cx="414786" cy="414786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7129669" y="4459358"/>
              <a:ext cx="52495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dirty="0" smtClean="0">
                  <a:solidFill>
                    <a:schemeClr val="tx2"/>
                  </a:solidFill>
                  <a:latin typeface="+mn-lt"/>
                </a:rPr>
                <a:t>Offer</a:t>
              </a:r>
            </a:p>
          </p:txBody>
        </p:sp>
      </p:grpSp>
      <p:pic>
        <p:nvPicPr>
          <p:cNvPr id="64" name="Pictur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159" y="4059400"/>
            <a:ext cx="414628" cy="41462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47" y="4110232"/>
            <a:ext cx="414628" cy="41462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958" y="4128355"/>
            <a:ext cx="414628" cy="41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687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5679E-6 L 0.33646 -0.2756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23" y="-1379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09877E-6 L 0.02708 -0.2811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-1407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5679E-6 L 0.17725 -0.2700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-1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33333E-6 L 0.10296 0.1595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796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58025E-6 L 0.32517 0.1259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50" y="629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59259E-6 L 0.55538 0.0771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60" y="38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16285 0.4142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2071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0.00573 0.4243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2120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6.17284E-7 L 0.18299 0.4259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49" y="2129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748271"/>
            <a:ext cx="7237730" cy="14957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Review of</a:t>
            </a:r>
            <a:br>
              <a:rPr lang="en-US" dirty="0" smtClean="0"/>
            </a:br>
            <a:r>
              <a:rPr lang="en-US" dirty="0" smtClean="0"/>
              <a:t>Software-Defined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752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386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19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099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Many definitions… most agree on:</a:t>
            </a:r>
          </a:p>
          <a:p>
            <a:r>
              <a:rPr lang="en-US" dirty="0" smtClean="0"/>
              <a:t>Software-Defined Storage (SDS) serve as abstraction layer above underlying storage</a:t>
            </a:r>
          </a:p>
          <a:p>
            <a:pPr lvl="1"/>
            <a:r>
              <a:rPr lang="en-US" dirty="0" smtClean="0"/>
              <a:t>Installed software versus Physical Storage Arrays</a:t>
            </a:r>
          </a:p>
          <a:p>
            <a:r>
              <a:rPr lang="en-US" dirty="0" smtClean="0"/>
              <a:t>Provides a (programmatic) mechanism to provision storage</a:t>
            </a:r>
          </a:p>
          <a:p>
            <a:r>
              <a:rPr lang="en-US" dirty="0" smtClean="0"/>
              <a:t>Varying degrees of SDS: NFS, VMware Virtual Volumes</a:t>
            </a:r>
          </a:p>
        </p:txBody>
      </p:sp>
    </p:spTree>
    <p:extLst>
      <p:ext uri="{BB962C8B-B14F-4D97-AF65-F5344CB8AC3E}">
        <p14:creationId xmlns:p14="http://schemas.microsoft.com/office/powerpoint/2010/main" val="2142224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them unique?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perational - Manage provisioning and data independent of underlying hardware</a:t>
            </a:r>
          </a:p>
          <a:p>
            <a:r>
              <a:rPr lang="en-US" dirty="0" smtClean="0"/>
              <a:t>Physical - Abstract consumed logical storage from underlying physical storage</a:t>
            </a:r>
          </a:p>
          <a:p>
            <a:r>
              <a:rPr lang="en-US" dirty="0" smtClean="0"/>
              <a:t>Policy - Automation of policy driven both external (users) and internal (platform)</a:t>
            </a:r>
          </a:p>
          <a:p>
            <a:r>
              <a:rPr lang="en-US" dirty="0" smtClean="0"/>
              <a:t>Day 2 Operations - Maintenance is inherently different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167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that might look like…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33" y="1227894"/>
            <a:ext cx="7608015" cy="3394345"/>
          </a:xfrm>
        </p:spPr>
      </p:pic>
    </p:spTree>
    <p:extLst>
      <p:ext uri="{BB962C8B-B14F-4D97-AF65-F5344CB8AC3E}">
        <p14:creationId xmlns:p14="http://schemas.microsoft.com/office/powerpoint/2010/main" val="37857489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Container</a:t>
            </a:r>
            <a:br>
              <a:rPr lang="en-US" dirty="0" smtClean="0"/>
            </a:br>
            <a:r>
              <a:rPr lang="en-US" dirty="0" smtClean="0"/>
              <a:t>Schedulers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64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Scheduler?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59"/>
            <a:ext cx="4722759" cy="3455361"/>
          </a:xfrm>
        </p:spPr>
        <p:txBody>
          <a:bodyPr/>
          <a:lstStyle/>
          <a:p>
            <a:r>
              <a:rPr lang="en-US" dirty="0" smtClean="0"/>
              <a:t>Fair and efficient workload placement</a:t>
            </a:r>
          </a:p>
          <a:p>
            <a:r>
              <a:rPr lang="en-US" dirty="0" smtClean="0"/>
              <a:t>Adhering to a set of constraints</a:t>
            </a:r>
          </a:p>
          <a:p>
            <a:r>
              <a:rPr lang="en-US" dirty="0" smtClean="0"/>
              <a:t>Quickly (and deterministically) dispatching jobs</a:t>
            </a:r>
          </a:p>
          <a:p>
            <a:r>
              <a:rPr lang="en-US" dirty="0" smtClean="0"/>
              <a:t>Robust and tolerates errors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382" y="1796088"/>
            <a:ext cx="1977659" cy="925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263" y="1586064"/>
            <a:ext cx="1686514" cy="14937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64" y="2943319"/>
            <a:ext cx="2033286" cy="1541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006" y="3278780"/>
            <a:ext cx="1842130" cy="95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639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 like…</a:t>
            </a:r>
          </a:p>
          <a:p>
            <a:pPr lvl="1"/>
            <a:r>
              <a:rPr lang="en-US" dirty="0" smtClean="0"/>
              <a:t>Docker</a:t>
            </a:r>
          </a:p>
          <a:p>
            <a:pPr lvl="1"/>
            <a:r>
              <a:rPr lang="en-US" dirty="0" smtClean="0"/>
              <a:t>Mesos Unified </a:t>
            </a:r>
            <a:r>
              <a:rPr lang="en-US" dirty="0" err="1" smtClean="0"/>
              <a:t>Containerizer</a:t>
            </a:r>
            <a:endParaRPr lang="en-US" dirty="0" smtClean="0"/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kt</a:t>
            </a:r>
            <a:r>
              <a:rPr lang="en-US" dirty="0" smtClean="0"/>
              <a:t> (CoreOS)</a:t>
            </a:r>
          </a:p>
          <a:p>
            <a:r>
              <a:rPr lang="en-US" dirty="0" smtClean="0"/>
              <a:t>Cluster Manager</a:t>
            </a:r>
          </a:p>
          <a:p>
            <a:r>
              <a:rPr lang="en-US" dirty="0" smtClean="0"/>
              <a:t>Task placement based on resource</a:t>
            </a:r>
          </a:p>
          <a:p>
            <a:r>
              <a:rPr lang="en-US" dirty="0" smtClean="0"/>
              <a:t>Operational constraints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86" y="2679700"/>
            <a:ext cx="1317071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526" y="1056358"/>
            <a:ext cx="2002461" cy="1346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95" y="1346200"/>
            <a:ext cx="1460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562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{ code } by DellEMC template">
  <a:themeElements>
    <a:clrScheme name="Custom 2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5" id="{A32A0E31-9EED-0E45-9945-09F6AA4FBFBE}" vid="{AE7753EB-BDFE-DE48-B860-0590AA5383C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73BDD3-AA35-4F19-A12A-C6462BECFBD1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CCBerlin</Template>
  <TotalTime>1432</TotalTime>
  <Words>745</Words>
  <Application>Microsoft Office PowerPoint</Application>
  <PresentationFormat>On-screen Show (16:9)</PresentationFormat>
  <Paragraphs>159</Paragraphs>
  <Slides>32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Arial Black</vt:lpstr>
      <vt:lpstr>Avenir Book</vt:lpstr>
      <vt:lpstr>Courier New</vt:lpstr>
      <vt:lpstr>Museo For Dell 300</vt:lpstr>
      <vt:lpstr>Museo Sans For Dell</vt:lpstr>
      <vt:lpstr>Museo Sans For Dell</vt:lpstr>
      <vt:lpstr>Wingdings</vt:lpstr>
      <vt:lpstr>1_{ code } by DellEMC template</vt:lpstr>
      <vt:lpstr>PowerPoint Presentation</vt:lpstr>
      <vt:lpstr>Agenda</vt:lpstr>
      <vt:lpstr>Review of Software-Defined Storage</vt:lpstr>
      <vt:lpstr>What are they?</vt:lpstr>
      <vt:lpstr>What makes them unique?</vt:lpstr>
      <vt:lpstr>What that might look like…</vt:lpstr>
      <vt:lpstr>Container Schedulers</vt:lpstr>
      <vt:lpstr>What is a Scheduler?</vt:lpstr>
      <vt:lpstr>Scheduling Work</vt:lpstr>
      <vt:lpstr>Custom Scheduling</vt:lpstr>
      <vt:lpstr>Apache Mesos</vt:lpstr>
      <vt:lpstr>Mesos Frameworks</vt:lpstr>
      <vt:lpstr>Framework / Offer Mechanism</vt:lpstr>
      <vt:lpstr>Schedulers and Software Defined Storage</vt:lpstr>
      <vt:lpstr>Better Together</vt:lpstr>
      <vt:lpstr>Let’s take a look: ScaleIO</vt:lpstr>
      <vt:lpstr>SDS Framework = Mind Blown</vt:lpstr>
      <vt:lpstr>Containers Today</vt:lpstr>
      <vt:lpstr>Death of a Container</vt:lpstr>
      <vt:lpstr>External Storage Enablement</vt:lpstr>
      <vt:lpstr>What this Means for your Apps</vt:lpstr>
      <vt:lpstr>To the Cloud!</vt:lpstr>
      <vt:lpstr>Moving towards the Cloud</vt:lpstr>
      <vt:lpstr>The Idea – Transforming the Cloud</vt:lpstr>
      <vt:lpstr>Premise: Self Managing</vt:lpstr>
      <vt:lpstr>Demo</vt:lpstr>
      <vt:lpstr>Configuration</vt:lpstr>
      <vt:lpstr>Configuration (Cont.)</vt:lpstr>
      <vt:lpstr>The Moving Parts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vonThenen</dc:creator>
  <cp:keywords>Internal Use</cp:keywords>
  <cp:lastModifiedBy>dev</cp:lastModifiedBy>
  <cp:revision>180</cp:revision>
  <cp:lastPrinted>2014-02-14T16:26:12Z</cp:lastPrinted>
  <dcterms:created xsi:type="dcterms:W3CDTF">2016-09-12T17:26:55Z</dcterms:created>
  <dcterms:modified xsi:type="dcterms:W3CDTF">2017-01-27T23:52:57Z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6b83fb70-f992-42a3-bd65-798715d6638b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1.3BrandsTest</vt:lpwstr>
  </property>
</Properties>
</file>