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469" r:id="rId4"/>
  </p:sldMasterIdLst>
  <p:notesMasterIdLst>
    <p:notesMasterId r:id="rId40"/>
  </p:notesMasterIdLst>
  <p:handoutMasterIdLst>
    <p:handoutMasterId r:id="rId41"/>
  </p:handoutMasterIdLst>
  <p:sldIdLst>
    <p:sldId id="307" r:id="rId5"/>
    <p:sldId id="325" r:id="rId6"/>
    <p:sldId id="344" r:id="rId7"/>
    <p:sldId id="382" r:id="rId8"/>
    <p:sldId id="342" r:id="rId9"/>
    <p:sldId id="378" r:id="rId10"/>
    <p:sldId id="373" r:id="rId11"/>
    <p:sldId id="383" r:id="rId12"/>
    <p:sldId id="319" r:id="rId13"/>
    <p:sldId id="367" r:id="rId14"/>
    <p:sldId id="372" r:id="rId15"/>
    <p:sldId id="328" r:id="rId16"/>
    <p:sldId id="371" r:id="rId17"/>
    <p:sldId id="334" r:id="rId18"/>
    <p:sldId id="365" r:id="rId19"/>
    <p:sldId id="337" r:id="rId20"/>
    <p:sldId id="355" r:id="rId21"/>
    <p:sldId id="384" r:id="rId22"/>
    <p:sldId id="356" r:id="rId23"/>
    <p:sldId id="368" r:id="rId24"/>
    <p:sldId id="369" r:id="rId25"/>
    <p:sldId id="340" r:id="rId26"/>
    <p:sldId id="357" r:id="rId27"/>
    <p:sldId id="354" r:id="rId28"/>
    <p:sldId id="379" r:id="rId29"/>
    <p:sldId id="380" r:id="rId30"/>
    <p:sldId id="381" r:id="rId31"/>
    <p:sldId id="377" r:id="rId32"/>
    <p:sldId id="360" r:id="rId33"/>
    <p:sldId id="358" r:id="rId34"/>
    <p:sldId id="361" r:id="rId35"/>
    <p:sldId id="364" r:id="rId36"/>
    <p:sldId id="324" r:id="rId37"/>
    <p:sldId id="322" r:id="rId38"/>
    <p:sldId id="366" r:id="rId39"/>
  </p:sldIdLst>
  <p:sldSz cx="9144000" cy="5143500" type="screen16x9"/>
  <p:notesSz cx="7010400" cy="9296400"/>
  <p:custDataLst>
    <p:tags r:id="rId4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5577">
          <p15:clr>
            <a:srgbClr val="A4A3A4"/>
          </p15:clr>
        </p15:guide>
        <p15:guide id="3" pos="180">
          <p15:clr>
            <a:srgbClr val="A4A3A4"/>
          </p15:clr>
        </p15:guide>
        <p15:guide id="4" orient="horz">
          <p15:clr>
            <a:srgbClr val="A4A3A4"/>
          </p15:clr>
        </p15:guide>
        <p15:guide id="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44444"/>
    <a:srgbClr val="808080"/>
    <a:srgbClr val="FFAF00"/>
    <a:srgbClr val="3DC6EF"/>
    <a:srgbClr val="6EA204"/>
    <a:srgbClr val="6E2585"/>
    <a:srgbClr val="3D6AE6"/>
    <a:srgbClr val="0085C3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82095" autoAdjust="0"/>
  </p:normalViewPr>
  <p:slideViewPr>
    <p:cSldViewPr snapToGrid="0">
      <p:cViewPr varScale="1">
        <p:scale>
          <a:sx n="105" d="100"/>
          <a:sy n="105" d="100"/>
        </p:scale>
        <p:origin x="1608" y="176"/>
      </p:cViewPr>
      <p:guideLst>
        <p:guide orient="horz" pos="3072"/>
        <p:guide pos="5577"/>
        <p:guide pos="180"/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32" y="72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9" Type="http://schemas.openxmlformats.org/officeDocument/2006/relationships/slide" Target="slides/slide5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tags" Target="tags/tag1.xml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510918" y="9048205"/>
            <a:ext cx="491516" cy="24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AC8DF440-AC1E-4EB3-BCAA-2AAB8924A793}" type="slidenum">
              <a:rPr lang="en-US" sz="1000">
                <a:latin typeface="Museo Sans For Dell" pitchFamily="2" charset="0"/>
              </a:rPr>
              <a:pPr>
                <a:defRPr/>
              </a:pPr>
              <a:t>‹#›</a:t>
            </a:fld>
            <a:endParaRPr lang="en-US" sz="1000" dirty="0">
              <a:latin typeface="Museo Sans For Dell" pitchFamily="2" charset="0"/>
            </a:endParaRPr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850" b="1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endParaRPr lang="en-US" sz="850" b="1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683488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8" y="384175"/>
            <a:ext cx="6988175" cy="393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5084" y="4514514"/>
            <a:ext cx="5677504" cy="426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32759" y="9086840"/>
            <a:ext cx="669675" cy="213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925" tIns="45464" rIns="90925" bIns="45464" numCol="1" anchor="b" anchorCtr="0" compatLnSpc="1">
            <a:prstTxWarp prst="textNoShape">
              <a:avLst/>
            </a:prstTxWarp>
          </a:bodyPr>
          <a:lstStyle>
            <a:lvl1pPr algn="r" defTabSz="909185" eaLnBrk="0" hangingPunct="0">
              <a:lnSpc>
                <a:spcPct val="100000"/>
              </a:lnSpc>
              <a:spcBef>
                <a:spcPct val="0"/>
              </a:spcBef>
              <a:defRPr sz="1000" b="0">
                <a:latin typeface="Museo Sans For Dell" pitchFamily="2" charset="0"/>
              </a:defRPr>
            </a:lvl1pPr>
          </a:lstStyle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fl" descr="                              Dell - Internal Use - Confidential&#10;"/>
          <p:cNvSpPr txBox="1"/>
          <p:nvPr/>
        </p:nvSpPr>
        <p:spPr>
          <a:xfrm>
            <a:off x="0" y="8973820"/>
            <a:ext cx="7010400" cy="353943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850" b="1" i="0" u="none" baseline="0" dirty="0" smtClean="0">
                <a:solidFill>
                  <a:srgbClr val="7F7F7F"/>
                </a:solidFill>
                <a:latin typeface="museo sans for dell" panose="02000000000000000000" pitchFamily="2" charset="0"/>
              </a:rPr>
              <a:t>                              Dell - Internal Use - Confidential</a:t>
            </a:r>
          </a:p>
          <a:p>
            <a:pPr algn="l"/>
            <a:endParaRPr lang="en-US" sz="850" b="1" i="0" u="none" baseline="0" dirty="0">
              <a:solidFill>
                <a:srgbClr val="7F7F7F"/>
              </a:solidFill>
              <a:latin typeface="museo sans for dell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16887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Museo Sans For Dell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{code} by Dell EMC which develops</a:t>
            </a:r>
            <a:r>
              <a:rPr lang="en-US" baseline="0" dirty="0" smtClean="0"/>
              <a:t> and contributes to various open source projects in the container space. Docker, Mesos and Kubernetes in particular.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Had</a:t>
            </a:r>
            <a:r>
              <a:rPr lang="en-US" baseline="0" dirty="0" smtClean="0"/>
              <a:t> this idea of creating a Software Defined Storage Mesos Framework.</a:t>
            </a:r>
          </a:p>
          <a:p>
            <a:r>
              <a:rPr lang="en-US" baseline="0" dirty="0" smtClean="0"/>
              <a:t>This Framework would manage the lifecycle of </a:t>
            </a:r>
            <a:r>
              <a:rPr lang="en-US" baseline="0" smtClean="0"/>
              <a:t>this Software-based Storage </a:t>
            </a:r>
            <a:r>
              <a:rPr lang="en-US" baseline="0" dirty="0" smtClean="0"/>
              <a:t>platform.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77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r>
              <a:rPr lang="en-US" baseline="0" dirty="0" smtClean="0"/>
              <a:t> only is ScaleIO a Software Defined Storage platform, but it’s also a Software-based Storage platform.</a:t>
            </a:r>
          </a:p>
          <a:p>
            <a:r>
              <a:rPr lang="en-US" baseline="0" dirty="0" smtClean="0"/>
              <a:t>Meaning you can install this anywhere. On Linux, Windows, Virtualized environment like </a:t>
            </a:r>
            <a:r>
              <a:rPr lang="en-US" baseline="0" dirty="0" err="1" smtClean="0"/>
              <a:t>Vmware</a:t>
            </a:r>
            <a:r>
              <a:rPr lang="en-US" baseline="0" dirty="0" smtClean="0"/>
              <a:t>, in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98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Globally</a:t>
            </a:r>
            <a:r>
              <a:rPr lang="en-US" baseline="0" dirty="0" smtClean="0"/>
              <a:t> accessible </a:t>
            </a:r>
            <a:r>
              <a:rPr lang="mr-IN" baseline="0" dirty="0" smtClean="0"/>
              <a:t>–</a:t>
            </a:r>
            <a:r>
              <a:rPr lang="en-US" baseline="0" dirty="0" smtClean="0"/>
              <a:t> provision a ScaleIO volume that can be accessed anywhere in the Mesos Cluster</a:t>
            </a:r>
          </a:p>
          <a:p>
            <a:r>
              <a:rPr lang="en-US" baseline="0" dirty="0" smtClean="0"/>
              <a:t>Reduce complexity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the ScaleIO manages maintenance operations. Rebalancing due to a node failure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Deploy Anywhere </a:t>
            </a:r>
            <a:r>
              <a:rPr lang="mr-IN" baseline="0" dirty="0" smtClean="0"/>
              <a:t>–</a:t>
            </a:r>
            <a:r>
              <a:rPr lang="en-US" baseline="0" dirty="0" smtClean="0"/>
              <a:t> because this is a Software-based Storage platform and its just simple RPMs or DEB. You can install this anywhere!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82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is this important</a:t>
            </a:r>
            <a:r>
              <a:rPr lang="en-US" dirty="0" smtClean="0"/>
              <a:t>? Why do we care that we can deploy this anywhere?</a:t>
            </a:r>
            <a:endParaRPr lang="en-US" dirty="0" smtClean="0"/>
          </a:p>
          <a:p>
            <a:r>
              <a:rPr lang="en-US" dirty="0" smtClean="0"/>
              <a:t>It</a:t>
            </a:r>
            <a:r>
              <a:rPr lang="en-US" baseline="0" dirty="0" smtClean="0"/>
              <a:t> turns out that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393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External Storage!</a:t>
            </a:r>
            <a:r>
              <a:rPr lang="en-US" baseline="0" dirty="0" smtClean="0"/>
              <a:t> This is where ScaleIO comes 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Framework also leverages a number of open</a:t>
            </a:r>
            <a:r>
              <a:rPr lang="en-US" baseline="0" dirty="0" smtClean="0"/>
              <a:t> source projects that provides the glue between the containers and ScaleIO.</a:t>
            </a:r>
          </a:p>
          <a:p>
            <a:r>
              <a:rPr lang="en-US" baseline="0" dirty="0" smtClean="0"/>
              <a:t>ScaleIO on its own is just a storage platform. Schedulers need to provision storage for their container workloads and they do that using REX-Ray and </a:t>
            </a:r>
            <a:r>
              <a:rPr lang="en-US" baseline="0" dirty="0" err="1" smtClean="0"/>
              <a:t>mesos</a:t>
            </a:r>
            <a:r>
              <a:rPr lang="en-US" baseline="0" dirty="0" smtClean="0"/>
              <a:t>-module-</a:t>
            </a:r>
            <a:r>
              <a:rPr lang="en-US" baseline="0" dirty="0" err="1" smtClean="0"/>
              <a:t>dvdi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7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Insultates</a:t>
            </a:r>
            <a:r>
              <a:rPr lang="en-US" dirty="0" smtClean="0"/>
              <a:t> changes -</a:t>
            </a:r>
            <a:r>
              <a:rPr lang="en-US" baseline="0" dirty="0" smtClean="0"/>
              <a:t> meaning that since you have a Framework managing this Software-based Storage platform, it deals with interfacing with the container scheduler and the storage platform. NOT THE USER!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448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we are getting to the crux of the talk here</a:t>
            </a:r>
            <a:r>
              <a:rPr lang="mr-IN" baseline="0" dirty="0" smtClean="0"/>
              <a:t>…</a:t>
            </a:r>
            <a:r>
              <a:rPr lang="en-US" baseline="0" dirty="0" smtClean="0"/>
              <a:t> what if we take this all into the cloud.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47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r>
              <a:rPr lang="en-US" baseline="0" dirty="0" smtClean="0"/>
              <a:t> born in the cloud, </a:t>
            </a:r>
            <a:r>
              <a:rPr lang="en-US" dirty="0" smtClean="0"/>
              <a:t>Applications providing APIs, Cloud providing APIs</a:t>
            </a:r>
          </a:p>
          <a:p>
            <a:r>
              <a:rPr lang="en-US" dirty="0" smtClean="0"/>
              <a:t>What does that mean if</a:t>
            </a:r>
            <a:r>
              <a:rPr lang="en-US" baseline="0" dirty="0" smtClean="0"/>
              <a:t> we wanted to take this Mesos Framework into the Cloud?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038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RECAP: So </a:t>
            </a:r>
            <a:r>
              <a:rPr lang="en-US" dirty="0" smtClean="0"/>
              <a:t>what</a:t>
            </a:r>
            <a:r>
              <a:rPr lang="en-US" baseline="0" dirty="0" smtClean="0"/>
              <a:t> I am saying is that applications can start fixing themselves?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9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514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Everything to make this happen is available</a:t>
            </a:r>
            <a:r>
              <a:rPr lang="en-US" baseline="0" dirty="0" smtClean="0"/>
              <a:t> using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110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I</a:t>
            </a:r>
            <a:r>
              <a:rPr lang="en-US" baseline="0" dirty="0" smtClean="0"/>
              <a:t> ended up building that into the Framework. Using</a:t>
            </a:r>
            <a:r>
              <a:rPr lang="mr-IN" baseline="0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Other forms of Software Defined Storage may need a physical appliance</a:t>
            </a:r>
            <a:r>
              <a:rPr lang="en-US" baseline="0" dirty="0" smtClean="0"/>
              <a:t> or require some purpose built hardware. NFS and VSAN do not. I am going to touch on this a little more later.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8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Who here</a:t>
            </a:r>
            <a:r>
              <a:rPr lang="en-US" baseline="0" dirty="0" smtClean="0"/>
              <a:t> has used Mesos, Swarm, or Kubernetes?</a:t>
            </a:r>
            <a:endParaRPr lang="en-US" dirty="0" smtClean="0"/>
          </a:p>
          <a:p>
            <a:r>
              <a:rPr lang="en-US" dirty="0" smtClean="0"/>
              <a:t>Fair </a:t>
            </a:r>
            <a:r>
              <a:rPr lang="mr-IN" dirty="0" smtClean="0"/>
              <a:t>–</a:t>
            </a:r>
            <a:r>
              <a:rPr lang="en-US" dirty="0" smtClean="0"/>
              <a:t> don</a:t>
            </a:r>
            <a:r>
              <a:rPr lang="mr-IN" dirty="0" smtClean="0"/>
              <a:t>’</a:t>
            </a:r>
            <a:r>
              <a:rPr lang="en-US" dirty="0" smtClean="0"/>
              <a:t>t overload</a:t>
            </a:r>
            <a:r>
              <a:rPr lang="en-US" baseline="0" dirty="0" smtClean="0"/>
              <a:t> a particular compute node.</a:t>
            </a:r>
          </a:p>
          <a:p>
            <a:r>
              <a:rPr lang="en-US" baseline="0" dirty="0" smtClean="0"/>
              <a:t>Constraints </a:t>
            </a:r>
            <a:r>
              <a:rPr lang="mr-IN" baseline="0" dirty="0" smtClean="0"/>
              <a:t>–</a:t>
            </a:r>
            <a:r>
              <a:rPr lang="en-US" baseline="0" dirty="0" smtClean="0"/>
              <a:t> Places these containers on different compute nodes.</a:t>
            </a:r>
          </a:p>
          <a:p>
            <a:r>
              <a:rPr lang="en-US" baseline="0" dirty="0" smtClean="0"/>
              <a:t>Deterministic dispatch jobs </a:t>
            </a:r>
            <a:r>
              <a:rPr lang="mr-IN" baseline="0" dirty="0" smtClean="0"/>
              <a:t>–</a:t>
            </a:r>
            <a:r>
              <a:rPr lang="en-US" baseline="0" dirty="0" smtClean="0"/>
              <a:t> this allows me know how </a:t>
            </a:r>
            <a:r>
              <a:rPr lang="en-US" baseline="0" dirty="0" err="1" smtClean="0"/>
              <a:t>quicky</a:t>
            </a:r>
            <a:r>
              <a:rPr lang="en-US" baseline="0" dirty="0" smtClean="0"/>
              <a:t> I can scale my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665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Container Engines</a:t>
            </a:r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Cluster Manager </a:t>
            </a:r>
            <a:r>
              <a:rPr lang="mr-IN" baseline="0" dirty="0" smtClean="0"/>
              <a:t>–</a:t>
            </a:r>
            <a:r>
              <a:rPr lang="en-US" baseline="0" dirty="0" smtClean="0"/>
              <a:t> in the sense if a compute node goes down, the scheduler will restart the tasks on other nodes.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Resource </a:t>
            </a:r>
            <a:r>
              <a:rPr lang="mr-IN" baseline="0" dirty="0" smtClean="0"/>
              <a:t>–</a:t>
            </a:r>
            <a:r>
              <a:rPr lang="en-US" baseline="0" dirty="0" smtClean="0"/>
              <a:t> like I need 2GB of Memory and 2 CPUs. Maybe you even need a GPU for complex mathematically computations</a:t>
            </a:r>
            <a:endParaRPr lang="en-US" dirty="0" smtClean="0"/>
          </a:p>
          <a:p>
            <a:r>
              <a:rPr lang="en-US" dirty="0" smtClean="0"/>
              <a:t>Constraints </a:t>
            </a:r>
            <a:r>
              <a:rPr lang="mr-IN" dirty="0" smtClean="0"/>
              <a:t>–</a:t>
            </a:r>
            <a:r>
              <a:rPr lang="en-US" dirty="0" smtClean="0"/>
              <a:t> when you deploy</a:t>
            </a:r>
            <a:r>
              <a:rPr lang="en-US" baseline="0" dirty="0" smtClean="0"/>
              <a:t> this application put each instance in a different row in my datacenter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08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Container</a:t>
            </a:r>
            <a:r>
              <a:rPr lang="en-US" baseline="0" dirty="0" smtClean="0"/>
              <a:t> Schedulers allow for overriding how applications get deploy</a:t>
            </a:r>
            <a:r>
              <a:rPr lang="mr-IN" baseline="0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846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wanted to take a loo</a:t>
            </a:r>
            <a:r>
              <a:rPr lang="en-US" baseline="0" dirty="0" smtClean="0"/>
              <a:t>k at one Container Scheduler in particular</a:t>
            </a:r>
            <a:r>
              <a:rPr lang="mr-IN" baseline="0" dirty="0" smtClean="0"/>
              <a:t>…</a:t>
            </a:r>
            <a:r>
              <a:rPr lang="en-US" baseline="0" dirty="0" smtClean="0"/>
              <a:t> Apache Mesos</a:t>
            </a:r>
            <a:endParaRPr lang="en-US" dirty="0" smtClean="0"/>
          </a:p>
          <a:p>
            <a:r>
              <a:rPr lang="en-US" dirty="0" smtClean="0"/>
              <a:t>Is a Container Scheduler. Supports: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Docker</a:t>
            </a:r>
          </a:p>
          <a:p>
            <a:r>
              <a:rPr lang="en-US" baseline="0" dirty="0" smtClean="0"/>
              <a:t>  - </a:t>
            </a:r>
            <a:r>
              <a:rPr lang="en-US" dirty="0" smtClean="0"/>
              <a:t>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r>
              <a:rPr lang="en-US" dirty="0" smtClean="0"/>
              <a:t>Task placement based on CPU, Memory, and Disk</a:t>
            </a:r>
          </a:p>
          <a:p>
            <a:r>
              <a:rPr lang="en-US" dirty="0" smtClean="0"/>
              <a:t>User defined constraints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one really cool</a:t>
            </a:r>
            <a:r>
              <a:rPr lang="en-US" baseline="0" dirty="0" smtClean="0"/>
              <a:t> thing about Mesos is this concept of Frameworks.</a:t>
            </a:r>
          </a:p>
          <a:p>
            <a:r>
              <a:rPr lang="en-US" baseline="0" dirty="0" smtClean="0"/>
              <a:t>Allows you to override the behavior of how an application is placed in your cluster.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539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we zoom into the offer/accept mechanism, we start with</a:t>
            </a:r>
          </a:p>
          <a:p>
            <a:r>
              <a:rPr lang="en-US" baseline="0" dirty="0" smtClean="0"/>
              <a:t>#1 </a:t>
            </a:r>
            <a:r>
              <a:rPr lang="mr-IN" baseline="0" dirty="0" smtClean="0"/>
              <a:t>–</a:t>
            </a:r>
            <a:r>
              <a:rPr lang="en-US" baseline="0" dirty="0" smtClean="0"/>
              <a:t> the compute node offering up resource</a:t>
            </a:r>
          </a:p>
          <a:p>
            <a:r>
              <a:rPr lang="en-US" baseline="0" dirty="0" smtClean="0"/>
              <a:t>#2 - the Framework accepting those resources</a:t>
            </a:r>
          </a:p>
          <a:p>
            <a:r>
              <a:rPr lang="en-US" baseline="0" dirty="0" smtClean="0"/>
              <a:t>#3 </a:t>
            </a:r>
            <a:r>
              <a:rPr lang="mr-IN" baseline="0" dirty="0" smtClean="0"/>
              <a:t>–</a:t>
            </a:r>
            <a:r>
              <a:rPr lang="en-US" baseline="0" dirty="0" smtClean="0"/>
              <a:t> the scheduler then </a:t>
            </a:r>
            <a:r>
              <a:rPr lang="en-US" baseline="0" dirty="0" err="1" smtClean="0"/>
              <a:t>comsumes</a:t>
            </a:r>
            <a:r>
              <a:rPr lang="en-US" baseline="0" dirty="0" smtClean="0"/>
              <a:t> some resource and launches N-tasks</a:t>
            </a:r>
          </a:p>
          <a:p>
            <a:r>
              <a:rPr lang="en-US" baseline="0" dirty="0" smtClean="0"/>
              <a:t>#4 </a:t>
            </a:r>
            <a:r>
              <a:rPr lang="mr-IN" baseline="0" dirty="0" smtClean="0"/>
              <a:t>–</a:t>
            </a:r>
            <a:r>
              <a:rPr lang="en-US" baseline="0" dirty="0" smtClean="0"/>
              <a:t> the executor and tasks get placed on one of the compute nodes.</a:t>
            </a:r>
          </a:p>
          <a:p>
            <a:r>
              <a:rPr lang="en-US" baseline="0" dirty="0" smtClean="0"/>
              <a:t>So we will see this exact process happening behind the scenes in the demo.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04BB6B-BEDE-48E4-970F-8DFC0D4B5AE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502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6" cy="5152976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90332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4535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865304" cy="486332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280160"/>
            <a:ext cx="42976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819150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56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with subhead and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267706"/>
            <a:ext cx="4297680" cy="664797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</a:t>
            </a:r>
            <a:br>
              <a:rPr lang="en-US" dirty="0" smtClean="0"/>
            </a:br>
            <a:r>
              <a:rPr lang="en-US" dirty="0" smtClean="0"/>
              <a:t>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42976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dirty="0" smtClean="0">
                <a:solidFill>
                  <a:schemeClr val="tx2"/>
                </a:solidFill>
              </a:defRPr>
            </a:lvl4pPr>
            <a:lvl5pPr>
              <a:defRPr lang="en-US" sz="160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20" y="1159646"/>
            <a:ext cx="42976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39486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_No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64797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7971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56780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296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1400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"/>
            <a:ext cx="9156778" cy="51506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6742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74320" y="1748271"/>
            <a:ext cx="6850901" cy="1495794"/>
          </a:xfrm>
          <a:prstGeom prst="rect">
            <a:avLst/>
          </a:prstGeom>
        </p:spPr>
        <p:txBody>
          <a:bodyPr lIns="0" rIns="0" anchor="ctr" anchorCtr="0">
            <a:normAutofit/>
          </a:bodyPr>
          <a:lstStyle>
            <a:lvl1pPr>
              <a:defRPr sz="54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divider slide title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416"/>
          <a:stretch/>
        </p:blipFill>
        <p:spPr>
          <a:xfrm>
            <a:off x="8424590" y="4589602"/>
            <a:ext cx="454018" cy="36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033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9161" y="1901258"/>
            <a:ext cx="3046048" cy="1081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20092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639" y="1208919"/>
            <a:ext cx="2251091" cy="263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526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</p:spTree>
    <p:extLst>
      <p:ext uri="{BB962C8B-B14F-4D97-AF65-F5344CB8AC3E}">
        <p14:creationId xmlns:p14="http://schemas.microsoft.com/office/powerpoint/2010/main" val="1820015626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726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>
              <a:defRPr lang="en-US" sz="5400" i="0" dirty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>
              <a:lnSpc>
                <a:spcPct val="100000"/>
              </a:lnSpc>
              <a:spcAft>
                <a:spcPts val="0"/>
              </a:spcAft>
            </a:pPr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61589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425567" y="1739969"/>
            <a:ext cx="42928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Demo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245558314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545" y="803744"/>
            <a:ext cx="3252909" cy="35431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98454" y="544040"/>
            <a:ext cx="2483372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3200" b="1" dirty="0" smtClean="0">
                <a:solidFill>
                  <a:schemeClr val="tx2"/>
                </a:solidFill>
                <a:latin typeface="+mn-lt"/>
              </a:rPr>
              <a:t>#CodeOpen</a:t>
            </a:r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solidFill>
            <a:schemeClr val="bg2">
              <a:alpha val="68000"/>
            </a:schemeClr>
          </a:solidFill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375385" y="1739969"/>
            <a:ext cx="830860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0" dirty="0" smtClean="0">
                <a:solidFill>
                  <a:schemeClr val="tx2"/>
                </a:solidFill>
                <a:latin typeface="+mn-lt"/>
                <a:cs typeface="Avenir Book"/>
              </a:rPr>
              <a:t>Thank you</a:t>
            </a:r>
            <a:endParaRPr lang="en-US" sz="10000" dirty="0">
              <a:solidFill>
                <a:schemeClr val="tx2"/>
              </a:solidFill>
              <a:latin typeface="+mn-lt"/>
              <a:cs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782497511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ogo slide_Blac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161" y="2257138"/>
            <a:ext cx="3046048" cy="5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50950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60844" cy="5152975"/>
          </a:xfrm>
          <a:prstGeom prst="rect">
            <a:avLst/>
          </a:prstGeom>
        </p:spPr>
      </p:pic>
      <p:sp>
        <p:nvSpPr>
          <p:cNvPr id="9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19" y="288114"/>
            <a:ext cx="6286975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5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9899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361476" name="Title Placeholder 21"/>
          <p:cNvSpPr>
            <a:spLocks noGrp="1"/>
          </p:cNvSpPr>
          <p:nvPr>
            <p:ph type="ctrTitle" hasCustomPrompt="1"/>
          </p:nvPr>
        </p:nvSpPr>
        <p:spPr>
          <a:xfrm>
            <a:off x="274320" y="289291"/>
            <a:ext cx="6286974" cy="1661993"/>
          </a:xfrm>
          <a:prstGeom prst="rect">
            <a:avLst/>
          </a:prstGeom>
        </p:spPr>
        <p:txBody>
          <a:bodyPr wrap="square" lIns="0" rIns="0" anchor="b" anchorCtr="0">
            <a:norm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5400" b="0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</a:t>
            </a:r>
            <a:br>
              <a:rPr lang="en-US" dirty="0" smtClean="0"/>
            </a:br>
            <a:r>
              <a:rPr lang="en-US" dirty="0" smtClean="0"/>
              <a:t>title slide</a:t>
            </a:r>
          </a:p>
        </p:txBody>
      </p:sp>
      <p:sp>
        <p:nvSpPr>
          <p:cNvPr id="361477" name="Text Placeholder 12"/>
          <p:cNvSpPr>
            <a:spLocks noGrp="1"/>
          </p:cNvSpPr>
          <p:nvPr>
            <p:ph type="subTitle" idx="1" hasCustomPrompt="1"/>
          </p:nvPr>
        </p:nvSpPr>
        <p:spPr>
          <a:xfrm>
            <a:off x="274320" y="2252133"/>
            <a:ext cx="6286974" cy="369332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marL="0" indent="0" algn="l">
              <a:buFont typeface="Wingdings" pitchFamily="2" charset="2"/>
              <a:buNone/>
              <a:defRPr sz="2400" b="1" i="0" smtClean="0">
                <a:solidFill>
                  <a:schemeClr val="tx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subtitle style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294" y="3898232"/>
            <a:ext cx="2296617" cy="81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0869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8" y="264629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1200">
                <a:solidFill>
                  <a:schemeClr val="bg2"/>
                </a:solidFill>
                <a:latin typeface="Museo Sans For Dell" pitchFamily="2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>
                <a:solidFill>
                  <a:schemeClr val="bg2"/>
                </a:solidFill>
                <a:latin typeface="Museo Sans For Dell" pitchFamily="2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000" baseline="0">
                <a:solidFill>
                  <a:schemeClr val="bg2"/>
                </a:solidFill>
                <a:latin typeface="Museo Sans For Dell" pitchFamily="2" charset="0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200">
                <a:solidFill>
                  <a:schemeClr val="tx1"/>
                </a:solidFill>
                <a:latin typeface="Museo Sans For Dell" pitchFamily="2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10088084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ulleted 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19" y="1280160"/>
            <a:ext cx="7955279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n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827155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274319" y="1097280"/>
            <a:ext cx="7955280" cy="2388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Subhead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1"/>
            <a:ext cx="7955280" cy="640080"/>
          </a:xfrm>
          <a:prstGeom prst="rect">
            <a:avLst/>
          </a:prstGeom>
        </p:spPr>
        <p:txBody>
          <a:bodyPr lIns="0" rIns="0">
            <a:normAutofit/>
          </a:bodyPr>
          <a:lstStyle>
            <a:lvl1pPr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74320" y="1554480"/>
            <a:ext cx="7955280" cy="301752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3088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800" baseline="0">
                <a:solidFill>
                  <a:schemeClr val="tx2"/>
                </a:solidFill>
                <a:latin typeface="+mj-lt"/>
              </a:defRPr>
            </a:lvl4pPr>
            <a:lvl5pPr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1600" baseline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65222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two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319" y="265272"/>
            <a:ext cx="7955280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 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defRPr sz="24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74675" indent="-231775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2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defRPr sz="2000" b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>
                <a:solidFill>
                  <a:schemeClr val="tx2"/>
                </a:solidFill>
                <a:latin typeface="+mn-lt"/>
              </a:defRPr>
            </a:lvl4pPr>
            <a:lvl5pPr>
              <a:buClr>
                <a:schemeClr val="tx2"/>
              </a:buClr>
              <a:defRPr sz="1800" b="0">
                <a:solidFill>
                  <a:schemeClr val="tx2"/>
                </a:solidFill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4" hasCustomPrompt="1"/>
          </p:nvPr>
        </p:nvSpPr>
        <p:spPr>
          <a:xfrm>
            <a:off x="4389120" y="1280160"/>
            <a:ext cx="384048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lang="en-US" sz="1800" b="0" dirty="0" smtClean="0">
                <a:solidFill>
                  <a:schemeClr val="tx2"/>
                </a:solidFill>
                <a:latin typeface="+mn-lt"/>
              </a:defRPr>
            </a:lvl4pPr>
            <a:lvl5pPr>
              <a:defRPr lang="en-US" b="0" dirty="0" smtClean="0">
                <a:solidFill>
                  <a:schemeClr val="tx2"/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>
              <a:buClr>
                <a:schemeClr val="tx2"/>
              </a:buClr>
            </a:pPr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6245082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left margi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76781" y="267705"/>
            <a:ext cx="4285279" cy="640080"/>
          </a:xfrm>
          <a:prstGeom prst="rect">
            <a:avLst/>
          </a:prstGeom>
        </p:spPr>
        <p:txBody>
          <a:bodyPr lIns="0" rIns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content page title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274320" y="1280160"/>
            <a:ext cx="4283860" cy="3200400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 lang="en-US" sz="24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22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lang="en-US" sz="2000" b="0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to edit text</a:t>
            </a:r>
          </a:p>
          <a:p>
            <a:pPr lvl="1" indent="-231775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</a:t>
            </a:r>
          </a:p>
          <a:p>
            <a:pPr lvl="4"/>
            <a:r>
              <a:rPr lang="en-US" dirty="0" smtClean="0"/>
              <a:t>Fifth</a:t>
            </a:r>
          </a:p>
        </p:txBody>
      </p:sp>
    </p:spTree>
    <p:extLst>
      <p:ext uri="{BB962C8B-B14F-4D97-AF65-F5344CB8AC3E}">
        <p14:creationId xmlns:p14="http://schemas.microsoft.com/office/powerpoint/2010/main" val="135720510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theme" Target="../theme/theme1.xml"/><Relationship Id="rId24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9144000" cy="5150644"/>
          </a:xfrm>
          <a:prstGeom prst="rect">
            <a:avLst/>
          </a:prstGeom>
          <a:solidFill>
            <a:schemeClr val="bg2"/>
          </a:solidFill>
          <a:effectLst/>
        </p:spPr>
        <p:txBody>
          <a:bodyPr wrap="square" lIns="182880" tIns="137160" rIns="137160" bIns="13716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</a:pPr>
            <a:endParaRPr lang="en-US" sz="2000" dirty="0" err="1" smtClean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6" name="TextBox 15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13" name="TextBox 12" hidden="1"/>
          <p:cNvSpPr txBox="1"/>
          <p:nvPr/>
        </p:nvSpPr>
        <p:spPr>
          <a:xfrm>
            <a:off x="1895476" y="4825328"/>
            <a:ext cx="649537" cy="12465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fld id="{E00CF047-7350-4707-AA1A-E56FA69586CC}" type="datetime1">
              <a:rPr lang="en-US" sz="900" smtClean="0">
                <a:solidFill>
                  <a:schemeClr val="bg2">
                    <a:lumMod val="50000"/>
                    <a:lumOff val="50000"/>
                  </a:schemeClr>
                </a:solidFill>
                <a:latin typeface="+mn-lt"/>
              </a:rPr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t>3/4/17</a:t>
            </a:fld>
            <a:endParaRPr lang="en-US" sz="900" dirty="0" smtClean="0">
              <a:solidFill>
                <a:schemeClr val="bg2">
                  <a:lumMod val="50000"/>
                  <a:lumOff val="50000"/>
                </a:schemeClr>
              </a:solidFill>
              <a:latin typeface="+mn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-12699" y="-1"/>
            <a:ext cx="9156699" cy="1097280"/>
          </a:xfrm>
          <a:custGeom>
            <a:avLst/>
            <a:gdLst>
              <a:gd name="connsiteX0" fmla="*/ 0 w 9144000"/>
              <a:gd name="connsiteY0" fmla="*/ 0 h 1219474"/>
              <a:gd name="connsiteX1" fmla="*/ 9144000 w 9144000"/>
              <a:gd name="connsiteY1" fmla="*/ 0 h 1219474"/>
              <a:gd name="connsiteX2" fmla="*/ 9144000 w 9144000"/>
              <a:gd name="connsiteY2" fmla="*/ 1219474 h 1219474"/>
              <a:gd name="connsiteX3" fmla="*/ 0 w 9144000"/>
              <a:gd name="connsiteY3" fmla="*/ 1219474 h 1219474"/>
              <a:gd name="connsiteX4" fmla="*/ 0 w 9144000"/>
              <a:gd name="connsiteY4" fmla="*/ 0 h 1219474"/>
              <a:gd name="connsiteX0" fmla="*/ 0 w 9156700"/>
              <a:gd name="connsiteY0" fmla="*/ 355600 h 1219474"/>
              <a:gd name="connsiteX1" fmla="*/ 9156700 w 9156700"/>
              <a:gd name="connsiteY1" fmla="*/ 0 h 1219474"/>
              <a:gd name="connsiteX2" fmla="*/ 9156700 w 9156700"/>
              <a:gd name="connsiteY2" fmla="*/ 1219474 h 1219474"/>
              <a:gd name="connsiteX3" fmla="*/ 12700 w 9156700"/>
              <a:gd name="connsiteY3" fmla="*/ 1219474 h 1219474"/>
              <a:gd name="connsiteX4" fmla="*/ 0 w 9156700"/>
              <a:gd name="connsiteY4" fmla="*/ 355600 h 1219474"/>
              <a:gd name="connsiteX0" fmla="*/ 0 w 9169400"/>
              <a:gd name="connsiteY0" fmla="*/ 1270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12700 h 876574"/>
              <a:gd name="connsiteX0" fmla="*/ 0 w 9169400"/>
              <a:gd name="connsiteY0" fmla="*/ 0 h 914674"/>
              <a:gd name="connsiteX1" fmla="*/ 9169400 w 9169400"/>
              <a:gd name="connsiteY1" fmla="*/ 38100 h 914674"/>
              <a:gd name="connsiteX2" fmla="*/ 9156700 w 9169400"/>
              <a:gd name="connsiteY2" fmla="*/ 914674 h 914674"/>
              <a:gd name="connsiteX3" fmla="*/ 12700 w 9169400"/>
              <a:gd name="connsiteY3" fmla="*/ 914674 h 914674"/>
              <a:gd name="connsiteX4" fmla="*/ 0 w 9169400"/>
              <a:gd name="connsiteY4" fmla="*/ 0 h 914674"/>
              <a:gd name="connsiteX0" fmla="*/ 0 w 9169400"/>
              <a:gd name="connsiteY0" fmla="*/ 0 h 876574"/>
              <a:gd name="connsiteX1" fmla="*/ 9169400 w 9169400"/>
              <a:gd name="connsiteY1" fmla="*/ 0 h 876574"/>
              <a:gd name="connsiteX2" fmla="*/ 9156700 w 9169400"/>
              <a:gd name="connsiteY2" fmla="*/ 876574 h 876574"/>
              <a:gd name="connsiteX3" fmla="*/ 12700 w 9169400"/>
              <a:gd name="connsiteY3" fmla="*/ 876574 h 876574"/>
              <a:gd name="connsiteX4" fmla="*/ 0 w 9169400"/>
              <a:gd name="connsiteY4" fmla="*/ 0 h 876574"/>
              <a:gd name="connsiteX0" fmla="*/ 0 w 9169400"/>
              <a:gd name="connsiteY0" fmla="*/ 190500 h 1067074"/>
              <a:gd name="connsiteX1" fmla="*/ 9169400 w 9169400"/>
              <a:gd name="connsiteY1" fmla="*/ 0 h 1067074"/>
              <a:gd name="connsiteX2" fmla="*/ 9156700 w 9169400"/>
              <a:gd name="connsiteY2" fmla="*/ 1067074 h 1067074"/>
              <a:gd name="connsiteX3" fmla="*/ 12700 w 9169400"/>
              <a:gd name="connsiteY3" fmla="*/ 1067074 h 1067074"/>
              <a:gd name="connsiteX4" fmla="*/ 0 w 9169400"/>
              <a:gd name="connsiteY4" fmla="*/ 190500 h 1067074"/>
              <a:gd name="connsiteX0" fmla="*/ 0 w 9169400"/>
              <a:gd name="connsiteY0" fmla="*/ 254000 h 1130574"/>
              <a:gd name="connsiteX1" fmla="*/ 9169400 w 9169400"/>
              <a:gd name="connsiteY1" fmla="*/ 0 h 1130574"/>
              <a:gd name="connsiteX2" fmla="*/ 9156700 w 9169400"/>
              <a:gd name="connsiteY2" fmla="*/ 1130574 h 1130574"/>
              <a:gd name="connsiteX3" fmla="*/ 12700 w 9169400"/>
              <a:gd name="connsiteY3" fmla="*/ 1130574 h 1130574"/>
              <a:gd name="connsiteX4" fmla="*/ 0 w 9169400"/>
              <a:gd name="connsiteY4" fmla="*/ 254000 h 1130574"/>
              <a:gd name="connsiteX0" fmla="*/ 25400 w 9156700"/>
              <a:gd name="connsiteY0" fmla="*/ 38100 h 1130574"/>
              <a:gd name="connsiteX1" fmla="*/ 9156700 w 9156700"/>
              <a:gd name="connsiteY1" fmla="*/ 0 h 1130574"/>
              <a:gd name="connsiteX2" fmla="*/ 9144000 w 9156700"/>
              <a:gd name="connsiteY2" fmla="*/ 1130574 h 1130574"/>
              <a:gd name="connsiteX3" fmla="*/ 0 w 9156700"/>
              <a:gd name="connsiteY3" fmla="*/ 1130574 h 1130574"/>
              <a:gd name="connsiteX4" fmla="*/ 25400 w 9156700"/>
              <a:gd name="connsiteY4" fmla="*/ 38100 h 1130574"/>
              <a:gd name="connsiteX0" fmla="*/ 25400 w 9194871"/>
              <a:gd name="connsiteY0" fmla="*/ 38100 h 1130574"/>
              <a:gd name="connsiteX1" fmla="*/ 9156700 w 9194871"/>
              <a:gd name="connsiteY1" fmla="*/ 0 h 1130574"/>
              <a:gd name="connsiteX2" fmla="*/ 9194871 w 9194871"/>
              <a:gd name="connsiteY2" fmla="*/ 720847 h 1130574"/>
              <a:gd name="connsiteX3" fmla="*/ 0 w 9194871"/>
              <a:gd name="connsiteY3" fmla="*/ 1130574 h 1130574"/>
              <a:gd name="connsiteX4" fmla="*/ 25400 w 9194871"/>
              <a:gd name="connsiteY4" fmla="*/ 38100 h 1130574"/>
              <a:gd name="connsiteX0" fmla="*/ 25400 w 9220306"/>
              <a:gd name="connsiteY0" fmla="*/ 38100 h 1130574"/>
              <a:gd name="connsiteX1" fmla="*/ 9156700 w 9220306"/>
              <a:gd name="connsiteY1" fmla="*/ 0 h 1130574"/>
              <a:gd name="connsiteX2" fmla="*/ 9220306 w 9220306"/>
              <a:gd name="connsiteY2" fmla="*/ 475010 h 1130574"/>
              <a:gd name="connsiteX3" fmla="*/ 0 w 9220306"/>
              <a:gd name="connsiteY3" fmla="*/ 1130574 h 1130574"/>
              <a:gd name="connsiteX4" fmla="*/ 25400 w 9220306"/>
              <a:gd name="connsiteY4" fmla="*/ 38100 h 1130574"/>
              <a:gd name="connsiteX0" fmla="*/ 0 w 9194906"/>
              <a:gd name="connsiteY0" fmla="*/ 38100 h 990096"/>
              <a:gd name="connsiteX1" fmla="*/ 9131300 w 9194906"/>
              <a:gd name="connsiteY1" fmla="*/ 0 h 990096"/>
              <a:gd name="connsiteX2" fmla="*/ 9194906 w 9194906"/>
              <a:gd name="connsiteY2" fmla="*/ 475010 h 990096"/>
              <a:gd name="connsiteX3" fmla="*/ 35 w 9194906"/>
              <a:gd name="connsiteY3" fmla="*/ 990096 h 990096"/>
              <a:gd name="connsiteX4" fmla="*/ 0 w 9194906"/>
              <a:gd name="connsiteY4" fmla="*/ 38100 h 990096"/>
              <a:gd name="connsiteX0" fmla="*/ 0 w 9131318"/>
              <a:gd name="connsiteY0" fmla="*/ 3810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38100 h 990096"/>
              <a:gd name="connsiteX0" fmla="*/ 0 w 9131318"/>
              <a:gd name="connsiteY0" fmla="*/ 13180 h 990096"/>
              <a:gd name="connsiteX1" fmla="*/ 9131300 w 9131318"/>
              <a:gd name="connsiteY1" fmla="*/ 0 h 990096"/>
              <a:gd name="connsiteX2" fmla="*/ 9131318 w 9131318"/>
              <a:gd name="connsiteY2" fmla="*/ 475010 h 990096"/>
              <a:gd name="connsiteX3" fmla="*/ 35 w 9131318"/>
              <a:gd name="connsiteY3" fmla="*/ 990096 h 990096"/>
              <a:gd name="connsiteX4" fmla="*/ 0 w 9131318"/>
              <a:gd name="connsiteY4" fmla="*/ 13180 h 990096"/>
              <a:gd name="connsiteX0" fmla="*/ 0 w 9131318"/>
              <a:gd name="connsiteY0" fmla="*/ 0 h 1026756"/>
              <a:gd name="connsiteX1" fmla="*/ 9131300 w 9131318"/>
              <a:gd name="connsiteY1" fmla="*/ 36660 h 1026756"/>
              <a:gd name="connsiteX2" fmla="*/ 9131318 w 9131318"/>
              <a:gd name="connsiteY2" fmla="*/ 511670 h 1026756"/>
              <a:gd name="connsiteX3" fmla="*/ 35 w 9131318"/>
              <a:gd name="connsiteY3" fmla="*/ 1026756 h 1026756"/>
              <a:gd name="connsiteX4" fmla="*/ 0 w 9131318"/>
              <a:gd name="connsiteY4" fmla="*/ 0 h 1026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1318" h="1026756">
                <a:moveTo>
                  <a:pt x="0" y="0"/>
                </a:moveTo>
                <a:lnTo>
                  <a:pt x="9131300" y="36660"/>
                </a:lnTo>
                <a:cubicBezTo>
                  <a:pt x="9131306" y="194997"/>
                  <a:pt x="9131312" y="353333"/>
                  <a:pt x="9131318" y="511670"/>
                </a:cubicBezTo>
                <a:lnTo>
                  <a:pt x="35" y="1026756"/>
                </a:lnTo>
                <a:cubicBezTo>
                  <a:pt x="23" y="709424"/>
                  <a:pt x="12" y="317332"/>
                  <a:pt x="0" y="0"/>
                </a:cubicBezTo>
                <a:close/>
              </a:path>
            </a:pathLst>
          </a:custGeom>
          <a:solidFill>
            <a:schemeClr val="bg1">
              <a:alpha val="23000"/>
            </a:schemeClr>
          </a:solidFill>
          <a:ln>
            <a:noFill/>
          </a:ln>
        </p:spPr>
        <p:txBody>
          <a:bodyPr wrap="square" lIns="360000" tIns="360000" rIns="360000" bIns="360000" rtlCol="0" anchor="ctr">
            <a:sp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bg1">
                  <a:lumMod val="65000"/>
                </a:schemeClr>
              </a:solidFill>
              <a:latin typeface="Avenir Book"/>
              <a:cs typeface="Avenir Book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56553"/>
          <a:stretch/>
        </p:blipFill>
        <p:spPr>
          <a:xfrm>
            <a:off x="8424590" y="4589409"/>
            <a:ext cx="452069" cy="36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20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4470" r:id="rId1"/>
    <p:sldLayoutId id="2147484471" r:id="rId2"/>
    <p:sldLayoutId id="2147484472" r:id="rId3"/>
    <p:sldLayoutId id="2147484473" r:id="rId4"/>
    <p:sldLayoutId id="2147484474" r:id="rId5"/>
    <p:sldLayoutId id="2147484475" r:id="rId6"/>
    <p:sldLayoutId id="2147484476" r:id="rId7"/>
    <p:sldLayoutId id="2147484477" r:id="rId8"/>
    <p:sldLayoutId id="2147484478" r:id="rId9"/>
    <p:sldLayoutId id="2147484479" r:id="rId10"/>
    <p:sldLayoutId id="2147484480" r:id="rId11"/>
    <p:sldLayoutId id="2147484481" r:id="rId12"/>
    <p:sldLayoutId id="2147484482" r:id="rId13"/>
    <p:sldLayoutId id="2147484483" r:id="rId14"/>
    <p:sldLayoutId id="2147484484" r:id="rId15"/>
    <p:sldLayoutId id="2147484485" r:id="rId16"/>
    <p:sldLayoutId id="2147484486" r:id="rId17"/>
    <p:sldLayoutId id="2147484487" r:id="rId18"/>
    <p:sldLayoutId id="2147484488" r:id="rId19"/>
    <p:sldLayoutId id="2147484489" r:id="rId20"/>
    <p:sldLayoutId id="2147484490" r:id="rId21"/>
    <p:sldLayoutId id="2147484491" r:id="rId22"/>
  </p:sldLayoutIdLst>
  <p:transition spd="med"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0" cap="none" baseline="0">
          <a:solidFill>
            <a:schemeClr val="bg1"/>
          </a:solidFill>
          <a:latin typeface="+mj-lt"/>
          <a:ea typeface="Museo Sans For Dell" panose="02000000000000000000" pitchFamily="2" charset="0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Arial Black" pitchFamily="34" charset="0"/>
        </a:defRPr>
      </a:lvl5pPr>
      <a:lvl6pPr marL="4572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6pPr>
      <a:lvl7pPr marL="9144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7pPr>
      <a:lvl8pPr marL="13716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8pPr>
      <a:lvl9pPr marL="1828800" algn="l" rtl="0" eaLnBrk="1" fontAlgn="base" hangingPunct="1">
        <a:lnSpc>
          <a:spcPct val="70000"/>
        </a:lnSpc>
        <a:spcBef>
          <a:spcPct val="0"/>
        </a:spcBef>
        <a:spcAft>
          <a:spcPct val="0"/>
        </a:spcAft>
        <a:defRPr sz="4400" b="1">
          <a:solidFill>
            <a:schemeClr val="accent1"/>
          </a:solidFill>
          <a:latin typeface="Arial Black" pitchFamily="34" charset="0"/>
        </a:defRPr>
      </a:lvl9pPr>
    </p:titleStyle>
    <p:bodyStyle>
      <a:lvl1pPr marL="228600" indent="-228600" algn="l" rtl="0" eaLnBrk="1" fontAlgn="base" hangingPunct="1">
        <a:lnSpc>
          <a:spcPct val="100000"/>
        </a:lnSpc>
        <a:spcBef>
          <a:spcPts val="1200"/>
        </a:spcBef>
        <a:spcAft>
          <a:spcPts val="0"/>
        </a:spcAft>
        <a:buClr>
          <a:srgbClr val="AAAAAA"/>
        </a:buClr>
        <a:buFont typeface="Arial" pitchFamily="34" charset="0"/>
        <a:buChar char="•"/>
        <a:defRPr sz="1400">
          <a:solidFill>
            <a:srgbClr val="000000"/>
          </a:solidFill>
          <a:latin typeface="+mj-lt"/>
          <a:ea typeface="Museo Sans For Dell" pitchFamily="2" charset="0"/>
          <a:cs typeface="+mn-cs"/>
        </a:defRPr>
      </a:lvl1pPr>
      <a:lvl2pPr marL="574675" indent="-2333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–"/>
        <a:defRPr sz="1200" baseline="0">
          <a:solidFill>
            <a:srgbClr val="000000"/>
          </a:solidFill>
          <a:latin typeface="+mj-lt"/>
          <a:ea typeface="Museo Sans For Dell" pitchFamily="2" charset="0"/>
        </a:defRPr>
      </a:lvl2pPr>
      <a:lvl3pPr marL="909638" indent="-220663" algn="l" rtl="0" eaLnBrk="1" fontAlgn="base" hangingPunct="1">
        <a:lnSpc>
          <a:spcPct val="100000"/>
        </a:lnSpc>
        <a:spcBef>
          <a:spcPts val="300"/>
        </a:spcBef>
        <a:spcAft>
          <a:spcPts val="0"/>
        </a:spcAft>
        <a:buClr>
          <a:srgbClr val="AAAAAA"/>
        </a:buClr>
        <a:buFont typeface="Museo Sans For Dell" pitchFamily="2" charset="0"/>
        <a:buChar char="›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3pPr>
      <a:lvl4pPr marL="1246188" indent="-222250" algn="l" rtl="0" eaLnBrk="1" fontAlgn="base" hangingPunct="1">
        <a:lnSpc>
          <a:spcPct val="90000"/>
        </a:lnSpc>
        <a:spcBef>
          <a:spcPts val="300"/>
        </a:spcBef>
        <a:spcAft>
          <a:spcPts val="0"/>
        </a:spcAft>
        <a:buClr>
          <a:srgbClr val="AAAAAA"/>
        </a:buClr>
        <a:buFont typeface="Courier New" panose="02070309020205020404" pitchFamily="49" charset="0"/>
        <a:buChar char="o"/>
        <a:defRPr sz="1000" baseline="0">
          <a:solidFill>
            <a:srgbClr val="000000"/>
          </a:solidFill>
          <a:latin typeface="+mj-lt"/>
          <a:ea typeface="Museo Sans For Dell" pitchFamily="2" charset="0"/>
        </a:defRPr>
      </a:lvl4pPr>
      <a:lvl5pPr marL="1608138" indent="-2365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bg1"/>
        </a:buClr>
        <a:buFont typeface="Museo For Dell 300" pitchFamily="50" charset="0"/>
        <a:buChar char="–"/>
        <a:defRPr sz="1800">
          <a:solidFill>
            <a:schemeClr val="bg2"/>
          </a:solidFill>
          <a:latin typeface="Museo Sans For Dell" pitchFamily="2" charset="0"/>
          <a:ea typeface="Museo Sans For Dell" pitchFamily="2" charset="0"/>
        </a:defRPr>
      </a:lvl5pPr>
      <a:lvl6pPr marL="20653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6pPr>
      <a:lvl7pPr marL="25225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7pPr>
      <a:lvl8pPr marL="29797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8pPr>
      <a:lvl9pPr marL="3436938" indent="-236538" algn="l" rtl="0" eaLnBrk="1" fontAlgn="base" hangingPunct="1">
        <a:lnSpc>
          <a:spcPct val="95000"/>
        </a:lnSpc>
        <a:spcBef>
          <a:spcPct val="30000"/>
        </a:spcBef>
        <a:spcAft>
          <a:spcPct val="0"/>
        </a:spcAft>
        <a:buClr>
          <a:schemeClr val="accent1"/>
        </a:buClr>
        <a:buFont typeface="Arial" charset="0"/>
        <a:buChar char="–"/>
        <a:defRPr sz="1600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084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dedellemc/scaleio-framework" TargetMode="External"/><Relationship Id="rId4" Type="http://schemas.openxmlformats.org/officeDocument/2006/relationships/image" Target="../media/image2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c.com/products-solutions/trial-software-download/scaleio.htm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codedellemc/rexray" TargetMode="External"/><Relationship Id="rId5" Type="http://schemas.openxmlformats.org/officeDocument/2006/relationships/hyperlink" Target="https://github.com/emccode/mesos-module-dvdi" TargetMode="External"/><Relationship Id="rId6" Type="http://schemas.openxmlformats.org/officeDocument/2006/relationships/hyperlink" Target="https://github.com/codedellemc/mesos-module-dvdi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mccode/rexray" TargetMode="External"/><Relationship Id="rId4" Type="http://schemas.openxmlformats.org/officeDocument/2006/relationships/hyperlink" Target="https://github.com/emccode/mesos-module-dvdi" TargetMode="External"/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github.com/codedellemc/scaleio-framewor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23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74320" y="1435699"/>
            <a:ext cx="8353213" cy="1446550"/>
          </a:xfrm>
        </p:spPr>
        <p:txBody>
          <a:bodyPr/>
          <a:lstStyle/>
          <a:p>
            <a:r>
              <a:rPr lang="en-US" sz="2800" dirty="0" smtClean="0"/>
              <a:t>How Container Schedulers and</a:t>
            </a:r>
          </a:p>
          <a:p>
            <a:r>
              <a:rPr lang="en-US" sz="2800" dirty="0"/>
              <a:t>Software-Defined </a:t>
            </a:r>
            <a:r>
              <a:rPr lang="en-US" sz="2800" dirty="0" smtClean="0"/>
              <a:t>Storage will Change the Cloud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73000" y="3441857"/>
            <a:ext cx="2051213" cy="137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David vonThenen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chemeClr val="tx2"/>
                </a:solidFill>
                <a:latin typeface="+mn-lt"/>
              </a:rPr>
              <a:t>{code} by Dell EMC</a:t>
            </a: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>
                <a:solidFill>
                  <a:srgbClr val="FFFFFF"/>
                </a:solidFill>
              </a:rPr>
              <a:t>@</a:t>
            </a:r>
            <a:r>
              <a:rPr lang="en-US" sz="1400" dirty="0" err="1" smtClean="0">
                <a:solidFill>
                  <a:srgbClr val="FFFFFF"/>
                </a:solidFill>
              </a:rPr>
              <a:t>dvonthenen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smtClean="0">
                <a:solidFill>
                  <a:srgbClr val="FFFFFF"/>
                </a:solidFill>
              </a:rPr>
              <a:t>http://dvonthenen.com</a:t>
            </a:r>
            <a:endParaRPr lang="en-US" sz="1400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bg1"/>
              </a:buClr>
            </a:pPr>
            <a:r>
              <a:rPr lang="en-US" sz="1400" dirty="0" smtClean="0">
                <a:solidFill>
                  <a:srgbClr val="FFFFFF"/>
                </a:solidFill>
              </a:rPr>
              <a:t>github.com</a:t>
            </a:r>
            <a:r>
              <a:rPr lang="en-US" sz="1400" dirty="0">
                <a:solidFill>
                  <a:srgbClr val="FFFFFF"/>
                </a:solidFill>
              </a:rPr>
              <a:t>/</a:t>
            </a:r>
            <a:r>
              <a:rPr lang="en-US" sz="1400" dirty="0" smtClean="0">
                <a:solidFill>
                  <a:srgbClr val="FFFFFF"/>
                </a:solidFill>
              </a:rPr>
              <a:t>dvonthenen</a:t>
            </a: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5871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Scheduler?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4722759" cy="3455361"/>
          </a:xfrm>
        </p:spPr>
        <p:txBody>
          <a:bodyPr/>
          <a:lstStyle/>
          <a:p>
            <a:r>
              <a:rPr lang="en-US" dirty="0" smtClean="0"/>
              <a:t>Fair and efficient workload placement</a:t>
            </a:r>
          </a:p>
          <a:p>
            <a:r>
              <a:rPr lang="en-US" dirty="0" smtClean="0"/>
              <a:t>Adhering to a set of constraints</a:t>
            </a:r>
          </a:p>
          <a:p>
            <a:r>
              <a:rPr lang="en-US" dirty="0" smtClean="0"/>
              <a:t>Quickly (and deterministically) dispatch jobs</a:t>
            </a:r>
          </a:p>
          <a:p>
            <a:r>
              <a:rPr lang="en-US" dirty="0" smtClean="0"/>
              <a:t>Robust and tolerates errors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382" y="1796088"/>
            <a:ext cx="1977659" cy="9255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263" y="1586064"/>
            <a:ext cx="1686514" cy="14937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964" y="2943319"/>
            <a:ext cx="2033286" cy="15414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006" y="3278780"/>
            <a:ext cx="1842130" cy="95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639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Containers like…</a:t>
            </a:r>
          </a:p>
          <a:p>
            <a:pPr lvl="1"/>
            <a:r>
              <a:rPr lang="en-US" dirty="0" smtClean="0"/>
              <a:t>Docker</a:t>
            </a:r>
          </a:p>
          <a:p>
            <a:pPr lvl="1"/>
            <a:r>
              <a:rPr lang="en-US" dirty="0" smtClean="0"/>
              <a:t>Mesos Unified </a:t>
            </a:r>
            <a:r>
              <a:rPr lang="en-US" dirty="0" err="1" smtClean="0"/>
              <a:t>Containerizer</a:t>
            </a:r>
            <a:endParaRPr lang="en-US" dirty="0" smtClean="0"/>
          </a:p>
          <a:p>
            <a:pPr lvl="1"/>
            <a:r>
              <a:rPr lang="en-US" dirty="0" err="1"/>
              <a:t>r</a:t>
            </a:r>
            <a:r>
              <a:rPr lang="en-US" dirty="0" err="1" smtClean="0"/>
              <a:t>kt</a:t>
            </a:r>
            <a:r>
              <a:rPr lang="en-US" dirty="0" smtClean="0"/>
              <a:t> (CoreOS)</a:t>
            </a:r>
          </a:p>
          <a:p>
            <a:r>
              <a:rPr lang="en-US" dirty="0" smtClean="0"/>
              <a:t>Cluster Manager</a:t>
            </a:r>
          </a:p>
          <a:p>
            <a:r>
              <a:rPr lang="en-US" dirty="0" smtClean="0"/>
              <a:t>Task placement based on resource</a:t>
            </a:r>
          </a:p>
          <a:p>
            <a:r>
              <a:rPr lang="en-US" dirty="0" smtClean="0"/>
              <a:t>Operational constraints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686" y="2679700"/>
            <a:ext cx="1317071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526" y="1056358"/>
            <a:ext cx="2002461" cy="13464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595" y="1346200"/>
            <a:ext cx="14605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62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Scheduling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allow creation of own custom Scheduler</a:t>
            </a:r>
          </a:p>
          <a:p>
            <a:r>
              <a:rPr lang="en-US" dirty="0"/>
              <a:t>C</a:t>
            </a:r>
            <a:r>
              <a:rPr lang="en-US" dirty="0" smtClean="0"/>
              <a:t>ustomization for your application:</a:t>
            </a:r>
          </a:p>
          <a:p>
            <a:pPr lvl="1"/>
            <a:r>
              <a:rPr lang="en-US" dirty="0" smtClean="0"/>
              <a:t>Run-Time? </a:t>
            </a:r>
          </a:p>
          <a:p>
            <a:pPr lvl="1"/>
            <a:r>
              <a:rPr lang="en-US" dirty="0" smtClean="0"/>
              <a:t>Availability?</a:t>
            </a:r>
          </a:p>
          <a:p>
            <a:pPr lvl="1"/>
            <a:r>
              <a:rPr lang="en-US" dirty="0" smtClean="0"/>
              <a:t>Fault Tolerance?</a:t>
            </a:r>
          </a:p>
          <a:p>
            <a:pPr lvl="1"/>
            <a:r>
              <a:rPr lang="en-US" dirty="0" smtClean="0"/>
              <a:t>Hardware </a:t>
            </a:r>
            <a:r>
              <a:rPr lang="en-US" dirty="0" err="1" smtClean="0"/>
              <a:t>Accel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Location?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387" y="2260600"/>
            <a:ext cx="4409550" cy="27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14309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 Mesos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1" y="1038224"/>
            <a:ext cx="4548642" cy="4040434"/>
          </a:xfrm>
        </p:spPr>
      </p:pic>
    </p:spTree>
    <p:extLst>
      <p:ext uri="{BB962C8B-B14F-4D97-AF65-F5344CB8AC3E}">
        <p14:creationId xmlns:p14="http://schemas.microsoft.com/office/powerpoint/2010/main" val="307275305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Mesos Frameworks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1699346"/>
          </a:xfrm>
        </p:spPr>
        <p:txBody>
          <a:bodyPr/>
          <a:lstStyle/>
          <a:p>
            <a:r>
              <a:rPr lang="en-US" dirty="0" smtClean="0"/>
              <a:t>Ability to schedule tasks based on Application needs</a:t>
            </a:r>
          </a:p>
          <a:p>
            <a:r>
              <a:rPr lang="en-US" dirty="0" smtClean="0"/>
              <a:t>Framework implements a Scheduler and Executor</a:t>
            </a:r>
          </a:p>
          <a:p>
            <a:pPr lvl="1"/>
            <a:r>
              <a:rPr lang="en-US" dirty="0" smtClean="0"/>
              <a:t>Scheduler – Accepts/Denies resources</a:t>
            </a:r>
          </a:p>
          <a:p>
            <a:pPr lvl="1"/>
            <a:r>
              <a:rPr lang="en-US" dirty="0" smtClean="0"/>
              <a:t>Executor – Application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274" y="3715988"/>
            <a:ext cx="1006634" cy="729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978" y="3052845"/>
            <a:ext cx="1447620" cy="13398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493" y="3733472"/>
            <a:ext cx="605950" cy="616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78" y="3951172"/>
            <a:ext cx="605950" cy="6165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764" y="2731997"/>
            <a:ext cx="710385" cy="7878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593" y="2479435"/>
            <a:ext cx="605950" cy="616519"/>
          </a:xfrm>
          <a:prstGeom prst="rect">
            <a:avLst/>
          </a:prstGeom>
        </p:spPr>
      </p:pic>
      <p:sp>
        <p:nvSpPr>
          <p:cNvPr id="11" name="Content Placeholder 3"/>
          <p:cNvSpPr txBox="1">
            <a:spLocks/>
          </p:cNvSpPr>
          <p:nvPr/>
        </p:nvSpPr>
        <p:spPr>
          <a:xfrm>
            <a:off x="287236" y="2989781"/>
            <a:ext cx="3212000" cy="1661682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dirty="0" smtClean="0"/>
              <a:t>Offer / Accept Mechanism</a:t>
            </a:r>
          </a:p>
          <a:p>
            <a:r>
              <a:rPr lang="en-US" dirty="0"/>
              <a:t>Multiple Frameworks run within the cluster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1428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08642E-6 L 0.37118 0.004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8" y="9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6.17284E-7 L 0.36458 -6.17284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2.46914E-7 L -0.28993 0.0401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497" y="200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93827E-7 L -0.27865 0.032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41" y="16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458 -6.17284E-7 L -2.5E-6 1.23457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25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/ Offer Mechanism</a:t>
            </a:r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04" y="1110798"/>
            <a:ext cx="5489409" cy="3787774"/>
          </a:xfrm>
        </p:spPr>
      </p:pic>
    </p:spTree>
    <p:extLst>
      <p:ext uri="{BB962C8B-B14F-4D97-AF65-F5344CB8AC3E}">
        <p14:creationId xmlns:p14="http://schemas.microsoft.com/office/powerpoint/2010/main" val="107480053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9235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Schedulers and Software 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501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Together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4484717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create a Software-Defined Storage Framework</a:t>
            </a:r>
          </a:p>
          <a:p>
            <a:r>
              <a:rPr lang="en-US" dirty="0" smtClean="0"/>
              <a:t>ScaleIO + Mesos Framework = Awesome Sauce!</a:t>
            </a:r>
          </a:p>
          <a:p>
            <a:r>
              <a:rPr lang="en-US" dirty="0" smtClean="0"/>
              <a:t>First released in Sept 2016. Now on version 0.3.1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github.com/codedellemc/scaleio-framework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1" y="1249431"/>
            <a:ext cx="3162300" cy="324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176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take a look: ScaleIO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Software-based Storage Platform</a:t>
            </a:r>
          </a:p>
          <a:p>
            <a:r>
              <a:rPr lang="en-US" dirty="0" smtClean="0"/>
              <a:t>Scale-out block storage</a:t>
            </a:r>
          </a:p>
          <a:p>
            <a:r>
              <a:rPr lang="en-US" dirty="0" smtClean="0"/>
              <a:t>Linear performance</a:t>
            </a:r>
          </a:p>
          <a:p>
            <a:r>
              <a:rPr lang="en-US" dirty="0" smtClean="0"/>
              <a:t>Elastic architecture</a:t>
            </a:r>
          </a:p>
          <a:p>
            <a:r>
              <a:rPr lang="en-US" dirty="0" smtClean="0"/>
              <a:t>Infrastructure agnostic</a:t>
            </a:r>
          </a:p>
          <a:p>
            <a:r>
              <a:rPr lang="en-US" dirty="0" smtClean="0"/>
              <a:t>Try ScaleIO. It’s a free download!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https://www.emc.com/products-solutions/trial-software-download/scaleio.htm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526" y="1799021"/>
            <a:ext cx="38100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841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SDS </a:t>
            </a:r>
            <a:r>
              <a:rPr lang="en-US" dirty="0" smtClean="0"/>
              <a:t>Framework = Mind Blown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7955279" cy="79629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installs and configures Storage Platform on all Scheduler’s compute nodes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866" y="1809800"/>
            <a:ext cx="3107266" cy="3107266"/>
          </a:xfrm>
          <a:prstGeom prst="rect">
            <a:avLst/>
          </a:prstGeom>
        </p:spPr>
      </p:pic>
      <p:sp>
        <p:nvSpPr>
          <p:cNvPr id="5" name="Content Placeholder 3"/>
          <p:cNvSpPr txBox="1">
            <a:spLocks/>
          </p:cNvSpPr>
          <p:nvPr/>
        </p:nvSpPr>
        <p:spPr>
          <a:xfrm>
            <a:off x="350519" y="2095500"/>
            <a:ext cx="5002531" cy="2527400"/>
          </a:xfrm>
          <a:prstGeom prst="rect">
            <a:avLst/>
          </a:prstGeom>
        </p:spPr>
        <p:txBody>
          <a:bodyPr wrap="square" lIns="0" tIns="0" rIns="0" bIns="0">
            <a:normAutofit lnSpcReduction="10000"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r>
              <a:rPr lang="en-US" kern="0" dirty="0"/>
              <a:t>P</a:t>
            </a:r>
            <a:r>
              <a:rPr lang="en-US" kern="0" dirty="0" smtClean="0"/>
              <a:t>ersistent storage </a:t>
            </a:r>
            <a:r>
              <a:rPr lang="en-US" b="1" kern="0" dirty="0" smtClean="0"/>
              <a:t>native </a:t>
            </a:r>
            <a:r>
              <a:rPr lang="en-US" kern="0" dirty="0" smtClean="0"/>
              <a:t>to scheduling platform</a:t>
            </a:r>
          </a:p>
          <a:p>
            <a:r>
              <a:rPr lang="en-US" kern="0" dirty="0" smtClean="0"/>
              <a:t>Globally accessible storage</a:t>
            </a:r>
          </a:p>
          <a:p>
            <a:r>
              <a:rPr lang="en-US" kern="0" dirty="0" smtClean="0"/>
              <a:t>What Storage array? Reduce complexity</a:t>
            </a:r>
          </a:p>
          <a:p>
            <a:r>
              <a:rPr lang="en-US" kern="0" dirty="0" smtClean="0"/>
              <a:t>Deploy Anywhere!</a:t>
            </a:r>
          </a:p>
        </p:txBody>
      </p:sp>
    </p:spTree>
    <p:extLst>
      <p:ext uri="{BB962C8B-B14F-4D97-AF65-F5344CB8AC3E}">
        <p14:creationId xmlns:p14="http://schemas.microsoft.com/office/powerpoint/2010/main" val="15197043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Review of Software-Defined Storage</a:t>
            </a:r>
          </a:p>
          <a:p>
            <a:r>
              <a:rPr lang="en-US" dirty="0" smtClean="0"/>
              <a:t>Container Schedulers</a:t>
            </a:r>
          </a:p>
          <a:p>
            <a:r>
              <a:rPr lang="en-US" dirty="0"/>
              <a:t>Schedulers </a:t>
            </a:r>
            <a:r>
              <a:rPr lang="en-US" dirty="0" smtClean="0"/>
              <a:t>+ </a:t>
            </a:r>
            <a:r>
              <a:rPr lang="en-US" dirty="0"/>
              <a:t>Software-Defined </a:t>
            </a:r>
            <a:r>
              <a:rPr lang="en-US" dirty="0" smtClean="0"/>
              <a:t>Storage = Awesome!</a:t>
            </a:r>
          </a:p>
          <a:p>
            <a:r>
              <a:rPr lang="en-US" dirty="0" smtClean="0"/>
              <a:t>To the Cloud!!</a:t>
            </a:r>
          </a:p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2820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 Today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3856282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Many container workloads are long running</a:t>
            </a:r>
          </a:p>
          <a:p>
            <a:r>
              <a:rPr lang="en-US" dirty="0" smtClean="0"/>
              <a:t>Many have state: user data, configuration, and etc</a:t>
            </a:r>
          </a:p>
          <a:p>
            <a:r>
              <a:rPr lang="en-US" dirty="0" smtClean="0"/>
              <a:t>Top 7 of 12 Apps in Docker Hub are persistent applications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2700"/>
            <a:ext cx="47244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8970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of a Container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59"/>
            <a:ext cx="3750987" cy="329752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Where does my data go?</a:t>
            </a:r>
          </a:p>
          <a:p>
            <a:r>
              <a:rPr lang="en-US" dirty="0"/>
              <a:t>T</a:t>
            </a:r>
            <a:r>
              <a:rPr lang="en-US" dirty="0" smtClean="0"/>
              <a:t>urned to the compute node’s local disk to store data</a:t>
            </a:r>
          </a:p>
          <a:p>
            <a:r>
              <a:rPr lang="en-US" dirty="0"/>
              <a:t>What happens on a node failure?</a:t>
            </a:r>
          </a:p>
          <a:p>
            <a:r>
              <a:rPr lang="en-US" dirty="0"/>
              <a:t>Production applications require high </a:t>
            </a:r>
            <a:r>
              <a:rPr lang="en-US" dirty="0" smtClean="0"/>
              <a:t>availability</a:t>
            </a:r>
          </a:p>
          <a:p>
            <a:r>
              <a:rPr lang="en-US" dirty="0" smtClean="0"/>
              <a:t>External Storage!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274319" y="2606733"/>
            <a:ext cx="3802200" cy="1892531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AAAAAA"/>
              </a:buClr>
              <a:buFont typeface="Arial" pitchFamily="34" charset="0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1pPr>
            <a:lvl2pPr marL="573088" indent="-231775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–"/>
              <a:defRPr sz="22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2pPr>
            <a:lvl3pPr marL="909638" indent="-220663" algn="l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Sans For Dell" pitchFamily="2" charset="0"/>
              <a:buChar char="›"/>
              <a:defRPr sz="2000" baseline="0">
                <a:solidFill>
                  <a:schemeClr val="tx2"/>
                </a:solidFill>
                <a:latin typeface="Arial" panose="020B0604020202020204" pitchFamily="34" charset="0"/>
                <a:ea typeface="Museo Sans For Dell" pitchFamily="2" charset="0"/>
                <a:cs typeface="Arial" panose="020B0604020202020204" pitchFamily="34" charset="0"/>
              </a:defRPr>
            </a:lvl3pPr>
            <a:lvl4pPr marL="1246188" indent="-222250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Courier New" panose="02070309020205020404" pitchFamily="49" charset="0"/>
              <a:buChar char="o"/>
              <a:defRPr sz="1800" baseline="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4pPr>
            <a:lvl5pPr marL="1608138" indent="-236538" algn="l" rtl="0" eaLnBrk="1" fontAlgn="base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AAAAAA"/>
              </a:buClr>
              <a:buFont typeface="Museo For Dell 300" pitchFamily="50" charset="0"/>
              <a:buChar char="–"/>
              <a:defRPr sz="1600">
                <a:solidFill>
                  <a:schemeClr val="tx2"/>
                </a:solidFill>
                <a:latin typeface="+mn-lt"/>
                <a:ea typeface="Museo Sans For Dell" pitchFamily="2" charset="0"/>
              </a:defRPr>
            </a:lvl5pPr>
            <a:lvl6pPr marL="20653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6pPr>
            <a:lvl7pPr marL="25225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7pPr>
            <a:lvl8pPr marL="29797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8pPr>
            <a:lvl9pPr marL="3436938" indent="-236538" algn="l" rtl="0" eaLnBrk="1" fontAlgn="base" hangingPunct="1">
              <a:lnSpc>
                <a:spcPct val="95000"/>
              </a:lnSpc>
              <a:spcBef>
                <a:spcPct val="30000"/>
              </a:spcBef>
              <a:spcAft>
                <a:spcPct val="0"/>
              </a:spcAft>
              <a:buClr>
                <a:schemeClr val="accent1"/>
              </a:buClr>
              <a:buFont typeface="Arial" charset="0"/>
              <a:buChar char="–"/>
              <a:defRPr sz="1800">
                <a:solidFill>
                  <a:schemeClr val="accent1"/>
                </a:solidFill>
                <a:latin typeface="+mn-lt"/>
              </a:defRPr>
            </a:lvl9pPr>
          </a:lstStyle>
          <a:p>
            <a:endParaRPr lang="en-US" kern="0" dirty="0"/>
          </a:p>
        </p:txBody>
      </p:sp>
      <p:grpSp>
        <p:nvGrpSpPr>
          <p:cNvPr id="3" name="Group 2"/>
          <p:cNvGrpSpPr/>
          <p:nvPr/>
        </p:nvGrpSpPr>
        <p:grpSpPr>
          <a:xfrm>
            <a:off x="4192940" y="895118"/>
            <a:ext cx="4740320" cy="4007494"/>
            <a:chOff x="4192940" y="895118"/>
            <a:chExt cx="4740320" cy="4007494"/>
          </a:xfrm>
        </p:grpSpPr>
        <p:sp>
          <p:nvSpPr>
            <p:cNvPr id="7" name="Rounded Rectangle 6"/>
            <p:cNvSpPr/>
            <p:nvPr/>
          </p:nvSpPr>
          <p:spPr>
            <a:xfrm>
              <a:off x="4192940" y="895118"/>
              <a:ext cx="4740320" cy="4007494"/>
            </a:xfrm>
            <a:prstGeom prst="round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8" name="Rounded Rectangular Callout 7"/>
            <p:cNvSpPr/>
            <p:nvPr/>
          </p:nvSpPr>
          <p:spPr>
            <a:xfrm>
              <a:off x="7193023" y="952601"/>
              <a:ext cx="1313278" cy="1127772"/>
            </a:xfrm>
            <a:prstGeom prst="wedgeRoundRectCallout">
              <a:avLst>
                <a:gd name="adj1" fmla="val -16454"/>
                <a:gd name="adj2" fmla="val 65164"/>
                <a:gd name="adj3" fmla="val 16667"/>
              </a:avLst>
            </a:prstGeom>
            <a:solidFill>
              <a:schemeClr val="accent4">
                <a:alpha val="79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pic>
          <p:nvPicPr>
            <p:cNvPr id="9" name="Picture 8" descr="server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2074" y="3205270"/>
              <a:ext cx="3399066" cy="758428"/>
            </a:xfrm>
            <a:prstGeom prst="rect">
              <a:avLst/>
            </a:prstGeom>
          </p:spPr>
        </p:pic>
        <p:pic>
          <p:nvPicPr>
            <p:cNvPr id="10" name="Picture 9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3064" y="2209741"/>
              <a:ext cx="1029106" cy="973976"/>
            </a:xfrm>
            <a:prstGeom prst="rect">
              <a:avLst/>
            </a:prstGeom>
          </p:spPr>
        </p:pic>
        <p:pic>
          <p:nvPicPr>
            <p:cNvPr id="11" name="Picture 10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6122" y="2211787"/>
              <a:ext cx="1026001" cy="971037"/>
            </a:xfrm>
            <a:prstGeom prst="rect">
              <a:avLst/>
            </a:prstGeom>
          </p:spPr>
        </p:pic>
        <p:pic>
          <p:nvPicPr>
            <p:cNvPr id="12" name="Picture 11" descr="container0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0884" y="2214937"/>
              <a:ext cx="1022674" cy="96788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280167" y="1040196"/>
              <a:ext cx="1204239" cy="99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etc</a:t>
              </a: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 /</a:t>
              </a:r>
              <a:r>
                <a:rPr lang="en-US" sz="1800" b="1" dirty="0" err="1" smtClean="0">
                  <a:solidFill>
                    <a:srgbClr val="000000"/>
                  </a:solidFill>
                  <a:latin typeface="+mn-lt"/>
                </a:rPr>
                <a:t>var</a:t>
              </a:r>
              <a:endParaRPr lang="en-US" sz="1800" b="1" dirty="0" smtClean="0">
                <a:solidFill>
                  <a:srgbClr val="000000"/>
                </a:solidFill>
                <a:latin typeface="+mn-lt"/>
              </a:endParaRP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/bin /opt</a:t>
              </a:r>
            </a:p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800" b="1" dirty="0" smtClean="0">
                  <a:solidFill>
                    <a:srgbClr val="000000"/>
                  </a:solidFill>
                  <a:latin typeface="+mn-lt"/>
                </a:rPr>
                <a:t>/data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806005" y="3175337"/>
              <a:ext cx="3667452" cy="843107"/>
            </a:xfrm>
            <a:prstGeom prst="roundRect">
              <a:avLst/>
            </a:prstGeom>
            <a:solidFill>
              <a:schemeClr val="accent4">
                <a:alpha val="70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Multiply 14"/>
            <p:cNvSpPr/>
            <p:nvPr/>
          </p:nvSpPr>
          <p:spPr>
            <a:xfrm>
              <a:off x="6842261" y="1861405"/>
              <a:ext cx="1707829" cy="1686214"/>
            </a:xfrm>
            <a:prstGeom prst="mathMultiply">
              <a:avLst>
                <a:gd name="adj1" fmla="val 24346"/>
              </a:avLst>
            </a:prstGeom>
            <a:solidFill>
              <a:schemeClr val="accent4">
                <a:alpha val="86000"/>
              </a:schemeClr>
            </a:solidFill>
            <a:ln>
              <a:solidFill>
                <a:schemeClr val="bg2"/>
              </a:solidFill>
            </a:ln>
            <a:effectLst/>
          </p:spPr>
          <p:txBody>
            <a:bodyPr wrap="square" lIns="182880" tIns="137160" rIns="137160" bIns="137160" rtlCol="0" anchor="ctr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</a:pPr>
              <a:endParaRPr lang="en-US" sz="2000" dirty="0" err="1" smtClean="0">
                <a:solidFill>
                  <a:schemeClr val="tx2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32186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Storage Enablement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6578764" cy="3200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REX-Ray</a:t>
            </a:r>
          </a:p>
          <a:p>
            <a:pPr lvl="1"/>
            <a:r>
              <a:rPr lang="en-US" dirty="0"/>
              <a:t>V</a:t>
            </a:r>
            <a:r>
              <a:rPr lang="en-US" dirty="0" smtClean="0"/>
              <a:t>endor agnostic storage orchestration engine</a:t>
            </a:r>
          </a:p>
          <a:p>
            <a:pPr lvl="1"/>
            <a:r>
              <a:rPr lang="en-US" dirty="0" smtClean="0"/>
              <a:t>AWS, GCE, ScaleIO, </a:t>
            </a:r>
            <a:r>
              <a:rPr lang="en-US" dirty="0" err="1" smtClean="0"/>
              <a:t>VirtualBox</a:t>
            </a:r>
            <a:r>
              <a:rPr lang="en-US" dirty="0" smtClean="0"/>
              <a:t>, many more</a:t>
            </a:r>
          </a:p>
          <a:p>
            <a:pPr lvl="1"/>
            <a:r>
              <a:rPr lang="en-US" dirty="0" smtClean="0">
                <a:hlinkClick r:id="rId3"/>
              </a:rPr>
              <a:t>https://</a:t>
            </a:r>
            <a:r>
              <a:rPr lang="en-US" dirty="0" smtClean="0">
                <a:hlinkClick r:id="rId4"/>
              </a:rPr>
              <a:t>github.com/codedellemc/rexray</a:t>
            </a:r>
            <a:endParaRPr lang="en-US" dirty="0"/>
          </a:p>
          <a:p>
            <a:r>
              <a:rPr lang="en-US" dirty="0" smtClean="0"/>
              <a:t>mesos-module-dvdi</a:t>
            </a:r>
          </a:p>
          <a:p>
            <a:pPr lvl="1"/>
            <a:r>
              <a:rPr lang="en-US" dirty="0" smtClean="0"/>
              <a:t>Hook for Mesos nodes to manage external storage</a:t>
            </a:r>
          </a:p>
          <a:p>
            <a:pPr lvl="1"/>
            <a:r>
              <a:rPr lang="en-US" dirty="0" smtClean="0">
                <a:hlinkClick r:id="rId5"/>
              </a:rPr>
              <a:t>https://</a:t>
            </a:r>
            <a:r>
              <a:rPr lang="en-US" dirty="0" smtClean="0">
                <a:hlinkClick r:id="rId6"/>
              </a:rPr>
              <a:t>github.com/codedellemc/mesos-module-dvdi</a:t>
            </a:r>
            <a:endParaRPr lang="en-US" dirty="0" smtClean="0"/>
          </a:p>
          <a:p>
            <a:pPr lvl="1"/>
            <a:r>
              <a:rPr lang="en-US" dirty="0" smtClean="0"/>
              <a:t>Contributed back to and is apart of Mesos proper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1280161"/>
            <a:ext cx="1029706" cy="136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30" y="2880360"/>
            <a:ext cx="1075669" cy="1515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1899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your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60"/>
            <a:ext cx="5492636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Tolerates node failures</a:t>
            </a:r>
          </a:p>
          <a:p>
            <a:r>
              <a:rPr lang="en-US" dirty="0" smtClean="0"/>
              <a:t>Highly Available containers and Apps!</a:t>
            </a:r>
          </a:p>
          <a:p>
            <a:r>
              <a:rPr lang="en-US" dirty="0"/>
              <a:t>Insulates changes with:</a:t>
            </a:r>
          </a:p>
          <a:p>
            <a:pPr lvl="1"/>
            <a:r>
              <a:rPr lang="en-US" dirty="0"/>
              <a:t>container scheduler (APIs,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storage platform (workflows, APIs, </a:t>
            </a:r>
            <a:r>
              <a:rPr lang="en-US" dirty="0" err="1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Production ready!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082" y="1578072"/>
            <a:ext cx="3031382" cy="2422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26767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o the Cloud!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56625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towards </a:t>
            </a:r>
            <a:r>
              <a:rPr lang="en-US" smtClean="0"/>
              <a:t>the Cloud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with management APIs</a:t>
            </a:r>
          </a:p>
          <a:p>
            <a:r>
              <a:rPr lang="en-US" dirty="0" smtClean="0"/>
              <a:t>Cloud is perfect to enable DevOps</a:t>
            </a:r>
          </a:p>
          <a:p>
            <a:r>
              <a:rPr lang="en-US" dirty="0" smtClean="0"/>
              <a:t>What makes these cloud accessible?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2822574"/>
            <a:ext cx="3803650" cy="190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061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 Monitoring Apps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/>
          </a:bodyPr>
          <a:lstStyle/>
          <a:p>
            <a:r>
              <a:rPr lang="en-US" dirty="0" smtClean="0"/>
              <a:t>Framework deploy and configure applications.</a:t>
            </a:r>
          </a:p>
          <a:p>
            <a:r>
              <a:rPr lang="en-US" dirty="0" smtClean="0"/>
              <a:t>Enable application monitoring via Management APIs</a:t>
            </a:r>
          </a:p>
          <a:p>
            <a:r>
              <a:rPr lang="en-US" dirty="0" smtClean="0"/>
              <a:t>Determine health and remediate!</a:t>
            </a:r>
          </a:p>
          <a:p>
            <a:r>
              <a:rPr lang="en-US" dirty="0" smtClean="0"/>
              <a:t>Can fix themselves, but to what end?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52" y="905352"/>
            <a:ext cx="2658979" cy="3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148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Self-aware Applications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19" y="1280160"/>
            <a:ext cx="5332731" cy="3200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AWS SDK</a:t>
            </a:r>
            <a:r>
              <a:rPr lang="en-US" dirty="0"/>
              <a:t> </a:t>
            </a:r>
            <a:r>
              <a:rPr lang="en-US" dirty="0" smtClean="0"/>
              <a:t>– 10 Language bindings</a:t>
            </a:r>
          </a:p>
          <a:p>
            <a:r>
              <a:rPr lang="en-US" dirty="0" smtClean="0"/>
              <a:t>Software-based Storage Platform with a Cloud Platform driven by APIs</a:t>
            </a:r>
          </a:p>
          <a:p>
            <a:r>
              <a:rPr lang="en-US" dirty="0" smtClean="0"/>
              <a:t>Applications that change their environment</a:t>
            </a:r>
          </a:p>
          <a:p>
            <a:pPr lvl="1"/>
            <a:r>
              <a:rPr lang="en-US" dirty="0" smtClean="0"/>
              <a:t>Maintenance, Remediation, Performance,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elf-aware applications! </a:t>
            </a:r>
            <a:r>
              <a:rPr lang="en-US" dirty="0" err="1" smtClean="0"/>
              <a:t>Skynet</a:t>
            </a:r>
            <a:r>
              <a:rPr lang="en-US" dirty="0" smtClean="0"/>
              <a:t>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479844"/>
            <a:ext cx="3194050" cy="280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8366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Premise: Self Managing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Framework can monitor and self remediate this Software-based Storage Platform</a:t>
            </a:r>
          </a:p>
          <a:p>
            <a:r>
              <a:rPr lang="en-US" dirty="0" smtClean="0"/>
              <a:t>The Scenario:</a:t>
            </a:r>
          </a:p>
          <a:p>
            <a:pPr lvl="1"/>
            <a:r>
              <a:rPr lang="en-US" dirty="0" smtClean="0"/>
              <a:t>ScaleIO has a Storage Pool that is approaching full</a:t>
            </a:r>
          </a:p>
          <a:p>
            <a:pPr lvl="1"/>
            <a:r>
              <a:rPr lang="en-US" dirty="0" smtClean="0"/>
              <a:t>Identifies the health check warning</a:t>
            </a:r>
          </a:p>
          <a:p>
            <a:pPr lvl="1"/>
            <a:r>
              <a:rPr lang="en-US" dirty="0" smtClean="0"/>
              <a:t>Creates new EBS volumes in EC2 to expand the Storage Pool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6159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5182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1748271"/>
            <a:ext cx="7237730" cy="149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Software-Defined Storage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87521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Mesos Configuration</a:t>
            </a:r>
          </a:p>
          <a:p>
            <a:pPr lvl="1"/>
            <a:r>
              <a:rPr lang="en-US" dirty="0" smtClean="0"/>
              <a:t>3 Node Mesos Cluster (Management)</a:t>
            </a:r>
          </a:p>
          <a:p>
            <a:pPr lvl="1"/>
            <a:r>
              <a:rPr lang="en-US" dirty="0"/>
              <a:t>3</a:t>
            </a:r>
            <a:r>
              <a:rPr lang="en-US" dirty="0" smtClean="0"/>
              <a:t> Mesos Agent nodes (Compute)</a:t>
            </a:r>
          </a:p>
          <a:p>
            <a:r>
              <a:rPr lang="en-US" dirty="0" smtClean="0"/>
              <a:t>ScaleIO Cluster (Scale-out storage)</a:t>
            </a:r>
          </a:p>
          <a:p>
            <a:pPr lvl="1"/>
            <a:r>
              <a:rPr lang="en-US" dirty="0" smtClean="0"/>
              <a:t>Will install on top of 3 Mesos Agent nodes</a:t>
            </a:r>
          </a:p>
          <a:p>
            <a:pPr lvl="1"/>
            <a:r>
              <a:rPr lang="en-US" dirty="0" smtClean="0"/>
              <a:t>180 GB local disks on </a:t>
            </a:r>
            <a:r>
              <a:rPr lang="en-US" u="sng" dirty="0" smtClean="0"/>
              <a:t>each</a:t>
            </a:r>
            <a:r>
              <a:rPr lang="en-US" dirty="0" smtClean="0"/>
              <a:t> node to make up this </a:t>
            </a:r>
            <a:r>
              <a:rPr lang="en-US" dirty="0"/>
              <a:t>S</a:t>
            </a:r>
            <a:r>
              <a:rPr lang="en-US" dirty="0" smtClean="0"/>
              <a:t>torage </a:t>
            </a:r>
            <a:r>
              <a:rPr lang="en-US" dirty="0"/>
              <a:t>P</a:t>
            </a:r>
            <a:r>
              <a:rPr lang="en-US" dirty="0" smtClean="0"/>
              <a:t>ool</a:t>
            </a:r>
          </a:p>
        </p:txBody>
      </p:sp>
    </p:spTree>
    <p:extLst>
      <p:ext uri="{BB962C8B-B14F-4D97-AF65-F5344CB8AC3E}">
        <p14:creationId xmlns:p14="http://schemas.microsoft.com/office/powerpoint/2010/main" val="8031940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ScaleIO Framework</a:t>
            </a:r>
          </a:p>
          <a:p>
            <a:pPr lvl="1"/>
            <a:r>
              <a:rPr lang="en-US" dirty="0" smtClean="0"/>
              <a:t>GitHub: </a:t>
            </a:r>
            <a:r>
              <a:rPr lang="en-US" dirty="0">
                <a:hlinkClick r:id="rId2"/>
              </a:rPr>
              <a:t>https://github.com/codedellemc/scaleio-framework</a:t>
            </a:r>
            <a:endParaRPr lang="en-US" dirty="0"/>
          </a:p>
          <a:p>
            <a:r>
              <a:rPr lang="en-US" dirty="0" smtClean="0"/>
              <a:t>Persistent External Storage</a:t>
            </a:r>
          </a:p>
          <a:p>
            <a:pPr lvl="1"/>
            <a:r>
              <a:rPr lang="en-US" dirty="0" smtClean="0"/>
              <a:t>Using REX-Ray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3"/>
              </a:rPr>
              <a:t>https://github.com/emccode/rexray</a:t>
            </a:r>
            <a:endParaRPr lang="en-US" dirty="0"/>
          </a:p>
          <a:p>
            <a:pPr lvl="1"/>
            <a:r>
              <a:rPr lang="en-US" dirty="0" smtClean="0"/>
              <a:t>Using mesos-module-dvdi</a:t>
            </a:r>
          </a:p>
          <a:p>
            <a:pPr lvl="2"/>
            <a:r>
              <a:rPr lang="en-US" dirty="0" smtClean="0"/>
              <a:t>GitHub: </a:t>
            </a:r>
            <a:r>
              <a:rPr lang="en-US" dirty="0">
                <a:hlinkClick r:id="rId4"/>
              </a:rPr>
              <a:t>https://github.com/emccode/mesos-module-dvdi</a:t>
            </a:r>
            <a:endParaRPr lang="en-US" dirty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4797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Moving Parts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6293253" y="1088026"/>
            <a:ext cx="1991349" cy="1216799"/>
            <a:chOff x="2471972" y="1280160"/>
            <a:chExt cx="1991349" cy="121679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646" y="1575381"/>
              <a:ext cx="995675" cy="921578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9809" y="1575381"/>
              <a:ext cx="995675" cy="92157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1972" y="1575381"/>
              <a:ext cx="995675" cy="921578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2832375" y="1280160"/>
              <a:ext cx="1329210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Mesos Cluster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020528" y="3403178"/>
            <a:ext cx="524952" cy="639374"/>
            <a:chOff x="7129669" y="4078516"/>
            <a:chExt cx="524952" cy="639374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7194039" y="3488981"/>
            <a:ext cx="524952" cy="639374"/>
            <a:chOff x="7129669" y="4078516"/>
            <a:chExt cx="524952" cy="639374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51" name="TextBox 50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89770" y="3499645"/>
            <a:ext cx="1329044" cy="1096596"/>
            <a:chOff x="1789770" y="3499645"/>
            <a:chExt cx="1329044" cy="1096596"/>
          </a:xfrm>
        </p:grpSpPr>
        <p:grpSp>
          <p:nvGrpSpPr>
            <p:cNvPr id="15" name="Group 14"/>
            <p:cNvGrpSpPr/>
            <p:nvPr/>
          </p:nvGrpSpPr>
          <p:grpSpPr>
            <a:xfrm>
              <a:off x="1789770" y="3499645"/>
              <a:ext cx="1329044" cy="1096596"/>
              <a:chOff x="1503331" y="3775067"/>
              <a:chExt cx="1329044" cy="109659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503331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0227" y="4059400"/>
              <a:ext cx="400397" cy="400397"/>
            </a:xfrm>
            <a:prstGeom prst="rect">
              <a:avLst/>
            </a:prstGeom>
          </p:spPr>
        </p:pic>
      </p:grpSp>
      <p:grpSp>
        <p:nvGrpSpPr>
          <p:cNvPr id="58" name="Group 57"/>
          <p:cNvGrpSpPr/>
          <p:nvPr/>
        </p:nvGrpSpPr>
        <p:grpSpPr>
          <a:xfrm>
            <a:off x="3851719" y="3538008"/>
            <a:ext cx="1316158" cy="1096596"/>
            <a:chOff x="3851719" y="3538008"/>
            <a:chExt cx="1316158" cy="1096596"/>
          </a:xfrm>
        </p:grpSpPr>
        <p:grpSp>
          <p:nvGrpSpPr>
            <p:cNvPr id="19" name="Group 18"/>
            <p:cNvGrpSpPr/>
            <p:nvPr/>
          </p:nvGrpSpPr>
          <p:grpSpPr>
            <a:xfrm>
              <a:off x="3851719" y="3538008"/>
              <a:ext cx="1316158" cy="1096596"/>
              <a:chOff x="1516217" y="3775067"/>
              <a:chExt cx="1316158" cy="1096596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3773" y="4117504"/>
              <a:ext cx="400397" cy="400397"/>
            </a:xfrm>
            <a:prstGeom prst="rect">
              <a:avLst/>
            </a:prstGeom>
          </p:spPr>
        </p:pic>
      </p:grpSp>
      <p:grpSp>
        <p:nvGrpSpPr>
          <p:cNvPr id="59" name="Group 58"/>
          <p:cNvGrpSpPr/>
          <p:nvPr/>
        </p:nvGrpSpPr>
        <p:grpSpPr>
          <a:xfrm>
            <a:off x="5945629" y="3538948"/>
            <a:ext cx="1316158" cy="1096596"/>
            <a:chOff x="5945629" y="3538948"/>
            <a:chExt cx="1316158" cy="1096596"/>
          </a:xfrm>
        </p:grpSpPr>
        <p:grpSp>
          <p:nvGrpSpPr>
            <p:cNvPr id="46" name="Group 45"/>
            <p:cNvGrpSpPr/>
            <p:nvPr/>
          </p:nvGrpSpPr>
          <p:grpSpPr>
            <a:xfrm>
              <a:off x="5945629" y="3538948"/>
              <a:ext cx="1316158" cy="1096596"/>
              <a:chOff x="1516217" y="3775067"/>
              <a:chExt cx="1316158" cy="1096596"/>
            </a:xfrm>
          </p:grpSpPr>
          <p:pic>
            <p:nvPicPr>
              <p:cNvPr id="47" name="Picture 46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36692" y="3775067"/>
                <a:ext cx="995683" cy="721591"/>
              </a:xfrm>
              <a:prstGeom prst="rect">
                <a:avLst/>
              </a:prstGeom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1516217" y="4314587"/>
                <a:ext cx="712054" cy="5570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Mesos</a:t>
                </a:r>
              </a:p>
              <a:p>
                <a:pPr algn="ctr">
                  <a:lnSpc>
                    <a:spcPct val="9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bg1"/>
                  </a:buClr>
                </a:pPr>
                <a:r>
                  <a:rPr lang="en-US" sz="1400" dirty="0" smtClean="0">
                    <a:solidFill>
                      <a:schemeClr val="tx2"/>
                    </a:solidFill>
                    <a:latin typeface="+mn-lt"/>
                  </a:rPr>
                  <a:t>Agent</a:t>
                </a:r>
              </a:p>
            </p:txBody>
          </p:sp>
        </p:grpSp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9958" y="4121083"/>
              <a:ext cx="400397" cy="400397"/>
            </a:xfrm>
            <a:prstGeom prst="rect">
              <a:avLst/>
            </a:prstGeom>
          </p:spPr>
        </p:pic>
      </p:grpSp>
      <p:pic>
        <p:nvPicPr>
          <p:cNvPr id="68" name="Picture 6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128" y="964988"/>
            <a:ext cx="1681892" cy="1390364"/>
          </a:xfrm>
          <a:prstGeom prst="rect">
            <a:avLst/>
          </a:prstGeom>
        </p:spPr>
      </p:pic>
      <p:grpSp>
        <p:nvGrpSpPr>
          <p:cNvPr id="71" name="Group 70"/>
          <p:cNvGrpSpPr/>
          <p:nvPr/>
        </p:nvGrpSpPr>
        <p:grpSpPr>
          <a:xfrm rot="8078491">
            <a:off x="1821842" y="1503840"/>
            <a:ext cx="2495199" cy="1752604"/>
            <a:chOff x="4370486" y="1243314"/>
            <a:chExt cx="2045333" cy="1752604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403152">
              <a:off x="4370486" y="1243314"/>
              <a:ext cx="2045333" cy="1752604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 rot="11331227">
              <a:off x="5040699" y="2310797"/>
              <a:ext cx="124703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rgbClr val="FF0000"/>
                  </a:solidFill>
                  <a:latin typeface="+mn-lt"/>
                </a:rPr>
                <a:t>Create EBS </a:t>
              </a:r>
              <a:r>
                <a:rPr lang="en-US" sz="1400" dirty="0" err="1" smtClean="0">
                  <a:solidFill>
                    <a:srgbClr val="FF0000"/>
                  </a:solidFill>
                  <a:latin typeface="+mn-lt"/>
                </a:rPr>
                <a:t>Vols</a:t>
              </a:r>
              <a:endParaRPr lang="en-US" sz="1400" dirty="0" smtClean="0">
                <a:solidFill>
                  <a:srgbClr val="FF0000"/>
                </a:solidFill>
                <a:latin typeface="+mn-lt"/>
              </a:endParaRPr>
            </a:p>
          </p:txBody>
        </p:sp>
      </p:grpSp>
      <p:pic>
        <p:nvPicPr>
          <p:cNvPr id="55" name="Picture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751995"/>
            <a:ext cx="892141" cy="74345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831" y="2473908"/>
            <a:ext cx="892141" cy="74345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33" y="2242536"/>
            <a:ext cx="894451" cy="745377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633114" y="3051584"/>
            <a:ext cx="990977" cy="874793"/>
            <a:chOff x="4251958" y="993928"/>
            <a:chExt cx="990977" cy="874793"/>
          </a:xfrm>
        </p:grpSpPr>
        <p:sp>
          <p:nvSpPr>
            <p:cNvPr id="7" name="TextBox 6"/>
            <p:cNvSpPr txBox="1"/>
            <p:nvPr/>
          </p:nvSpPr>
          <p:spPr>
            <a:xfrm>
              <a:off x="4251958" y="993928"/>
              <a:ext cx="990977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400" dirty="0" smtClean="0">
                  <a:solidFill>
                    <a:schemeClr val="tx2"/>
                  </a:solidFill>
                  <a:latin typeface="+mn-lt"/>
                </a:rPr>
                <a:t>Scheduler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3321" y="1264062"/>
              <a:ext cx="553199" cy="604659"/>
            </a:xfrm>
            <a:prstGeom prst="rect">
              <a:avLst/>
            </a:prstGeom>
          </p:spPr>
        </p:pic>
      </p:grpSp>
      <p:pic>
        <p:nvPicPr>
          <p:cNvPr id="61" name="Picture 6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053" y="2076498"/>
            <a:ext cx="400397" cy="40039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691" y="2076498"/>
            <a:ext cx="400397" cy="400397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05" y="2068467"/>
            <a:ext cx="400397" cy="400397"/>
          </a:xfrm>
          <a:prstGeom prst="rect">
            <a:avLst/>
          </a:prstGeom>
        </p:spPr>
      </p:pic>
      <p:grpSp>
        <p:nvGrpSpPr>
          <p:cNvPr id="72" name="Group 71"/>
          <p:cNvGrpSpPr/>
          <p:nvPr/>
        </p:nvGrpSpPr>
        <p:grpSpPr>
          <a:xfrm>
            <a:off x="5095116" y="3403178"/>
            <a:ext cx="524952" cy="639374"/>
            <a:chOff x="7129669" y="4078516"/>
            <a:chExt cx="524952" cy="639374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7577" y="4078516"/>
              <a:ext cx="414786" cy="414786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7129669" y="4459358"/>
              <a:ext cx="524952" cy="258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Clr>
                  <a:schemeClr val="bg1"/>
                </a:buClr>
              </a:pPr>
              <a:r>
                <a:rPr lang="en-US" sz="1200" dirty="0" smtClean="0">
                  <a:solidFill>
                    <a:schemeClr val="tx2"/>
                  </a:solidFill>
                  <a:latin typeface="+mn-lt"/>
                </a:rPr>
                <a:t>Offer</a:t>
              </a:r>
            </a:p>
          </p:txBody>
        </p:sp>
      </p:grpSp>
      <p:pic>
        <p:nvPicPr>
          <p:cNvPr id="64" name="Pictur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159" y="4059400"/>
            <a:ext cx="414628" cy="414628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8047" y="4110232"/>
            <a:ext cx="414628" cy="414628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958" y="4128355"/>
            <a:ext cx="414628" cy="41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6876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5679E-6 L 0.33646 -0.2756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23" y="-1379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2.09877E-6 L 0.02708 -0.2811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4" y="-14074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5679E-6 L 0.17725 -0.2700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-1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0.10296 0.15957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39" y="7963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58025E-6 L 0.32517 0.1259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50" y="6296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59259E-6 L 0.55538 0.0771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60" y="38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59259E-6 L -0.16285 0.41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42" y="2071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59259E-6 L 0.00573 0.4243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2120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6.17284E-7 L 0.18299 0.42593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49" y="2129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386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197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0995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they?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Many definitions… most agree on:</a:t>
            </a:r>
          </a:p>
          <a:p>
            <a:r>
              <a:rPr lang="en-US" dirty="0" smtClean="0"/>
              <a:t>Software-Defined Storage (SDS) serve as abstraction layer above underlying storage</a:t>
            </a:r>
          </a:p>
          <a:p>
            <a:r>
              <a:rPr lang="en-US" dirty="0" smtClean="0"/>
              <a:t>Provides a (programmatic) mechanism to provision storage</a:t>
            </a:r>
          </a:p>
          <a:p>
            <a:r>
              <a:rPr lang="en-US" dirty="0" smtClean="0"/>
              <a:t>Varying degrees of SDS: NFS, VMware VSAN</a:t>
            </a:r>
          </a:p>
        </p:txBody>
      </p:sp>
    </p:spTree>
    <p:extLst>
      <p:ext uri="{BB962C8B-B14F-4D97-AF65-F5344CB8AC3E}">
        <p14:creationId xmlns:p14="http://schemas.microsoft.com/office/powerpoint/2010/main" val="3278448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makes them unique?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perational - Manage provisioning and data independent of underlying hardware</a:t>
            </a:r>
          </a:p>
          <a:p>
            <a:r>
              <a:rPr lang="en-US" dirty="0" smtClean="0"/>
              <a:t>Physical - Abstract consumed logical storage from underlying physical storage</a:t>
            </a:r>
          </a:p>
          <a:p>
            <a:r>
              <a:rPr lang="en-US" dirty="0" smtClean="0"/>
              <a:t>Policy - Automation of policy driven both external (users) and internal (platform)</a:t>
            </a:r>
          </a:p>
          <a:p>
            <a:r>
              <a:rPr lang="en-US" dirty="0" smtClean="0"/>
              <a:t>Day 2 Operations - Maintenance is inherently different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9167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NFS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68" y="1008143"/>
            <a:ext cx="2719525" cy="3986996"/>
          </a:xfrm>
        </p:spPr>
      </p:pic>
    </p:spTree>
    <p:extLst>
      <p:ext uri="{BB962C8B-B14F-4D97-AF65-F5344CB8AC3E}">
        <p14:creationId xmlns:p14="http://schemas.microsoft.com/office/powerpoint/2010/main" val="393672442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VSAN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32" y="1195622"/>
            <a:ext cx="7734747" cy="3495511"/>
          </a:xfrm>
        </p:spPr>
      </p:pic>
    </p:spTree>
    <p:extLst>
      <p:ext uri="{BB962C8B-B14F-4D97-AF65-F5344CB8AC3E}">
        <p14:creationId xmlns:p14="http://schemas.microsoft.com/office/powerpoint/2010/main" val="37857489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&amp; VSAN are different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4320" y="1280159"/>
            <a:ext cx="6000356" cy="3375923"/>
          </a:xfrm>
        </p:spPr>
        <p:txBody>
          <a:bodyPr/>
          <a:lstStyle/>
          <a:p>
            <a:r>
              <a:rPr lang="en-US" dirty="0" smtClean="0"/>
              <a:t>What makes NFS</a:t>
            </a:r>
            <a:r>
              <a:rPr lang="en-US" dirty="0"/>
              <a:t> </a:t>
            </a:r>
            <a:r>
              <a:rPr lang="en-US" dirty="0" smtClean="0"/>
              <a:t>and VSAN special?</a:t>
            </a:r>
          </a:p>
          <a:p>
            <a:r>
              <a:rPr lang="en-US" dirty="0" smtClean="0"/>
              <a:t>They are both Software-based Storage Platforms!</a:t>
            </a:r>
          </a:p>
          <a:p>
            <a:r>
              <a:rPr lang="en-US" dirty="0"/>
              <a:t>No special hardware, storage array, storage controller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72" y="905352"/>
            <a:ext cx="2259723" cy="354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9957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smtClean="0"/>
              <a:t>Schedulers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646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{ code } by DellEMC template">
  <a:themeElements>
    <a:clrScheme name="Custom 2">
      <a:dk1>
        <a:srgbClr val="000000"/>
      </a:dk1>
      <a:lt1>
        <a:srgbClr val="444444"/>
      </a:lt1>
      <a:dk2>
        <a:srgbClr val="007DB8"/>
      </a:dk2>
      <a:lt2>
        <a:srgbClr val="FFFFFF"/>
      </a:lt2>
      <a:accent1>
        <a:srgbClr val="007DB8"/>
      </a:accent1>
      <a:accent2>
        <a:srgbClr val="7AB800"/>
      </a:accent2>
      <a:accent3>
        <a:srgbClr val="F2AF00"/>
      </a:accent3>
      <a:accent4>
        <a:srgbClr val="DC5034"/>
      </a:accent4>
      <a:accent5>
        <a:srgbClr val="5482AB"/>
      </a:accent5>
      <a:accent6>
        <a:srgbClr val="6E2585"/>
      </a:accent6>
      <a:hlink>
        <a:srgbClr val="009BBB"/>
      </a:hlink>
      <a:folHlink>
        <a:srgbClr val="6E258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wrap="square" lIns="182880" tIns="137160" rIns="137160" bIns="137160" rtlCol="0" anchor="ctr">
        <a:noAutofit/>
      </a:bodyPr>
      <a:lstStyle>
        <a:defPPr algn="ctr">
          <a:lnSpc>
            <a:spcPct val="90000"/>
          </a:lnSpc>
          <a:spcBef>
            <a:spcPts val="600"/>
          </a:spcBef>
          <a:spcAft>
            <a:spcPts val="0"/>
          </a:spcAft>
          <a:defRPr sz="2000" dirty="0" err="1" smtClean="0">
            <a:solidFill>
              <a:schemeClr val="tx2"/>
            </a:solidFill>
            <a:latin typeface="+mn-lt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600"/>
          </a:spcBef>
          <a:spcAft>
            <a:spcPts val="0"/>
          </a:spcAft>
          <a:buClr>
            <a:schemeClr val="bg1"/>
          </a:buClr>
          <a:defRPr sz="1400" dirty="0" smtClean="0">
            <a:solidFill>
              <a:schemeClr val="bg2"/>
            </a:solidFill>
            <a:latin typeface="+mn-lt"/>
          </a:defRPr>
        </a:defPPr>
      </a:lstStyle>
    </a:txDef>
  </a:objectDefaults>
  <a:extraClrSchemeLst>
    <a:extraClrScheme>
      <a:clrScheme name="Dell new">
        <a:dk1>
          <a:srgbClr val="000000"/>
        </a:dk1>
        <a:lt1>
          <a:srgbClr val="444444"/>
        </a:lt1>
        <a:dk2>
          <a:srgbClr val="0085C3"/>
        </a:dk2>
        <a:lt2>
          <a:srgbClr val="FFFFFF"/>
        </a:lt2>
        <a:accent1>
          <a:srgbClr val="0085C3"/>
        </a:accent1>
        <a:accent2>
          <a:srgbClr val="7AB800"/>
        </a:accent2>
        <a:accent3>
          <a:srgbClr val="F2AF00"/>
        </a:accent3>
        <a:accent4>
          <a:srgbClr val="DC5034"/>
        </a:accent4>
        <a:accent5>
          <a:srgbClr val="5482AB"/>
        </a:accent5>
        <a:accent6>
          <a:srgbClr val="6E2585"/>
        </a:accent6>
        <a:hlink>
          <a:srgbClr val="009BBB"/>
        </a:hlink>
        <a:folHlink>
          <a:srgbClr val="6E2585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5" id="{A32A0E31-9EED-0E45-9945-09F6AA4FBFBE}" vid="{AE7753EB-BDFE-DE48-B860-0590AA5383C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EEBEE83C66E54EA9BED83B0A9A60DB" ma:contentTypeVersion="1" ma:contentTypeDescription="Create a new document." ma:contentTypeScope="" ma:versionID="51a43b2161297f783d65b37e357c79e9">
  <xsd:schema xmlns:xsd="http://www.w3.org/2001/XMLSchema" xmlns:p="http://schemas.microsoft.com/office/2006/metadata/properties" targetNamespace="http://schemas.microsoft.com/office/2006/metadata/properties" ma:root="true" ma:fieldsID="b9cfef283e0bc2d986a66f9ec0cdc42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0873BDD3-AA35-4F19-A12A-C6462BECFBD1}">
  <ds:schemaRefs>
    <ds:schemaRef ds:uri="http://purl.org/dc/dcmitype/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FC490B-1F77-48C5-AC70-1DD939DBDF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332CB6-AB82-4DD3-8C89-C660A1C394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CCBerlin</Template>
  <TotalTime>1594</TotalTime>
  <Words>1427</Words>
  <Application>Microsoft Macintosh PowerPoint</Application>
  <PresentationFormat>On-screen Show (16:9)</PresentationFormat>
  <Paragraphs>226</Paragraphs>
  <Slides>35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 Black</vt:lpstr>
      <vt:lpstr>Avenir Book</vt:lpstr>
      <vt:lpstr>Courier New</vt:lpstr>
      <vt:lpstr>Mangal</vt:lpstr>
      <vt:lpstr>Museo For Dell 300</vt:lpstr>
      <vt:lpstr>Museo Sans For Dell</vt:lpstr>
      <vt:lpstr>Museo Sans For Dell</vt:lpstr>
      <vt:lpstr>Wingdings</vt:lpstr>
      <vt:lpstr>Arial</vt:lpstr>
      <vt:lpstr>1_{ code } by DellEMC template</vt:lpstr>
      <vt:lpstr>PowerPoint Presentation</vt:lpstr>
      <vt:lpstr>Agenda</vt:lpstr>
      <vt:lpstr>Software-Defined Storage</vt:lpstr>
      <vt:lpstr>What are they?</vt:lpstr>
      <vt:lpstr>What makes them unique?</vt:lpstr>
      <vt:lpstr>Example: NFS</vt:lpstr>
      <vt:lpstr>Example: VSAN</vt:lpstr>
      <vt:lpstr>NFS &amp; VSAN are different…</vt:lpstr>
      <vt:lpstr>Container Schedulers</vt:lpstr>
      <vt:lpstr>What is a Scheduler?</vt:lpstr>
      <vt:lpstr>Scheduling Work</vt:lpstr>
      <vt:lpstr>Custom Scheduling</vt:lpstr>
      <vt:lpstr>Apache Mesos</vt:lpstr>
      <vt:lpstr>Mesos Frameworks</vt:lpstr>
      <vt:lpstr>Framework / Offer Mechanism</vt:lpstr>
      <vt:lpstr>Schedulers and Software Defined Storage</vt:lpstr>
      <vt:lpstr>Better Together</vt:lpstr>
      <vt:lpstr>Let’s take a look: ScaleIO</vt:lpstr>
      <vt:lpstr>SDS Framework = Mind Blown</vt:lpstr>
      <vt:lpstr>Containers Today</vt:lpstr>
      <vt:lpstr>Death of a Container</vt:lpstr>
      <vt:lpstr>External Storage Enablement</vt:lpstr>
      <vt:lpstr>What this Means for your Apps</vt:lpstr>
      <vt:lpstr>To the Cloud!</vt:lpstr>
      <vt:lpstr>Moving towards the Cloud</vt:lpstr>
      <vt:lpstr>Self Monitoring Apps</vt:lpstr>
      <vt:lpstr>Self-aware Applications</vt:lpstr>
      <vt:lpstr>Premise: Self Managing</vt:lpstr>
      <vt:lpstr>Demo</vt:lpstr>
      <vt:lpstr>Configuration</vt:lpstr>
      <vt:lpstr>Configuration (Cont.)</vt:lpstr>
      <vt:lpstr>The Moving Parts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vonThenen</dc:creator>
  <cp:keywords>Internal Use</cp:keywords>
  <cp:lastModifiedBy>David vonThenen</cp:lastModifiedBy>
  <cp:revision>224</cp:revision>
  <cp:lastPrinted>2014-02-14T16:26:12Z</cp:lastPrinted>
  <dcterms:created xsi:type="dcterms:W3CDTF">2016-09-12T17:26:55Z</dcterms:created>
  <dcterms:modified xsi:type="dcterms:W3CDTF">2017-03-04T16:41:41Z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0x010100EAEEBEE83C66E54EA9BED83B0A9A60DB</vt:lpwstr>
  </property>
  <property fmtid="{D5CDD505-2E9C-101B-9397-08002B2CF9AE}" pid="3" name="TitusGUID">
    <vt:lpwstr>6b83fb70-f992-42a3-bd65-798715d6638b</vt:lpwstr>
  </property>
  <property fmtid="{D5CDD505-2E9C-101B-9397-08002B2CF9AE}" pid="4" name="DellClassification">
    <vt:lpwstr>Internal Use</vt:lpwstr>
  </property>
  <property fmtid="{D5CDD505-2E9C-101B-9397-08002B2CF9AE}" pid="5" name="DellSubLabels">
    <vt:lpwstr/>
  </property>
  <property fmtid="{D5CDD505-2E9C-101B-9397-08002B2CF9AE}" pid="6" name="DellVisual Markings (PPT)">
    <vt:lpwstr>Classification Footer</vt:lpwstr>
  </property>
  <property fmtid="{D5CDD505-2E9C-101B-9397-08002B2CF9AE}" pid="7" name="titusconfig">
    <vt:lpwstr>1.3BrandsTest</vt:lpwstr>
  </property>
</Properties>
</file>