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gif" ContentType="image/gif"/>
  <Default Extension="png" ContentType="image/p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4469" r:id="rId4"/>
  </p:sldMasterIdLst>
  <p:notesMasterIdLst>
    <p:notesMasterId r:id="rId40"/>
  </p:notesMasterIdLst>
  <p:handoutMasterIdLst>
    <p:handoutMasterId r:id="rId41"/>
  </p:handoutMasterIdLst>
  <p:sldIdLst>
    <p:sldId id="370" r:id="rId5"/>
    <p:sldId id="325" r:id="rId6"/>
    <p:sldId id="319" r:id="rId7"/>
    <p:sldId id="367" r:id="rId8"/>
    <p:sldId id="328" r:id="rId9"/>
    <p:sldId id="334" r:id="rId10"/>
    <p:sldId id="365" r:id="rId11"/>
    <p:sldId id="337" r:id="rId12"/>
    <p:sldId id="368" r:id="rId13"/>
    <p:sldId id="371" r:id="rId14"/>
    <p:sldId id="340" r:id="rId15"/>
    <p:sldId id="372" r:id="rId16"/>
    <p:sldId id="338" r:id="rId17"/>
    <p:sldId id="344" r:id="rId18"/>
    <p:sldId id="373" r:id="rId19"/>
    <p:sldId id="342" r:id="rId20"/>
    <p:sldId id="346" r:id="rId21"/>
    <p:sldId id="347" r:id="rId22"/>
    <p:sldId id="349" r:id="rId23"/>
    <p:sldId id="352" r:id="rId24"/>
    <p:sldId id="354" r:id="rId25"/>
    <p:sldId id="348" r:id="rId26"/>
    <p:sldId id="353" r:id="rId27"/>
    <p:sldId id="374" r:id="rId28"/>
    <p:sldId id="356" r:id="rId29"/>
    <p:sldId id="357" r:id="rId30"/>
    <p:sldId id="351" r:id="rId31"/>
    <p:sldId id="360" r:id="rId32"/>
    <p:sldId id="358" r:id="rId33"/>
    <p:sldId id="361" r:id="rId34"/>
    <p:sldId id="364" r:id="rId35"/>
    <p:sldId id="323" r:id="rId36"/>
    <p:sldId id="324" r:id="rId37"/>
    <p:sldId id="322" r:id="rId38"/>
    <p:sldId id="366" r:id="rId39"/>
  </p:sldIdLst>
  <p:sldSz cx="9144000" cy="5143500" type="screen16x9"/>
  <p:notesSz cx="7010400" cy="9296400"/>
  <p:custDataLst>
    <p:tags r:id="rId42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5577">
          <p15:clr>
            <a:srgbClr val="A4A3A4"/>
          </p15:clr>
        </p15:guide>
        <p15:guide id="3" pos="180">
          <p15:clr>
            <a:srgbClr val="A4A3A4"/>
          </p15:clr>
        </p15:guide>
        <p15:guide id="4" orient="horz">
          <p15:clr>
            <a:srgbClr val="A4A3A4"/>
          </p15:clr>
        </p15:guide>
        <p15:guide id="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444444"/>
    <a:srgbClr val="808080"/>
    <a:srgbClr val="FFAF00"/>
    <a:srgbClr val="3DC6EF"/>
    <a:srgbClr val="6EA204"/>
    <a:srgbClr val="6E2585"/>
    <a:srgbClr val="3D6AE6"/>
    <a:srgbClr val="0085C3"/>
    <a:srgbClr val="AAAA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8176" autoAdjust="0"/>
    <p:restoredTop sz="92838" autoAdjust="0"/>
  </p:normalViewPr>
  <p:slideViewPr>
    <p:cSldViewPr snapToGrid="0">
      <p:cViewPr varScale="1">
        <p:scale>
          <a:sx n="59" d="100"/>
          <a:sy n="59" d="100"/>
        </p:scale>
        <p:origin x="184" y="360"/>
      </p:cViewPr>
      <p:guideLst>
        <p:guide orient="horz" pos="3072"/>
        <p:guide pos="5577"/>
        <p:guide pos="180"/>
        <p:guide orient="horz"/>
        <p:guide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6" d="100"/>
          <a:sy n="56" d="100"/>
        </p:scale>
        <p:origin x="2832" y="72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ableStyles" Target="tableStyles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9" Type="http://schemas.openxmlformats.org/officeDocument/2006/relationships/slide" Target="slides/slide5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<Relationship Id="rId40" Type="http://schemas.openxmlformats.org/officeDocument/2006/relationships/notesMaster" Target="notesMasters/notesMaster1.xml"/><Relationship Id="rId41" Type="http://schemas.openxmlformats.org/officeDocument/2006/relationships/handoutMaster" Target="handoutMasters/handoutMaster1.xml"/><Relationship Id="rId42" Type="http://schemas.openxmlformats.org/officeDocument/2006/relationships/tags" Target="tags/tag1.xml"/><Relationship Id="rId43" Type="http://schemas.openxmlformats.org/officeDocument/2006/relationships/presProps" Target="presProps.xml"/><Relationship Id="rId44" Type="http://schemas.openxmlformats.org/officeDocument/2006/relationships/viewProps" Target="viewProps.xml"/><Relationship Id="rId4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6510918" y="9048205"/>
            <a:ext cx="491516" cy="2481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925" tIns="45464" rIns="90925" bIns="45464" numCol="1" anchor="b" anchorCtr="0" compatLnSpc="1">
            <a:prstTxWarp prst="textNoShape">
              <a:avLst/>
            </a:prstTxWarp>
          </a:bodyPr>
          <a:lstStyle>
            <a:lvl1pPr algn="r" defTabSz="909185" eaLnBrk="0" hangingPunct="0">
              <a:lnSpc>
                <a:spcPct val="100000"/>
              </a:lnSpc>
              <a:spcBef>
                <a:spcPct val="0"/>
              </a:spcBef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fld id="{AC8DF440-AC1E-4EB3-BCAA-2AAB8924A793}" type="slidenum">
              <a:rPr lang="en-US" sz="1000">
                <a:latin typeface="Museo Sans For Dell" pitchFamily="2" charset="0"/>
              </a:rPr>
              <a:pPr>
                <a:defRPr/>
              </a:pPr>
              <a:t>‹#›</a:t>
            </a:fld>
            <a:endParaRPr lang="en-US" sz="1000" dirty="0">
              <a:latin typeface="Museo Sans For Dell" pitchFamily="2" charset="0"/>
            </a:endParaRPr>
          </a:p>
        </p:txBody>
      </p:sp>
      <p:sp>
        <p:nvSpPr>
          <p:cNvPr id="2" name="fl" descr="                              Dell - Internal Use - Confidential&#10;"/>
          <p:cNvSpPr txBox="1"/>
          <p:nvPr/>
        </p:nvSpPr>
        <p:spPr>
          <a:xfrm>
            <a:off x="0" y="8973820"/>
            <a:ext cx="7010400" cy="353943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850" b="1" dirty="0" smtClean="0">
                <a:solidFill>
                  <a:srgbClr val="7F7F7F"/>
                </a:solidFill>
                <a:latin typeface="museo sans for dell" panose="02000000000000000000" pitchFamily="2" charset="0"/>
              </a:rPr>
              <a:t>                              Dell - Internal Use - Confidential</a:t>
            </a:r>
          </a:p>
          <a:p>
            <a:endParaRPr lang="en-US" sz="850" b="1" dirty="0">
              <a:solidFill>
                <a:srgbClr val="7F7F7F"/>
              </a:solidFill>
              <a:latin typeface="museo sans for dell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2683488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6038" y="384175"/>
            <a:ext cx="6988175" cy="39322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716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5084" y="4514514"/>
            <a:ext cx="5677504" cy="42637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925" tIns="45464" rIns="90925" bIns="4546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  <p:sp>
        <p:nvSpPr>
          <p:cNvPr id="716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332759" y="9086840"/>
            <a:ext cx="669675" cy="213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925" tIns="45464" rIns="90925" bIns="45464" numCol="1" anchor="b" anchorCtr="0" compatLnSpc="1">
            <a:prstTxWarp prst="textNoShape">
              <a:avLst/>
            </a:prstTxWarp>
          </a:bodyPr>
          <a:lstStyle>
            <a:lvl1pPr algn="r" defTabSz="909185" eaLnBrk="0" hangingPunct="0">
              <a:lnSpc>
                <a:spcPct val="100000"/>
              </a:lnSpc>
              <a:spcBef>
                <a:spcPct val="0"/>
              </a:spcBef>
              <a:defRPr sz="1000" b="0">
                <a:latin typeface="Museo Sans For Dell" pitchFamily="2" charset="0"/>
              </a:defRPr>
            </a:lvl1pPr>
          </a:lstStyle>
          <a:p>
            <a:pPr>
              <a:defRPr/>
            </a:pPr>
            <a:fld id="{FA04BB6B-BEDE-48E4-970F-8DFC0D4B5AE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" name="fl" descr="                              Dell - Internal Use - Confidential&#10;"/>
          <p:cNvSpPr txBox="1"/>
          <p:nvPr/>
        </p:nvSpPr>
        <p:spPr>
          <a:xfrm>
            <a:off x="0" y="8973820"/>
            <a:ext cx="7010400" cy="353943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US" sz="850" b="1" i="0" u="none" baseline="0" dirty="0" smtClean="0">
                <a:solidFill>
                  <a:srgbClr val="7F7F7F"/>
                </a:solidFill>
                <a:latin typeface="museo sans for dell" panose="02000000000000000000" pitchFamily="2" charset="0"/>
              </a:rPr>
              <a:t>                              Dell - Internal Use - Confidential</a:t>
            </a:r>
          </a:p>
          <a:p>
            <a:pPr algn="l"/>
            <a:endParaRPr lang="en-US" sz="850" b="1" i="0" u="none" baseline="0" dirty="0">
              <a:solidFill>
                <a:srgbClr val="7F7F7F"/>
              </a:solidFill>
              <a:latin typeface="museo sans for dell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7168872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Museo Sans For Dell" pitchFamily="2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Museo Sans For Dell" pitchFamily="2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Museo Sans For Dell" pitchFamily="2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Museo Sans For Dell" pitchFamily="2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Museo Sans For Dell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6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6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6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Title slide_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60846" cy="5152976"/>
          </a:xfrm>
          <a:prstGeom prst="rect">
            <a:avLst/>
          </a:prstGeom>
        </p:spPr>
      </p:pic>
      <p:sp>
        <p:nvSpPr>
          <p:cNvPr id="9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274319" y="290332"/>
            <a:ext cx="6286975" cy="1661993"/>
          </a:xfrm>
          <a:prstGeom prst="rect">
            <a:avLst/>
          </a:prstGeom>
        </p:spPr>
        <p:txBody>
          <a:bodyPr wrap="square" lIns="0" rIns="0" anchor="b" anchorCtr="0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5400" b="0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</a:t>
            </a:r>
            <a:br>
              <a:rPr lang="en-US" dirty="0" smtClean="0"/>
            </a:br>
            <a:r>
              <a:rPr lang="en-US" dirty="0" smtClean="0"/>
              <a:t>title slide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subTitle" idx="1" hasCustomPrompt="1"/>
          </p:nvPr>
        </p:nvSpPr>
        <p:spPr>
          <a:xfrm>
            <a:off x="274320" y="2252133"/>
            <a:ext cx="6286975" cy="369332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400" b="1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1294" y="3898232"/>
            <a:ext cx="2296617" cy="814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64535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left margin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267706"/>
            <a:ext cx="4865304" cy="486332"/>
          </a:xfrm>
          <a:prstGeom prst="rect">
            <a:avLst/>
          </a:prstGeom>
        </p:spPr>
        <p:txBody>
          <a:bodyPr lIns="0" rIns="0"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74320" y="1280160"/>
            <a:ext cx="4297680" cy="320040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defRPr lang="en-US" sz="2400" b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2200" b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lang="en-US" sz="2000" b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lang="en-US" sz="1800" dirty="0" smtClean="0">
                <a:solidFill>
                  <a:schemeClr val="tx2"/>
                </a:solidFill>
              </a:defRPr>
            </a:lvl4pPr>
            <a:lvl5pPr>
              <a:buClr>
                <a:schemeClr val="tx2"/>
              </a:buClr>
              <a:defRPr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edit text</a:t>
            </a:r>
          </a:p>
          <a:p>
            <a:pPr lvl="1" indent="-231775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274320" y="819150"/>
            <a:ext cx="4297680" cy="2388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4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41856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left margin with subhead and two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267706"/>
            <a:ext cx="4297680" cy="664797"/>
          </a:xfrm>
          <a:prstGeom prst="rect">
            <a:avLst/>
          </a:prstGeom>
        </p:spPr>
        <p:txBody>
          <a:bodyPr lIns="0" rIns="0"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content </a:t>
            </a:r>
            <a:br>
              <a:rPr lang="en-US" dirty="0" smtClean="0"/>
            </a:br>
            <a:r>
              <a:rPr lang="en-US" dirty="0" smtClean="0"/>
              <a:t>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74320" y="1554480"/>
            <a:ext cx="4297680" cy="301752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defRPr lang="en-US" sz="2400" b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2200" b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lang="en-US" sz="2000" b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lang="en-US" sz="1800" dirty="0" smtClean="0">
                <a:solidFill>
                  <a:schemeClr val="tx2"/>
                </a:solidFill>
              </a:defRPr>
            </a:lvl4pPr>
            <a:lvl5pPr>
              <a:defRPr lang="en-US" sz="1600" dirty="0" smtClean="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edit text</a:t>
            </a:r>
          </a:p>
          <a:p>
            <a:pPr lvl="1" indent="-231775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>
              <a:buClr>
                <a:schemeClr val="tx2"/>
              </a:buClr>
            </a:pPr>
            <a:r>
              <a:rPr lang="en-US" dirty="0" smtClean="0"/>
              <a:t>Fifth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274320" y="1159646"/>
            <a:ext cx="4297680" cy="2388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4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39486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_No 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265272"/>
            <a:ext cx="7955280" cy="664797"/>
          </a:xfrm>
          <a:prstGeom prst="rect">
            <a:avLst/>
          </a:prstGeom>
        </p:spPr>
        <p:txBody>
          <a:bodyPr lIns="0" rIns="0"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7971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_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56780" cy="5150688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1748271"/>
            <a:ext cx="6850901" cy="1495794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divider slide title 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416"/>
          <a:stretch/>
        </p:blipFill>
        <p:spPr>
          <a:xfrm>
            <a:off x="8424590" y="4589602"/>
            <a:ext cx="454018" cy="369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42965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_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1"/>
            <a:ext cx="9156778" cy="5150688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1748271"/>
            <a:ext cx="6850901" cy="1495794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divider slide title 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416"/>
          <a:stretch/>
        </p:blipFill>
        <p:spPr>
          <a:xfrm>
            <a:off x="8424590" y="4589602"/>
            <a:ext cx="454018" cy="369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71400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_Imag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1"/>
            <a:ext cx="9156778" cy="5150688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1748271"/>
            <a:ext cx="6850901" cy="1495794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divider slide title  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416"/>
          <a:stretch/>
        </p:blipFill>
        <p:spPr>
          <a:xfrm>
            <a:off x="8424590" y="4589602"/>
            <a:ext cx="454018" cy="369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16742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_Blac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1748271"/>
            <a:ext cx="6850901" cy="1495794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divider slide title 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416"/>
          <a:stretch/>
        </p:blipFill>
        <p:spPr>
          <a:xfrm>
            <a:off x="8424590" y="4589602"/>
            <a:ext cx="454018" cy="369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82033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Logo slide_Blac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29161" y="1901258"/>
            <a:ext cx="3046048" cy="1081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20092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5150644"/>
          </a:xfrm>
          <a:prstGeom prst="rect">
            <a:avLst/>
          </a:prstGeom>
          <a:solidFill>
            <a:schemeClr val="bg2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 smtClean="0">
              <a:solidFill>
                <a:schemeClr val="bg2"/>
              </a:solidFill>
              <a:latin typeface="+mn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6639" y="1208919"/>
            <a:ext cx="2251091" cy="2639649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0" y="0"/>
            <a:ext cx="9144000" cy="5150644"/>
          </a:xfrm>
          <a:prstGeom prst="rect">
            <a:avLst/>
          </a:prstGeom>
          <a:solidFill>
            <a:schemeClr val="bg2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smtClean="0">
              <a:solidFill>
                <a:schemeClr val="bg2"/>
              </a:solidFill>
              <a:latin typeface="+mn-lt"/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6639" y="1208919"/>
            <a:ext cx="2251091" cy="2639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95264"/>
      </p:ext>
    </p:extLst>
  </p:cSld>
  <p:clrMapOvr>
    <a:masterClrMapping/>
  </p:clrMapOvr>
  <p:transition spd="med">
    <p:wipe dir="r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5150644"/>
          </a:xfrm>
          <a:prstGeom prst="rect">
            <a:avLst/>
          </a:prstGeom>
          <a:solidFill>
            <a:schemeClr val="bg2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 smtClean="0">
              <a:solidFill>
                <a:schemeClr val="bg2"/>
              </a:solidFill>
              <a:latin typeface="+mn-lt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5545" y="803744"/>
            <a:ext cx="3252909" cy="354315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198454" y="544040"/>
            <a:ext cx="2483372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3200" b="1" dirty="0" smtClean="0">
                <a:solidFill>
                  <a:schemeClr val="tx2"/>
                </a:solidFill>
                <a:latin typeface="+mn-lt"/>
              </a:rPr>
              <a:t>#CodeOpen</a:t>
            </a:r>
          </a:p>
        </p:txBody>
      </p:sp>
    </p:spTree>
    <p:extLst>
      <p:ext uri="{BB962C8B-B14F-4D97-AF65-F5344CB8AC3E}">
        <p14:creationId xmlns:p14="http://schemas.microsoft.com/office/powerpoint/2010/main" val="1820015626"/>
      </p:ext>
    </p:extLst>
  </p:cSld>
  <p:clrMapOvr>
    <a:masterClrMapping/>
  </p:clrMapOvr>
  <p:transition spd="med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_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60844" cy="5152975"/>
          </a:xfrm>
          <a:prstGeom prst="rect">
            <a:avLst/>
          </a:prstGeom>
        </p:spPr>
      </p:pic>
      <p:sp>
        <p:nvSpPr>
          <p:cNvPr id="9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274320" y="289726"/>
            <a:ext cx="6286974" cy="1661993"/>
          </a:xfrm>
          <a:prstGeom prst="rect">
            <a:avLst/>
          </a:prstGeom>
        </p:spPr>
        <p:txBody>
          <a:bodyPr wrap="square" lIns="0" rIns="0" anchor="b" anchorCtr="0">
            <a:normAutofit/>
          </a:bodyPr>
          <a:lstStyle>
            <a:lvl1pPr>
              <a:defRPr lang="en-US" sz="5400" i="0" dirty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>
              <a:lnSpc>
                <a:spcPct val="100000"/>
              </a:lnSpc>
              <a:spcAft>
                <a:spcPts val="0"/>
              </a:spcAft>
            </a:pPr>
            <a:r>
              <a:rPr lang="en-US" dirty="0" smtClean="0"/>
              <a:t>Click to edit</a:t>
            </a:r>
            <a:br>
              <a:rPr lang="en-US" dirty="0" smtClean="0"/>
            </a:br>
            <a:r>
              <a:rPr lang="en-US" dirty="0" smtClean="0"/>
              <a:t>title slide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subTitle" idx="1" hasCustomPrompt="1"/>
          </p:nvPr>
        </p:nvSpPr>
        <p:spPr>
          <a:xfrm>
            <a:off x="274320" y="2252133"/>
            <a:ext cx="6286974" cy="369332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400" b="1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1294" y="3898232"/>
            <a:ext cx="2296617" cy="814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61589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5150644"/>
          </a:xfrm>
          <a:prstGeom prst="rect">
            <a:avLst/>
          </a:prstGeom>
          <a:solidFill>
            <a:schemeClr val="bg2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 smtClean="0">
              <a:solidFill>
                <a:schemeClr val="bg2"/>
              </a:solidFill>
              <a:latin typeface="+mn-lt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5545" y="803744"/>
            <a:ext cx="3252909" cy="354315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198454" y="544040"/>
            <a:ext cx="2483372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3200" b="1" dirty="0" smtClean="0">
                <a:solidFill>
                  <a:schemeClr val="tx2"/>
                </a:solidFill>
                <a:latin typeface="+mn-lt"/>
              </a:rPr>
              <a:t>#CodeOpen</a:t>
            </a:r>
          </a:p>
        </p:txBody>
      </p:sp>
      <p:sp>
        <p:nvSpPr>
          <p:cNvPr id="10" name="Rectangle 9"/>
          <p:cNvSpPr/>
          <p:nvPr/>
        </p:nvSpPr>
        <p:spPr>
          <a:xfrm>
            <a:off x="1" y="0"/>
            <a:ext cx="9144000" cy="5143500"/>
          </a:xfrm>
          <a:prstGeom prst="rect">
            <a:avLst/>
          </a:prstGeom>
          <a:solidFill>
            <a:schemeClr val="bg2">
              <a:alpha val="68000"/>
            </a:schemeClr>
          </a:solidFill>
          <a:ln w="127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425567" y="1739969"/>
            <a:ext cx="429286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0" dirty="0" smtClean="0">
                <a:solidFill>
                  <a:schemeClr val="tx2"/>
                </a:solidFill>
                <a:latin typeface="+mn-lt"/>
                <a:cs typeface="Avenir Book"/>
              </a:rPr>
              <a:t>Demo</a:t>
            </a:r>
            <a:endParaRPr lang="en-US" sz="10000" dirty="0">
              <a:solidFill>
                <a:schemeClr val="tx2"/>
              </a:solidFill>
              <a:latin typeface="+mn-lt"/>
              <a:cs typeface="Avenir Book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2425567" y="1739969"/>
            <a:ext cx="429286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0" dirty="0" smtClean="0">
                <a:solidFill>
                  <a:schemeClr val="tx2"/>
                </a:solidFill>
                <a:latin typeface="+mn-lt"/>
                <a:cs typeface="Avenir Book"/>
              </a:rPr>
              <a:t>Demo</a:t>
            </a:r>
            <a:endParaRPr lang="en-US" sz="10000" dirty="0">
              <a:solidFill>
                <a:schemeClr val="tx2"/>
              </a:solidFill>
              <a:latin typeface="+mn-lt"/>
              <a:cs typeface="Avenir Book"/>
            </a:endParaRPr>
          </a:p>
        </p:txBody>
      </p:sp>
    </p:spTree>
    <p:extLst>
      <p:ext uri="{BB962C8B-B14F-4D97-AF65-F5344CB8AC3E}">
        <p14:creationId xmlns:p14="http://schemas.microsoft.com/office/powerpoint/2010/main" val="245558314"/>
      </p:ext>
    </p:extLst>
  </p:cSld>
  <p:clrMapOvr>
    <a:masterClrMapping/>
  </p:clrMapOvr>
  <p:transition spd="med">
    <p:wipe dir="r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5150644"/>
          </a:xfrm>
          <a:prstGeom prst="rect">
            <a:avLst/>
          </a:prstGeom>
          <a:solidFill>
            <a:schemeClr val="bg2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 smtClean="0">
              <a:solidFill>
                <a:schemeClr val="bg2"/>
              </a:solidFill>
              <a:latin typeface="+mn-lt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5545" y="803744"/>
            <a:ext cx="3252909" cy="354315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198454" y="544040"/>
            <a:ext cx="2483372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3200" b="1" dirty="0" smtClean="0">
                <a:solidFill>
                  <a:schemeClr val="tx2"/>
                </a:solidFill>
                <a:latin typeface="+mn-lt"/>
              </a:rPr>
              <a:t>#CodeOpen</a:t>
            </a:r>
          </a:p>
        </p:txBody>
      </p:sp>
      <p:sp>
        <p:nvSpPr>
          <p:cNvPr id="9" name="Rectangle 8"/>
          <p:cNvSpPr/>
          <p:nvPr/>
        </p:nvSpPr>
        <p:spPr>
          <a:xfrm>
            <a:off x="1" y="0"/>
            <a:ext cx="9144000" cy="5143500"/>
          </a:xfrm>
          <a:prstGeom prst="rect">
            <a:avLst/>
          </a:prstGeom>
          <a:solidFill>
            <a:schemeClr val="bg2">
              <a:alpha val="68000"/>
            </a:schemeClr>
          </a:solidFill>
          <a:ln w="127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75385" y="1739969"/>
            <a:ext cx="830860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0" dirty="0" smtClean="0">
                <a:solidFill>
                  <a:schemeClr val="tx2"/>
                </a:solidFill>
                <a:latin typeface="+mn-lt"/>
                <a:cs typeface="Avenir Book"/>
              </a:rPr>
              <a:t>Thank you</a:t>
            </a:r>
            <a:endParaRPr lang="en-US" sz="10000" dirty="0">
              <a:solidFill>
                <a:schemeClr val="tx2"/>
              </a:solidFill>
              <a:latin typeface="+mn-lt"/>
              <a:cs typeface="Avenir Book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375385" y="1739969"/>
            <a:ext cx="830860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0" dirty="0" smtClean="0">
                <a:solidFill>
                  <a:schemeClr val="tx2"/>
                </a:solidFill>
                <a:latin typeface="+mn-lt"/>
                <a:cs typeface="Avenir Book"/>
              </a:rPr>
              <a:t>Thank you</a:t>
            </a:r>
            <a:endParaRPr lang="en-US" sz="10000" dirty="0">
              <a:solidFill>
                <a:schemeClr val="tx2"/>
              </a:solidFill>
              <a:latin typeface="+mn-lt"/>
              <a:cs typeface="Avenir Book"/>
            </a:endParaRPr>
          </a:p>
        </p:txBody>
      </p:sp>
    </p:spTree>
    <p:extLst>
      <p:ext uri="{BB962C8B-B14F-4D97-AF65-F5344CB8AC3E}">
        <p14:creationId xmlns:p14="http://schemas.microsoft.com/office/powerpoint/2010/main" val="1782497511"/>
      </p:ext>
    </p:extLst>
  </p:cSld>
  <p:clrMapOvr>
    <a:masterClrMapping/>
  </p:clrMapOvr>
  <p:transition spd="med">
    <p:wipe dir="r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Logo slide_Blac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9161" y="2257138"/>
            <a:ext cx="3046048" cy="54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50950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_Imag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60844" cy="5152975"/>
          </a:xfrm>
          <a:prstGeom prst="rect">
            <a:avLst/>
          </a:prstGeom>
        </p:spPr>
      </p:pic>
      <p:sp>
        <p:nvSpPr>
          <p:cNvPr id="9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274319" y="288114"/>
            <a:ext cx="6286975" cy="1661993"/>
          </a:xfrm>
          <a:prstGeom prst="rect">
            <a:avLst/>
          </a:prstGeom>
        </p:spPr>
        <p:txBody>
          <a:bodyPr wrap="square" lIns="0" rIns="0" anchor="b" anchorCtr="0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5400" b="0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</a:t>
            </a:r>
            <a:br>
              <a:rPr lang="en-US" dirty="0" smtClean="0"/>
            </a:br>
            <a:r>
              <a:rPr lang="en-US" dirty="0" smtClean="0"/>
              <a:t>title slide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subTitle" idx="1" hasCustomPrompt="1"/>
          </p:nvPr>
        </p:nvSpPr>
        <p:spPr>
          <a:xfrm>
            <a:off x="274320" y="2252133"/>
            <a:ext cx="6286975" cy="369332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400" b="1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1294" y="3898232"/>
            <a:ext cx="2296617" cy="814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89899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_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5150644"/>
          </a:xfrm>
          <a:prstGeom prst="rect">
            <a:avLst/>
          </a:prstGeom>
          <a:solidFill>
            <a:schemeClr val="bg2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 smtClean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361476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274320" y="289291"/>
            <a:ext cx="6286974" cy="1661993"/>
          </a:xfrm>
          <a:prstGeom prst="rect">
            <a:avLst/>
          </a:prstGeom>
        </p:spPr>
        <p:txBody>
          <a:bodyPr wrap="square" lIns="0" rIns="0" anchor="b" anchorCtr="0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5400" b="0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</a:t>
            </a:r>
            <a:br>
              <a:rPr lang="en-US" dirty="0" smtClean="0"/>
            </a:br>
            <a:r>
              <a:rPr lang="en-US" dirty="0" smtClean="0"/>
              <a:t>title slide</a:t>
            </a:r>
          </a:p>
        </p:txBody>
      </p:sp>
      <p:sp>
        <p:nvSpPr>
          <p:cNvPr id="361477" name="Text Placeholder 12"/>
          <p:cNvSpPr>
            <a:spLocks noGrp="1"/>
          </p:cNvSpPr>
          <p:nvPr>
            <p:ph type="subTitle" idx="1" hasCustomPrompt="1"/>
          </p:nvPr>
        </p:nvSpPr>
        <p:spPr>
          <a:xfrm>
            <a:off x="274320" y="2252133"/>
            <a:ext cx="6286974" cy="369332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400" b="1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1294" y="3898232"/>
            <a:ext cx="2296617" cy="814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20869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8" y="264629"/>
            <a:ext cx="7955280" cy="640080"/>
          </a:xfrm>
          <a:prstGeom prst="rect">
            <a:avLst/>
          </a:prstGeom>
        </p:spPr>
        <p:txBody>
          <a:bodyPr lIns="0" rIns="0"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74319" y="1280160"/>
            <a:ext cx="7955279" cy="320040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None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aseline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210088084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Bulleted 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265272"/>
            <a:ext cx="7955280" cy="640080"/>
          </a:xfrm>
          <a:prstGeom prst="rect">
            <a:avLst/>
          </a:prstGeom>
        </p:spPr>
        <p:txBody>
          <a:bodyPr lIns="0" rIns="0"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74319" y="1280160"/>
            <a:ext cx="7955279" cy="320040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2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800" baseline="0">
                <a:solidFill>
                  <a:schemeClr val="tx2"/>
                </a:solidFill>
                <a:latin typeface="+mn-lt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600">
                <a:solidFill>
                  <a:schemeClr val="tx2"/>
                </a:solidFill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7827155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274319" y="1097280"/>
            <a:ext cx="7955280" cy="2388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4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265271"/>
            <a:ext cx="7955280" cy="640080"/>
          </a:xfrm>
          <a:prstGeom prst="rect">
            <a:avLst/>
          </a:prstGeom>
        </p:spPr>
        <p:txBody>
          <a:bodyPr lIns="0" rIns="0">
            <a:normAutofit/>
          </a:bodyPr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content page title 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74320" y="1554480"/>
            <a:ext cx="7955280" cy="301752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2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800" baseline="0">
                <a:solidFill>
                  <a:schemeClr val="tx2"/>
                </a:solidFill>
                <a:latin typeface="+mj-lt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600" baseline="0">
                <a:solidFill>
                  <a:schemeClr val="tx2"/>
                </a:solidFill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4652221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two colum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265272"/>
            <a:ext cx="7955280" cy="640080"/>
          </a:xfrm>
          <a:prstGeom prst="rect">
            <a:avLst/>
          </a:prstGeom>
        </p:spPr>
        <p:txBody>
          <a:bodyPr lIns="0" rIns="0"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content page title 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274320" y="1280160"/>
            <a:ext cx="3840480" cy="320040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2400" b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2200" b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2000" b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00" b="0">
                <a:solidFill>
                  <a:schemeClr val="tx2"/>
                </a:solidFill>
                <a:latin typeface="+mn-lt"/>
              </a:defRPr>
            </a:lvl4pPr>
            <a:lvl5pPr>
              <a:buClr>
                <a:schemeClr val="tx2"/>
              </a:buClr>
              <a:defRPr sz="1800" b="0">
                <a:solidFill>
                  <a:schemeClr val="tx2"/>
                </a:solidFill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</a:t>
            </a:r>
          </a:p>
          <a:p>
            <a:pPr lvl="4"/>
            <a:r>
              <a:rPr lang="en-US" dirty="0" smtClean="0"/>
              <a:t>Fifth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4389120" y="1280160"/>
            <a:ext cx="3840480" cy="320040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defRPr lang="en-US" sz="2400" b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2200" b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lang="en-US" sz="2000" b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lang="en-US" sz="1800" b="0" dirty="0" smtClean="0">
                <a:solidFill>
                  <a:schemeClr val="tx2"/>
                </a:solidFill>
                <a:latin typeface="+mn-lt"/>
              </a:defRPr>
            </a:lvl4pPr>
            <a:lvl5pPr>
              <a:defRPr lang="en-US" b="0" dirty="0" smtClean="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edit text</a:t>
            </a:r>
          </a:p>
          <a:p>
            <a:pPr lvl="1" indent="-231775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</a:t>
            </a:r>
          </a:p>
          <a:p>
            <a:pPr lvl="4">
              <a:buClr>
                <a:schemeClr val="tx2"/>
              </a:buClr>
            </a:pPr>
            <a:r>
              <a:rPr lang="en-US" dirty="0" smtClean="0"/>
              <a:t>Fifth</a:t>
            </a:r>
          </a:p>
        </p:txBody>
      </p:sp>
    </p:spTree>
    <p:extLst>
      <p:ext uri="{BB962C8B-B14F-4D97-AF65-F5344CB8AC3E}">
        <p14:creationId xmlns:p14="http://schemas.microsoft.com/office/powerpoint/2010/main" val="62450822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left margi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76781" y="267705"/>
            <a:ext cx="4285279" cy="640080"/>
          </a:xfrm>
          <a:prstGeom prst="rect">
            <a:avLst/>
          </a:prstGeom>
        </p:spPr>
        <p:txBody>
          <a:bodyPr lIns="0" rIns="0"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274320" y="1280160"/>
            <a:ext cx="4283860" cy="320040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defRPr lang="en-US" sz="2400" b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2200" b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lang="en-US" sz="2000" b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00">
                <a:solidFill>
                  <a:schemeClr val="tx2"/>
                </a:solidFill>
              </a:defRPr>
            </a:lvl4pPr>
            <a:lvl5pPr>
              <a:buClr>
                <a:schemeClr val="tx2"/>
              </a:buClr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to edit text</a:t>
            </a:r>
          </a:p>
          <a:p>
            <a:pPr lvl="1" indent="-231775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</a:t>
            </a:r>
          </a:p>
          <a:p>
            <a:pPr lvl="4"/>
            <a:r>
              <a:rPr lang="en-US" dirty="0" smtClean="0"/>
              <a:t>Fifth</a:t>
            </a:r>
          </a:p>
        </p:txBody>
      </p:sp>
    </p:spTree>
    <p:extLst>
      <p:ext uri="{BB962C8B-B14F-4D97-AF65-F5344CB8AC3E}">
        <p14:creationId xmlns:p14="http://schemas.microsoft.com/office/powerpoint/2010/main" val="135720510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theme" Target="../theme/theme1.xml"/><Relationship Id="rId24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0" y="0"/>
            <a:ext cx="9144000" cy="5150644"/>
          </a:xfrm>
          <a:prstGeom prst="rect">
            <a:avLst/>
          </a:prstGeom>
          <a:solidFill>
            <a:schemeClr val="bg2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 smtClean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16" name="TextBox 15" hidden="1"/>
          <p:cNvSpPr txBox="1"/>
          <p:nvPr/>
        </p:nvSpPr>
        <p:spPr>
          <a:xfrm>
            <a:off x="1895476" y="4825328"/>
            <a:ext cx="649537" cy="12465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fld id="{E00CF047-7350-4707-AA1A-E56FA69586CC}" type="datetime1">
              <a:rPr lang="en-US" sz="9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</a:rPr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t>10/10/16</a:t>
            </a:fld>
            <a:endParaRPr lang="en-US" sz="900" dirty="0" smtClean="0">
              <a:solidFill>
                <a:schemeClr val="bg2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13" name="TextBox 12" hidden="1"/>
          <p:cNvSpPr txBox="1"/>
          <p:nvPr/>
        </p:nvSpPr>
        <p:spPr>
          <a:xfrm>
            <a:off x="1895476" y="4825328"/>
            <a:ext cx="649537" cy="12465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fld id="{E00CF047-7350-4707-AA1A-E56FA69586CC}" type="datetime1">
              <a:rPr lang="en-US" sz="9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</a:rPr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t>10/10/16</a:t>
            </a:fld>
            <a:endParaRPr lang="en-US" sz="900" dirty="0" smtClean="0">
              <a:solidFill>
                <a:schemeClr val="bg2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-12699" y="-1"/>
            <a:ext cx="9156699" cy="1097280"/>
          </a:xfrm>
          <a:custGeom>
            <a:avLst/>
            <a:gdLst>
              <a:gd name="connsiteX0" fmla="*/ 0 w 9144000"/>
              <a:gd name="connsiteY0" fmla="*/ 0 h 1219474"/>
              <a:gd name="connsiteX1" fmla="*/ 9144000 w 9144000"/>
              <a:gd name="connsiteY1" fmla="*/ 0 h 1219474"/>
              <a:gd name="connsiteX2" fmla="*/ 9144000 w 9144000"/>
              <a:gd name="connsiteY2" fmla="*/ 1219474 h 1219474"/>
              <a:gd name="connsiteX3" fmla="*/ 0 w 9144000"/>
              <a:gd name="connsiteY3" fmla="*/ 1219474 h 1219474"/>
              <a:gd name="connsiteX4" fmla="*/ 0 w 9144000"/>
              <a:gd name="connsiteY4" fmla="*/ 0 h 1219474"/>
              <a:gd name="connsiteX0" fmla="*/ 0 w 9156700"/>
              <a:gd name="connsiteY0" fmla="*/ 355600 h 1219474"/>
              <a:gd name="connsiteX1" fmla="*/ 9156700 w 9156700"/>
              <a:gd name="connsiteY1" fmla="*/ 0 h 1219474"/>
              <a:gd name="connsiteX2" fmla="*/ 9156700 w 9156700"/>
              <a:gd name="connsiteY2" fmla="*/ 1219474 h 1219474"/>
              <a:gd name="connsiteX3" fmla="*/ 12700 w 9156700"/>
              <a:gd name="connsiteY3" fmla="*/ 1219474 h 1219474"/>
              <a:gd name="connsiteX4" fmla="*/ 0 w 9156700"/>
              <a:gd name="connsiteY4" fmla="*/ 355600 h 1219474"/>
              <a:gd name="connsiteX0" fmla="*/ 0 w 9169400"/>
              <a:gd name="connsiteY0" fmla="*/ 12700 h 876574"/>
              <a:gd name="connsiteX1" fmla="*/ 9169400 w 9169400"/>
              <a:gd name="connsiteY1" fmla="*/ 0 h 876574"/>
              <a:gd name="connsiteX2" fmla="*/ 9156700 w 9169400"/>
              <a:gd name="connsiteY2" fmla="*/ 876574 h 876574"/>
              <a:gd name="connsiteX3" fmla="*/ 12700 w 9169400"/>
              <a:gd name="connsiteY3" fmla="*/ 876574 h 876574"/>
              <a:gd name="connsiteX4" fmla="*/ 0 w 9169400"/>
              <a:gd name="connsiteY4" fmla="*/ 12700 h 876574"/>
              <a:gd name="connsiteX0" fmla="*/ 0 w 9169400"/>
              <a:gd name="connsiteY0" fmla="*/ 0 h 914674"/>
              <a:gd name="connsiteX1" fmla="*/ 9169400 w 9169400"/>
              <a:gd name="connsiteY1" fmla="*/ 38100 h 914674"/>
              <a:gd name="connsiteX2" fmla="*/ 9156700 w 9169400"/>
              <a:gd name="connsiteY2" fmla="*/ 914674 h 914674"/>
              <a:gd name="connsiteX3" fmla="*/ 12700 w 9169400"/>
              <a:gd name="connsiteY3" fmla="*/ 914674 h 914674"/>
              <a:gd name="connsiteX4" fmla="*/ 0 w 9169400"/>
              <a:gd name="connsiteY4" fmla="*/ 0 h 914674"/>
              <a:gd name="connsiteX0" fmla="*/ 0 w 9169400"/>
              <a:gd name="connsiteY0" fmla="*/ 0 h 876574"/>
              <a:gd name="connsiteX1" fmla="*/ 9169400 w 9169400"/>
              <a:gd name="connsiteY1" fmla="*/ 0 h 876574"/>
              <a:gd name="connsiteX2" fmla="*/ 9156700 w 9169400"/>
              <a:gd name="connsiteY2" fmla="*/ 876574 h 876574"/>
              <a:gd name="connsiteX3" fmla="*/ 12700 w 9169400"/>
              <a:gd name="connsiteY3" fmla="*/ 876574 h 876574"/>
              <a:gd name="connsiteX4" fmla="*/ 0 w 9169400"/>
              <a:gd name="connsiteY4" fmla="*/ 0 h 876574"/>
              <a:gd name="connsiteX0" fmla="*/ 0 w 9169400"/>
              <a:gd name="connsiteY0" fmla="*/ 190500 h 1067074"/>
              <a:gd name="connsiteX1" fmla="*/ 9169400 w 9169400"/>
              <a:gd name="connsiteY1" fmla="*/ 0 h 1067074"/>
              <a:gd name="connsiteX2" fmla="*/ 9156700 w 9169400"/>
              <a:gd name="connsiteY2" fmla="*/ 1067074 h 1067074"/>
              <a:gd name="connsiteX3" fmla="*/ 12700 w 9169400"/>
              <a:gd name="connsiteY3" fmla="*/ 1067074 h 1067074"/>
              <a:gd name="connsiteX4" fmla="*/ 0 w 9169400"/>
              <a:gd name="connsiteY4" fmla="*/ 190500 h 1067074"/>
              <a:gd name="connsiteX0" fmla="*/ 0 w 9169400"/>
              <a:gd name="connsiteY0" fmla="*/ 254000 h 1130574"/>
              <a:gd name="connsiteX1" fmla="*/ 9169400 w 9169400"/>
              <a:gd name="connsiteY1" fmla="*/ 0 h 1130574"/>
              <a:gd name="connsiteX2" fmla="*/ 9156700 w 9169400"/>
              <a:gd name="connsiteY2" fmla="*/ 1130574 h 1130574"/>
              <a:gd name="connsiteX3" fmla="*/ 12700 w 9169400"/>
              <a:gd name="connsiteY3" fmla="*/ 1130574 h 1130574"/>
              <a:gd name="connsiteX4" fmla="*/ 0 w 9169400"/>
              <a:gd name="connsiteY4" fmla="*/ 254000 h 1130574"/>
              <a:gd name="connsiteX0" fmla="*/ 25400 w 9156700"/>
              <a:gd name="connsiteY0" fmla="*/ 38100 h 1130574"/>
              <a:gd name="connsiteX1" fmla="*/ 9156700 w 9156700"/>
              <a:gd name="connsiteY1" fmla="*/ 0 h 1130574"/>
              <a:gd name="connsiteX2" fmla="*/ 9144000 w 9156700"/>
              <a:gd name="connsiteY2" fmla="*/ 1130574 h 1130574"/>
              <a:gd name="connsiteX3" fmla="*/ 0 w 9156700"/>
              <a:gd name="connsiteY3" fmla="*/ 1130574 h 1130574"/>
              <a:gd name="connsiteX4" fmla="*/ 25400 w 9156700"/>
              <a:gd name="connsiteY4" fmla="*/ 38100 h 1130574"/>
              <a:gd name="connsiteX0" fmla="*/ 25400 w 9194871"/>
              <a:gd name="connsiteY0" fmla="*/ 38100 h 1130574"/>
              <a:gd name="connsiteX1" fmla="*/ 9156700 w 9194871"/>
              <a:gd name="connsiteY1" fmla="*/ 0 h 1130574"/>
              <a:gd name="connsiteX2" fmla="*/ 9194871 w 9194871"/>
              <a:gd name="connsiteY2" fmla="*/ 720847 h 1130574"/>
              <a:gd name="connsiteX3" fmla="*/ 0 w 9194871"/>
              <a:gd name="connsiteY3" fmla="*/ 1130574 h 1130574"/>
              <a:gd name="connsiteX4" fmla="*/ 25400 w 9194871"/>
              <a:gd name="connsiteY4" fmla="*/ 38100 h 1130574"/>
              <a:gd name="connsiteX0" fmla="*/ 25400 w 9220306"/>
              <a:gd name="connsiteY0" fmla="*/ 38100 h 1130574"/>
              <a:gd name="connsiteX1" fmla="*/ 9156700 w 9220306"/>
              <a:gd name="connsiteY1" fmla="*/ 0 h 1130574"/>
              <a:gd name="connsiteX2" fmla="*/ 9220306 w 9220306"/>
              <a:gd name="connsiteY2" fmla="*/ 475010 h 1130574"/>
              <a:gd name="connsiteX3" fmla="*/ 0 w 9220306"/>
              <a:gd name="connsiteY3" fmla="*/ 1130574 h 1130574"/>
              <a:gd name="connsiteX4" fmla="*/ 25400 w 9220306"/>
              <a:gd name="connsiteY4" fmla="*/ 38100 h 1130574"/>
              <a:gd name="connsiteX0" fmla="*/ 0 w 9194906"/>
              <a:gd name="connsiteY0" fmla="*/ 38100 h 990096"/>
              <a:gd name="connsiteX1" fmla="*/ 9131300 w 9194906"/>
              <a:gd name="connsiteY1" fmla="*/ 0 h 990096"/>
              <a:gd name="connsiteX2" fmla="*/ 9194906 w 9194906"/>
              <a:gd name="connsiteY2" fmla="*/ 475010 h 990096"/>
              <a:gd name="connsiteX3" fmla="*/ 35 w 9194906"/>
              <a:gd name="connsiteY3" fmla="*/ 990096 h 990096"/>
              <a:gd name="connsiteX4" fmla="*/ 0 w 9194906"/>
              <a:gd name="connsiteY4" fmla="*/ 38100 h 990096"/>
              <a:gd name="connsiteX0" fmla="*/ 0 w 9131318"/>
              <a:gd name="connsiteY0" fmla="*/ 38100 h 990096"/>
              <a:gd name="connsiteX1" fmla="*/ 9131300 w 9131318"/>
              <a:gd name="connsiteY1" fmla="*/ 0 h 990096"/>
              <a:gd name="connsiteX2" fmla="*/ 9131318 w 9131318"/>
              <a:gd name="connsiteY2" fmla="*/ 475010 h 990096"/>
              <a:gd name="connsiteX3" fmla="*/ 35 w 9131318"/>
              <a:gd name="connsiteY3" fmla="*/ 990096 h 990096"/>
              <a:gd name="connsiteX4" fmla="*/ 0 w 9131318"/>
              <a:gd name="connsiteY4" fmla="*/ 38100 h 990096"/>
              <a:gd name="connsiteX0" fmla="*/ 0 w 9131318"/>
              <a:gd name="connsiteY0" fmla="*/ 13180 h 990096"/>
              <a:gd name="connsiteX1" fmla="*/ 9131300 w 9131318"/>
              <a:gd name="connsiteY1" fmla="*/ 0 h 990096"/>
              <a:gd name="connsiteX2" fmla="*/ 9131318 w 9131318"/>
              <a:gd name="connsiteY2" fmla="*/ 475010 h 990096"/>
              <a:gd name="connsiteX3" fmla="*/ 35 w 9131318"/>
              <a:gd name="connsiteY3" fmla="*/ 990096 h 990096"/>
              <a:gd name="connsiteX4" fmla="*/ 0 w 9131318"/>
              <a:gd name="connsiteY4" fmla="*/ 13180 h 990096"/>
              <a:gd name="connsiteX0" fmla="*/ 0 w 9131318"/>
              <a:gd name="connsiteY0" fmla="*/ 0 h 1026756"/>
              <a:gd name="connsiteX1" fmla="*/ 9131300 w 9131318"/>
              <a:gd name="connsiteY1" fmla="*/ 36660 h 1026756"/>
              <a:gd name="connsiteX2" fmla="*/ 9131318 w 9131318"/>
              <a:gd name="connsiteY2" fmla="*/ 511670 h 1026756"/>
              <a:gd name="connsiteX3" fmla="*/ 35 w 9131318"/>
              <a:gd name="connsiteY3" fmla="*/ 1026756 h 1026756"/>
              <a:gd name="connsiteX4" fmla="*/ 0 w 9131318"/>
              <a:gd name="connsiteY4" fmla="*/ 0 h 1026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31318" h="1026756">
                <a:moveTo>
                  <a:pt x="0" y="0"/>
                </a:moveTo>
                <a:lnTo>
                  <a:pt x="9131300" y="36660"/>
                </a:lnTo>
                <a:cubicBezTo>
                  <a:pt x="9131306" y="194997"/>
                  <a:pt x="9131312" y="353333"/>
                  <a:pt x="9131318" y="511670"/>
                </a:cubicBezTo>
                <a:lnTo>
                  <a:pt x="35" y="1026756"/>
                </a:lnTo>
                <a:cubicBezTo>
                  <a:pt x="23" y="709424"/>
                  <a:pt x="12" y="317332"/>
                  <a:pt x="0" y="0"/>
                </a:cubicBezTo>
                <a:close/>
              </a:path>
            </a:pathLst>
          </a:custGeom>
          <a:solidFill>
            <a:schemeClr val="bg1">
              <a:alpha val="23000"/>
            </a:schemeClr>
          </a:solidFill>
          <a:ln>
            <a:noFill/>
          </a:ln>
        </p:spPr>
        <p:txBody>
          <a:bodyPr wrap="square" lIns="360000" tIns="360000" rIns="360000" bIns="360000" rtlCol="0" anchor="ctr">
            <a:spAutoFit/>
          </a:bodyPr>
          <a:lstStyle/>
          <a:p>
            <a:pPr>
              <a:lnSpc>
                <a:spcPct val="90000"/>
              </a:lnSpc>
            </a:pPr>
            <a:endParaRPr lang="en-US" sz="1400" dirty="0">
              <a:solidFill>
                <a:schemeClr val="bg1">
                  <a:lumMod val="65000"/>
                </a:schemeClr>
              </a:solidFill>
              <a:latin typeface="Avenir Book"/>
              <a:cs typeface="Avenir Book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2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56553"/>
          <a:stretch/>
        </p:blipFill>
        <p:spPr>
          <a:xfrm>
            <a:off x="8424590" y="4589409"/>
            <a:ext cx="452069" cy="369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112074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4470" r:id="rId1"/>
    <p:sldLayoutId id="2147484471" r:id="rId2"/>
    <p:sldLayoutId id="2147484472" r:id="rId3"/>
    <p:sldLayoutId id="2147484473" r:id="rId4"/>
    <p:sldLayoutId id="2147484474" r:id="rId5"/>
    <p:sldLayoutId id="2147484475" r:id="rId6"/>
    <p:sldLayoutId id="2147484476" r:id="rId7"/>
    <p:sldLayoutId id="2147484477" r:id="rId8"/>
    <p:sldLayoutId id="2147484478" r:id="rId9"/>
    <p:sldLayoutId id="2147484479" r:id="rId10"/>
    <p:sldLayoutId id="2147484480" r:id="rId11"/>
    <p:sldLayoutId id="2147484481" r:id="rId12"/>
    <p:sldLayoutId id="2147484482" r:id="rId13"/>
    <p:sldLayoutId id="2147484483" r:id="rId14"/>
    <p:sldLayoutId id="2147484484" r:id="rId15"/>
    <p:sldLayoutId id="2147484485" r:id="rId16"/>
    <p:sldLayoutId id="2147484486" r:id="rId17"/>
    <p:sldLayoutId id="2147484487" r:id="rId18"/>
    <p:sldLayoutId id="2147484488" r:id="rId19"/>
    <p:sldLayoutId id="2147484489" r:id="rId20"/>
    <p:sldLayoutId id="2147484490" r:id="rId21"/>
    <p:sldLayoutId id="2147484491" r:id="rId22"/>
  </p:sldLayoutIdLst>
  <p:transition spd="med">
    <p:wipe dir="r"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0" cap="none" baseline="0">
          <a:solidFill>
            <a:schemeClr val="bg1"/>
          </a:solidFill>
          <a:latin typeface="+mj-lt"/>
          <a:ea typeface="Museo Sans For Dell" panose="02000000000000000000" pitchFamily="2" charset="0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5pPr>
      <a:lvl6pPr marL="4572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6pPr>
      <a:lvl7pPr marL="9144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7pPr>
      <a:lvl8pPr marL="13716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8pPr>
      <a:lvl9pPr marL="18288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9pPr>
    </p:titleStyle>
    <p:bodyStyle>
      <a:lvl1pPr marL="228600" indent="-228600" algn="l" rtl="0" eaLnBrk="1" fontAlgn="base" hangingPunct="1">
        <a:lnSpc>
          <a:spcPct val="100000"/>
        </a:lnSpc>
        <a:spcBef>
          <a:spcPts val="1200"/>
        </a:spcBef>
        <a:spcAft>
          <a:spcPts val="0"/>
        </a:spcAft>
        <a:buClr>
          <a:srgbClr val="AAAAAA"/>
        </a:buClr>
        <a:buFont typeface="Arial" pitchFamily="34" charset="0"/>
        <a:buChar char="•"/>
        <a:defRPr sz="1400">
          <a:solidFill>
            <a:srgbClr val="000000"/>
          </a:solidFill>
          <a:latin typeface="+mj-lt"/>
          <a:ea typeface="Museo Sans For Dell" pitchFamily="2" charset="0"/>
          <a:cs typeface="+mn-cs"/>
        </a:defRPr>
      </a:lvl1pPr>
      <a:lvl2pPr marL="574675" indent="-233363" algn="l" rtl="0" eaLnBrk="1" fontAlgn="base" hangingPunct="1">
        <a:lnSpc>
          <a:spcPct val="100000"/>
        </a:lnSpc>
        <a:spcBef>
          <a:spcPts val="300"/>
        </a:spcBef>
        <a:spcAft>
          <a:spcPts val="0"/>
        </a:spcAft>
        <a:buClr>
          <a:srgbClr val="AAAAAA"/>
        </a:buClr>
        <a:buFont typeface="Museo Sans For Dell" pitchFamily="2" charset="0"/>
        <a:buChar char="–"/>
        <a:defRPr sz="1200" baseline="0">
          <a:solidFill>
            <a:srgbClr val="000000"/>
          </a:solidFill>
          <a:latin typeface="+mj-lt"/>
          <a:ea typeface="Museo Sans For Dell" pitchFamily="2" charset="0"/>
        </a:defRPr>
      </a:lvl2pPr>
      <a:lvl3pPr marL="909638" indent="-220663" algn="l" rtl="0" eaLnBrk="1" fontAlgn="base" hangingPunct="1">
        <a:lnSpc>
          <a:spcPct val="100000"/>
        </a:lnSpc>
        <a:spcBef>
          <a:spcPts val="300"/>
        </a:spcBef>
        <a:spcAft>
          <a:spcPts val="0"/>
        </a:spcAft>
        <a:buClr>
          <a:srgbClr val="AAAAAA"/>
        </a:buClr>
        <a:buFont typeface="Museo Sans For Dell" pitchFamily="2" charset="0"/>
        <a:buChar char="›"/>
        <a:defRPr sz="1000" baseline="0">
          <a:solidFill>
            <a:srgbClr val="000000"/>
          </a:solidFill>
          <a:latin typeface="+mj-lt"/>
          <a:ea typeface="Museo Sans For Dell" pitchFamily="2" charset="0"/>
        </a:defRPr>
      </a:lvl3pPr>
      <a:lvl4pPr marL="1246188" indent="-222250" algn="l" rtl="0" eaLnBrk="1" fontAlgn="base" hangingPunct="1">
        <a:lnSpc>
          <a:spcPct val="90000"/>
        </a:lnSpc>
        <a:spcBef>
          <a:spcPts val="300"/>
        </a:spcBef>
        <a:spcAft>
          <a:spcPts val="0"/>
        </a:spcAft>
        <a:buClr>
          <a:srgbClr val="AAAAAA"/>
        </a:buClr>
        <a:buFont typeface="Courier New" panose="02070309020205020404" pitchFamily="49" charset="0"/>
        <a:buChar char="o"/>
        <a:defRPr sz="1000" baseline="0">
          <a:solidFill>
            <a:srgbClr val="000000"/>
          </a:solidFill>
          <a:latin typeface="+mj-lt"/>
          <a:ea typeface="Museo Sans For Dell" pitchFamily="2" charset="0"/>
        </a:defRPr>
      </a:lvl4pPr>
      <a:lvl5pPr marL="1608138" indent="-2365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bg1"/>
        </a:buClr>
        <a:buFont typeface="Museo For Dell 300" pitchFamily="50" charset="0"/>
        <a:buChar char="–"/>
        <a:defRPr sz="180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5pPr>
      <a:lvl6pPr marL="20653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6pPr>
      <a:lvl7pPr marL="25225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7pPr>
      <a:lvl8pPr marL="29797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8pPr>
      <a:lvl9pPr marL="34369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3084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mccode/mesos-module-dvdi" TargetMode="External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github.com/emccode/rexray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6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www.emc.com/products-solutions/trial-software-download/scaleio.htm" TargetMode="External"/><Relationship Id="rId3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5" Type="http://schemas.openxmlformats.org/officeDocument/2006/relationships/image" Target="../media/image31.png"/><Relationship Id="rId6" Type="http://schemas.openxmlformats.org/officeDocument/2006/relationships/image" Target="../media/image32.png"/><Relationship Id="rId7" Type="http://schemas.openxmlformats.org/officeDocument/2006/relationships/image" Target="../media/image33.png"/><Relationship Id="rId8" Type="http://schemas.openxmlformats.org/officeDocument/2006/relationships/image" Target="../media/image34.png"/><Relationship Id="rId9" Type="http://schemas.openxmlformats.org/officeDocument/2006/relationships/image" Target="../media/image35.png"/><Relationship Id="rId10" Type="http://schemas.openxmlformats.org/officeDocument/2006/relationships/image" Target="../media/image36.png"/><Relationship Id="rId11" Type="http://schemas.openxmlformats.org/officeDocument/2006/relationships/image" Target="../media/image37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1" Type="http://schemas.openxmlformats.org/officeDocument/2006/relationships/image" Target="../media/image48.png"/><Relationship Id="rId12" Type="http://schemas.openxmlformats.org/officeDocument/2006/relationships/image" Target="../media/image49.emf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png"/><Relationship Id="rId3" Type="http://schemas.openxmlformats.org/officeDocument/2006/relationships/image" Target="../media/image40.png"/><Relationship Id="rId4" Type="http://schemas.openxmlformats.org/officeDocument/2006/relationships/image" Target="../media/image41.png"/><Relationship Id="rId5" Type="http://schemas.openxmlformats.org/officeDocument/2006/relationships/image" Target="../media/image42.png"/><Relationship Id="rId6" Type="http://schemas.openxmlformats.org/officeDocument/2006/relationships/image" Target="../media/image43.png"/><Relationship Id="rId7" Type="http://schemas.openxmlformats.org/officeDocument/2006/relationships/image" Target="../media/image44.png"/><Relationship Id="rId8" Type="http://schemas.openxmlformats.org/officeDocument/2006/relationships/image" Target="../media/image45.png"/><Relationship Id="rId9" Type="http://schemas.openxmlformats.org/officeDocument/2006/relationships/image" Target="../media/image46.png"/><Relationship Id="rId10" Type="http://schemas.openxmlformats.org/officeDocument/2006/relationships/image" Target="../media/image4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0.jp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1.jpe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github.com/codedellemc/scaleio-framework" TargetMode="External"/><Relationship Id="rId3" Type="http://schemas.openxmlformats.org/officeDocument/2006/relationships/image" Target="../media/image5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3.gi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4.jp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5.jpg"/><Relationship Id="rId3" Type="http://schemas.openxmlformats.org/officeDocument/2006/relationships/image" Target="../media/image56.jpe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mccode/rexray" TargetMode="External"/><Relationship Id="rId4" Type="http://schemas.openxmlformats.org/officeDocument/2006/relationships/hyperlink" Target="https://github.com/emccode/mesos-module-dvdi" TargetMode="External"/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github.com/codedellemc/scaleio-framework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4" Type="http://schemas.openxmlformats.org/officeDocument/2006/relationships/image" Target="../media/image58.png"/><Relationship Id="rId5" Type="http://schemas.openxmlformats.org/officeDocument/2006/relationships/image" Target="../media/image17.png"/><Relationship Id="rId6" Type="http://schemas.openxmlformats.org/officeDocument/2006/relationships/image" Target="../media/image16.png"/><Relationship Id="rId7" Type="http://schemas.openxmlformats.org/officeDocument/2006/relationships/image" Target="../media/image59.png"/><Relationship Id="rId8" Type="http://schemas.openxmlformats.org/officeDocument/2006/relationships/image" Target="../media/image60.png"/><Relationship Id="rId9" Type="http://schemas.openxmlformats.org/officeDocument/2006/relationships/image" Target="../media/image61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5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0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274320" y="1435699"/>
            <a:ext cx="7481751" cy="861774"/>
          </a:xfrm>
        </p:spPr>
        <p:txBody>
          <a:bodyPr/>
          <a:lstStyle/>
          <a:p>
            <a:r>
              <a:rPr lang="en-US" sz="2800" dirty="0"/>
              <a:t>Game </a:t>
            </a:r>
            <a:r>
              <a:rPr lang="en-US" sz="2800" dirty="0" smtClean="0"/>
              <a:t>Changer: Software-Defined Storage and Container Schedulers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273000" y="3441857"/>
            <a:ext cx="2051213" cy="13731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400" dirty="0" smtClean="0">
                <a:solidFill>
                  <a:schemeClr val="tx2"/>
                </a:solidFill>
                <a:latin typeface="+mn-lt"/>
              </a:rPr>
              <a:t>David vonThenen</a:t>
            </a:r>
          </a:p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400" dirty="0" smtClean="0">
                <a:solidFill>
                  <a:schemeClr val="tx2"/>
                </a:solidFill>
                <a:latin typeface="+mn-lt"/>
              </a:rPr>
              <a:t>{code} by Dell EMC</a:t>
            </a:r>
          </a:p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400" dirty="0">
                <a:solidFill>
                  <a:srgbClr val="FFFFFF"/>
                </a:solidFill>
              </a:rPr>
              <a:t>@</a:t>
            </a:r>
            <a:r>
              <a:rPr lang="en-US" sz="1400" dirty="0" err="1" smtClean="0">
                <a:solidFill>
                  <a:srgbClr val="FFFFFF"/>
                </a:solidFill>
              </a:rPr>
              <a:t>dvonthenen</a:t>
            </a:r>
            <a:endParaRPr lang="en-US" sz="1400" dirty="0" smtClean="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400" dirty="0" smtClean="0">
                <a:solidFill>
                  <a:srgbClr val="FFFFFF"/>
                </a:solidFill>
              </a:rPr>
              <a:t>dvonthenen.com</a:t>
            </a:r>
          </a:p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400" dirty="0" smtClean="0">
                <a:solidFill>
                  <a:srgbClr val="FFFFFF"/>
                </a:solidFill>
              </a:rPr>
              <a:t>github.com</a:t>
            </a:r>
            <a:r>
              <a:rPr lang="en-US" sz="1400" dirty="0">
                <a:solidFill>
                  <a:srgbClr val="FFFFFF"/>
                </a:solidFill>
              </a:rPr>
              <a:t>/</a:t>
            </a:r>
            <a:r>
              <a:rPr lang="en-US" sz="1400" dirty="0" smtClean="0">
                <a:solidFill>
                  <a:srgbClr val="FFFFFF"/>
                </a:solidFill>
              </a:rPr>
              <a:t>dvonthenen</a:t>
            </a:r>
            <a:endParaRPr lang="en-US" sz="1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614942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Death of a Container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74319" y="1280159"/>
            <a:ext cx="3750987" cy="329752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Where does my data go?</a:t>
            </a:r>
          </a:p>
          <a:p>
            <a:r>
              <a:rPr lang="en-US" dirty="0"/>
              <a:t>T</a:t>
            </a:r>
            <a:r>
              <a:rPr lang="en-US" dirty="0" smtClean="0"/>
              <a:t>urned to the compute node’s local disk to store data</a:t>
            </a:r>
          </a:p>
          <a:p>
            <a:r>
              <a:rPr lang="en-US" dirty="0"/>
              <a:t>What happens on a node failure?</a:t>
            </a:r>
          </a:p>
          <a:p>
            <a:r>
              <a:rPr lang="en-US" dirty="0"/>
              <a:t>Production applications require high </a:t>
            </a:r>
            <a:r>
              <a:rPr lang="en-US" dirty="0" smtClean="0"/>
              <a:t>availability</a:t>
            </a:r>
          </a:p>
          <a:p>
            <a:r>
              <a:rPr lang="en-US" dirty="0" smtClean="0"/>
              <a:t>External Storage!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274319" y="2606733"/>
            <a:ext cx="3802200" cy="1892531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 marL="228600" indent="-228600" algn="l" rtl="0" eaLnBrk="1" fontAlgn="base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Museo Sans For Dell" pitchFamily="2" charset="0"/>
                <a:cs typeface="Arial" panose="020B0604020202020204" pitchFamily="34" charset="0"/>
              </a:defRPr>
            </a:lvl1pPr>
            <a:lvl2pPr marL="573088" indent="-231775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2200" baseline="0">
                <a:solidFill>
                  <a:schemeClr val="tx2"/>
                </a:solidFill>
                <a:latin typeface="Arial" panose="020B0604020202020204" pitchFamily="34" charset="0"/>
                <a:ea typeface="Museo Sans For Dell" pitchFamily="2" charset="0"/>
                <a:cs typeface="Arial" panose="020B0604020202020204" pitchFamily="34" charset="0"/>
              </a:defRPr>
            </a:lvl2pPr>
            <a:lvl3pPr marL="909638" indent="-220663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›"/>
              <a:defRPr sz="2000" baseline="0">
                <a:solidFill>
                  <a:schemeClr val="tx2"/>
                </a:solidFill>
                <a:latin typeface="Arial" panose="020B0604020202020204" pitchFamily="34" charset="0"/>
                <a:ea typeface="Museo Sans For Dell" pitchFamily="2" charset="0"/>
                <a:cs typeface="Arial" panose="020B0604020202020204" pitchFamily="34" charset="0"/>
              </a:defRPr>
            </a:lvl3pPr>
            <a:lvl4pPr marL="1246188" indent="-222250" algn="l" rtl="0" eaLnBrk="1" fontAlgn="base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Courier New" panose="02070309020205020404" pitchFamily="49" charset="0"/>
              <a:buChar char="o"/>
              <a:defRPr sz="1800" baseline="0">
                <a:solidFill>
                  <a:schemeClr val="tx2"/>
                </a:solidFill>
                <a:latin typeface="+mn-lt"/>
                <a:ea typeface="Museo Sans For Dell" pitchFamily="2" charset="0"/>
              </a:defRPr>
            </a:lvl4pPr>
            <a:lvl5pPr marL="1608138" indent="-236538" algn="l" rtl="0" eaLnBrk="1" fontAlgn="base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For Dell 300" pitchFamily="50" charset="0"/>
              <a:buChar char="–"/>
              <a:defRPr sz="1600">
                <a:solidFill>
                  <a:schemeClr val="tx2"/>
                </a:solidFill>
                <a:latin typeface="+mn-lt"/>
                <a:ea typeface="Museo Sans For Dell" pitchFamily="2" charset="0"/>
              </a:defRPr>
            </a:lvl5pPr>
            <a:lvl6pPr marL="2065338" indent="-236538" algn="l" rtl="0" eaLnBrk="1" fontAlgn="base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–"/>
              <a:defRPr sz="1800">
                <a:solidFill>
                  <a:schemeClr val="accent1"/>
                </a:solidFill>
                <a:latin typeface="+mn-lt"/>
              </a:defRPr>
            </a:lvl6pPr>
            <a:lvl7pPr marL="2522538" indent="-236538" algn="l" rtl="0" eaLnBrk="1" fontAlgn="base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–"/>
              <a:defRPr sz="1800">
                <a:solidFill>
                  <a:schemeClr val="accent1"/>
                </a:solidFill>
                <a:latin typeface="+mn-lt"/>
              </a:defRPr>
            </a:lvl7pPr>
            <a:lvl8pPr marL="2979738" indent="-236538" algn="l" rtl="0" eaLnBrk="1" fontAlgn="base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–"/>
              <a:defRPr sz="1800">
                <a:solidFill>
                  <a:schemeClr val="accent1"/>
                </a:solidFill>
                <a:latin typeface="+mn-lt"/>
              </a:defRPr>
            </a:lvl8pPr>
            <a:lvl9pPr marL="3436938" indent="-236538" algn="l" rtl="0" eaLnBrk="1" fontAlgn="base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–"/>
              <a:defRPr sz="1800">
                <a:solidFill>
                  <a:schemeClr val="accent1"/>
                </a:solidFill>
                <a:latin typeface="+mn-lt"/>
              </a:defRPr>
            </a:lvl9pPr>
          </a:lstStyle>
          <a:p>
            <a:endParaRPr lang="en-US" kern="0" dirty="0"/>
          </a:p>
        </p:txBody>
      </p:sp>
      <p:sp>
        <p:nvSpPr>
          <p:cNvPr id="7" name="Rounded Rectangle 6"/>
          <p:cNvSpPr/>
          <p:nvPr/>
        </p:nvSpPr>
        <p:spPr>
          <a:xfrm>
            <a:off x="4192940" y="895118"/>
            <a:ext cx="4740320" cy="4007494"/>
          </a:xfrm>
          <a:prstGeom prst="roundRect">
            <a:avLst/>
          </a:prstGeom>
          <a:solidFill>
            <a:schemeClr val="bg1">
              <a:alpha val="2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 smtClean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8" name="Rounded Rectangular Callout 7"/>
          <p:cNvSpPr/>
          <p:nvPr/>
        </p:nvSpPr>
        <p:spPr>
          <a:xfrm>
            <a:off x="7193023" y="952601"/>
            <a:ext cx="1313278" cy="1127772"/>
          </a:xfrm>
          <a:prstGeom prst="wedgeRoundRectCallout">
            <a:avLst>
              <a:gd name="adj1" fmla="val -16454"/>
              <a:gd name="adj2" fmla="val 65164"/>
              <a:gd name="adj3" fmla="val 16667"/>
            </a:avLst>
          </a:prstGeom>
          <a:solidFill>
            <a:schemeClr val="accent4">
              <a:alpha val="79000"/>
            </a:schemeClr>
          </a:solidFill>
          <a:ln>
            <a:solidFill>
              <a:schemeClr val="bg2"/>
            </a:solidFill>
          </a:ln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 smtClean="0">
              <a:solidFill>
                <a:schemeClr val="tx2"/>
              </a:solidFill>
              <a:latin typeface="+mn-lt"/>
            </a:endParaRPr>
          </a:p>
        </p:txBody>
      </p:sp>
      <p:pic>
        <p:nvPicPr>
          <p:cNvPr id="9" name="Picture 8" descr="serv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74" y="3205270"/>
            <a:ext cx="3399066" cy="758428"/>
          </a:xfrm>
          <a:prstGeom prst="rect">
            <a:avLst/>
          </a:prstGeom>
        </p:spPr>
      </p:pic>
      <p:pic>
        <p:nvPicPr>
          <p:cNvPr id="10" name="Picture 9" descr="container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3064" y="2209741"/>
            <a:ext cx="1029106" cy="973976"/>
          </a:xfrm>
          <a:prstGeom prst="rect">
            <a:avLst/>
          </a:prstGeom>
        </p:spPr>
      </p:pic>
      <p:pic>
        <p:nvPicPr>
          <p:cNvPr id="11" name="Picture 10" descr="container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122" y="2211787"/>
            <a:ext cx="1026001" cy="971037"/>
          </a:xfrm>
          <a:prstGeom prst="rect">
            <a:avLst/>
          </a:prstGeom>
        </p:spPr>
      </p:pic>
      <p:pic>
        <p:nvPicPr>
          <p:cNvPr id="12" name="Picture 11" descr="container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0884" y="2214937"/>
            <a:ext cx="1022674" cy="96788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280167" y="1040196"/>
            <a:ext cx="1204239" cy="9987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800" b="1" dirty="0" smtClean="0">
                <a:solidFill>
                  <a:srgbClr val="000000"/>
                </a:solidFill>
                <a:latin typeface="+mn-lt"/>
              </a:rPr>
              <a:t>/</a:t>
            </a:r>
            <a:r>
              <a:rPr lang="en-US" sz="1800" b="1" dirty="0" err="1" smtClean="0">
                <a:solidFill>
                  <a:srgbClr val="000000"/>
                </a:solidFill>
                <a:latin typeface="+mn-lt"/>
              </a:rPr>
              <a:t>etc</a:t>
            </a:r>
            <a:r>
              <a:rPr lang="en-US" sz="1800" b="1" dirty="0" smtClean="0">
                <a:solidFill>
                  <a:srgbClr val="000000"/>
                </a:solidFill>
                <a:latin typeface="+mn-lt"/>
              </a:rPr>
              <a:t> /</a:t>
            </a:r>
            <a:r>
              <a:rPr lang="en-US" sz="1800" b="1" dirty="0" err="1" smtClean="0">
                <a:solidFill>
                  <a:srgbClr val="000000"/>
                </a:solidFill>
                <a:latin typeface="+mn-lt"/>
              </a:rPr>
              <a:t>var</a:t>
            </a:r>
            <a:endParaRPr lang="en-US" sz="1800" b="1" dirty="0" smtClean="0">
              <a:solidFill>
                <a:srgbClr val="000000"/>
              </a:solidFill>
              <a:latin typeface="+mn-lt"/>
            </a:endParaRPr>
          </a:p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800" b="1" dirty="0" smtClean="0">
                <a:solidFill>
                  <a:srgbClr val="000000"/>
                </a:solidFill>
                <a:latin typeface="+mn-lt"/>
              </a:rPr>
              <a:t>/bin /opt</a:t>
            </a:r>
          </a:p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800" b="1" dirty="0" smtClean="0">
                <a:solidFill>
                  <a:srgbClr val="000000"/>
                </a:solidFill>
                <a:latin typeface="+mn-lt"/>
              </a:rPr>
              <a:t>/data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4806005" y="3175337"/>
            <a:ext cx="3667452" cy="843107"/>
          </a:xfrm>
          <a:prstGeom prst="roundRect">
            <a:avLst/>
          </a:prstGeom>
          <a:solidFill>
            <a:schemeClr val="accent4">
              <a:alpha val="70000"/>
            </a:schemeClr>
          </a:solidFill>
          <a:ln>
            <a:solidFill>
              <a:schemeClr val="bg2"/>
            </a:solidFill>
          </a:ln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 smtClean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15" name="Multiply 14"/>
          <p:cNvSpPr/>
          <p:nvPr/>
        </p:nvSpPr>
        <p:spPr>
          <a:xfrm>
            <a:off x="6842261" y="1861405"/>
            <a:ext cx="1707829" cy="1686214"/>
          </a:xfrm>
          <a:prstGeom prst="mathMultiply">
            <a:avLst>
              <a:gd name="adj1" fmla="val 24346"/>
            </a:avLst>
          </a:prstGeom>
          <a:solidFill>
            <a:schemeClr val="accent4">
              <a:alpha val="86000"/>
            </a:schemeClr>
          </a:solidFill>
          <a:ln>
            <a:solidFill>
              <a:schemeClr val="bg2"/>
            </a:solidFill>
          </a:ln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 smtClean="0">
              <a:solidFill>
                <a:schemeClr val="tx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6776220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we achieve this?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74320" y="1280160"/>
            <a:ext cx="6578764" cy="32004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REX-Ray</a:t>
            </a:r>
          </a:p>
          <a:p>
            <a:pPr lvl="1"/>
            <a:r>
              <a:rPr lang="en-US" dirty="0"/>
              <a:t>V</a:t>
            </a:r>
            <a:r>
              <a:rPr lang="en-US" dirty="0" smtClean="0"/>
              <a:t>endor agnostic storage orchestration engine</a:t>
            </a:r>
          </a:p>
          <a:p>
            <a:pPr lvl="1"/>
            <a:r>
              <a:rPr lang="en-US" dirty="0" smtClean="0"/>
              <a:t>AWS, GCE, ScaleIO, </a:t>
            </a:r>
            <a:r>
              <a:rPr lang="en-US" dirty="0" err="1" smtClean="0"/>
              <a:t>VirtualBox</a:t>
            </a:r>
            <a:r>
              <a:rPr lang="en-US" dirty="0" smtClean="0"/>
              <a:t>, many more</a:t>
            </a:r>
          </a:p>
          <a:p>
            <a:pPr lvl="1"/>
            <a:r>
              <a:rPr lang="en-US" dirty="0" smtClean="0"/>
              <a:t>GitHub: </a:t>
            </a:r>
            <a:r>
              <a:rPr lang="en-US" dirty="0">
                <a:hlinkClick r:id="rId2"/>
              </a:rPr>
              <a:t>https://github.com/emccode/rexray</a:t>
            </a:r>
            <a:endParaRPr lang="en-US" dirty="0"/>
          </a:p>
          <a:p>
            <a:r>
              <a:rPr lang="en-US" dirty="0" smtClean="0"/>
              <a:t>mesos-module-dvdi</a:t>
            </a:r>
          </a:p>
          <a:p>
            <a:pPr lvl="1"/>
            <a:r>
              <a:rPr lang="en-US" dirty="0" smtClean="0"/>
              <a:t>Provides hooks to Mesos agent nodes to manage external storage</a:t>
            </a:r>
          </a:p>
          <a:p>
            <a:pPr lvl="1"/>
            <a:r>
              <a:rPr lang="en-US" dirty="0" smtClean="0"/>
              <a:t>GitHub: </a:t>
            </a:r>
            <a:r>
              <a:rPr lang="en-US" dirty="0">
                <a:hlinkClick r:id="rId3"/>
              </a:rPr>
              <a:t>https://github.com/emccode/mesos-module-dvdi</a:t>
            </a:r>
            <a:endParaRPr lang="en-US" dirty="0"/>
          </a:p>
          <a:p>
            <a:pPr lvl="1"/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030" y="1280161"/>
            <a:ext cx="1029706" cy="13629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030" y="2880360"/>
            <a:ext cx="1075669" cy="1515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18992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Enablement is Out-Of-Band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“glue” that combines compute to external storage is add-on to the resource manager</a:t>
            </a:r>
          </a:p>
          <a:p>
            <a:r>
              <a:rPr lang="en-US" dirty="0" smtClean="0"/>
              <a:t>Obvious but easily dismissive answer: DevOps</a:t>
            </a:r>
          </a:p>
          <a:p>
            <a:pPr lvl="1"/>
            <a:r>
              <a:rPr lang="en-US" dirty="0" smtClean="0"/>
              <a:t>Software upgrades? On all nodes</a:t>
            </a:r>
            <a:r>
              <a:rPr lang="is-IS" dirty="0" smtClean="0"/>
              <a:t>…</a:t>
            </a:r>
          </a:p>
          <a:p>
            <a:pPr lvl="1"/>
            <a:r>
              <a:rPr lang="is-IS" dirty="0" smtClean="0"/>
              <a:t>Maintenance? Infrastructure,  Storage Platform, etc</a:t>
            </a:r>
          </a:p>
          <a:p>
            <a:pPr lvl="1"/>
            <a:r>
              <a:rPr lang="is-IS" dirty="0" smtClean="0"/>
              <a:t>Changes to Container Scheduler? Behaviors, APIs, etc</a:t>
            </a:r>
          </a:p>
          <a:p>
            <a:r>
              <a:rPr lang="is-IS" dirty="0" smtClean="0"/>
              <a:t>Just make it happen!</a:t>
            </a:r>
          </a:p>
          <a:p>
            <a:r>
              <a:rPr lang="is-IS" dirty="0" smtClean="0"/>
              <a:t>Almost 100% of the way there...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13464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Got to be an easier way</a:t>
            </a:r>
            <a:r>
              <a:rPr lang="is-IS" smtClean="0"/>
              <a:t>…</a:t>
            </a:r>
            <a:endParaRPr lang="en-US" dirty="0"/>
          </a:p>
        </p:txBody>
      </p:sp>
      <p:pic>
        <p:nvPicPr>
          <p:cNvPr id="5" name="Content Placeholder 2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6987" y="1279525"/>
            <a:ext cx="3910263" cy="3200400"/>
          </a:xfrm>
        </p:spPr>
      </p:pic>
    </p:spTree>
    <p:extLst>
      <p:ext uri="{BB962C8B-B14F-4D97-AF65-F5344CB8AC3E}">
        <p14:creationId xmlns:p14="http://schemas.microsoft.com/office/powerpoint/2010/main" val="195947505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Software-Defined Storage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87521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they?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Software-Defined Storage (SDS) serve as abstraction layer above underlying storage</a:t>
            </a:r>
          </a:p>
          <a:p>
            <a:r>
              <a:rPr lang="en-US" dirty="0" smtClean="0"/>
              <a:t>Provides a (programmatic) mechanism to provision storage</a:t>
            </a:r>
          </a:p>
          <a:p>
            <a:r>
              <a:rPr lang="en-US" dirty="0" smtClean="0"/>
              <a:t>Varying degrees of SDS: NFS, VMware Virtual Volumes</a:t>
            </a:r>
          </a:p>
        </p:txBody>
      </p:sp>
    </p:spTree>
    <p:extLst>
      <p:ext uri="{BB962C8B-B14F-4D97-AF65-F5344CB8AC3E}">
        <p14:creationId xmlns:p14="http://schemas.microsoft.com/office/powerpoint/2010/main" val="111504529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makes them unique?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Manage provisioning and data independent of underlying hardware (operational)</a:t>
            </a:r>
          </a:p>
          <a:p>
            <a:r>
              <a:rPr lang="en-US" dirty="0" smtClean="0"/>
              <a:t>Abstract consumed logical storage from underlying physical storage (physical)</a:t>
            </a:r>
          </a:p>
          <a:p>
            <a:r>
              <a:rPr lang="en-US" dirty="0" smtClean="0"/>
              <a:t>Automation of policy driven SLAs both external (users) and internal (platform)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91671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take a look: ScaleIO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Scale-out block storage</a:t>
            </a:r>
          </a:p>
          <a:p>
            <a:r>
              <a:rPr lang="en-US" dirty="0" smtClean="0"/>
              <a:t>Linear performance</a:t>
            </a:r>
          </a:p>
          <a:p>
            <a:r>
              <a:rPr lang="en-US" dirty="0" smtClean="0"/>
              <a:t>Elastic architecture</a:t>
            </a:r>
          </a:p>
          <a:p>
            <a:r>
              <a:rPr lang="en-US" dirty="0" smtClean="0"/>
              <a:t>Infrastructure agnostic</a:t>
            </a:r>
          </a:p>
          <a:p>
            <a:r>
              <a:rPr lang="en-US" dirty="0" smtClean="0"/>
              <a:t>Try ScaleIO as a free download: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https://www.emc.com/products-solutions/trial-software-download/scaleio.htm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8513" y="1473200"/>
            <a:ext cx="3810000" cy="123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52407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Scale-out Block Storage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74319" y="1280160"/>
            <a:ext cx="4256117" cy="32004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Scale from 3 nodes to 1000s of nodes</a:t>
            </a:r>
          </a:p>
          <a:p>
            <a:r>
              <a:rPr lang="en-US" dirty="0" smtClean="0"/>
              <a:t>Add storage services and servers on the fly to increase capacity and performance</a:t>
            </a:r>
          </a:p>
          <a:p>
            <a:r>
              <a:rPr lang="en-US" dirty="0" smtClean="0"/>
              <a:t>Storage growth always automatically aligned with application needs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4981313" y="1498292"/>
            <a:ext cx="420262" cy="2076926"/>
            <a:chOff x="4493633" y="1524000"/>
            <a:chExt cx="420262" cy="2076926"/>
          </a:xfrm>
        </p:grpSpPr>
        <p:pic>
          <p:nvPicPr>
            <p:cNvPr id="6" name="Picture 5" descr="C:\Users\perfec1\Documents\Branding\Hardware\ScaleIO Server wIcons.png"/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93633" y="1524000"/>
              <a:ext cx="420262" cy="688975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C:\Users\perfec1\Documents\Branding\Hardware\ScaleIO Server wIcons.png"/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93633" y="2217976"/>
              <a:ext cx="420262" cy="688975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C:\Users\perfec1\Documents\Branding\Hardware\ScaleIO Server wIcons.png"/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93633" y="2911951"/>
              <a:ext cx="420262" cy="688975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" name="Group 8"/>
          <p:cNvGrpSpPr/>
          <p:nvPr/>
        </p:nvGrpSpPr>
        <p:grpSpPr>
          <a:xfrm>
            <a:off x="5487373" y="1163101"/>
            <a:ext cx="408886" cy="2747309"/>
            <a:chOff x="4926595" y="1179512"/>
            <a:chExt cx="408886" cy="2747309"/>
          </a:xfrm>
        </p:grpSpPr>
        <p:pic>
          <p:nvPicPr>
            <p:cNvPr id="10" name="Picture 2" descr="C:\Users\perfec1\Documents\Branding\Hardware\ScaleIO Server wIcons.png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26595" y="1179512"/>
              <a:ext cx="408886" cy="670383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3" descr="C:\Users\perfec1\Documents\Branding\Hardware\ScaleIO Server wIcons.png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26595" y="1873488"/>
              <a:ext cx="408886" cy="670383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4" descr="C:\Users\perfec1\Documents\Branding\Hardware\ScaleIO Server wIcons.png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26595" y="2567463"/>
              <a:ext cx="408886" cy="670383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2" descr="C:\Users\perfec1\Documents\Branding\Hardware\ScaleIO Server wIcons.png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26595" y="3256438"/>
              <a:ext cx="408886" cy="670383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4" name="Group 13"/>
          <p:cNvGrpSpPr/>
          <p:nvPr/>
        </p:nvGrpSpPr>
        <p:grpSpPr>
          <a:xfrm>
            <a:off x="5982057" y="866192"/>
            <a:ext cx="393160" cy="3341126"/>
            <a:chOff x="5359557" y="873126"/>
            <a:chExt cx="393160" cy="3341126"/>
          </a:xfrm>
        </p:grpSpPr>
        <p:pic>
          <p:nvPicPr>
            <p:cNvPr id="15" name="Picture 2" descr="C:\Users\perfec1\Documents\Branding\Hardware\ScaleIO Server wIcons.png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59557" y="873126"/>
              <a:ext cx="393160" cy="64459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3" descr="C:\Users\perfec1\Documents\Branding\Hardware\ScaleIO Server wIcons.png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59557" y="1547258"/>
              <a:ext cx="393160" cy="64459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4" descr="C:\Users\perfec1\Documents\Branding\Hardware\ScaleIO Server wIcons.png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59557" y="2221390"/>
              <a:ext cx="393160" cy="64459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2" descr="C:\Users\perfec1\Documents\Branding\Hardware\ScaleIO Server wIcons.png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59557" y="2895522"/>
              <a:ext cx="393160" cy="64459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2" descr="C:\Users\perfec1\Documents\Branding\Hardware\ScaleIO Server wIcons.png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59557" y="3569653"/>
              <a:ext cx="393160" cy="64459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0" name="Group 19"/>
          <p:cNvGrpSpPr/>
          <p:nvPr/>
        </p:nvGrpSpPr>
        <p:grpSpPr>
          <a:xfrm>
            <a:off x="6461015" y="552679"/>
            <a:ext cx="366949" cy="3968152"/>
            <a:chOff x="5828535" y="639325"/>
            <a:chExt cx="366949" cy="3968152"/>
          </a:xfrm>
        </p:grpSpPr>
        <p:pic>
          <p:nvPicPr>
            <p:cNvPr id="21" name="Picture 2" descr="C:\Users\perfec1\Documents\Branding\Hardware\ScaleIO Server wIcons.png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28535" y="639325"/>
              <a:ext cx="366949" cy="601626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3" descr="C:\Users\perfec1\Documents\Branding\Hardware\ScaleIO Server wIcons.png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28535" y="1312630"/>
              <a:ext cx="366949" cy="601626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4" descr="C:\Users\perfec1\Documents\Branding\Hardware\ScaleIO Server wIcons.png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28535" y="1985935"/>
              <a:ext cx="366949" cy="601626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2" descr="C:\Users\perfec1\Documents\Branding\Hardware\ScaleIO Server wIcons.png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28535" y="2659240"/>
              <a:ext cx="366949" cy="601626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2" descr="C:\Users\perfec1\Documents\Branding\Hardware\ScaleIO Server wIcons.png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28535" y="3332545"/>
              <a:ext cx="366949" cy="601626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2" descr="C:\Users\perfec1\Documents\Branding\Hardware\ScaleIO Server wIcons.png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28535" y="4005851"/>
              <a:ext cx="366949" cy="601626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7" name="Group 26"/>
          <p:cNvGrpSpPr/>
          <p:nvPr/>
        </p:nvGrpSpPr>
        <p:grpSpPr>
          <a:xfrm>
            <a:off x="6913762" y="292234"/>
            <a:ext cx="340738" cy="4489042"/>
            <a:chOff x="6282268" y="389314"/>
            <a:chExt cx="340738" cy="4489042"/>
          </a:xfrm>
        </p:grpSpPr>
        <p:pic>
          <p:nvPicPr>
            <p:cNvPr id="28" name="Picture 2" descr="C:\Users\perfec1\Documents\Branding\Hardware\ScaleIO Server wIcons.png"/>
            <p:cNvPicPr>
              <a:picLocks noChangeAspect="1" noChangeArrowheads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82268" y="389314"/>
              <a:ext cx="340738" cy="558652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3" descr="C:\Users\perfec1\Documents\Branding\Hardware\ScaleIO Server wIcons.png"/>
            <p:cNvPicPr>
              <a:picLocks noChangeAspect="1" noChangeArrowheads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82268" y="1044379"/>
              <a:ext cx="340738" cy="558652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4" descr="C:\Users\perfec1\Documents\Branding\Hardware\ScaleIO Server wIcons.png"/>
            <p:cNvPicPr>
              <a:picLocks noChangeAspect="1" noChangeArrowheads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82268" y="1699444"/>
              <a:ext cx="340738" cy="558652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2" descr="C:\Users\perfec1\Documents\Branding\Hardware\ScaleIO Server wIcons.png"/>
            <p:cNvPicPr>
              <a:picLocks noChangeAspect="1" noChangeArrowheads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82268" y="2354509"/>
              <a:ext cx="340738" cy="558652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2" descr="C:\Users\perfec1\Documents\Branding\Hardware\ScaleIO Server wIcons.png"/>
            <p:cNvPicPr>
              <a:picLocks noChangeAspect="1" noChangeArrowheads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82268" y="3009574"/>
              <a:ext cx="340738" cy="558652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2" descr="C:\Users\perfec1\Documents\Branding\Hardware\ScaleIO Server wIcons.png"/>
            <p:cNvPicPr>
              <a:picLocks noChangeAspect="1" noChangeArrowheads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82268" y="3664639"/>
              <a:ext cx="340738" cy="558652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2" descr="C:\Users\perfec1\Documents\Branding\Hardware\ScaleIO Server wIcons.png"/>
            <p:cNvPicPr>
              <a:picLocks noChangeAspect="1" noChangeArrowheads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82268" y="4319704"/>
              <a:ext cx="340738" cy="558652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5" name="Group 34"/>
          <p:cNvGrpSpPr/>
          <p:nvPr/>
        </p:nvGrpSpPr>
        <p:grpSpPr>
          <a:xfrm>
            <a:off x="7340298" y="70537"/>
            <a:ext cx="314528" cy="4932436"/>
            <a:chOff x="6662143" y="156875"/>
            <a:chExt cx="314528" cy="4932436"/>
          </a:xfrm>
        </p:grpSpPr>
        <p:pic>
          <p:nvPicPr>
            <p:cNvPr id="36" name="Picture 2" descr="C:\Users\perfec1\Documents\Branding\Hardware\ScaleIO Server wIcons.png"/>
            <p:cNvPicPr>
              <a:picLocks noChangeAspect="1" noChangeArrowheads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62143" y="156875"/>
              <a:ext cx="314528" cy="5156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" name="Picture 3" descr="C:\Users\perfec1\Documents\Branding\Hardware\ScaleIO Server wIcons.png"/>
            <p:cNvPicPr>
              <a:picLocks noChangeAspect="1" noChangeArrowheads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62143" y="787840"/>
              <a:ext cx="314528" cy="5156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4" descr="C:\Users\perfec1\Documents\Branding\Hardware\ScaleIO Server wIcons.png"/>
            <p:cNvPicPr>
              <a:picLocks noChangeAspect="1" noChangeArrowheads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62143" y="1418805"/>
              <a:ext cx="314528" cy="5156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" name="Picture 2" descr="C:\Users\perfec1\Documents\Branding\Hardware\ScaleIO Server wIcons.png"/>
            <p:cNvPicPr>
              <a:picLocks noChangeAspect="1" noChangeArrowheads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62143" y="2049770"/>
              <a:ext cx="314528" cy="5156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" name="Picture 2" descr="C:\Users\perfec1\Documents\Branding\Hardware\ScaleIO Server wIcons.png"/>
            <p:cNvPicPr>
              <a:picLocks noChangeAspect="1" noChangeArrowheads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62143" y="2680735"/>
              <a:ext cx="314528" cy="5156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" name="Picture 2" descr="C:\Users\perfec1\Documents\Branding\Hardware\ScaleIO Server wIcons.png"/>
            <p:cNvPicPr>
              <a:picLocks noChangeAspect="1" noChangeArrowheads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62143" y="3311700"/>
              <a:ext cx="314528" cy="5156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2" name="Picture 2" descr="C:\Users\perfec1\Documents\Branding\Hardware\ScaleIO Server wIcons.png"/>
            <p:cNvPicPr>
              <a:picLocks noChangeAspect="1" noChangeArrowheads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62143" y="3942665"/>
              <a:ext cx="314528" cy="5156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3" name="Picture 2" descr="C:\Users\perfec1\Documents\Branding\Hardware\ScaleIO Server wIcons.png"/>
            <p:cNvPicPr>
              <a:picLocks noChangeAspect="1" noChangeArrowheads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62143" y="4573632"/>
              <a:ext cx="314528" cy="5156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4" name="Group 43"/>
          <p:cNvGrpSpPr/>
          <p:nvPr/>
        </p:nvGrpSpPr>
        <p:grpSpPr>
          <a:xfrm>
            <a:off x="7740624" y="-195610"/>
            <a:ext cx="288317" cy="5464730"/>
            <a:chOff x="7120743" y="-160552"/>
            <a:chExt cx="288317" cy="5464730"/>
          </a:xfrm>
        </p:grpSpPr>
        <p:pic>
          <p:nvPicPr>
            <p:cNvPr id="45" name="Picture 2" descr="C:\Users\perfec1\Documents\Branding\Hardware\ScaleIO Server wIcons.png"/>
            <p:cNvPicPr>
              <a:picLocks noChangeAspect="1" noChangeArrowheads="1"/>
            </p:cNvPicPr>
            <p:nvPr/>
          </p:nvPicPr>
          <p:blipFill>
            <a:blip r:embed="rId8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0743" y="-160552"/>
              <a:ext cx="288317" cy="472706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6" name="Picture 3" descr="C:\Users\perfec1\Documents\Branding\Hardware\ScaleIO Server wIcons.png"/>
            <p:cNvPicPr>
              <a:picLocks noChangeAspect="1" noChangeArrowheads="1"/>
            </p:cNvPicPr>
            <p:nvPr/>
          </p:nvPicPr>
          <p:blipFill>
            <a:blip r:embed="rId8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0743" y="463451"/>
              <a:ext cx="288317" cy="472706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7" name="Picture 4" descr="C:\Users\perfec1\Documents\Branding\Hardware\ScaleIO Server wIcons.png"/>
            <p:cNvPicPr>
              <a:picLocks noChangeAspect="1" noChangeArrowheads="1"/>
            </p:cNvPicPr>
            <p:nvPr/>
          </p:nvPicPr>
          <p:blipFill>
            <a:blip r:embed="rId8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0743" y="1087454"/>
              <a:ext cx="288317" cy="472706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8" name="Picture 2" descr="C:\Users\perfec1\Documents\Branding\Hardware\ScaleIO Server wIcons.png"/>
            <p:cNvPicPr>
              <a:picLocks noChangeAspect="1" noChangeArrowheads="1"/>
            </p:cNvPicPr>
            <p:nvPr/>
          </p:nvPicPr>
          <p:blipFill>
            <a:blip r:embed="rId8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0743" y="1711457"/>
              <a:ext cx="288317" cy="472706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9" name="Picture 2" descr="C:\Users\perfec1\Documents\Branding\Hardware\ScaleIO Server wIcons.png"/>
            <p:cNvPicPr>
              <a:picLocks noChangeAspect="1" noChangeArrowheads="1"/>
            </p:cNvPicPr>
            <p:nvPr/>
          </p:nvPicPr>
          <p:blipFill>
            <a:blip r:embed="rId8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0743" y="2335460"/>
              <a:ext cx="288317" cy="472706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0" name="Picture 2" descr="C:\Users\perfec1\Documents\Branding\Hardware\ScaleIO Server wIcons.png"/>
            <p:cNvPicPr>
              <a:picLocks noChangeAspect="1" noChangeArrowheads="1"/>
            </p:cNvPicPr>
            <p:nvPr/>
          </p:nvPicPr>
          <p:blipFill>
            <a:blip r:embed="rId8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0743" y="2959463"/>
              <a:ext cx="288317" cy="472706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" name="Picture 2" descr="C:\Users\perfec1\Documents\Branding\Hardware\ScaleIO Server wIcons.png"/>
            <p:cNvPicPr>
              <a:picLocks noChangeAspect="1" noChangeArrowheads="1"/>
            </p:cNvPicPr>
            <p:nvPr/>
          </p:nvPicPr>
          <p:blipFill>
            <a:blip r:embed="rId8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0743" y="3583466"/>
              <a:ext cx="288317" cy="472706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2" name="Picture 2" descr="C:\Users\perfec1\Documents\Branding\Hardware\ScaleIO Server wIcons.png"/>
            <p:cNvPicPr>
              <a:picLocks noChangeAspect="1" noChangeArrowheads="1"/>
            </p:cNvPicPr>
            <p:nvPr/>
          </p:nvPicPr>
          <p:blipFill>
            <a:blip r:embed="rId8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0743" y="4207469"/>
              <a:ext cx="288317" cy="472706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3" name="Picture 2" descr="C:\Users\perfec1\Documents\Branding\Hardware\ScaleIO Server wIcons.png"/>
            <p:cNvPicPr>
              <a:picLocks noChangeAspect="1" noChangeArrowheads="1"/>
            </p:cNvPicPr>
            <p:nvPr/>
          </p:nvPicPr>
          <p:blipFill>
            <a:blip r:embed="rId8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0743" y="4831472"/>
              <a:ext cx="288317" cy="472706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4" name="Group 53"/>
          <p:cNvGrpSpPr/>
          <p:nvPr/>
        </p:nvGrpSpPr>
        <p:grpSpPr>
          <a:xfrm>
            <a:off x="8114739" y="-400050"/>
            <a:ext cx="262107" cy="5873611"/>
            <a:chOff x="7523861" y="-396378"/>
            <a:chExt cx="262107" cy="5873611"/>
          </a:xfrm>
        </p:grpSpPr>
        <p:pic>
          <p:nvPicPr>
            <p:cNvPr id="55" name="Picture 2" descr="C:\Users\perfec1\Documents\Branding\Hardware\ScaleIO Server wIcons.png"/>
            <p:cNvPicPr>
              <a:picLocks noChangeAspect="1" noChangeArrowheads="1"/>
            </p:cNvPicPr>
            <p:nvPr/>
          </p:nvPicPr>
          <p:blipFill>
            <a:blip r:embed="rId9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23861" y="-396378"/>
              <a:ext cx="262107" cy="429733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6" name="Picture 3" descr="C:\Users\perfec1\Documents\Branding\Hardware\ScaleIO Server wIcons.png"/>
            <p:cNvPicPr>
              <a:picLocks noChangeAspect="1" noChangeArrowheads="1"/>
            </p:cNvPicPr>
            <p:nvPr/>
          </p:nvPicPr>
          <p:blipFill>
            <a:blip r:embed="rId9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23861" y="208497"/>
              <a:ext cx="262107" cy="429733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7" name="Picture 4" descr="C:\Users\perfec1\Documents\Branding\Hardware\ScaleIO Server wIcons.png"/>
            <p:cNvPicPr>
              <a:picLocks noChangeAspect="1" noChangeArrowheads="1"/>
            </p:cNvPicPr>
            <p:nvPr/>
          </p:nvPicPr>
          <p:blipFill>
            <a:blip r:embed="rId9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23861" y="813372"/>
              <a:ext cx="262107" cy="429733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8" name="Picture 2" descr="C:\Users\perfec1\Documents\Branding\Hardware\ScaleIO Server wIcons.png"/>
            <p:cNvPicPr>
              <a:picLocks noChangeAspect="1" noChangeArrowheads="1"/>
            </p:cNvPicPr>
            <p:nvPr/>
          </p:nvPicPr>
          <p:blipFill>
            <a:blip r:embed="rId9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23861" y="1418247"/>
              <a:ext cx="262107" cy="429733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9" name="Picture 2" descr="C:\Users\perfec1\Documents\Branding\Hardware\ScaleIO Server wIcons.png"/>
            <p:cNvPicPr>
              <a:picLocks noChangeAspect="1" noChangeArrowheads="1"/>
            </p:cNvPicPr>
            <p:nvPr/>
          </p:nvPicPr>
          <p:blipFill>
            <a:blip r:embed="rId9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23861" y="2023122"/>
              <a:ext cx="262107" cy="429733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0" name="Picture 2" descr="C:\Users\perfec1\Documents\Branding\Hardware\ScaleIO Server wIcons.png"/>
            <p:cNvPicPr>
              <a:picLocks noChangeAspect="1" noChangeArrowheads="1"/>
            </p:cNvPicPr>
            <p:nvPr/>
          </p:nvPicPr>
          <p:blipFill>
            <a:blip r:embed="rId9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23861" y="2627997"/>
              <a:ext cx="262107" cy="429733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" name="Picture 2" descr="C:\Users\perfec1\Documents\Branding\Hardware\ScaleIO Server wIcons.png"/>
            <p:cNvPicPr>
              <a:picLocks noChangeAspect="1" noChangeArrowheads="1"/>
            </p:cNvPicPr>
            <p:nvPr/>
          </p:nvPicPr>
          <p:blipFill>
            <a:blip r:embed="rId9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23861" y="3232872"/>
              <a:ext cx="262107" cy="429733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2" name="Picture 2" descr="C:\Users\perfec1\Documents\Branding\Hardware\ScaleIO Server wIcons.png"/>
            <p:cNvPicPr>
              <a:picLocks noChangeAspect="1" noChangeArrowheads="1"/>
            </p:cNvPicPr>
            <p:nvPr/>
          </p:nvPicPr>
          <p:blipFill>
            <a:blip r:embed="rId9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23861" y="3837747"/>
              <a:ext cx="262107" cy="429733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3" name="Picture 2" descr="C:\Users\perfec1\Documents\Branding\Hardware\ScaleIO Server wIcons.png"/>
            <p:cNvPicPr>
              <a:picLocks noChangeAspect="1" noChangeArrowheads="1"/>
            </p:cNvPicPr>
            <p:nvPr/>
          </p:nvPicPr>
          <p:blipFill>
            <a:blip r:embed="rId9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23861" y="4442622"/>
              <a:ext cx="262107" cy="429733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4" name="Picture 2" descr="C:\Users\perfec1\Documents\Branding\Hardware\ScaleIO Server wIcons.png"/>
            <p:cNvPicPr>
              <a:picLocks noChangeAspect="1" noChangeArrowheads="1"/>
            </p:cNvPicPr>
            <p:nvPr/>
          </p:nvPicPr>
          <p:blipFill>
            <a:blip r:embed="rId9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23861" y="5047500"/>
              <a:ext cx="262107" cy="429733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5" name="Group 64"/>
          <p:cNvGrpSpPr/>
          <p:nvPr/>
        </p:nvGrpSpPr>
        <p:grpSpPr>
          <a:xfrm>
            <a:off x="8462644" y="-562725"/>
            <a:ext cx="235897" cy="6198960"/>
            <a:chOff x="7935181" y="-558821"/>
            <a:chExt cx="235897" cy="6198960"/>
          </a:xfrm>
        </p:grpSpPr>
        <p:pic>
          <p:nvPicPr>
            <p:cNvPr id="66" name="Picture 2" descr="C:\Users\perfec1\Documents\Branding\Hardware\ScaleIO Server wIcons.png"/>
            <p:cNvPicPr>
              <a:picLocks noChangeAspect="1" noChangeArrowheads="1"/>
            </p:cNvPicPr>
            <p:nvPr/>
          </p:nvPicPr>
          <p:blipFill>
            <a:blip r:embed="rId10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35182" y="-558821"/>
              <a:ext cx="235896" cy="38675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7" name="Picture 3" descr="C:\Users\perfec1\Documents\Branding\Hardware\ScaleIO Server wIcons.png"/>
            <p:cNvPicPr>
              <a:picLocks noChangeAspect="1" noChangeArrowheads="1"/>
            </p:cNvPicPr>
            <p:nvPr/>
          </p:nvPicPr>
          <p:blipFill>
            <a:blip r:embed="rId10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35182" y="22399"/>
              <a:ext cx="235896" cy="38675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8" name="Picture 4" descr="C:\Users\perfec1\Documents\Branding\Hardware\ScaleIO Server wIcons.png"/>
            <p:cNvPicPr>
              <a:picLocks noChangeAspect="1" noChangeArrowheads="1"/>
            </p:cNvPicPr>
            <p:nvPr/>
          </p:nvPicPr>
          <p:blipFill>
            <a:blip r:embed="rId10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35182" y="603619"/>
              <a:ext cx="235896" cy="38675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9" name="Picture 2" descr="C:\Users\perfec1\Documents\Branding\Hardware\ScaleIO Server wIcons.png"/>
            <p:cNvPicPr>
              <a:picLocks noChangeAspect="1" noChangeArrowheads="1"/>
            </p:cNvPicPr>
            <p:nvPr/>
          </p:nvPicPr>
          <p:blipFill>
            <a:blip r:embed="rId10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35182" y="1184839"/>
              <a:ext cx="235896" cy="38675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0" name="Picture 2" descr="C:\Users\perfec1\Documents\Branding\Hardware\ScaleIO Server wIcons.png"/>
            <p:cNvPicPr>
              <a:picLocks noChangeAspect="1" noChangeArrowheads="1"/>
            </p:cNvPicPr>
            <p:nvPr/>
          </p:nvPicPr>
          <p:blipFill>
            <a:blip r:embed="rId10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35182" y="1766059"/>
              <a:ext cx="235896" cy="38675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1" name="Picture 2" descr="C:\Users\perfec1\Documents\Branding\Hardware\ScaleIO Server wIcons.png"/>
            <p:cNvPicPr>
              <a:picLocks noChangeAspect="1" noChangeArrowheads="1"/>
            </p:cNvPicPr>
            <p:nvPr/>
          </p:nvPicPr>
          <p:blipFill>
            <a:blip r:embed="rId10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35182" y="2347279"/>
              <a:ext cx="235896" cy="38675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2" name="Picture 2" descr="C:\Users\perfec1\Documents\Branding\Hardware\ScaleIO Server wIcons.png"/>
            <p:cNvPicPr>
              <a:picLocks noChangeAspect="1" noChangeArrowheads="1"/>
            </p:cNvPicPr>
            <p:nvPr/>
          </p:nvPicPr>
          <p:blipFill>
            <a:blip r:embed="rId10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35182" y="2928499"/>
              <a:ext cx="235896" cy="38675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3" name="Picture 2" descr="C:\Users\perfec1\Documents\Branding\Hardware\ScaleIO Server wIcons.png"/>
            <p:cNvPicPr>
              <a:picLocks noChangeAspect="1" noChangeArrowheads="1"/>
            </p:cNvPicPr>
            <p:nvPr/>
          </p:nvPicPr>
          <p:blipFill>
            <a:blip r:embed="rId10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35182" y="3509719"/>
              <a:ext cx="235896" cy="38675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4" name="Picture 2" descr="C:\Users\perfec1\Documents\Branding\Hardware\ScaleIO Server wIcons.png"/>
            <p:cNvPicPr>
              <a:picLocks noChangeAspect="1" noChangeArrowheads="1"/>
            </p:cNvPicPr>
            <p:nvPr/>
          </p:nvPicPr>
          <p:blipFill>
            <a:blip r:embed="rId10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35182" y="4090939"/>
              <a:ext cx="235896" cy="38675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5" name="Picture 2" descr="C:\Users\perfec1\Documents\Branding\Hardware\ScaleIO Server wIcons.png"/>
            <p:cNvPicPr>
              <a:picLocks noChangeAspect="1" noChangeArrowheads="1"/>
            </p:cNvPicPr>
            <p:nvPr/>
          </p:nvPicPr>
          <p:blipFill>
            <a:blip r:embed="rId10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35182" y="4672159"/>
              <a:ext cx="235896" cy="38675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6" name="Picture 2" descr="C:\Users\perfec1\Documents\Branding\Hardware\ScaleIO Server wIcons.png"/>
            <p:cNvPicPr>
              <a:picLocks noChangeAspect="1" noChangeArrowheads="1"/>
            </p:cNvPicPr>
            <p:nvPr/>
          </p:nvPicPr>
          <p:blipFill>
            <a:blip r:embed="rId10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35181" y="5253380"/>
              <a:ext cx="235896" cy="38675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7" name="Group 76"/>
          <p:cNvGrpSpPr/>
          <p:nvPr/>
        </p:nvGrpSpPr>
        <p:grpSpPr>
          <a:xfrm>
            <a:off x="8784343" y="-725069"/>
            <a:ext cx="212431" cy="6523649"/>
            <a:chOff x="8296663" y="-725069"/>
            <a:chExt cx="212431" cy="6523649"/>
          </a:xfrm>
        </p:grpSpPr>
        <p:pic>
          <p:nvPicPr>
            <p:cNvPr id="78" name="Picture 2" descr="C:\Users\perfec1\Documents\Branding\Hardware\ScaleIO Server wIcons.png"/>
            <p:cNvPicPr>
              <a:picLocks noChangeAspect="1" noChangeArrowheads="1"/>
            </p:cNvPicPr>
            <p:nvPr/>
          </p:nvPicPr>
          <p:blipFill>
            <a:blip r:embed="rId11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99409" y="-725069"/>
              <a:ext cx="209685" cy="343786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9" name="Picture 3" descr="C:\Users\perfec1\Documents\Branding\Hardware\ScaleIO Server wIcons.png"/>
            <p:cNvPicPr>
              <a:picLocks noChangeAspect="1" noChangeArrowheads="1"/>
            </p:cNvPicPr>
            <p:nvPr/>
          </p:nvPicPr>
          <p:blipFill>
            <a:blip r:embed="rId11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99409" y="-163263"/>
              <a:ext cx="209685" cy="343786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0" name="Picture 4" descr="C:\Users\perfec1\Documents\Branding\Hardware\ScaleIO Server wIcons.png"/>
            <p:cNvPicPr>
              <a:picLocks noChangeAspect="1" noChangeArrowheads="1"/>
            </p:cNvPicPr>
            <p:nvPr/>
          </p:nvPicPr>
          <p:blipFill>
            <a:blip r:embed="rId11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99409" y="398543"/>
              <a:ext cx="209685" cy="343786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1" name="Picture 2" descr="C:\Users\perfec1\Documents\Branding\Hardware\ScaleIO Server wIcons.png"/>
            <p:cNvPicPr>
              <a:picLocks noChangeAspect="1" noChangeArrowheads="1"/>
            </p:cNvPicPr>
            <p:nvPr/>
          </p:nvPicPr>
          <p:blipFill>
            <a:blip r:embed="rId11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99409" y="960349"/>
              <a:ext cx="209685" cy="343786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2" name="Picture 2" descr="C:\Users\perfec1\Documents\Branding\Hardware\ScaleIO Server wIcons.png"/>
            <p:cNvPicPr>
              <a:picLocks noChangeAspect="1" noChangeArrowheads="1"/>
            </p:cNvPicPr>
            <p:nvPr/>
          </p:nvPicPr>
          <p:blipFill>
            <a:blip r:embed="rId11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99409" y="1522155"/>
              <a:ext cx="209685" cy="343786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3" name="Picture 2" descr="C:\Users\perfec1\Documents\Branding\Hardware\ScaleIO Server wIcons.png"/>
            <p:cNvPicPr>
              <a:picLocks noChangeAspect="1" noChangeArrowheads="1"/>
            </p:cNvPicPr>
            <p:nvPr/>
          </p:nvPicPr>
          <p:blipFill>
            <a:blip r:embed="rId11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99409" y="2083961"/>
              <a:ext cx="209685" cy="343786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4" name="Picture 2" descr="C:\Users\perfec1\Documents\Branding\Hardware\ScaleIO Server wIcons.png"/>
            <p:cNvPicPr>
              <a:picLocks noChangeAspect="1" noChangeArrowheads="1"/>
            </p:cNvPicPr>
            <p:nvPr/>
          </p:nvPicPr>
          <p:blipFill>
            <a:blip r:embed="rId11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99409" y="2645767"/>
              <a:ext cx="209685" cy="343786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5" name="Picture 2" descr="C:\Users\perfec1\Documents\Branding\Hardware\ScaleIO Server wIcons.png"/>
            <p:cNvPicPr>
              <a:picLocks noChangeAspect="1" noChangeArrowheads="1"/>
            </p:cNvPicPr>
            <p:nvPr/>
          </p:nvPicPr>
          <p:blipFill>
            <a:blip r:embed="rId11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99409" y="3207573"/>
              <a:ext cx="209685" cy="343786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6" name="Picture 2" descr="C:\Users\perfec1\Documents\Branding\Hardware\ScaleIO Server wIcons.png"/>
            <p:cNvPicPr>
              <a:picLocks noChangeAspect="1" noChangeArrowheads="1"/>
            </p:cNvPicPr>
            <p:nvPr/>
          </p:nvPicPr>
          <p:blipFill>
            <a:blip r:embed="rId11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99409" y="3769379"/>
              <a:ext cx="209685" cy="343786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7" name="Picture 2" descr="C:\Users\perfec1\Documents\Branding\Hardware\ScaleIO Server wIcons.png"/>
            <p:cNvPicPr>
              <a:picLocks noChangeAspect="1" noChangeArrowheads="1"/>
            </p:cNvPicPr>
            <p:nvPr/>
          </p:nvPicPr>
          <p:blipFill>
            <a:blip r:embed="rId11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99409" y="4331185"/>
              <a:ext cx="209685" cy="343786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8" name="Picture 2" descr="C:\Users\perfec1\Documents\Branding\Hardware\ScaleIO Server wIcons.png"/>
            <p:cNvPicPr>
              <a:picLocks noChangeAspect="1" noChangeArrowheads="1"/>
            </p:cNvPicPr>
            <p:nvPr/>
          </p:nvPicPr>
          <p:blipFill>
            <a:blip r:embed="rId11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99408" y="4892991"/>
              <a:ext cx="209685" cy="343786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9" name="Picture 2" descr="C:\Users\perfec1\Documents\Branding\Hardware\ScaleIO Server wIcons.png"/>
            <p:cNvPicPr>
              <a:picLocks noChangeAspect="1" noChangeArrowheads="1"/>
            </p:cNvPicPr>
            <p:nvPr/>
          </p:nvPicPr>
          <p:blipFill>
            <a:blip r:embed="rId11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96663" y="5454794"/>
              <a:ext cx="209685" cy="343786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0" name="Rectangle 89"/>
          <p:cNvSpPr/>
          <p:nvPr/>
        </p:nvSpPr>
        <p:spPr>
          <a:xfrm>
            <a:off x="5553456" y="-8019"/>
            <a:ext cx="3602736" cy="5149822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74842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Elastic Architecture</a:t>
            </a:r>
            <a:endParaRPr lang="en-US" dirty="0"/>
          </a:p>
        </p:txBody>
      </p:sp>
      <p:grpSp>
        <p:nvGrpSpPr>
          <p:cNvPr id="96" name="Group 95"/>
          <p:cNvGrpSpPr/>
          <p:nvPr/>
        </p:nvGrpSpPr>
        <p:grpSpPr>
          <a:xfrm>
            <a:off x="3315720" y="1010313"/>
            <a:ext cx="740492" cy="1464364"/>
            <a:chOff x="3843513" y="2430809"/>
            <a:chExt cx="778067" cy="1487768"/>
          </a:xfrm>
        </p:grpSpPr>
        <p:pic>
          <p:nvPicPr>
            <p:cNvPr id="97" name="Picture 96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43513" y="2430809"/>
              <a:ext cx="242727" cy="449373"/>
            </a:xfrm>
            <a:prstGeom prst="rect">
              <a:avLst/>
            </a:prstGeom>
            <a:noFill/>
          </p:spPr>
        </p:pic>
        <p:pic>
          <p:nvPicPr>
            <p:cNvPr id="98" name="Picture 97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43513" y="2952040"/>
              <a:ext cx="242727" cy="449373"/>
            </a:xfrm>
            <a:prstGeom prst="rect">
              <a:avLst/>
            </a:prstGeom>
            <a:noFill/>
          </p:spPr>
        </p:pic>
        <p:pic>
          <p:nvPicPr>
            <p:cNvPr id="99" name="Picture 98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43513" y="3467315"/>
              <a:ext cx="242726" cy="449373"/>
            </a:xfrm>
            <a:prstGeom prst="rect">
              <a:avLst/>
            </a:prstGeom>
            <a:noFill/>
          </p:spPr>
        </p:pic>
        <p:pic>
          <p:nvPicPr>
            <p:cNvPr id="100" name="Picture 99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78853" y="2432698"/>
              <a:ext cx="242727" cy="449373"/>
            </a:xfrm>
            <a:prstGeom prst="rect">
              <a:avLst/>
            </a:prstGeom>
            <a:noFill/>
          </p:spPr>
        </p:pic>
        <p:pic>
          <p:nvPicPr>
            <p:cNvPr id="101" name="Picture 100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78853" y="2953927"/>
              <a:ext cx="242726" cy="449373"/>
            </a:xfrm>
            <a:prstGeom prst="rect">
              <a:avLst/>
            </a:prstGeom>
            <a:noFill/>
          </p:spPr>
        </p:pic>
        <p:pic>
          <p:nvPicPr>
            <p:cNvPr id="102" name="Picture 101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78853" y="3469204"/>
              <a:ext cx="242726" cy="449373"/>
            </a:xfrm>
            <a:prstGeom prst="rect">
              <a:avLst/>
            </a:prstGeom>
            <a:noFill/>
          </p:spPr>
        </p:pic>
      </p:grpSp>
      <p:grpSp>
        <p:nvGrpSpPr>
          <p:cNvPr id="103" name="Group 102"/>
          <p:cNvGrpSpPr/>
          <p:nvPr/>
        </p:nvGrpSpPr>
        <p:grpSpPr>
          <a:xfrm>
            <a:off x="4328586" y="1010314"/>
            <a:ext cx="740492" cy="1464362"/>
            <a:chOff x="3843513" y="2430810"/>
            <a:chExt cx="778067" cy="1487767"/>
          </a:xfrm>
        </p:grpSpPr>
        <p:pic>
          <p:nvPicPr>
            <p:cNvPr id="104" name="Picture 103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43513" y="2430810"/>
              <a:ext cx="242727" cy="4493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5" name="Picture 104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43513" y="2952039"/>
              <a:ext cx="242727" cy="4493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6" name="Picture 105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43513" y="3467315"/>
              <a:ext cx="242726" cy="4493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7" name="Picture 106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78853" y="2432697"/>
              <a:ext cx="242727" cy="4493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8" name="Picture 107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78853" y="2953927"/>
              <a:ext cx="242726" cy="4493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9" name="Picture 108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78853" y="3469203"/>
              <a:ext cx="242726" cy="44937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0" name="Group 109"/>
          <p:cNvGrpSpPr/>
          <p:nvPr/>
        </p:nvGrpSpPr>
        <p:grpSpPr>
          <a:xfrm>
            <a:off x="5341453" y="1010314"/>
            <a:ext cx="740492" cy="1464362"/>
            <a:chOff x="3843513" y="2430810"/>
            <a:chExt cx="778067" cy="1487767"/>
          </a:xfrm>
        </p:grpSpPr>
        <p:pic>
          <p:nvPicPr>
            <p:cNvPr id="111" name="Picture 110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43513" y="2430810"/>
              <a:ext cx="242727" cy="449374"/>
            </a:xfrm>
            <a:prstGeom prst="rect">
              <a:avLst/>
            </a:prstGeom>
            <a:noFill/>
          </p:spPr>
        </p:pic>
        <p:pic>
          <p:nvPicPr>
            <p:cNvPr id="112" name="Picture 111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43513" y="2952039"/>
              <a:ext cx="242727" cy="449374"/>
            </a:xfrm>
            <a:prstGeom prst="rect">
              <a:avLst/>
            </a:prstGeom>
            <a:noFill/>
          </p:spPr>
        </p:pic>
        <p:pic>
          <p:nvPicPr>
            <p:cNvPr id="113" name="Picture 112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43513" y="3467315"/>
              <a:ext cx="242726" cy="449374"/>
            </a:xfrm>
            <a:prstGeom prst="rect">
              <a:avLst/>
            </a:prstGeom>
            <a:noFill/>
          </p:spPr>
        </p:pic>
        <p:pic>
          <p:nvPicPr>
            <p:cNvPr id="114" name="Picture 113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78853" y="2432697"/>
              <a:ext cx="242727" cy="449374"/>
            </a:xfrm>
            <a:prstGeom prst="rect">
              <a:avLst/>
            </a:prstGeom>
            <a:noFill/>
          </p:spPr>
        </p:pic>
        <p:pic>
          <p:nvPicPr>
            <p:cNvPr id="115" name="Picture 114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78853" y="2953927"/>
              <a:ext cx="242726" cy="449374"/>
            </a:xfrm>
            <a:prstGeom prst="rect">
              <a:avLst/>
            </a:prstGeom>
            <a:noFill/>
          </p:spPr>
        </p:pic>
        <p:pic>
          <p:nvPicPr>
            <p:cNvPr id="116" name="Picture 115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78853" y="3469203"/>
              <a:ext cx="242726" cy="449374"/>
            </a:xfrm>
            <a:prstGeom prst="rect">
              <a:avLst/>
            </a:prstGeom>
            <a:noFill/>
          </p:spPr>
        </p:pic>
      </p:grpSp>
      <p:sp>
        <p:nvSpPr>
          <p:cNvPr id="117" name="Down Ribbon 44"/>
          <p:cNvSpPr/>
          <p:nvPr/>
        </p:nvSpPr>
        <p:spPr>
          <a:xfrm>
            <a:off x="-1" y="2696561"/>
            <a:ext cx="9144001" cy="457200"/>
          </a:xfrm>
          <a:prstGeom prst="rect">
            <a:avLst/>
          </a:prstGeom>
          <a:solidFill>
            <a:schemeClr val="bg2"/>
          </a:solidFill>
          <a:ln w="127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8" name="TextBox 117"/>
          <p:cNvSpPr txBox="1"/>
          <p:nvPr/>
        </p:nvSpPr>
        <p:spPr>
          <a:xfrm>
            <a:off x="602152" y="2740495"/>
            <a:ext cx="7939694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Add, remove, re-allocate, on the fly, without stopping IO</a:t>
            </a:r>
          </a:p>
        </p:txBody>
      </p:sp>
      <p:sp>
        <p:nvSpPr>
          <p:cNvPr id="119" name="Rectangle 118"/>
          <p:cNvSpPr/>
          <p:nvPr/>
        </p:nvSpPr>
        <p:spPr>
          <a:xfrm>
            <a:off x="379414" y="3294949"/>
            <a:ext cx="401705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Clr>
                <a:schemeClr val="tx2"/>
              </a:buClr>
            </a:pPr>
            <a:r>
              <a:rPr lang="en-US" sz="1800" dirty="0" smtClean="0">
                <a:solidFill>
                  <a:schemeClr val="bg1"/>
                </a:solidFill>
              </a:rPr>
              <a:t>AUTO-REBALANCE </a:t>
            </a:r>
            <a:br>
              <a:rPr lang="en-US" sz="1800" dirty="0" smtClean="0">
                <a:solidFill>
                  <a:schemeClr val="bg1"/>
                </a:solidFill>
              </a:rPr>
            </a:br>
            <a:r>
              <a:rPr lang="en-US" sz="1800" dirty="0" smtClean="0">
                <a:solidFill>
                  <a:schemeClr val="bg1"/>
                </a:solidFill>
              </a:rPr>
              <a:t>when resources are added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921291" y="3981455"/>
            <a:ext cx="7301421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NO CAPACITY PLANNING OR MIGRATION!</a:t>
            </a:r>
            <a:endParaRPr lang="en-US" sz="2800" b="1" dirty="0" smtClean="0">
              <a:solidFill>
                <a:schemeClr val="bg1"/>
              </a:solidFill>
              <a:effectLst>
                <a:glow rad="101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4603499" y="3294949"/>
            <a:ext cx="401705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Clr>
                <a:schemeClr val="tx2"/>
              </a:buClr>
            </a:pPr>
            <a:r>
              <a:rPr lang="en-US" sz="1800" dirty="0" smtClean="0">
                <a:solidFill>
                  <a:schemeClr val="bg1"/>
                </a:solidFill>
              </a:rPr>
              <a:t>AUTO-REBUILD</a:t>
            </a:r>
            <a:br>
              <a:rPr lang="en-US" sz="1800" dirty="0" smtClean="0">
                <a:solidFill>
                  <a:schemeClr val="bg1"/>
                </a:solidFill>
              </a:rPr>
            </a:br>
            <a:r>
              <a:rPr lang="en-US" sz="1800" dirty="0" smtClean="0">
                <a:solidFill>
                  <a:schemeClr val="bg1"/>
                </a:solidFill>
              </a:rPr>
              <a:t>when resources fail or removed</a:t>
            </a:r>
          </a:p>
          <a:p>
            <a:pPr algn="ctr">
              <a:buClr>
                <a:schemeClr val="tx2"/>
              </a:buClr>
            </a:pPr>
            <a:endParaRPr lang="en-US" sz="18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139721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Container Schedulers</a:t>
            </a:r>
          </a:p>
          <a:p>
            <a:r>
              <a:rPr lang="en-US" dirty="0" smtClean="0"/>
              <a:t>Containers In Production</a:t>
            </a:r>
          </a:p>
          <a:p>
            <a:r>
              <a:rPr lang="en-US" dirty="0" smtClean="0"/>
              <a:t>Software-Defined Storage (SDS)</a:t>
            </a:r>
            <a:endParaRPr lang="en-US" dirty="0" smtClean="0"/>
          </a:p>
          <a:p>
            <a:r>
              <a:rPr lang="en-US" dirty="0" smtClean="0"/>
              <a:t>Schedulers + </a:t>
            </a:r>
            <a:r>
              <a:rPr lang="en-US" dirty="0" smtClean="0"/>
              <a:t>SDS </a:t>
            </a:r>
            <a:r>
              <a:rPr lang="en-US" dirty="0" smtClean="0"/>
              <a:t>= Game Changing</a:t>
            </a:r>
          </a:p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482820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81852" y="1097280"/>
            <a:ext cx="8766939" cy="261350"/>
          </a:xfrm>
        </p:spPr>
        <p:txBody>
          <a:bodyPr/>
          <a:lstStyle/>
          <a:p>
            <a:r>
              <a:rPr lang="en-US" sz="2000" b="0" dirty="0" smtClean="0"/>
              <a:t>Mix and match OS, hypervisors, platforms, media in the same ScaleIO system </a:t>
            </a:r>
            <a:endParaRPr lang="en-US" sz="2000" b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Infrastructure Agnostic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33393" y="1502073"/>
            <a:ext cx="914400" cy="38265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33393" y="2078290"/>
            <a:ext cx="914400" cy="306881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21940" y="2611782"/>
            <a:ext cx="737307" cy="3552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15237" y="3171812"/>
            <a:ext cx="750712" cy="3672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096120" y="1629672"/>
            <a:ext cx="1620382" cy="1601829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TextBox 11"/>
          <p:cNvSpPr txBox="1"/>
          <p:nvPr/>
        </p:nvSpPr>
        <p:spPr>
          <a:xfrm>
            <a:off x="2625868" y="4295266"/>
            <a:ext cx="1752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tx2"/>
                </a:solidFill>
              </a:rPr>
              <a:t>HYPERVISORS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20577" y="4295266"/>
            <a:ext cx="15665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tx2"/>
                </a:solidFill>
              </a:rPr>
              <a:t>OPERATING</a:t>
            </a:r>
            <a:br>
              <a:rPr lang="en-US" sz="1400" dirty="0" smtClean="0">
                <a:solidFill>
                  <a:schemeClr val="tx2"/>
                </a:solidFill>
              </a:rPr>
            </a:br>
            <a:r>
              <a:rPr lang="en-US" sz="1400" dirty="0" smtClean="0">
                <a:solidFill>
                  <a:schemeClr val="tx2"/>
                </a:solidFill>
              </a:rPr>
              <a:t>SYSTEM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959366" y="4295266"/>
            <a:ext cx="16663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tx2"/>
                </a:solidFill>
              </a:rPr>
              <a:t>CLOUD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171847" y="4295266"/>
            <a:ext cx="1676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tx2"/>
                </a:solidFill>
              </a:rPr>
              <a:t>MEDIA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1203838" y="3836636"/>
            <a:ext cx="6800881" cy="383130"/>
            <a:chOff x="1134265" y="3692324"/>
            <a:chExt cx="6800881" cy="6250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1134265" y="3692324"/>
              <a:ext cx="0" cy="625034"/>
            </a:xfrm>
            <a:prstGeom prst="line">
              <a:avLst/>
            </a:prstGeom>
            <a:ln w="12700" cmpd="sng">
              <a:solidFill>
                <a:schemeClr val="tx2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3421020" y="3692324"/>
              <a:ext cx="0" cy="625034"/>
            </a:xfrm>
            <a:prstGeom prst="line">
              <a:avLst/>
            </a:prstGeom>
            <a:ln w="12700" cmpd="sng">
              <a:solidFill>
                <a:schemeClr val="tx2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712807" y="3692324"/>
              <a:ext cx="0" cy="625034"/>
            </a:xfrm>
            <a:prstGeom prst="line">
              <a:avLst/>
            </a:prstGeom>
            <a:ln w="12700" cmpd="sng">
              <a:solidFill>
                <a:schemeClr val="tx2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7935146" y="3692324"/>
              <a:ext cx="0" cy="625034"/>
            </a:xfrm>
            <a:prstGeom prst="line">
              <a:avLst/>
            </a:prstGeom>
            <a:ln w="12700" cmpd="sng">
              <a:solidFill>
                <a:schemeClr val="tx2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1" name="Picture 20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1618" y="1500399"/>
            <a:ext cx="1184440" cy="33402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7438" y="1992901"/>
            <a:ext cx="952800" cy="334021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6345" y="3023211"/>
            <a:ext cx="994986" cy="4175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7993" y="2408581"/>
            <a:ext cx="771690" cy="50103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Picture 2" descr="C:\Users\perfec1\Pictures\Logos\Ubuntu.png"/>
          <p:cNvPicPr>
            <a:picLocks noChangeAspect="1" noChangeArrowheads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7063" y="3514413"/>
            <a:ext cx="873545" cy="19708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Rounded Rectangle 25"/>
          <p:cNvSpPr/>
          <p:nvPr/>
        </p:nvSpPr>
        <p:spPr>
          <a:xfrm>
            <a:off x="7612612" y="2230693"/>
            <a:ext cx="734800" cy="217112"/>
          </a:xfrm>
          <a:prstGeom prst="roundRect">
            <a:avLst/>
          </a:prstGeom>
          <a:noFill/>
          <a:ln w="127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2"/>
                </a:solidFill>
              </a:rPr>
              <a:t>SSDs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7698362" y="1463952"/>
            <a:ext cx="609600" cy="167010"/>
          </a:xfrm>
          <a:prstGeom prst="roundRect">
            <a:avLst/>
          </a:prstGeom>
          <a:noFill/>
          <a:ln w="127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2"/>
                </a:solidFill>
              </a:rPr>
              <a:t>HDDs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7640352" y="2886634"/>
            <a:ext cx="694733" cy="350762"/>
          </a:xfrm>
          <a:prstGeom prst="roundRect">
            <a:avLst/>
          </a:prstGeom>
          <a:noFill/>
          <a:ln w="127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2"/>
                </a:solidFill>
              </a:rPr>
              <a:t>PCIe </a:t>
            </a:r>
            <a:r>
              <a:rPr lang="en-US" sz="900" dirty="0" smtClean="0">
                <a:solidFill>
                  <a:schemeClr val="tx2"/>
                </a:solidFill>
              </a:rPr>
              <a:t>Flash</a:t>
            </a:r>
            <a:endParaRPr lang="en-US" sz="900" dirty="0">
              <a:solidFill>
                <a:schemeClr val="tx2"/>
              </a:solidFill>
            </a:endParaRPr>
          </a:p>
        </p:txBody>
      </p:sp>
      <p:grpSp>
        <p:nvGrpSpPr>
          <p:cNvPr id="29" name="Group 41"/>
          <p:cNvGrpSpPr>
            <a:grpSpLocks noChangeAspect="1"/>
          </p:cNvGrpSpPr>
          <p:nvPr/>
        </p:nvGrpSpPr>
        <p:grpSpPr bwMode="auto">
          <a:xfrm rot="2700000">
            <a:off x="7462938" y="2954311"/>
            <a:ext cx="905564" cy="784664"/>
            <a:chOff x="1917" y="786"/>
            <a:chExt cx="1925" cy="1668"/>
          </a:xfrm>
        </p:grpSpPr>
        <p:sp>
          <p:nvSpPr>
            <p:cNvPr id="30" name="Freeform 42"/>
            <p:cNvSpPr>
              <a:spLocks/>
            </p:cNvSpPr>
            <p:nvPr/>
          </p:nvSpPr>
          <p:spPr bwMode="auto">
            <a:xfrm>
              <a:off x="1917" y="1660"/>
              <a:ext cx="872" cy="794"/>
            </a:xfrm>
            <a:custGeom>
              <a:avLst/>
              <a:gdLst>
                <a:gd name="T0" fmla="*/ 40 w 369"/>
                <a:gd name="T1" fmla="*/ 1 h 336"/>
                <a:gd name="T2" fmla="*/ 34 w 369"/>
                <a:gd name="T3" fmla="*/ 1 h 336"/>
                <a:gd name="T4" fmla="*/ 1 w 369"/>
                <a:gd name="T5" fmla="*/ 34 h 336"/>
                <a:gd name="T6" fmla="*/ 1 w 369"/>
                <a:gd name="T7" fmla="*/ 40 h 336"/>
                <a:gd name="T8" fmla="*/ 7 w 369"/>
                <a:gd name="T9" fmla="*/ 40 h 336"/>
                <a:gd name="T10" fmla="*/ 37 w 369"/>
                <a:gd name="T11" fmla="*/ 11 h 336"/>
                <a:gd name="T12" fmla="*/ 361 w 369"/>
                <a:gd name="T13" fmla="*/ 335 h 336"/>
                <a:gd name="T14" fmla="*/ 367 w 369"/>
                <a:gd name="T15" fmla="*/ 335 h 336"/>
                <a:gd name="T16" fmla="*/ 367 w 369"/>
                <a:gd name="T17" fmla="*/ 329 h 336"/>
                <a:gd name="T18" fmla="*/ 40 w 369"/>
                <a:gd name="T19" fmla="*/ 1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9" h="336">
                  <a:moveTo>
                    <a:pt x="40" y="1"/>
                  </a:moveTo>
                  <a:cubicBezTo>
                    <a:pt x="38" y="0"/>
                    <a:pt x="36" y="0"/>
                    <a:pt x="34" y="1"/>
                  </a:cubicBezTo>
                  <a:cubicBezTo>
                    <a:pt x="1" y="34"/>
                    <a:pt x="1" y="34"/>
                    <a:pt x="1" y="34"/>
                  </a:cubicBezTo>
                  <a:cubicBezTo>
                    <a:pt x="0" y="36"/>
                    <a:pt x="0" y="39"/>
                    <a:pt x="1" y="40"/>
                  </a:cubicBezTo>
                  <a:cubicBezTo>
                    <a:pt x="3" y="42"/>
                    <a:pt x="6" y="42"/>
                    <a:pt x="7" y="40"/>
                  </a:cubicBezTo>
                  <a:cubicBezTo>
                    <a:pt x="37" y="11"/>
                    <a:pt x="37" y="11"/>
                    <a:pt x="37" y="11"/>
                  </a:cubicBezTo>
                  <a:cubicBezTo>
                    <a:pt x="361" y="335"/>
                    <a:pt x="361" y="335"/>
                    <a:pt x="361" y="335"/>
                  </a:cubicBezTo>
                  <a:cubicBezTo>
                    <a:pt x="363" y="336"/>
                    <a:pt x="365" y="336"/>
                    <a:pt x="367" y="335"/>
                  </a:cubicBezTo>
                  <a:cubicBezTo>
                    <a:pt x="369" y="333"/>
                    <a:pt x="369" y="330"/>
                    <a:pt x="367" y="329"/>
                  </a:cubicBezTo>
                  <a:lnTo>
                    <a:pt x="40" y="1"/>
                  </a:lnTo>
                  <a:close/>
                </a:path>
              </a:pathLst>
            </a:custGeom>
            <a:noFill/>
            <a:ln w="1270" cap="flat">
              <a:solidFill>
                <a:schemeClr val="tx2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1" name="Freeform 43"/>
            <p:cNvSpPr>
              <a:spLocks noEditPoints="1"/>
            </p:cNvSpPr>
            <p:nvPr/>
          </p:nvSpPr>
          <p:spPr bwMode="auto">
            <a:xfrm>
              <a:off x="2897" y="1551"/>
              <a:ext cx="683" cy="683"/>
            </a:xfrm>
            <a:custGeom>
              <a:avLst/>
              <a:gdLst>
                <a:gd name="T0" fmla="*/ 274 w 289"/>
                <a:gd name="T1" fmla="*/ 12 h 289"/>
                <a:gd name="T2" fmla="*/ 0 w 289"/>
                <a:gd name="T3" fmla="*/ 262 h 289"/>
                <a:gd name="T4" fmla="*/ 25 w 289"/>
                <a:gd name="T5" fmla="*/ 287 h 289"/>
                <a:gd name="T6" fmla="*/ 284 w 289"/>
                <a:gd name="T7" fmla="*/ 37 h 289"/>
                <a:gd name="T8" fmla="*/ 284 w 289"/>
                <a:gd name="T9" fmla="*/ 22 h 289"/>
                <a:gd name="T10" fmla="*/ 15 w 289"/>
                <a:gd name="T11" fmla="*/ 256 h 289"/>
                <a:gd name="T12" fmla="*/ 48 w 289"/>
                <a:gd name="T13" fmla="*/ 266 h 289"/>
                <a:gd name="T14" fmla="*/ 60 w 289"/>
                <a:gd name="T15" fmla="*/ 254 h 289"/>
                <a:gd name="T16" fmla="*/ 49 w 289"/>
                <a:gd name="T17" fmla="*/ 222 h 289"/>
                <a:gd name="T18" fmla="*/ 60 w 289"/>
                <a:gd name="T19" fmla="*/ 254 h 289"/>
                <a:gd name="T20" fmla="*/ 61 w 289"/>
                <a:gd name="T21" fmla="*/ 210 h 289"/>
                <a:gd name="T22" fmla="*/ 94 w 289"/>
                <a:gd name="T23" fmla="*/ 221 h 289"/>
                <a:gd name="T24" fmla="*/ 106 w 289"/>
                <a:gd name="T25" fmla="*/ 209 h 289"/>
                <a:gd name="T26" fmla="*/ 95 w 289"/>
                <a:gd name="T27" fmla="*/ 176 h 289"/>
                <a:gd name="T28" fmla="*/ 106 w 289"/>
                <a:gd name="T29" fmla="*/ 209 h 289"/>
                <a:gd name="T30" fmla="*/ 107 w 289"/>
                <a:gd name="T31" fmla="*/ 164 h 289"/>
                <a:gd name="T32" fmla="*/ 140 w 289"/>
                <a:gd name="T33" fmla="*/ 175 h 289"/>
                <a:gd name="T34" fmla="*/ 152 w 289"/>
                <a:gd name="T35" fmla="*/ 163 h 289"/>
                <a:gd name="T36" fmla="*/ 141 w 289"/>
                <a:gd name="T37" fmla="*/ 130 h 289"/>
                <a:gd name="T38" fmla="*/ 152 w 289"/>
                <a:gd name="T39" fmla="*/ 163 h 289"/>
                <a:gd name="T40" fmla="*/ 153 w 289"/>
                <a:gd name="T41" fmla="*/ 118 h 289"/>
                <a:gd name="T42" fmla="*/ 186 w 289"/>
                <a:gd name="T43" fmla="*/ 129 h 289"/>
                <a:gd name="T44" fmla="*/ 198 w 289"/>
                <a:gd name="T45" fmla="*/ 117 h 289"/>
                <a:gd name="T46" fmla="*/ 187 w 289"/>
                <a:gd name="T47" fmla="*/ 84 h 289"/>
                <a:gd name="T48" fmla="*/ 198 w 289"/>
                <a:gd name="T49" fmla="*/ 117 h 289"/>
                <a:gd name="T50" fmla="*/ 199 w 289"/>
                <a:gd name="T51" fmla="*/ 72 h 289"/>
                <a:gd name="T52" fmla="*/ 231 w 289"/>
                <a:gd name="T53" fmla="*/ 83 h 289"/>
                <a:gd name="T54" fmla="*/ 243 w 289"/>
                <a:gd name="T55" fmla="*/ 71 h 289"/>
                <a:gd name="T56" fmla="*/ 232 w 289"/>
                <a:gd name="T57" fmla="*/ 39 h 289"/>
                <a:gd name="T58" fmla="*/ 243 w 289"/>
                <a:gd name="T59" fmla="*/ 71 h 289"/>
                <a:gd name="T60" fmla="*/ 244 w 289"/>
                <a:gd name="T61" fmla="*/ 27 h 289"/>
                <a:gd name="T62" fmla="*/ 277 w 289"/>
                <a:gd name="T63" fmla="*/ 37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89" h="289">
                  <a:moveTo>
                    <a:pt x="284" y="22"/>
                  </a:moveTo>
                  <a:cubicBezTo>
                    <a:pt x="274" y="12"/>
                    <a:pt x="274" y="12"/>
                    <a:pt x="274" y="12"/>
                  </a:cubicBezTo>
                  <a:cubicBezTo>
                    <a:pt x="261" y="0"/>
                    <a:pt x="261" y="0"/>
                    <a:pt x="261" y="0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22" y="284"/>
                    <a:pt x="22" y="284"/>
                    <a:pt x="22" y="284"/>
                  </a:cubicBezTo>
                  <a:cubicBezTo>
                    <a:pt x="25" y="287"/>
                    <a:pt x="25" y="287"/>
                    <a:pt x="25" y="287"/>
                  </a:cubicBezTo>
                  <a:cubicBezTo>
                    <a:pt x="27" y="289"/>
                    <a:pt x="33" y="288"/>
                    <a:pt x="37" y="284"/>
                  </a:cubicBezTo>
                  <a:cubicBezTo>
                    <a:pt x="284" y="37"/>
                    <a:pt x="284" y="37"/>
                    <a:pt x="284" y="37"/>
                  </a:cubicBezTo>
                  <a:cubicBezTo>
                    <a:pt x="288" y="33"/>
                    <a:pt x="289" y="28"/>
                    <a:pt x="286" y="25"/>
                  </a:cubicBezTo>
                  <a:lnTo>
                    <a:pt x="284" y="22"/>
                  </a:lnTo>
                  <a:close/>
                  <a:moveTo>
                    <a:pt x="37" y="277"/>
                  </a:moveTo>
                  <a:cubicBezTo>
                    <a:pt x="15" y="256"/>
                    <a:pt x="15" y="256"/>
                    <a:pt x="15" y="256"/>
                  </a:cubicBezTo>
                  <a:cubicBezTo>
                    <a:pt x="26" y="245"/>
                    <a:pt x="26" y="245"/>
                    <a:pt x="26" y="245"/>
                  </a:cubicBezTo>
                  <a:cubicBezTo>
                    <a:pt x="48" y="266"/>
                    <a:pt x="48" y="266"/>
                    <a:pt x="48" y="266"/>
                  </a:cubicBezTo>
                  <a:lnTo>
                    <a:pt x="37" y="277"/>
                  </a:lnTo>
                  <a:close/>
                  <a:moveTo>
                    <a:pt x="60" y="254"/>
                  </a:moveTo>
                  <a:cubicBezTo>
                    <a:pt x="38" y="233"/>
                    <a:pt x="38" y="233"/>
                    <a:pt x="38" y="233"/>
                  </a:cubicBezTo>
                  <a:cubicBezTo>
                    <a:pt x="49" y="222"/>
                    <a:pt x="49" y="222"/>
                    <a:pt x="49" y="222"/>
                  </a:cubicBezTo>
                  <a:cubicBezTo>
                    <a:pt x="71" y="244"/>
                    <a:pt x="71" y="244"/>
                    <a:pt x="71" y="244"/>
                  </a:cubicBezTo>
                  <a:lnTo>
                    <a:pt x="60" y="254"/>
                  </a:lnTo>
                  <a:close/>
                  <a:moveTo>
                    <a:pt x="83" y="232"/>
                  </a:moveTo>
                  <a:cubicBezTo>
                    <a:pt x="61" y="210"/>
                    <a:pt x="61" y="210"/>
                    <a:pt x="61" y="210"/>
                  </a:cubicBezTo>
                  <a:cubicBezTo>
                    <a:pt x="72" y="199"/>
                    <a:pt x="72" y="199"/>
                    <a:pt x="72" y="199"/>
                  </a:cubicBezTo>
                  <a:cubicBezTo>
                    <a:pt x="94" y="221"/>
                    <a:pt x="94" y="221"/>
                    <a:pt x="94" y="221"/>
                  </a:cubicBezTo>
                  <a:lnTo>
                    <a:pt x="83" y="232"/>
                  </a:lnTo>
                  <a:close/>
                  <a:moveTo>
                    <a:pt x="106" y="209"/>
                  </a:moveTo>
                  <a:cubicBezTo>
                    <a:pt x="84" y="187"/>
                    <a:pt x="84" y="187"/>
                    <a:pt x="84" y="187"/>
                  </a:cubicBezTo>
                  <a:cubicBezTo>
                    <a:pt x="95" y="176"/>
                    <a:pt x="95" y="176"/>
                    <a:pt x="95" y="176"/>
                  </a:cubicBezTo>
                  <a:cubicBezTo>
                    <a:pt x="117" y="198"/>
                    <a:pt x="117" y="198"/>
                    <a:pt x="117" y="198"/>
                  </a:cubicBezTo>
                  <a:lnTo>
                    <a:pt x="106" y="209"/>
                  </a:lnTo>
                  <a:close/>
                  <a:moveTo>
                    <a:pt x="129" y="186"/>
                  </a:moveTo>
                  <a:cubicBezTo>
                    <a:pt x="107" y="164"/>
                    <a:pt x="107" y="164"/>
                    <a:pt x="107" y="164"/>
                  </a:cubicBezTo>
                  <a:cubicBezTo>
                    <a:pt x="118" y="153"/>
                    <a:pt x="118" y="153"/>
                    <a:pt x="118" y="153"/>
                  </a:cubicBezTo>
                  <a:cubicBezTo>
                    <a:pt x="140" y="175"/>
                    <a:pt x="140" y="175"/>
                    <a:pt x="140" y="175"/>
                  </a:cubicBezTo>
                  <a:lnTo>
                    <a:pt x="129" y="186"/>
                  </a:lnTo>
                  <a:close/>
                  <a:moveTo>
                    <a:pt x="152" y="163"/>
                  </a:moveTo>
                  <a:cubicBezTo>
                    <a:pt x="130" y="141"/>
                    <a:pt x="130" y="141"/>
                    <a:pt x="130" y="141"/>
                  </a:cubicBezTo>
                  <a:cubicBezTo>
                    <a:pt x="141" y="130"/>
                    <a:pt x="141" y="130"/>
                    <a:pt x="141" y="130"/>
                  </a:cubicBezTo>
                  <a:cubicBezTo>
                    <a:pt x="163" y="152"/>
                    <a:pt x="163" y="152"/>
                    <a:pt x="163" y="152"/>
                  </a:cubicBezTo>
                  <a:lnTo>
                    <a:pt x="152" y="163"/>
                  </a:lnTo>
                  <a:close/>
                  <a:moveTo>
                    <a:pt x="175" y="140"/>
                  </a:moveTo>
                  <a:cubicBezTo>
                    <a:pt x="153" y="118"/>
                    <a:pt x="153" y="118"/>
                    <a:pt x="153" y="118"/>
                  </a:cubicBezTo>
                  <a:cubicBezTo>
                    <a:pt x="164" y="107"/>
                    <a:pt x="164" y="107"/>
                    <a:pt x="164" y="107"/>
                  </a:cubicBezTo>
                  <a:cubicBezTo>
                    <a:pt x="186" y="129"/>
                    <a:pt x="186" y="129"/>
                    <a:pt x="186" y="129"/>
                  </a:cubicBezTo>
                  <a:lnTo>
                    <a:pt x="175" y="140"/>
                  </a:lnTo>
                  <a:close/>
                  <a:moveTo>
                    <a:pt x="198" y="117"/>
                  </a:moveTo>
                  <a:cubicBezTo>
                    <a:pt x="176" y="95"/>
                    <a:pt x="176" y="95"/>
                    <a:pt x="176" y="95"/>
                  </a:cubicBezTo>
                  <a:cubicBezTo>
                    <a:pt x="187" y="84"/>
                    <a:pt x="187" y="84"/>
                    <a:pt x="187" y="84"/>
                  </a:cubicBezTo>
                  <a:cubicBezTo>
                    <a:pt x="208" y="106"/>
                    <a:pt x="208" y="106"/>
                    <a:pt x="208" y="106"/>
                  </a:cubicBezTo>
                  <a:lnTo>
                    <a:pt x="198" y="117"/>
                  </a:lnTo>
                  <a:close/>
                  <a:moveTo>
                    <a:pt x="220" y="94"/>
                  </a:moveTo>
                  <a:cubicBezTo>
                    <a:pt x="199" y="72"/>
                    <a:pt x="199" y="72"/>
                    <a:pt x="199" y="72"/>
                  </a:cubicBezTo>
                  <a:cubicBezTo>
                    <a:pt x="210" y="61"/>
                    <a:pt x="210" y="61"/>
                    <a:pt x="210" y="61"/>
                  </a:cubicBezTo>
                  <a:cubicBezTo>
                    <a:pt x="231" y="83"/>
                    <a:pt x="231" y="83"/>
                    <a:pt x="231" y="83"/>
                  </a:cubicBezTo>
                  <a:lnTo>
                    <a:pt x="220" y="94"/>
                  </a:lnTo>
                  <a:close/>
                  <a:moveTo>
                    <a:pt x="243" y="71"/>
                  </a:moveTo>
                  <a:cubicBezTo>
                    <a:pt x="222" y="49"/>
                    <a:pt x="222" y="49"/>
                    <a:pt x="222" y="49"/>
                  </a:cubicBezTo>
                  <a:cubicBezTo>
                    <a:pt x="232" y="39"/>
                    <a:pt x="232" y="39"/>
                    <a:pt x="232" y="39"/>
                  </a:cubicBezTo>
                  <a:cubicBezTo>
                    <a:pt x="254" y="60"/>
                    <a:pt x="254" y="60"/>
                    <a:pt x="254" y="60"/>
                  </a:cubicBezTo>
                  <a:lnTo>
                    <a:pt x="243" y="71"/>
                  </a:lnTo>
                  <a:close/>
                  <a:moveTo>
                    <a:pt x="266" y="48"/>
                  </a:moveTo>
                  <a:cubicBezTo>
                    <a:pt x="244" y="27"/>
                    <a:pt x="244" y="27"/>
                    <a:pt x="244" y="27"/>
                  </a:cubicBezTo>
                  <a:cubicBezTo>
                    <a:pt x="255" y="16"/>
                    <a:pt x="255" y="16"/>
                    <a:pt x="255" y="16"/>
                  </a:cubicBezTo>
                  <a:cubicBezTo>
                    <a:pt x="277" y="37"/>
                    <a:pt x="277" y="37"/>
                    <a:pt x="277" y="37"/>
                  </a:cubicBezTo>
                  <a:lnTo>
                    <a:pt x="266" y="48"/>
                  </a:lnTo>
                  <a:close/>
                </a:path>
              </a:pathLst>
            </a:custGeom>
            <a:noFill/>
            <a:ln w="1270" cap="flat">
              <a:solidFill>
                <a:schemeClr val="tx2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2" name="Freeform 44"/>
            <p:cNvSpPr>
              <a:spLocks noEditPoints="1"/>
            </p:cNvSpPr>
            <p:nvPr/>
          </p:nvSpPr>
          <p:spPr bwMode="auto">
            <a:xfrm>
              <a:off x="2288" y="786"/>
              <a:ext cx="1554" cy="1554"/>
            </a:xfrm>
            <a:custGeom>
              <a:avLst/>
              <a:gdLst>
                <a:gd name="T0" fmla="*/ 4 w 658"/>
                <a:gd name="T1" fmla="*/ 469 h 658"/>
                <a:gd name="T2" fmla="*/ 654 w 658"/>
                <a:gd name="T3" fmla="*/ 189 h 658"/>
                <a:gd name="T4" fmla="*/ 115 w 658"/>
                <a:gd name="T5" fmla="*/ 399 h 658"/>
                <a:gd name="T6" fmla="*/ 106 w 658"/>
                <a:gd name="T7" fmla="*/ 408 h 658"/>
                <a:gd name="T8" fmla="*/ 85 w 658"/>
                <a:gd name="T9" fmla="*/ 418 h 658"/>
                <a:gd name="T10" fmla="*/ 85 w 658"/>
                <a:gd name="T11" fmla="*/ 418 h 658"/>
                <a:gd name="T12" fmla="*/ 64 w 658"/>
                <a:gd name="T13" fmla="*/ 440 h 658"/>
                <a:gd name="T14" fmla="*/ 167 w 658"/>
                <a:gd name="T15" fmla="*/ 429 h 658"/>
                <a:gd name="T16" fmla="*/ 112 w 658"/>
                <a:gd name="T17" fmla="*/ 488 h 658"/>
                <a:gd name="T18" fmla="*/ 133 w 658"/>
                <a:gd name="T19" fmla="*/ 478 h 658"/>
                <a:gd name="T20" fmla="*/ 133 w 658"/>
                <a:gd name="T21" fmla="*/ 478 h 658"/>
                <a:gd name="T22" fmla="*/ 154 w 658"/>
                <a:gd name="T23" fmla="*/ 457 h 658"/>
                <a:gd name="T24" fmla="*/ 164 w 658"/>
                <a:gd name="T25" fmla="*/ 436 h 658"/>
                <a:gd name="T26" fmla="*/ 535 w 658"/>
                <a:gd name="T27" fmla="*/ 106 h 658"/>
                <a:gd name="T28" fmla="*/ 465 w 658"/>
                <a:gd name="T29" fmla="*/ 204 h 658"/>
                <a:gd name="T30" fmla="*/ 465 w 658"/>
                <a:gd name="T31" fmla="*/ 204 h 658"/>
                <a:gd name="T32" fmla="*/ 456 w 658"/>
                <a:gd name="T33" fmla="*/ 194 h 658"/>
                <a:gd name="T34" fmla="*/ 473 w 658"/>
                <a:gd name="T35" fmla="*/ 63 h 658"/>
                <a:gd name="T36" fmla="*/ 505 w 658"/>
                <a:gd name="T37" fmla="*/ 95 h 658"/>
                <a:gd name="T38" fmla="*/ 482 w 658"/>
                <a:gd name="T39" fmla="*/ 220 h 658"/>
                <a:gd name="T40" fmla="*/ 482 w 658"/>
                <a:gd name="T41" fmla="*/ 220 h 658"/>
                <a:gd name="T42" fmla="*/ 484 w 658"/>
                <a:gd name="T43" fmla="*/ 251 h 658"/>
                <a:gd name="T44" fmla="*/ 526 w 658"/>
                <a:gd name="T45" fmla="*/ 116 h 658"/>
                <a:gd name="T46" fmla="*/ 514 w 658"/>
                <a:gd name="T47" fmla="*/ 85 h 658"/>
                <a:gd name="T48" fmla="*/ 505 w 658"/>
                <a:gd name="T49" fmla="*/ 53 h 658"/>
                <a:gd name="T50" fmla="*/ 505 w 658"/>
                <a:gd name="T51" fmla="*/ 53 h 658"/>
                <a:gd name="T52" fmla="*/ 462 w 658"/>
                <a:gd name="T53" fmla="*/ 32 h 658"/>
                <a:gd name="T54" fmla="*/ 452 w 658"/>
                <a:gd name="T55" fmla="*/ 64 h 658"/>
                <a:gd name="T56" fmla="*/ 425 w 658"/>
                <a:gd name="T57" fmla="*/ 192 h 658"/>
                <a:gd name="T58" fmla="*/ 416 w 658"/>
                <a:gd name="T59" fmla="*/ 155 h 658"/>
                <a:gd name="T60" fmla="*/ 416 w 658"/>
                <a:gd name="T61" fmla="*/ 155 h 658"/>
                <a:gd name="T62" fmla="*/ 345 w 658"/>
                <a:gd name="T63" fmla="*/ 161 h 658"/>
                <a:gd name="T64" fmla="*/ 344 w 658"/>
                <a:gd name="T65" fmla="*/ 192 h 658"/>
                <a:gd name="T66" fmla="*/ 334 w 658"/>
                <a:gd name="T67" fmla="*/ 202 h 658"/>
                <a:gd name="T68" fmla="*/ 303 w 658"/>
                <a:gd name="T69" fmla="*/ 204 h 658"/>
                <a:gd name="T70" fmla="*/ 303 w 658"/>
                <a:gd name="T71" fmla="*/ 204 h 658"/>
                <a:gd name="T72" fmla="*/ 280 w 658"/>
                <a:gd name="T73" fmla="*/ 227 h 658"/>
                <a:gd name="T74" fmla="*/ 231 w 658"/>
                <a:gd name="T75" fmla="*/ 362 h 658"/>
                <a:gd name="T76" fmla="*/ 198 w 658"/>
                <a:gd name="T77" fmla="*/ 384 h 658"/>
                <a:gd name="T78" fmla="*/ 246 w 658"/>
                <a:gd name="T79" fmla="*/ 520 h 658"/>
                <a:gd name="T80" fmla="*/ 278 w 658"/>
                <a:gd name="T81" fmla="*/ 258 h 658"/>
                <a:gd name="T82" fmla="*/ 278 w 658"/>
                <a:gd name="T83" fmla="*/ 293 h 658"/>
                <a:gd name="T84" fmla="*/ 295 w 658"/>
                <a:gd name="T85" fmla="*/ 309 h 658"/>
                <a:gd name="T86" fmla="*/ 295 w 658"/>
                <a:gd name="T87" fmla="*/ 309 h 658"/>
                <a:gd name="T88" fmla="*/ 318 w 658"/>
                <a:gd name="T89" fmla="*/ 332 h 658"/>
                <a:gd name="T90" fmla="*/ 320 w 658"/>
                <a:gd name="T91" fmla="*/ 363 h 658"/>
                <a:gd name="T92" fmla="*/ 289 w 658"/>
                <a:gd name="T93" fmla="*/ 486 h 658"/>
                <a:gd name="T94" fmla="*/ 329 w 658"/>
                <a:gd name="T95" fmla="*/ 373 h 658"/>
                <a:gd name="T96" fmla="*/ 329 w 658"/>
                <a:gd name="T97" fmla="*/ 373 h 658"/>
                <a:gd name="T98" fmla="*/ 367 w 658"/>
                <a:gd name="T99" fmla="*/ 382 h 658"/>
                <a:gd name="T100" fmla="*/ 282 w 658"/>
                <a:gd name="T101" fmla="*/ 268 h 658"/>
                <a:gd name="T102" fmla="*/ 486 w 658"/>
                <a:gd name="T103" fmla="*/ 283 h 658"/>
                <a:gd name="T104" fmla="*/ 402 w 658"/>
                <a:gd name="T105" fmla="*/ 381 h 658"/>
                <a:gd name="T106" fmla="*/ 433 w 658"/>
                <a:gd name="T107" fmla="*/ 380 h 658"/>
                <a:gd name="T108" fmla="*/ 433 w 658"/>
                <a:gd name="T109" fmla="*/ 380 h 658"/>
                <a:gd name="T110" fmla="*/ 456 w 658"/>
                <a:gd name="T111" fmla="*/ 356 h 658"/>
                <a:gd name="T112" fmla="*/ 458 w 658"/>
                <a:gd name="T113" fmla="*/ 326 h 658"/>
                <a:gd name="T114" fmla="*/ 467 w 658"/>
                <a:gd name="T115" fmla="*/ 316 h 658"/>
                <a:gd name="T116" fmla="*/ 498 w 658"/>
                <a:gd name="T117" fmla="*/ 314 h 658"/>
                <a:gd name="T118" fmla="*/ 498 w 658"/>
                <a:gd name="T119" fmla="*/ 314 h 658"/>
                <a:gd name="T120" fmla="*/ 551 w 658"/>
                <a:gd name="T121" fmla="*/ 180 h 6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658" h="658">
                  <a:moveTo>
                    <a:pt x="654" y="175"/>
                  </a:moveTo>
                  <a:cubicBezTo>
                    <a:pt x="483" y="4"/>
                    <a:pt x="483" y="4"/>
                    <a:pt x="483" y="4"/>
                  </a:cubicBezTo>
                  <a:cubicBezTo>
                    <a:pt x="479" y="0"/>
                    <a:pt x="473" y="0"/>
                    <a:pt x="469" y="4"/>
                  </a:cubicBezTo>
                  <a:cubicBezTo>
                    <a:pt x="4" y="469"/>
                    <a:pt x="4" y="469"/>
                    <a:pt x="4" y="469"/>
                  </a:cubicBezTo>
                  <a:cubicBezTo>
                    <a:pt x="0" y="473"/>
                    <a:pt x="0" y="479"/>
                    <a:pt x="4" y="483"/>
                  </a:cubicBezTo>
                  <a:cubicBezTo>
                    <a:pt x="174" y="654"/>
                    <a:pt x="174" y="654"/>
                    <a:pt x="174" y="654"/>
                  </a:cubicBezTo>
                  <a:cubicBezTo>
                    <a:pt x="178" y="658"/>
                    <a:pt x="185" y="658"/>
                    <a:pt x="189" y="654"/>
                  </a:cubicBezTo>
                  <a:cubicBezTo>
                    <a:pt x="654" y="189"/>
                    <a:pt x="654" y="189"/>
                    <a:pt x="654" y="189"/>
                  </a:cubicBezTo>
                  <a:cubicBezTo>
                    <a:pt x="658" y="185"/>
                    <a:pt x="658" y="179"/>
                    <a:pt x="654" y="175"/>
                  </a:cubicBezTo>
                  <a:close/>
                  <a:moveTo>
                    <a:pt x="116" y="388"/>
                  </a:moveTo>
                  <a:cubicBezTo>
                    <a:pt x="121" y="393"/>
                    <a:pt x="121" y="393"/>
                    <a:pt x="121" y="393"/>
                  </a:cubicBezTo>
                  <a:cubicBezTo>
                    <a:pt x="115" y="399"/>
                    <a:pt x="115" y="399"/>
                    <a:pt x="115" y="399"/>
                  </a:cubicBezTo>
                  <a:cubicBezTo>
                    <a:pt x="110" y="394"/>
                    <a:pt x="110" y="394"/>
                    <a:pt x="110" y="394"/>
                  </a:cubicBezTo>
                  <a:lnTo>
                    <a:pt x="116" y="388"/>
                  </a:lnTo>
                  <a:close/>
                  <a:moveTo>
                    <a:pt x="101" y="403"/>
                  </a:moveTo>
                  <a:cubicBezTo>
                    <a:pt x="106" y="408"/>
                    <a:pt x="106" y="408"/>
                    <a:pt x="106" y="408"/>
                  </a:cubicBezTo>
                  <a:cubicBezTo>
                    <a:pt x="100" y="414"/>
                    <a:pt x="100" y="414"/>
                    <a:pt x="100" y="414"/>
                  </a:cubicBezTo>
                  <a:cubicBezTo>
                    <a:pt x="95" y="409"/>
                    <a:pt x="95" y="409"/>
                    <a:pt x="95" y="409"/>
                  </a:cubicBezTo>
                  <a:lnTo>
                    <a:pt x="101" y="403"/>
                  </a:lnTo>
                  <a:close/>
                  <a:moveTo>
                    <a:pt x="85" y="418"/>
                  </a:moveTo>
                  <a:cubicBezTo>
                    <a:pt x="91" y="424"/>
                    <a:pt x="91" y="424"/>
                    <a:pt x="91" y="424"/>
                  </a:cubicBezTo>
                  <a:cubicBezTo>
                    <a:pt x="85" y="430"/>
                    <a:pt x="85" y="430"/>
                    <a:pt x="85" y="430"/>
                  </a:cubicBezTo>
                  <a:cubicBezTo>
                    <a:pt x="79" y="424"/>
                    <a:pt x="79" y="424"/>
                    <a:pt x="79" y="424"/>
                  </a:cubicBezTo>
                  <a:lnTo>
                    <a:pt x="85" y="418"/>
                  </a:lnTo>
                  <a:close/>
                  <a:moveTo>
                    <a:pt x="70" y="434"/>
                  </a:moveTo>
                  <a:cubicBezTo>
                    <a:pt x="75" y="439"/>
                    <a:pt x="75" y="439"/>
                    <a:pt x="75" y="439"/>
                  </a:cubicBezTo>
                  <a:cubicBezTo>
                    <a:pt x="69" y="445"/>
                    <a:pt x="69" y="445"/>
                    <a:pt x="69" y="445"/>
                  </a:cubicBezTo>
                  <a:cubicBezTo>
                    <a:pt x="64" y="440"/>
                    <a:pt x="64" y="440"/>
                    <a:pt x="64" y="440"/>
                  </a:cubicBezTo>
                  <a:lnTo>
                    <a:pt x="70" y="434"/>
                  </a:lnTo>
                  <a:close/>
                  <a:moveTo>
                    <a:pt x="67" y="452"/>
                  </a:moveTo>
                  <a:cubicBezTo>
                    <a:pt x="128" y="391"/>
                    <a:pt x="128" y="391"/>
                    <a:pt x="128" y="391"/>
                  </a:cubicBezTo>
                  <a:cubicBezTo>
                    <a:pt x="167" y="429"/>
                    <a:pt x="167" y="429"/>
                    <a:pt x="167" y="429"/>
                  </a:cubicBezTo>
                  <a:cubicBezTo>
                    <a:pt x="105" y="490"/>
                    <a:pt x="105" y="490"/>
                    <a:pt x="105" y="490"/>
                  </a:cubicBezTo>
                  <a:lnTo>
                    <a:pt x="67" y="452"/>
                  </a:lnTo>
                  <a:close/>
                  <a:moveTo>
                    <a:pt x="118" y="493"/>
                  </a:moveTo>
                  <a:cubicBezTo>
                    <a:pt x="112" y="488"/>
                    <a:pt x="112" y="488"/>
                    <a:pt x="112" y="488"/>
                  </a:cubicBezTo>
                  <a:cubicBezTo>
                    <a:pt x="118" y="482"/>
                    <a:pt x="118" y="482"/>
                    <a:pt x="118" y="482"/>
                  </a:cubicBezTo>
                  <a:cubicBezTo>
                    <a:pt x="124" y="487"/>
                    <a:pt x="124" y="487"/>
                    <a:pt x="124" y="487"/>
                  </a:cubicBezTo>
                  <a:lnTo>
                    <a:pt x="118" y="493"/>
                  </a:lnTo>
                  <a:close/>
                  <a:moveTo>
                    <a:pt x="133" y="478"/>
                  </a:moveTo>
                  <a:cubicBezTo>
                    <a:pt x="128" y="473"/>
                    <a:pt x="128" y="473"/>
                    <a:pt x="128" y="473"/>
                  </a:cubicBezTo>
                  <a:cubicBezTo>
                    <a:pt x="134" y="467"/>
                    <a:pt x="134" y="467"/>
                    <a:pt x="134" y="467"/>
                  </a:cubicBezTo>
                  <a:cubicBezTo>
                    <a:pt x="139" y="472"/>
                    <a:pt x="139" y="472"/>
                    <a:pt x="139" y="472"/>
                  </a:cubicBezTo>
                  <a:lnTo>
                    <a:pt x="133" y="478"/>
                  </a:lnTo>
                  <a:close/>
                  <a:moveTo>
                    <a:pt x="148" y="463"/>
                  </a:moveTo>
                  <a:cubicBezTo>
                    <a:pt x="143" y="457"/>
                    <a:pt x="143" y="457"/>
                    <a:pt x="143" y="457"/>
                  </a:cubicBezTo>
                  <a:cubicBezTo>
                    <a:pt x="149" y="451"/>
                    <a:pt x="149" y="451"/>
                    <a:pt x="149" y="451"/>
                  </a:cubicBezTo>
                  <a:cubicBezTo>
                    <a:pt x="154" y="457"/>
                    <a:pt x="154" y="457"/>
                    <a:pt x="154" y="457"/>
                  </a:cubicBezTo>
                  <a:lnTo>
                    <a:pt x="148" y="463"/>
                  </a:lnTo>
                  <a:close/>
                  <a:moveTo>
                    <a:pt x="164" y="447"/>
                  </a:moveTo>
                  <a:cubicBezTo>
                    <a:pt x="158" y="442"/>
                    <a:pt x="158" y="442"/>
                    <a:pt x="158" y="442"/>
                  </a:cubicBezTo>
                  <a:cubicBezTo>
                    <a:pt x="164" y="436"/>
                    <a:pt x="164" y="436"/>
                    <a:pt x="164" y="436"/>
                  </a:cubicBezTo>
                  <a:cubicBezTo>
                    <a:pt x="170" y="441"/>
                    <a:pt x="170" y="441"/>
                    <a:pt x="170" y="441"/>
                  </a:cubicBezTo>
                  <a:lnTo>
                    <a:pt x="164" y="447"/>
                  </a:lnTo>
                  <a:close/>
                  <a:moveTo>
                    <a:pt x="546" y="95"/>
                  </a:moveTo>
                  <a:cubicBezTo>
                    <a:pt x="535" y="106"/>
                    <a:pt x="535" y="106"/>
                    <a:pt x="535" y="106"/>
                  </a:cubicBezTo>
                  <a:cubicBezTo>
                    <a:pt x="524" y="95"/>
                    <a:pt x="524" y="95"/>
                    <a:pt x="524" y="95"/>
                  </a:cubicBezTo>
                  <a:cubicBezTo>
                    <a:pt x="535" y="84"/>
                    <a:pt x="535" y="84"/>
                    <a:pt x="535" y="84"/>
                  </a:cubicBezTo>
                  <a:lnTo>
                    <a:pt x="546" y="95"/>
                  </a:lnTo>
                  <a:close/>
                  <a:moveTo>
                    <a:pt x="465" y="204"/>
                  </a:moveTo>
                  <a:cubicBezTo>
                    <a:pt x="472" y="211"/>
                    <a:pt x="472" y="211"/>
                    <a:pt x="472" y="211"/>
                  </a:cubicBezTo>
                  <a:cubicBezTo>
                    <a:pt x="457" y="225"/>
                    <a:pt x="457" y="225"/>
                    <a:pt x="457" y="225"/>
                  </a:cubicBezTo>
                  <a:cubicBezTo>
                    <a:pt x="451" y="218"/>
                    <a:pt x="451" y="218"/>
                    <a:pt x="451" y="218"/>
                  </a:cubicBezTo>
                  <a:lnTo>
                    <a:pt x="465" y="204"/>
                  </a:lnTo>
                  <a:close/>
                  <a:moveTo>
                    <a:pt x="441" y="209"/>
                  </a:moveTo>
                  <a:cubicBezTo>
                    <a:pt x="434" y="202"/>
                    <a:pt x="434" y="202"/>
                    <a:pt x="434" y="202"/>
                  </a:cubicBezTo>
                  <a:cubicBezTo>
                    <a:pt x="449" y="187"/>
                    <a:pt x="449" y="187"/>
                    <a:pt x="449" y="187"/>
                  </a:cubicBezTo>
                  <a:cubicBezTo>
                    <a:pt x="456" y="194"/>
                    <a:pt x="456" y="194"/>
                    <a:pt x="456" y="194"/>
                  </a:cubicBezTo>
                  <a:lnTo>
                    <a:pt x="441" y="209"/>
                  </a:lnTo>
                  <a:close/>
                  <a:moveTo>
                    <a:pt x="473" y="85"/>
                  </a:moveTo>
                  <a:cubicBezTo>
                    <a:pt x="462" y="74"/>
                    <a:pt x="462" y="74"/>
                    <a:pt x="462" y="74"/>
                  </a:cubicBezTo>
                  <a:cubicBezTo>
                    <a:pt x="473" y="63"/>
                    <a:pt x="473" y="63"/>
                    <a:pt x="473" y="63"/>
                  </a:cubicBezTo>
                  <a:cubicBezTo>
                    <a:pt x="484" y="74"/>
                    <a:pt x="484" y="74"/>
                    <a:pt x="484" y="74"/>
                  </a:cubicBezTo>
                  <a:lnTo>
                    <a:pt x="473" y="85"/>
                  </a:lnTo>
                  <a:close/>
                  <a:moveTo>
                    <a:pt x="494" y="84"/>
                  </a:moveTo>
                  <a:cubicBezTo>
                    <a:pt x="505" y="95"/>
                    <a:pt x="505" y="95"/>
                    <a:pt x="505" y="95"/>
                  </a:cubicBezTo>
                  <a:cubicBezTo>
                    <a:pt x="494" y="106"/>
                    <a:pt x="494" y="106"/>
                    <a:pt x="494" y="106"/>
                  </a:cubicBezTo>
                  <a:cubicBezTo>
                    <a:pt x="483" y="95"/>
                    <a:pt x="483" y="95"/>
                    <a:pt x="483" y="95"/>
                  </a:cubicBezTo>
                  <a:lnTo>
                    <a:pt x="494" y="84"/>
                  </a:lnTo>
                  <a:close/>
                  <a:moveTo>
                    <a:pt x="482" y="220"/>
                  </a:moveTo>
                  <a:cubicBezTo>
                    <a:pt x="488" y="227"/>
                    <a:pt x="488" y="227"/>
                    <a:pt x="488" y="227"/>
                  </a:cubicBezTo>
                  <a:cubicBezTo>
                    <a:pt x="474" y="242"/>
                    <a:pt x="474" y="242"/>
                    <a:pt x="474" y="242"/>
                  </a:cubicBezTo>
                  <a:cubicBezTo>
                    <a:pt x="467" y="235"/>
                    <a:pt x="467" y="235"/>
                    <a:pt x="467" y="235"/>
                  </a:cubicBezTo>
                  <a:lnTo>
                    <a:pt x="482" y="220"/>
                  </a:lnTo>
                  <a:close/>
                  <a:moveTo>
                    <a:pt x="498" y="237"/>
                  </a:moveTo>
                  <a:cubicBezTo>
                    <a:pt x="505" y="243"/>
                    <a:pt x="505" y="243"/>
                    <a:pt x="505" y="243"/>
                  </a:cubicBezTo>
                  <a:cubicBezTo>
                    <a:pt x="490" y="258"/>
                    <a:pt x="490" y="258"/>
                    <a:pt x="490" y="258"/>
                  </a:cubicBezTo>
                  <a:cubicBezTo>
                    <a:pt x="484" y="251"/>
                    <a:pt x="484" y="251"/>
                    <a:pt x="484" y="251"/>
                  </a:cubicBezTo>
                  <a:lnTo>
                    <a:pt x="498" y="237"/>
                  </a:lnTo>
                  <a:close/>
                  <a:moveTo>
                    <a:pt x="504" y="116"/>
                  </a:moveTo>
                  <a:cubicBezTo>
                    <a:pt x="515" y="105"/>
                    <a:pt x="515" y="105"/>
                    <a:pt x="515" y="105"/>
                  </a:cubicBezTo>
                  <a:cubicBezTo>
                    <a:pt x="526" y="116"/>
                    <a:pt x="526" y="116"/>
                    <a:pt x="526" y="116"/>
                  </a:cubicBezTo>
                  <a:cubicBezTo>
                    <a:pt x="515" y="127"/>
                    <a:pt x="515" y="127"/>
                    <a:pt x="515" y="127"/>
                  </a:cubicBezTo>
                  <a:lnTo>
                    <a:pt x="504" y="116"/>
                  </a:lnTo>
                  <a:close/>
                  <a:moveTo>
                    <a:pt x="525" y="74"/>
                  </a:moveTo>
                  <a:cubicBezTo>
                    <a:pt x="514" y="85"/>
                    <a:pt x="514" y="85"/>
                    <a:pt x="514" y="85"/>
                  </a:cubicBezTo>
                  <a:cubicBezTo>
                    <a:pt x="504" y="74"/>
                    <a:pt x="504" y="74"/>
                    <a:pt x="504" y="74"/>
                  </a:cubicBezTo>
                  <a:cubicBezTo>
                    <a:pt x="514" y="63"/>
                    <a:pt x="514" y="63"/>
                    <a:pt x="514" y="63"/>
                  </a:cubicBezTo>
                  <a:lnTo>
                    <a:pt x="525" y="74"/>
                  </a:lnTo>
                  <a:close/>
                  <a:moveTo>
                    <a:pt x="505" y="53"/>
                  </a:moveTo>
                  <a:cubicBezTo>
                    <a:pt x="494" y="64"/>
                    <a:pt x="494" y="64"/>
                    <a:pt x="494" y="64"/>
                  </a:cubicBezTo>
                  <a:cubicBezTo>
                    <a:pt x="483" y="53"/>
                    <a:pt x="483" y="53"/>
                    <a:pt x="483" y="53"/>
                  </a:cubicBezTo>
                  <a:cubicBezTo>
                    <a:pt x="494" y="42"/>
                    <a:pt x="494" y="42"/>
                    <a:pt x="494" y="42"/>
                  </a:cubicBezTo>
                  <a:lnTo>
                    <a:pt x="505" y="53"/>
                  </a:lnTo>
                  <a:close/>
                  <a:moveTo>
                    <a:pt x="473" y="22"/>
                  </a:moveTo>
                  <a:cubicBezTo>
                    <a:pt x="484" y="32"/>
                    <a:pt x="484" y="32"/>
                    <a:pt x="484" y="32"/>
                  </a:cubicBezTo>
                  <a:cubicBezTo>
                    <a:pt x="473" y="43"/>
                    <a:pt x="473" y="43"/>
                    <a:pt x="473" y="43"/>
                  </a:cubicBezTo>
                  <a:cubicBezTo>
                    <a:pt x="462" y="32"/>
                    <a:pt x="462" y="32"/>
                    <a:pt x="462" y="32"/>
                  </a:cubicBezTo>
                  <a:lnTo>
                    <a:pt x="473" y="22"/>
                  </a:lnTo>
                  <a:close/>
                  <a:moveTo>
                    <a:pt x="452" y="42"/>
                  </a:moveTo>
                  <a:cubicBezTo>
                    <a:pt x="463" y="53"/>
                    <a:pt x="463" y="53"/>
                    <a:pt x="463" y="53"/>
                  </a:cubicBezTo>
                  <a:cubicBezTo>
                    <a:pt x="452" y="64"/>
                    <a:pt x="452" y="64"/>
                    <a:pt x="452" y="64"/>
                  </a:cubicBezTo>
                  <a:cubicBezTo>
                    <a:pt x="441" y="53"/>
                    <a:pt x="441" y="53"/>
                    <a:pt x="441" y="53"/>
                  </a:cubicBezTo>
                  <a:lnTo>
                    <a:pt x="452" y="42"/>
                  </a:lnTo>
                  <a:close/>
                  <a:moveTo>
                    <a:pt x="439" y="178"/>
                  </a:moveTo>
                  <a:cubicBezTo>
                    <a:pt x="425" y="192"/>
                    <a:pt x="425" y="192"/>
                    <a:pt x="425" y="192"/>
                  </a:cubicBezTo>
                  <a:cubicBezTo>
                    <a:pt x="418" y="186"/>
                    <a:pt x="418" y="186"/>
                    <a:pt x="418" y="186"/>
                  </a:cubicBezTo>
                  <a:cubicBezTo>
                    <a:pt x="432" y="171"/>
                    <a:pt x="432" y="171"/>
                    <a:pt x="432" y="171"/>
                  </a:cubicBezTo>
                  <a:lnTo>
                    <a:pt x="439" y="178"/>
                  </a:lnTo>
                  <a:close/>
                  <a:moveTo>
                    <a:pt x="416" y="155"/>
                  </a:moveTo>
                  <a:cubicBezTo>
                    <a:pt x="423" y="161"/>
                    <a:pt x="423" y="161"/>
                    <a:pt x="423" y="161"/>
                  </a:cubicBezTo>
                  <a:cubicBezTo>
                    <a:pt x="408" y="176"/>
                    <a:pt x="408" y="176"/>
                    <a:pt x="408" y="176"/>
                  </a:cubicBezTo>
                  <a:cubicBezTo>
                    <a:pt x="402" y="169"/>
                    <a:pt x="402" y="169"/>
                    <a:pt x="402" y="169"/>
                  </a:cubicBezTo>
                  <a:lnTo>
                    <a:pt x="416" y="155"/>
                  </a:lnTo>
                  <a:close/>
                  <a:moveTo>
                    <a:pt x="352" y="155"/>
                  </a:moveTo>
                  <a:cubicBezTo>
                    <a:pt x="367" y="169"/>
                    <a:pt x="367" y="169"/>
                    <a:pt x="367" y="169"/>
                  </a:cubicBezTo>
                  <a:cubicBezTo>
                    <a:pt x="360" y="176"/>
                    <a:pt x="360" y="176"/>
                    <a:pt x="360" y="176"/>
                  </a:cubicBezTo>
                  <a:cubicBezTo>
                    <a:pt x="345" y="161"/>
                    <a:pt x="345" y="161"/>
                    <a:pt x="345" y="161"/>
                  </a:cubicBezTo>
                  <a:lnTo>
                    <a:pt x="352" y="155"/>
                  </a:lnTo>
                  <a:close/>
                  <a:moveTo>
                    <a:pt x="336" y="171"/>
                  </a:moveTo>
                  <a:cubicBezTo>
                    <a:pt x="350" y="186"/>
                    <a:pt x="350" y="186"/>
                    <a:pt x="350" y="186"/>
                  </a:cubicBezTo>
                  <a:cubicBezTo>
                    <a:pt x="344" y="192"/>
                    <a:pt x="344" y="192"/>
                    <a:pt x="344" y="192"/>
                  </a:cubicBezTo>
                  <a:cubicBezTo>
                    <a:pt x="329" y="178"/>
                    <a:pt x="329" y="178"/>
                    <a:pt x="329" y="178"/>
                  </a:cubicBezTo>
                  <a:lnTo>
                    <a:pt x="336" y="171"/>
                  </a:lnTo>
                  <a:close/>
                  <a:moveTo>
                    <a:pt x="319" y="188"/>
                  </a:moveTo>
                  <a:cubicBezTo>
                    <a:pt x="334" y="202"/>
                    <a:pt x="334" y="202"/>
                    <a:pt x="334" y="202"/>
                  </a:cubicBezTo>
                  <a:cubicBezTo>
                    <a:pt x="327" y="209"/>
                    <a:pt x="327" y="209"/>
                    <a:pt x="327" y="209"/>
                  </a:cubicBezTo>
                  <a:cubicBezTo>
                    <a:pt x="313" y="194"/>
                    <a:pt x="313" y="194"/>
                    <a:pt x="313" y="194"/>
                  </a:cubicBezTo>
                  <a:lnTo>
                    <a:pt x="319" y="188"/>
                  </a:lnTo>
                  <a:close/>
                  <a:moveTo>
                    <a:pt x="303" y="204"/>
                  </a:moveTo>
                  <a:cubicBezTo>
                    <a:pt x="318" y="219"/>
                    <a:pt x="318" y="219"/>
                    <a:pt x="318" y="219"/>
                  </a:cubicBezTo>
                  <a:cubicBezTo>
                    <a:pt x="311" y="225"/>
                    <a:pt x="311" y="225"/>
                    <a:pt x="311" y="225"/>
                  </a:cubicBezTo>
                  <a:cubicBezTo>
                    <a:pt x="296" y="211"/>
                    <a:pt x="296" y="211"/>
                    <a:pt x="296" y="211"/>
                  </a:cubicBezTo>
                  <a:lnTo>
                    <a:pt x="303" y="204"/>
                  </a:lnTo>
                  <a:close/>
                  <a:moveTo>
                    <a:pt x="287" y="220"/>
                  </a:moveTo>
                  <a:cubicBezTo>
                    <a:pt x="301" y="235"/>
                    <a:pt x="301" y="235"/>
                    <a:pt x="301" y="235"/>
                  </a:cubicBezTo>
                  <a:cubicBezTo>
                    <a:pt x="294" y="242"/>
                    <a:pt x="294" y="242"/>
                    <a:pt x="294" y="242"/>
                  </a:cubicBezTo>
                  <a:cubicBezTo>
                    <a:pt x="280" y="227"/>
                    <a:pt x="280" y="227"/>
                    <a:pt x="280" y="227"/>
                  </a:cubicBezTo>
                  <a:lnTo>
                    <a:pt x="287" y="220"/>
                  </a:lnTo>
                  <a:close/>
                  <a:moveTo>
                    <a:pt x="198" y="384"/>
                  </a:moveTo>
                  <a:cubicBezTo>
                    <a:pt x="220" y="362"/>
                    <a:pt x="220" y="362"/>
                    <a:pt x="220" y="362"/>
                  </a:cubicBezTo>
                  <a:cubicBezTo>
                    <a:pt x="223" y="359"/>
                    <a:pt x="228" y="359"/>
                    <a:pt x="231" y="362"/>
                  </a:cubicBezTo>
                  <a:cubicBezTo>
                    <a:pt x="234" y="365"/>
                    <a:pt x="234" y="370"/>
                    <a:pt x="231" y="373"/>
                  </a:cubicBezTo>
                  <a:cubicBezTo>
                    <a:pt x="209" y="394"/>
                    <a:pt x="209" y="394"/>
                    <a:pt x="209" y="394"/>
                  </a:cubicBezTo>
                  <a:cubicBezTo>
                    <a:pt x="206" y="397"/>
                    <a:pt x="201" y="397"/>
                    <a:pt x="198" y="394"/>
                  </a:cubicBezTo>
                  <a:cubicBezTo>
                    <a:pt x="195" y="391"/>
                    <a:pt x="195" y="387"/>
                    <a:pt x="198" y="384"/>
                  </a:cubicBezTo>
                  <a:close/>
                  <a:moveTo>
                    <a:pt x="219" y="546"/>
                  </a:moveTo>
                  <a:cubicBezTo>
                    <a:pt x="193" y="520"/>
                    <a:pt x="193" y="520"/>
                    <a:pt x="193" y="520"/>
                  </a:cubicBezTo>
                  <a:cubicBezTo>
                    <a:pt x="219" y="493"/>
                    <a:pt x="219" y="493"/>
                    <a:pt x="219" y="493"/>
                  </a:cubicBezTo>
                  <a:cubicBezTo>
                    <a:pt x="246" y="520"/>
                    <a:pt x="246" y="520"/>
                    <a:pt x="246" y="520"/>
                  </a:cubicBezTo>
                  <a:lnTo>
                    <a:pt x="219" y="546"/>
                  </a:lnTo>
                  <a:close/>
                  <a:moveTo>
                    <a:pt x="270" y="237"/>
                  </a:moveTo>
                  <a:cubicBezTo>
                    <a:pt x="285" y="251"/>
                    <a:pt x="285" y="251"/>
                    <a:pt x="285" y="251"/>
                  </a:cubicBezTo>
                  <a:cubicBezTo>
                    <a:pt x="278" y="258"/>
                    <a:pt x="278" y="258"/>
                    <a:pt x="278" y="258"/>
                  </a:cubicBezTo>
                  <a:cubicBezTo>
                    <a:pt x="263" y="244"/>
                    <a:pt x="263" y="244"/>
                    <a:pt x="263" y="244"/>
                  </a:cubicBezTo>
                  <a:lnTo>
                    <a:pt x="270" y="237"/>
                  </a:lnTo>
                  <a:close/>
                  <a:moveTo>
                    <a:pt x="264" y="307"/>
                  </a:moveTo>
                  <a:cubicBezTo>
                    <a:pt x="278" y="293"/>
                    <a:pt x="278" y="293"/>
                    <a:pt x="278" y="293"/>
                  </a:cubicBezTo>
                  <a:cubicBezTo>
                    <a:pt x="285" y="300"/>
                    <a:pt x="285" y="300"/>
                    <a:pt x="285" y="300"/>
                  </a:cubicBezTo>
                  <a:cubicBezTo>
                    <a:pt x="270" y="314"/>
                    <a:pt x="270" y="314"/>
                    <a:pt x="270" y="314"/>
                  </a:cubicBezTo>
                  <a:lnTo>
                    <a:pt x="264" y="307"/>
                  </a:lnTo>
                  <a:close/>
                  <a:moveTo>
                    <a:pt x="295" y="309"/>
                  </a:moveTo>
                  <a:cubicBezTo>
                    <a:pt x="301" y="316"/>
                    <a:pt x="301" y="316"/>
                    <a:pt x="301" y="316"/>
                  </a:cubicBezTo>
                  <a:cubicBezTo>
                    <a:pt x="287" y="331"/>
                    <a:pt x="287" y="331"/>
                    <a:pt x="287" y="331"/>
                  </a:cubicBezTo>
                  <a:cubicBezTo>
                    <a:pt x="280" y="324"/>
                    <a:pt x="280" y="324"/>
                    <a:pt x="280" y="324"/>
                  </a:cubicBezTo>
                  <a:lnTo>
                    <a:pt x="295" y="309"/>
                  </a:lnTo>
                  <a:close/>
                  <a:moveTo>
                    <a:pt x="303" y="347"/>
                  </a:moveTo>
                  <a:cubicBezTo>
                    <a:pt x="296" y="340"/>
                    <a:pt x="296" y="340"/>
                    <a:pt x="296" y="340"/>
                  </a:cubicBezTo>
                  <a:cubicBezTo>
                    <a:pt x="311" y="326"/>
                    <a:pt x="311" y="326"/>
                    <a:pt x="311" y="326"/>
                  </a:cubicBezTo>
                  <a:cubicBezTo>
                    <a:pt x="318" y="332"/>
                    <a:pt x="318" y="332"/>
                    <a:pt x="318" y="332"/>
                  </a:cubicBezTo>
                  <a:lnTo>
                    <a:pt x="303" y="347"/>
                  </a:lnTo>
                  <a:close/>
                  <a:moveTo>
                    <a:pt x="327" y="342"/>
                  </a:moveTo>
                  <a:cubicBezTo>
                    <a:pt x="334" y="349"/>
                    <a:pt x="334" y="349"/>
                    <a:pt x="334" y="349"/>
                  </a:cubicBezTo>
                  <a:cubicBezTo>
                    <a:pt x="320" y="363"/>
                    <a:pt x="320" y="363"/>
                    <a:pt x="320" y="363"/>
                  </a:cubicBezTo>
                  <a:cubicBezTo>
                    <a:pt x="313" y="357"/>
                    <a:pt x="313" y="357"/>
                    <a:pt x="313" y="357"/>
                  </a:cubicBezTo>
                  <a:lnTo>
                    <a:pt x="327" y="342"/>
                  </a:lnTo>
                  <a:close/>
                  <a:moveTo>
                    <a:pt x="320" y="486"/>
                  </a:moveTo>
                  <a:cubicBezTo>
                    <a:pt x="311" y="494"/>
                    <a:pt x="298" y="494"/>
                    <a:pt x="289" y="486"/>
                  </a:cubicBezTo>
                  <a:cubicBezTo>
                    <a:pt x="281" y="477"/>
                    <a:pt x="281" y="464"/>
                    <a:pt x="289" y="455"/>
                  </a:cubicBezTo>
                  <a:cubicBezTo>
                    <a:pt x="298" y="447"/>
                    <a:pt x="311" y="447"/>
                    <a:pt x="320" y="455"/>
                  </a:cubicBezTo>
                  <a:cubicBezTo>
                    <a:pt x="328" y="464"/>
                    <a:pt x="328" y="477"/>
                    <a:pt x="320" y="486"/>
                  </a:cubicBezTo>
                  <a:close/>
                  <a:moveTo>
                    <a:pt x="329" y="373"/>
                  </a:moveTo>
                  <a:cubicBezTo>
                    <a:pt x="344" y="358"/>
                    <a:pt x="344" y="358"/>
                    <a:pt x="344" y="358"/>
                  </a:cubicBezTo>
                  <a:cubicBezTo>
                    <a:pt x="350" y="365"/>
                    <a:pt x="350" y="365"/>
                    <a:pt x="350" y="365"/>
                  </a:cubicBezTo>
                  <a:cubicBezTo>
                    <a:pt x="336" y="380"/>
                    <a:pt x="336" y="380"/>
                    <a:pt x="336" y="380"/>
                  </a:cubicBezTo>
                  <a:lnTo>
                    <a:pt x="329" y="373"/>
                  </a:lnTo>
                  <a:close/>
                  <a:moveTo>
                    <a:pt x="352" y="396"/>
                  </a:moveTo>
                  <a:cubicBezTo>
                    <a:pt x="346" y="389"/>
                    <a:pt x="346" y="389"/>
                    <a:pt x="346" y="389"/>
                  </a:cubicBezTo>
                  <a:cubicBezTo>
                    <a:pt x="360" y="375"/>
                    <a:pt x="360" y="375"/>
                    <a:pt x="360" y="375"/>
                  </a:cubicBezTo>
                  <a:cubicBezTo>
                    <a:pt x="367" y="382"/>
                    <a:pt x="367" y="382"/>
                    <a:pt x="367" y="382"/>
                  </a:cubicBezTo>
                  <a:lnTo>
                    <a:pt x="352" y="396"/>
                  </a:lnTo>
                  <a:close/>
                  <a:moveTo>
                    <a:pt x="377" y="377"/>
                  </a:moveTo>
                  <a:cubicBezTo>
                    <a:pt x="282" y="283"/>
                    <a:pt x="282" y="283"/>
                    <a:pt x="282" y="283"/>
                  </a:cubicBezTo>
                  <a:cubicBezTo>
                    <a:pt x="278" y="279"/>
                    <a:pt x="278" y="272"/>
                    <a:pt x="282" y="268"/>
                  </a:cubicBezTo>
                  <a:cubicBezTo>
                    <a:pt x="377" y="174"/>
                    <a:pt x="377" y="174"/>
                    <a:pt x="377" y="174"/>
                  </a:cubicBezTo>
                  <a:cubicBezTo>
                    <a:pt x="381" y="170"/>
                    <a:pt x="387" y="170"/>
                    <a:pt x="391" y="174"/>
                  </a:cubicBezTo>
                  <a:cubicBezTo>
                    <a:pt x="486" y="268"/>
                    <a:pt x="486" y="268"/>
                    <a:pt x="486" y="268"/>
                  </a:cubicBezTo>
                  <a:cubicBezTo>
                    <a:pt x="490" y="272"/>
                    <a:pt x="490" y="279"/>
                    <a:pt x="486" y="283"/>
                  </a:cubicBezTo>
                  <a:cubicBezTo>
                    <a:pt x="391" y="377"/>
                    <a:pt x="391" y="377"/>
                    <a:pt x="391" y="377"/>
                  </a:cubicBezTo>
                  <a:cubicBezTo>
                    <a:pt x="387" y="381"/>
                    <a:pt x="381" y="381"/>
                    <a:pt x="377" y="377"/>
                  </a:cubicBezTo>
                  <a:close/>
                  <a:moveTo>
                    <a:pt x="416" y="396"/>
                  </a:moveTo>
                  <a:cubicBezTo>
                    <a:pt x="402" y="381"/>
                    <a:pt x="402" y="381"/>
                    <a:pt x="402" y="381"/>
                  </a:cubicBezTo>
                  <a:cubicBezTo>
                    <a:pt x="408" y="375"/>
                    <a:pt x="408" y="375"/>
                    <a:pt x="408" y="375"/>
                  </a:cubicBezTo>
                  <a:cubicBezTo>
                    <a:pt x="423" y="389"/>
                    <a:pt x="423" y="389"/>
                    <a:pt x="423" y="389"/>
                  </a:cubicBezTo>
                  <a:lnTo>
                    <a:pt x="416" y="396"/>
                  </a:lnTo>
                  <a:close/>
                  <a:moveTo>
                    <a:pt x="433" y="380"/>
                  </a:moveTo>
                  <a:cubicBezTo>
                    <a:pt x="418" y="365"/>
                    <a:pt x="418" y="365"/>
                    <a:pt x="418" y="365"/>
                  </a:cubicBezTo>
                  <a:cubicBezTo>
                    <a:pt x="425" y="358"/>
                    <a:pt x="425" y="358"/>
                    <a:pt x="425" y="358"/>
                  </a:cubicBezTo>
                  <a:cubicBezTo>
                    <a:pt x="439" y="373"/>
                    <a:pt x="439" y="373"/>
                    <a:pt x="439" y="373"/>
                  </a:cubicBezTo>
                  <a:lnTo>
                    <a:pt x="433" y="380"/>
                  </a:lnTo>
                  <a:close/>
                  <a:moveTo>
                    <a:pt x="449" y="363"/>
                  </a:moveTo>
                  <a:cubicBezTo>
                    <a:pt x="434" y="349"/>
                    <a:pt x="434" y="349"/>
                    <a:pt x="434" y="349"/>
                  </a:cubicBezTo>
                  <a:cubicBezTo>
                    <a:pt x="441" y="342"/>
                    <a:pt x="441" y="342"/>
                    <a:pt x="441" y="342"/>
                  </a:cubicBezTo>
                  <a:cubicBezTo>
                    <a:pt x="456" y="356"/>
                    <a:pt x="456" y="356"/>
                    <a:pt x="456" y="356"/>
                  </a:cubicBezTo>
                  <a:lnTo>
                    <a:pt x="449" y="363"/>
                  </a:lnTo>
                  <a:close/>
                  <a:moveTo>
                    <a:pt x="465" y="347"/>
                  </a:moveTo>
                  <a:cubicBezTo>
                    <a:pt x="451" y="332"/>
                    <a:pt x="451" y="332"/>
                    <a:pt x="451" y="332"/>
                  </a:cubicBezTo>
                  <a:cubicBezTo>
                    <a:pt x="458" y="326"/>
                    <a:pt x="458" y="326"/>
                    <a:pt x="458" y="326"/>
                  </a:cubicBezTo>
                  <a:cubicBezTo>
                    <a:pt x="472" y="340"/>
                    <a:pt x="472" y="340"/>
                    <a:pt x="472" y="340"/>
                  </a:cubicBezTo>
                  <a:lnTo>
                    <a:pt x="465" y="347"/>
                  </a:lnTo>
                  <a:close/>
                  <a:moveTo>
                    <a:pt x="482" y="330"/>
                  </a:moveTo>
                  <a:cubicBezTo>
                    <a:pt x="467" y="316"/>
                    <a:pt x="467" y="316"/>
                    <a:pt x="467" y="316"/>
                  </a:cubicBezTo>
                  <a:cubicBezTo>
                    <a:pt x="474" y="309"/>
                    <a:pt x="474" y="309"/>
                    <a:pt x="474" y="309"/>
                  </a:cubicBezTo>
                  <a:cubicBezTo>
                    <a:pt x="489" y="324"/>
                    <a:pt x="489" y="324"/>
                    <a:pt x="489" y="324"/>
                  </a:cubicBezTo>
                  <a:lnTo>
                    <a:pt x="482" y="330"/>
                  </a:lnTo>
                  <a:close/>
                  <a:moveTo>
                    <a:pt x="498" y="314"/>
                  </a:moveTo>
                  <a:cubicBezTo>
                    <a:pt x="484" y="299"/>
                    <a:pt x="484" y="299"/>
                    <a:pt x="484" y="299"/>
                  </a:cubicBezTo>
                  <a:cubicBezTo>
                    <a:pt x="490" y="293"/>
                    <a:pt x="490" y="293"/>
                    <a:pt x="490" y="293"/>
                  </a:cubicBezTo>
                  <a:cubicBezTo>
                    <a:pt x="505" y="307"/>
                    <a:pt x="505" y="307"/>
                    <a:pt x="505" y="307"/>
                  </a:cubicBezTo>
                  <a:lnTo>
                    <a:pt x="498" y="314"/>
                  </a:lnTo>
                  <a:close/>
                  <a:moveTo>
                    <a:pt x="551" y="210"/>
                  </a:moveTo>
                  <a:cubicBezTo>
                    <a:pt x="542" y="219"/>
                    <a:pt x="529" y="219"/>
                    <a:pt x="520" y="210"/>
                  </a:cubicBezTo>
                  <a:cubicBezTo>
                    <a:pt x="512" y="202"/>
                    <a:pt x="512" y="188"/>
                    <a:pt x="520" y="180"/>
                  </a:cubicBezTo>
                  <a:cubicBezTo>
                    <a:pt x="529" y="172"/>
                    <a:pt x="542" y="172"/>
                    <a:pt x="551" y="180"/>
                  </a:cubicBezTo>
                  <a:cubicBezTo>
                    <a:pt x="559" y="188"/>
                    <a:pt x="559" y="202"/>
                    <a:pt x="551" y="210"/>
                  </a:cubicBezTo>
                  <a:close/>
                </a:path>
              </a:pathLst>
            </a:custGeom>
            <a:noFill/>
            <a:ln w="1270" cap="flat">
              <a:solidFill>
                <a:schemeClr val="tx2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pic>
        <p:nvPicPr>
          <p:cNvPr id="33" name="Picture 32"/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98967" y="1675961"/>
            <a:ext cx="377504" cy="449410"/>
          </a:xfrm>
          <a:prstGeom prst="rect">
            <a:avLst/>
          </a:prstGeom>
        </p:spPr>
      </p:pic>
      <p:grpSp>
        <p:nvGrpSpPr>
          <p:cNvPr id="34" name="Group 33"/>
          <p:cNvGrpSpPr/>
          <p:nvPr/>
        </p:nvGrpSpPr>
        <p:grpSpPr>
          <a:xfrm>
            <a:off x="7543230" y="2430213"/>
            <a:ext cx="906308" cy="345423"/>
            <a:chOff x="7120992" y="2063471"/>
            <a:chExt cx="906308" cy="345423"/>
          </a:xfrm>
        </p:grpSpPr>
        <p:grpSp>
          <p:nvGrpSpPr>
            <p:cNvPr id="35" name="Group 34"/>
            <p:cNvGrpSpPr/>
            <p:nvPr/>
          </p:nvGrpSpPr>
          <p:grpSpPr>
            <a:xfrm>
              <a:off x="7591822" y="2063471"/>
              <a:ext cx="345423" cy="345423"/>
              <a:chOff x="750013" y="1921267"/>
              <a:chExt cx="893852" cy="893852"/>
            </a:xfrm>
          </p:grpSpPr>
          <p:sp>
            <p:nvSpPr>
              <p:cNvPr id="46" name="Rectangle 45"/>
              <p:cNvSpPr/>
              <p:nvPr/>
            </p:nvSpPr>
            <p:spPr>
              <a:xfrm>
                <a:off x="750013" y="1921267"/>
                <a:ext cx="893852" cy="893852"/>
              </a:xfrm>
              <a:prstGeom prst="rect">
                <a:avLst/>
              </a:prstGeom>
              <a:noFill/>
              <a:ln w="12700" cmpd="sng"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47" name="Group 46"/>
              <p:cNvGrpSpPr/>
              <p:nvPr/>
            </p:nvGrpSpPr>
            <p:grpSpPr>
              <a:xfrm>
                <a:off x="964715" y="2478947"/>
                <a:ext cx="464448" cy="277402"/>
                <a:chOff x="953386" y="2478947"/>
                <a:chExt cx="464448" cy="277402"/>
              </a:xfrm>
              <a:solidFill>
                <a:schemeClr val="tx1"/>
              </a:solidFill>
            </p:grpSpPr>
            <p:sp>
              <p:nvSpPr>
                <p:cNvPr id="48" name="Rectangle 47"/>
                <p:cNvSpPr/>
                <p:nvPr/>
              </p:nvSpPr>
              <p:spPr>
                <a:xfrm>
                  <a:off x="1372115" y="2478947"/>
                  <a:ext cx="45719" cy="277402"/>
                </a:xfrm>
                <a:prstGeom prst="rect">
                  <a:avLst/>
                </a:prstGeom>
                <a:solidFill>
                  <a:schemeClr val="tx2"/>
                </a:solidFill>
                <a:ln w="12700" cmpd="sng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9" name="Rectangle 48"/>
                <p:cNvSpPr/>
                <p:nvPr/>
              </p:nvSpPr>
              <p:spPr>
                <a:xfrm>
                  <a:off x="1267432" y="2478947"/>
                  <a:ext cx="45719" cy="277402"/>
                </a:xfrm>
                <a:prstGeom prst="rect">
                  <a:avLst/>
                </a:prstGeom>
                <a:solidFill>
                  <a:schemeClr val="tx2"/>
                </a:solidFill>
                <a:ln w="12700" cmpd="sng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0" name="Rectangle 49"/>
                <p:cNvSpPr/>
                <p:nvPr/>
              </p:nvSpPr>
              <p:spPr>
                <a:xfrm>
                  <a:off x="1162750" y="2478947"/>
                  <a:ext cx="45719" cy="277402"/>
                </a:xfrm>
                <a:prstGeom prst="rect">
                  <a:avLst/>
                </a:prstGeom>
                <a:solidFill>
                  <a:schemeClr val="tx2"/>
                </a:solidFill>
                <a:ln w="12700" cmpd="sng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1" name="Rectangle 50"/>
                <p:cNvSpPr/>
                <p:nvPr/>
              </p:nvSpPr>
              <p:spPr>
                <a:xfrm>
                  <a:off x="1058068" y="2478947"/>
                  <a:ext cx="45719" cy="277402"/>
                </a:xfrm>
                <a:prstGeom prst="rect">
                  <a:avLst/>
                </a:prstGeom>
                <a:solidFill>
                  <a:schemeClr val="tx2"/>
                </a:solidFill>
                <a:ln w="12700" cmpd="sng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2" name="Rectangle 51"/>
                <p:cNvSpPr/>
                <p:nvPr/>
              </p:nvSpPr>
              <p:spPr>
                <a:xfrm>
                  <a:off x="953386" y="2478947"/>
                  <a:ext cx="45719" cy="277402"/>
                </a:xfrm>
                <a:prstGeom prst="rect">
                  <a:avLst/>
                </a:prstGeom>
                <a:solidFill>
                  <a:schemeClr val="tx2"/>
                </a:solidFill>
                <a:ln w="12700" cmpd="sng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  <p:grpSp>
          <p:nvGrpSpPr>
            <p:cNvPr id="36" name="Group 35"/>
            <p:cNvGrpSpPr/>
            <p:nvPr/>
          </p:nvGrpSpPr>
          <p:grpSpPr>
            <a:xfrm>
              <a:off x="7146760" y="2063471"/>
              <a:ext cx="345423" cy="345423"/>
              <a:chOff x="750013" y="1921267"/>
              <a:chExt cx="893852" cy="893852"/>
            </a:xfrm>
          </p:grpSpPr>
          <p:sp>
            <p:nvSpPr>
              <p:cNvPr id="39" name="Rectangle 38"/>
              <p:cNvSpPr/>
              <p:nvPr/>
            </p:nvSpPr>
            <p:spPr>
              <a:xfrm>
                <a:off x="750013" y="1921267"/>
                <a:ext cx="893852" cy="893852"/>
              </a:xfrm>
              <a:prstGeom prst="rect">
                <a:avLst/>
              </a:prstGeom>
              <a:noFill/>
              <a:ln w="12700" cmpd="sng"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40" name="Group 39"/>
              <p:cNvGrpSpPr/>
              <p:nvPr/>
            </p:nvGrpSpPr>
            <p:grpSpPr>
              <a:xfrm>
                <a:off x="964715" y="2478947"/>
                <a:ext cx="464448" cy="277402"/>
                <a:chOff x="953386" y="2478947"/>
                <a:chExt cx="464448" cy="277402"/>
              </a:xfrm>
              <a:solidFill>
                <a:schemeClr val="tx1"/>
              </a:solidFill>
            </p:grpSpPr>
            <p:sp>
              <p:nvSpPr>
                <p:cNvPr id="41" name="Rectangle 40"/>
                <p:cNvSpPr/>
                <p:nvPr/>
              </p:nvSpPr>
              <p:spPr>
                <a:xfrm>
                  <a:off x="1372115" y="2478947"/>
                  <a:ext cx="45719" cy="277402"/>
                </a:xfrm>
                <a:prstGeom prst="rect">
                  <a:avLst/>
                </a:prstGeom>
                <a:solidFill>
                  <a:schemeClr val="tx2"/>
                </a:solidFill>
                <a:ln w="12700" cmpd="sng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2" name="Rectangle 41"/>
                <p:cNvSpPr/>
                <p:nvPr/>
              </p:nvSpPr>
              <p:spPr>
                <a:xfrm>
                  <a:off x="1267432" y="2478947"/>
                  <a:ext cx="45719" cy="277402"/>
                </a:xfrm>
                <a:prstGeom prst="rect">
                  <a:avLst/>
                </a:prstGeom>
                <a:solidFill>
                  <a:schemeClr val="tx2"/>
                </a:solidFill>
                <a:ln w="12700" cmpd="sng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3" name="Rectangle 42"/>
                <p:cNvSpPr/>
                <p:nvPr/>
              </p:nvSpPr>
              <p:spPr>
                <a:xfrm>
                  <a:off x="1162750" y="2478947"/>
                  <a:ext cx="45719" cy="277402"/>
                </a:xfrm>
                <a:prstGeom prst="rect">
                  <a:avLst/>
                </a:prstGeom>
                <a:solidFill>
                  <a:schemeClr val="tx2"/>
                </a:solidFill>
                <a:ln w="12700" cmpd="sng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4" name="Rectangle 43"/>
                <p:cNvSpPr/>
                <p:nvPr/>
              </p:nvSpPr>
              <p:spPr>
                <a:xfrm>
                  <a:off x="1058068" y="2478947"/>
                  <a:ext cx="45719" cy="277402"/>
                </a:xfrm>
                <a:prstGeom prst="rect">
                  <a:avLst/>
                </a:prstGeom>
                <a:solidFill>
                  <a:schemeClr val="tx2"/>
                </a:solidFill>
                <a:ln w="12700" cmpd="sng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5" name="Rectangle 44"/>
                <p:cNvSpPr/>
                <p:nvPr/>
              </p:nvSpPr>
              <p:spPr>
                <a:xfrm>
                  <a:off x="953386" y="2478947"/>
                  <a:ext cx="45719" cy="277402"/>
                </a:xfrm>
                <a:prstGeom prst="rect">
                  <a:avLst/>
                </a:prstGeom>
                <a:solidFill>
                  <a:schemeClr val="tx2"/>
                </a:solidFill>
                <a:ln w="12700" cmpd="sng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  <p:sp>
          <p:nvSpPr>
            <p:cNvPr id="37" name="TextBox 36"/>
            <p:cNvSpPr txBox="1"/>
            <p:nvPr/>
          </p:nvSpPr>
          <p:spPr>
            <a:xfrm>
              <a:off x="7120992" y="2079655"/>
              <a:ext cx="461246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00" dirty="0" smtClean="0">
                  <a:solidFill>
                    <a:schemeClr val="tx2"/>
                  </a:solidFill>
                </a:rPr>
                <a:t>FLASH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7566054" y="2071563"/>
              <a:ext cx="461246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00" dirty="0" smtClean="0">
                  <a:solidFill>
                    <a:schemeClr val="tx2"/>
                  </a:solidFill>
                </a:rPr>
                <a:t>FLASH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8853970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Game Changer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56625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Review</a:t>
            </a:r>
            <a:r>
              <a:rPr lang="is-IS" smtClean="0"/>
              <a:t>…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Container Schedulers:</a:t>
            </a:r>
          </a:p>
          <a:p>
            <a:pPr lvl="1"/>
            <a:r>
              <a:rPr lang="en-US" dirty="0" smtClean="0"/>
              <a:t>Great platform for container management</a:t>
            </a:r>
          </a:p>
          <a:p>
            <a:pPr lvl="1"/>
            <a:r>
              <a:rPr lang="en-US" dirty="0" smtClean="0"/>
              <a:t>Needs persistent storage for production Apps</a:t>
            </a:r>
          </a:p>
          <a:p>
            <a:pPr lvl="1"/>
            <a:r>
              <a:rPr lang="en-US" dirty="0" smtClean="0"/>
              <a:t>Adding persistent storage out-of-band presents challenges</a:t>
            </a:r>
          </a:p>
          <a:p>
            <a:r>
              <a:rPr lang="en-US" dirty="0" smtClean="0"/>
              <a:t>Software-Defined Storage:</a:t>
            </a:r>
            <a:endParaRPr lang="en-US" dirty="0" smtClean="0"/>
          </a:p>
          <a:p>
            <a:pPr lvl="1"/>
            <a:r>
              <a:rPr lang="en-US" dirty="0" smtClean="0"/>
              <a:t>Scale-out storage</a:t>
            </a:r>
          </a:p>
          <a:p>
            <a:pPr lvl="1"/>
            <a:r>
              <a:rPr lang="en-US" dirty="0" smtClean="0"/>
              <a:t>Elastic architecture</a:t>
            </a:r>
          </a:p>
          <a:p>
            <a:pPr lvl="1"/>
            <a:r>
              <a:rPr lang="en-US" dirty="0" smtClean="0"/>
              <a:t>Infrastructure agnostic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1849" y="2976381"/>
            <a:ext cx="2978203" cy="1745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60784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Schedulers + </a:t>
            </a:r>
            <a:r>
              <a:rPr lang="en-US" dirty="0" smtClean="0"/>
              <a:t>SDS </a:t>
            </a:r>
            <a:r>
              <a:rPr lang="en-US" dirty="0" smtClean="0"/>
              <a:t>= ????</a:t>
            </a:r>
            <a:endParaRPr lang="en-US" dirty="0"/>
          </a:p>
        </p:txBody>
      </p:sp>
      <p:pic>
        <p:nvPicPr>
          <p:cNvPr id="5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9093" y="1279525"/>
            <a:ext cx="4266051" cy="3200400"/>
          </a:xfrm>
        </p:spPr>
      </p:pic>
    </p:spTree>
    <p:extLst>
      <p:ext uri="{BB962C8B-B14F-4D97-AF65-F5344CB8AC3E}">
        <p14:creationId xmlns:p14="http://schemas.microsoft.com/office/powerpoint/2010/main" val="187751254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Better than the Sum of Our Parts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74319" y="1280160"/>
            <a:ext cx="4484717" cy="3200400"/>
          </a:xfrm>
        </p:spPr>
        <p:txBody>
          <a:bodyPr/>
          <a:lstStyle/>
          <a:p>
            <a:r>
              <a:rPr lang="en-US" dirty="0" smtClean="0"/>
              <a:t>Let’s create a Software-Defined Storage Framework</a:t>
            </a:r>
          </a:p>
          <a:p>
            <a:r>
              <a:rPr lang="en-US" dirty="0" smtClean="0"/>
              <a:t>ScaleIO + Mesos Framework = Awesome Sauce!</a:t>
            </a:r>
          </a:p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github.com/codedellemc/scaleio-framework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1091" y="800841"/>
            <a:ext cx="2473035" cy="4159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86697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SDS </a:t>
            </a:r>
            <a:r>
              <a:rPr lang="en-US" dirty="0" smtClean="0"/>
              <a:t>Framework = Mind Blown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External persistent storage </a:t>
            </a:r>
            <a:r>
              <a:rPr lang="en-US" b="1" dirty="0" smtClean="0"/>
              <a:t>native</a:t>
            </a:r>
            <a:r>
              <a:rPr lang="en-US" dirty="0" smtClean="0"/>
              <a:t> to scheduling platform</a:t>
            </a:r>
          </a:p>
          <a:p>
            <a:r>
              <a:rPr lang="en-US" dirty="0" smtClean="0"/>
              <a:t>Globally accessible storage</a:t>
            </a:r>
          </a:p>
          <a:p>
            <a:r>
              <a:rPr lang="en-US" dirty="0"/>
              <a:t>S</a:t>
            </a:r>
            <a:r>
              <a:rPr lang="en-US" dirty="0" smtClean="0"/>
              <a:t>torage </a:t>
            </a:r>
            <a:r>
              <a:rPr lang="en-US" dirty="0"/>
              <a:t>array? Reduce complexity</a:t>
            </a:r>
          </a:p>
          <a:p>
            <a:r>
              <a:rPr lang="en-US" dirty="0"/>
              <a:t>R</a:t>
            </a:r>
            <a:r>
              <a:rPr lang="en-US" dirty="0" smtClean="0"/>
              <a:t>educes maintenance</a:t>
            </a:r>
          </a:p>
          <a:p>
            <a:r>
              <a:rPr lang="en-US" dirty="0" smtClean="0"/>
              <a:t>Deploy Anywhere!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3619" y="1917871"/>
            <a:ext cx="2685979" cy="2685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70436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this Means for your Apps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74320" y="1280160"/>
            <a:ext cx="5492636" cy="3200400"/>
          </a:xfrm>
        </p:spPr>
        <p:txBody>
          <a:bodyPr>
            <a:normAutofit/>
          </a:bodyPr>
          <a:lstStyle/>
          <a:p>
            <a:r>
              <a:rPr lang="en-US" dirty="0" smtClean="0"/>
              <a:t>No data loss on infrastructure failure</a:t>
            </a:r>
          </a:p>
          <a:p>
            <a:r>
              <a:rPr lang="en-US" dirty="0" smtClean="0"/>
              <a:t>Insulates changes with cluster manager (APIs, etc)</a:t>
            </a:r>
          </a:p>
          <a:p>
            <a:r>
              <a:rPr lang="en-US" dirty="0" smtClean="0"/>
              <a:t>Highly Available containers and Apps!</a:t>
            </a:r>
          </a:p>
          <a:p>
            <a:r>
              <a:rPr lang="en-US" dirty="0" smtClean="0"/>
              <a:t>Production ready!</a:t>
            </a:r>
          </a:p>
          <a:p>
            <a:r>
              <a:rPr lang="en-US" dirty="0" smtClean="0"/>
              <a:t>Tolerates failures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2038" y="1280160"/>
            <a:ext cx="2966026" cy="2966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26767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Surprising Combination</a:t>
            </a:r>
            <a:endParaRPr lang="en-US" dirty="0"/>
          </a:p>
        </p:txBody>
      </p:sp>
      <p:pic>
        <p:nvPicPr>
          <p:cNvPr id="5" name="Content Placeholder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1870" y="1000991"/>
            <a:ext cx="5158976" cy="3429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715" y="1189835"/>
            <a:ext cx="2399748" cy="1203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7270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95182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Configuration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3 Node Mesos Cluster (Management)</a:t>
            </a:r>
          </a:p>
          <a:p>
            <a:r>
              <a:rPr lang="en-US" dirty="0" smtClean="0"/>
              <a:t>2 Mesos Agent nodes (Compute)</a:t>
            </a:r>
          </a:p>
          <a:p>
            <a:pPr lvl="1"/>
            <a:r>
              <a:rPr lang="en-US" dirty="0" smtClean="0"/>
              <a:t>Initially the first node online</a:t>
            </a:r>
          </a:p>
          <a:p>
            <a:pPr lvl="1"/>
            <a:r>
              <a:rPr lang="en-US" dirty="0" smtClean="0"/>
              <a:t>Second node will be onboarded or introduced later</a:t>
            </a:r>
          </a:p>
          <a:p>
            <a:r>
              <a:rPr lang="en-US" dirty="0" smtClean="0"/>
              <a:t>ScaleIO Cluster (Scale-out storage)</a:t>
            </a:r>
          </a:p>
          <a:p>
            <a:pPr lvl="1"/>
            <a:r>
              <a:rPr lang="en-US" dirty="0" smtClean="0"/>
              <a:t>3 management nodes</a:t>
            </a:r>
          </a:p>
          <a:p>
            <a:pPr lvl="1"/>
            <a:r>
              <a:rPr lang="en-US" dirty="0" smtClean="0"/>
              <a:t>180 GB local disks on </a:t>
            </a:r>
            <a:r>
              <a:rPr lang="en-US" u="sng" dirty="0" smtClean="0"/>
              <a:t>each</a:t>
            </a:r>
            <a:r>
              <a:rPr lang="en-US" dirty="0" smtClean="0"/>
              <a:t> management node to comprise this storage pool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19401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8646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Configuration (Cont.)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ScaleIO Framework</a:t>
            </a:r>
          </a:p>
          <a:p>
            <a:pPr lvl="1"/>
            <a:r>
              <a:rPr lang="en-US" dirty="0" smtClean="0"/>
              <a:t>GitHub: </a:t>
            </a:r>
            <a:r>
              <a:rPr lang="en-US" dirty="0">
                <a:hlinkClick r:id="rId2"/>
              </a:rPr>
              <a:t>https://github.com/codedellemc/scaleio-framework</a:t>
            </a:r>
            <a:endParaRPr lang="en-US" dirty="0"/>
          </a:p>
          <a:p>
            <a:r>
              <a:rPr lang="en-US" dirty="0" smtClean="0"/>
              <a:t>Persistent External Storage</a:t>
            </a:r>
          </a:p>
          <a:p>
            <a:pPr lvl="1"/>
            <a:r>
              <a:rPr lang="en-US" dirty="0" smtClean="0"/>
              <a:t>Using REX-Ray</a:t>
            </a:r>
          </a:p>
          <a:p>
            <a:pPr lvl="2"/>
            <a:r>
              <a:rPr lang="en-US" dirty="0" smtClean="0"/>
              <a:t>GitHub: </a:t>
            </a:r>
            <a:r>
              <a:rPr lang="en-US" dirty="0">
                <a:hlinkClick r:id="rId3"/>
              </a:rPr>
              <a:t>https://github.com/emccode/rexray</a:t>
            </a:r>
            <a:endParaRPr lang="en-US" dirty="0"/>
          </a:p>
          <a:p>
            <a:pPr lvl="1"/>
            <a:r>
              <a:rPr lang="en-US" dirty="0" smtClean="0"/>
              <a:t>Using mesos-module-dvdi</a:t>
            </a:r>
          </a:p>
          <a:p>
            <a:pPr lvl="2"/>
            <a:r>
              <a:rPr lang="en-US" dirty="0" smtClean="0"/>
              <a:t>GitHub: </a:t>
            </a:r>
            <a:r>
              <a:rPr lang="en-US" dirty="0">
                <a:hlinkClick r:id="rId4"/>
              </a:rPr>
              <a:t>https://github.com/emccode/mesos-module-dvdi</a:t>
            </a:r>
            <a:endParaRPr lang="en-US" dirty="0"/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0947972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334314" flipV="1">
            <a:off x="3358299" y="1781415"/>
            <a:ext cx="1524804" cy="2803589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9524" y="3950385"/>
            <a:ext cx="894451" cy="74537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</a:t>
            </a:r>
            <a:r>
              <a:rPr lang="en-US" dirty="0" smtClean="0"/>
              <a:t>Moving Parts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1527261" y="2693222"/>
            <a:ext cx="990977" cy="874793"/>
            <a:chOff x="4251958" y="993928"/>
            <a:chExt cx="990977" cy="874793"/>
          </a:xfrm>
        </p:grpSpPr>
        <p:sp>
          <p:nvSpPr>
            <p:cNvPr id="7" name="TextBox 6"/>
            <p:cNvSpPr txBox="1"/>
            <p:nvPr/>
          </p:nvSpPr>
          <p:spPr>
            <a:xfrm>
              <a:off x="4251958" y="993928"/>
              <a:ext cx="990977" cy="2862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r>
                <a:rPr lang="en-US" sz="1400" dirty="0" smtClean="0">
                  <a:solidFill>
                    <a:schemeClr val="tx2"/>
                  </a:solidFill>
                  <a:latin typeface="+mn-lt"/>
                </a:rPr>
                <a:t>Scheduler</a:t>
              </a:r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63321" y="1264062"/>
              <a:ext cx="553199" cy="604659"/>
            </a:xfrm>
            <a:prstGeom prst="rect">
              <a:avLst/>
            </a:prstGeom>
          </p:spPr>
        </p:pic>
      </p:grpSp>
      <p:grpSp>
        <p:nvGrpSpPr>
          <p:cNvPr id="13" name="Group 12"/>
          <p:cNvGrpSpPr/>
          <p:nvPr/>
        </p:nvGrpSpPr>
        <p:grpSpPr>
          <a:xfrm>
            <a:off x="4494433" y="860713"/>
            <a:ext cx="1991349" cy="1216799"/>
            <a:chOff x="2471972" y="1280160"/>
            <a:chExt cx="1991349" cy="1216799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67646" y="1575381"/>
              <a:ext cx="995675" cy="921578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69809" y="1575381"/>
              <a:ext cx="995675" cy="921578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71972" y="1575381"/>
              <a:ext cx="995675" cy="921578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2832375" y="1280160"/>
              <a:ext cx="1329210" cy="2862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r>
                <a:rPr lang="en-US" sz="1400" dirty="0" smtClean="0">
                  <a:solidFill>
                    <a:schemeClr val="tx2"/>
                  </a:solidFill>
                  <a:latin typeface="+mn-lt"/>
                </a:rPr>
                <a:t>Mesos Cluster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789770" y="3499645"/>
            <a:ext cx="1329044" cy="1096596"/>
            <a:chOff x="1503331" y="3775067"/>
            <a:chExt cx="1329044" cy="1096596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36692" y="3775067"/>
              <a:ext cx="995683" cy="721591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1503331" y="4314587"/>
              <a:ext cx="712054" cy="5570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r>
                <a:rPr lang="en-US" sz="1400" dirty="0" smtClean="0">
                  <a:solidFill>
                    <a:schemeClr val="tx2"/>
                  </a:solidFill>
                  <a:latin typeface="+mn-lt"/>
                </a:rPr>
                <a:t>Mesos</a:t>
              </a:r>
            </a:p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r>
                <a:rPr lang="en-US" sz="1400" dirty="0" smtClean="0">
                  <a:solidFill>
                    <a:schemeClr val="tx2"/>
                  </a:solidFill>
                  <a:latin typeface="+mn-lt"/>
                </a:rPr>
                <a:t>Agent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532272" y="3499645"/>
            <a:ext cx="1316158" cy="1096596"/>
            <a:chOff x="1516217" y="3775067"/>
            <a:chExt cx="1316158" cy="1096596"/>
          </a:xfrm>
        </p:grpSpPr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36692" y="3775067"/>
              <a:ext cx="995683" cy="721591"/>
            </a:xfrm>
            <a:prstGeom prst="rect">
              <a:avLst/>
            </a:prstGeom>
          </p:spPr>
        </p:pic>
        <p:sp>
          <p:nvSpPr>
            <p:cNvPr id="21" name="TextBox 20"/>
            <p:cNvSpPr txBox="1"/>
            <p:nvPr/>
          </p:nvSpPr>
          <p:spPr>
            <a:xfrm>
              <a:off x="1516217" y="4314587"/>
              <a:ext cx="712054" cy="5570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r>
                <a:rPr lang="en-US" sz="1400" dirty="0" smtClean="0">
                  <a:solidFill>
                    <a:schemeClr val="tx2"/>
                  </a:solidFill>
                  <a:latin typeface="+mn-lt"/>
                </a:rPr>
                <a:t>Mesos</a:t>
              </a:r>
            </a:p>
            <a:p>
              <a:pPr algn="ctr"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r>
                <a:rPr lang="en-US" sz="1400" dirty="0" smtClean="0">
                  <a:solidFill>
                    <a:schemeClr val="tx2"/>
                  </a:solidFill>
                  <a:latin typeface="+mn-lt"/>
                </a:rPr>
                <a:t>Agent</a:t>
              </a: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3863052" y="2252829"/>
            <a:ext cx="777812" cy="880785"/>
            <a:chOff x="2741958" y="2806279"/>
            <a:chExt cx="777812" cy="880785"/>
          </a:xfrm>
        </p:grpSpPr>
        <p:grpSp>
          <p:nvGrpSpPr>
            <p:cNvPr id="28" name="Group 27"/>
            <p:cNvGrpSpPr/>
            <p:nvPr/>
          </p:nvGrpSpPr>
          <p:grpSpPr>
            <a:xfrm>
              <a:off x="2741958" y="2806279"/>
              <a:ext cx="567020" cy="842601"/>
              <a:chOff x="5235931" y="2308175"/>
              <a:chExt cx="567020" cy="842601"/>
            </a:xfrm>
          </p:grpSpPr>
          <p:pic>
            <p:nvPicPr>
              <p:cNvPr id="29" name="Picture 28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35931" y="2521899"/>
                <a:ext cx="567020" cy="628877"/>
              </a:xfrm>
              <a:prstGeom prst="rect">
                <a:avLst/>
              </a:prstGeom>
            </p:spPr>
          </p:pic>
          <p:sp>
            <p:nvSpPr>
              <p:cNvPr id="30" name="TextBox 29"/>
              <p:cNvSpPr txBox="1"/>
              <p:nvPr/>
            </p:nvSpPr>
            <p:spPr>
              <a:xfrm>
                <a:off x="5290853" y="2308175"/>
                <a:ext cx="457176" cy="2585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chemeClr val="bg1"/>
                  </a:buClr>
                </a:pPr>
                <a:r>
                  <a:rPr lang="en-US" sz="1200" dirty="0" smtClean="0">
                    <a:solidFill>
                      <a:schemeClr val="tx2"/>
                    </a:solidFill>
                    <a:latin typeface="+mn-lt"/>
                  </a:rPr>
                  <a:t>App</a:t>
                </a:r>
              </a:p>
            </p:txBody>
          </p:sp>
        </p:grpSp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8814" y="3286108"/>
              <a:ext cx="400956" cy="400956"/>
            </a:xfrm>
            <a:prstGeom prst="rect">
              <a:avLst/>
            </a:prstGeom>
          </p:spPr>
        </p:pic>
      </p:grpSp>
      <p:pic>
        <p:nvPicPr>
          <p:cNvPr id="35" name="Picture 3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909985" y="3388906"/>
            <a:ext cx="904709" cy="904709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2743" y="3921889"/>
            <a:ext cx="892141" cy="743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26876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953002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738657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013197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80995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Scheduler?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74319" y="1280159"/>
            <a:ext cx="4722759" cy="3455361"/>
          </a:xfrm>
        </p:spPr>
        <p:txBody>
          <a:bodyPr/>
          <a:lstStyle/>
          <a:p>
            <a:r>
              <a:rPr lang="en-US" dirty="0" smtClean="0"/>
              <a:t>Fair and efficient workload placement</a:t>
            </a:r>
          </a:p>
          <a:p>
            <a:r>
              <a:rPr lang="en-US" dirty="0" smtClean="0"/>
              <a:t>Adhering to a set of constraints</a:t>
            </a:r>
          </a:p>
          <a:p>
            <a:r>
              <a:rPr lang="en-US" dirty="0" smtClean="0"/>
              <a:t>Quickly (and deterministically) dispatching jobs</a:t>
            </a:r>
          </a:p>
          <a:p>
            <a:r>
              <a:rPr lang="en-US" dirty="0" smtClean="0"/>
              <a:t>Robust and tolerates errors</a:t>
            </a:r>
            <a:endParaRPr lang="en-US" dirty="0"/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1382" y="1796088"/>
            <a:ext cx="1977659" cy="92554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5263" y="1586064"/>
            <a:ext cx="1686514" cy="149377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964" y="2943319"/>
            <a:ext cx="2033286" cy="154148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2006" y="3278780"/>
            <a:ext cx="1842130" cy="958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56396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take a look</a:t>
            </a:r>
            <a:r>
              <a:rPr lang="en-US" dirty="0"/>
              <a:t>:</a:t>
            </a:r>
            <a:r>
              <a:rPr lang="en-US" dirty="0" smtClean="0"/>
              <a:t> Apache Mesos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Is a Container Scheduler</a:t>
            </a:r>
          </a:p>
          <a:p>
            <a:pPr lvl="1"/>
            <a:r>
              <a:rPr lang="en-US" dirty="0" smtClean="0"/>
              <a:t>Docker</a:t>
            </a:r>
          </a:p>
          <a:p>
            <a:pPr lvl="1"/>
            <a:r>
              <a:rPr lang="en-US" dirty="0" smtClean="0"/>
              <a:t>Unified Containerizer</a:t>
            </a:r>
          </a:p>
          <a:p>
            <a:r>
              <a:rPr lang="en-US" dirty="0" smtClean="0"/>
              <a:t>Cluster Manager</a:t>
            </a:r>
          </a:p>
          <a:p>
            <a:r>
              <a:rPr lang="en-US" dirty="0" smtClean="0"/>
              <a:t>Task placement based on CPU, Memory, and Disk</a:t>
            </a:r>
          </a:p>
          <a:p>
            <a:r>
              <a:rPr lang="en-US" dirty="0" smtClean="0"/>
              <a:t>User defined constraints</a:t>
            </a:r>
          </a:p>
          <a:p>
            <a:r>
              <a:rPr lang="en-US" dirty="0" smtClean="0"/>
              <a:t>2 Layer Scheduler – Offer/Accept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14309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777494" flipV="1">
            <a:off x="5428025" y="1932613"/>
            <a:ext cx="798043" cy="2789297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504611" flipV="1">
            <a:off x="5452363" y="3063597"/>
            <a:ext cx="1008741" cy="254653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Mesos Frameworks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74319" y="1280160"/>
            <a:ext cx="7955279" cy="1699346"/>
          </a:xfrm>
        </p:spPr>
        <p:txBody>
          <a:bodyPr/>
          <a:lstStyle/>
          <a:p>
            <a:r>
              <a:rPr lang="en-US" dirty="0" smtClean="0"/>
              <a:t>Ability to sub-schedule tasks based on Application needs</a:t>
            </a:r>
          </a:p>
          <a:p>
            <a:r>
              <a:rPr lang="en-US" dirty="0" smtClean="0"/>
              <a:t>Framework implements a Scheduler and Executor</a:t>
            </a:r>
          </a:p>
          <a:p>
            <a:pPr lvl="1"/>
            <a:r>
              <a:rPr lang="en-US" dirty="0" smtClean="0"/>
              <a:t>Scheduler – Accepts/Denies resources</a:t>
            </a:r>
          </a:p>
          <a:p>
            <a:pPr lvl="1"/>
            <a:r>
              <a:rPr lang="en-US" dirty="0" smtClean="0"/>
              <a:t>Executor – Application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9274" y="3715988"/>
            <a:ext cx="1006634" cy="72952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978" y="3052845"/>
            <a:ext cx="1447620" cy="1339890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5274069" y="4187327"/>
            <a:ext cx="830365" cy="834219"/>
            <a:chOff x="4387078" y="3733472"/>
            <a:chExt cx="830365" cy="834219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11493" y="3733472"/>
              <a:ext cx="605950" cy="616519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87078" y="3951172"/>
              <a:ext cx="605950" cy="616519"/>
            </a:xfrm>
            <a:prstGeom prst="rect">
              <a:avLst/>
            </a:prstGeom>
          </p:spPr>
        </p:pic>
      </p:grpSp>
      <p:grpSp>
        <p:nvGrpSpPr>
          <p:cNvPr id="12" name="Group 11"/>
          <p:cNvGrpSpPr/>
          <p:nvPr/>
        </p:nvGrpSpPr>
        <p:grpSpPr>
          <a:xfrm>
            <a:off x="5472778" y="2586387"/>
            <a:ext cx="760556" cy="1040444"/>
            <a:chOff x="6633593" y="2479435"/>
            <a:chExt cx="760556" cy="1040444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83764" y="2731997"/>
              <a:ext cx="710385" cy="787882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33593" y="2479435"/>
              <a:ext cx="605950" cy="616519"/>
            </a:xfrm>
            <a:prstGeom prst="rect">
              <a:avLst/>
            </a:prstGeom>
          </p:spPr>
        </p:pic>
      </p:grpSp>
      <p:sp>
        <p:nvSpPr>
          <p:cNvPr id="11" name="Content Placeholder 3"/>
          <p:cNvSpPr txBox="1">
            <a:spLocks/>
          </p:cNvSpPr>
          <p:nvPr/>
        </p:nvSpPr>
        <p:spPr>
          <a:xfrm>
            <a:off x="287236" y="2989781"/>
            <a:ext cx="3212000" cy="1661682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 marL="228600" indent="-228600" algn="l" rtl="0" eaLnBrk="1" fontAlgn="base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Museo Sans For Dell" pitchFamily="2" charset="0"/>
                <a:cs typeface="Arial" panose="020B0604020202020204" pitchFamily="34" charset="0"/>
              </a:defRPr>
            </a:lvl1pPr>
            <a:lvl2pPr marL="573088" indent="-231775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2200" baseline="0">
                <a:solidFill>
                  <a:schemeClr val="tx2"/>
                </a:solidFill>
                <a:latin typeface="Arial" panose="020B0604020202020204" pitchFamily="34" charset="0"/>
                <a:ea typeface="Museo Sans For Dell" pitchFamily="2" charset="0"/>
                <a:cs typeface="Arial" panose="020B0604020202020204" pitchFamily="34" charset="0"/>
              </a:defRPr>
            </a:lvl2pPr>
            <a:lvl3pPr marL="909638" indent="-220663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›"/>
              <a:defRPr sz="2000" baseline="0">
                <a:solidFill>
                  <a:schemeClr val="tx2"/>
                </a:solidFill>
                <a:latin typeface="Arial" panose="020B0604020202020204" pitchFamily="34" charset="0"/>
                <a:ea typeface="Museo Sans For Dell" pitchFamily="2" charset="0"/>
                <a:cs typeface="Arial" panose="020B0604020202020204" pitchFamily="34" charset="0"/>
              </a:defRPr>
            </a:lvl3pPr>
            <a:lvl4pPr marL="1246188" indent="-222250" algn="l" rtl="0" eaLnBrk="1" fontAlgn="base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Courier New" panose="02070309020205020404" pitchFamily="49" charset="0"/>
              <a:buChar char="o"/>
              <a:defRPr sz="1800" baseline="0">
                <a:solidFill>
                  <a:schemeClr val="tx2"/>
                </a:solidFill>
                <a:latin typeface="+mn-lt"/>
                <a:ea typeface="Museo Sans For Dell" pitchFamily="2" charset="0"/>
              </a:defRPr>
            </a:lvl4pPr>
            <a:lvl5pPr marL="1608138" indent="-236538" algn="l" rtl="0" eaLnBrk="1" fontAlgn="base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For Dell 300" pitchFamily="50" charset="0"/>
              <a:buChar char="–"/>
              <a:defRPr sz="1600">
                <a:solidFill>
                  <a:schemeClr val="tx2"/>
                </a:solidFill>
                <a:latin typeface="+mn-lt"/>
                <a:ea typeface="Museo Sans For Dell" pitchFamily="2" charset="0"/>
              </a:defRPr>
            </a:lvl5pPr>
            <a:lvl6pPr marL="2065338" indent="-236538" algn="l" rtl="0" eaLnBrk="1" fontAlgn="base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–"/>
              <a:defRPr sz="1800">
                <a:solidFill>
                  <a:schemeClr val="accent1"/>
                </a:solidFill>
                <a:latin typeface="+mn-lt"/>
              </a:defRPr>
            </a:lvl6pPr>
            <a:lvl7pPr marL="2522538" indent="-236538" algn="l" rtl="0" eaLnBrk="1" fontAlgn="base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–"/>
              <a:defRPr sz="1800">
                <a:solidFill>
                  <a:schemeClr val="accent1"/>
                </a:solidFill>
                <a:latin typeface="+mn-lt"/>
              </a:defRPr>
            </a:lvl7pPr>
            <a:lvl8pPr marL="2979738" indent="-236538" algn="l" rtl="0" eaLnBrk="1" fontAlgn="base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–"/>
              <a:defRPr sz="1800">
                <a:solidFill>
                  <a:schemeClr val="accent1"/>
                </a:solidFill>
                <a:latin typeface="+mn-lt"/>
              </a:defRPr>
            </a:lvl8pPr>
            <a:lvl9pPr marL="3436938" indent="-236538" algn="l" rtl="0" eaLnBrk="1" fontAlgn="base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–"/>
              <a:defRPr sz="1800">
                <a:solidFill>
                  <a:schemeClr val="accent1"/>
                </a:solidFill>
                <a:latin typeface="+mn-lt"/>
              </a:defRPr>
            </a:lvl9pPr>
          </a:lstStyle>
          <a:p>
            <a:r>
              <a:rPr lang="en-US" dirty="0"/>
              <a:t>Multiple Frameworks run within </a:t>
            </a:r>
            <a:r>
              <a:rPr lang="en-US"/>
              <a:t>the </a:t>
            </a:r>
            <a:r>
              <a:rPr lang="en-US" smtClean="0"/>
              <a:t>cluster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91428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Framework / Offer Mechanism</a:t>
            </a:r>
            <a:endParaRPr lang="en-US" dirty="0"/>
          </a:p>
        </p:txBody>
      </p:sp>
      <p:pic>
        <p:nvPicPr>
          <p:cNvPr id="7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8704" y="1110798"/>
            <a:ext cx="5489409" cy="3787774"/>
          </a:xfrm>
        </p:spPr>
      </p:pic>
    </p:spTree>
    <p:extLst>
      <p:ext uri="{BB962C8B-B14F-4D97-AF65-F5344CB8AC3E}">
        <p14:creationId xmlns:p14="http://schemas.microsoft.com/office/powerpoint/2010/main" val="107480053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Containers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0150123"/>
      </p:ext>
    </p:extLst>
  </p:cSld>
  <p:clrMapOvr>
    <a:masterClrMapping/>
  </p:clrMapOvr>
  <p:transition spd="med"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Containers Today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74320" y="1280160"/>
            <a:ext cx="3856282" cy="32004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Many container workloads are long running</a:t>
            </a:r>
          </a:p>
          <a:p>
            <a:r>
              <a:rPr lang="en-US" dirty="0" smtClean="0"/>
              <a:t>Many have state: user data, configuration, and etc</a:t>
            </a:r>
          </a:p>
          <a:p>
            <a:r>
              <a:rPr lang="en-US" dirty="0" smtClean="0"/>
              <a:t>Top 7 of 12 Apps in Docker Hub are persistent applications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600" y="12700"/>
            <a:ext cx="4724400" cy="513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8970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1_{ code } by DellEMC template">
  <a:themeElements>
    <a:clrScheme name="Custom 2">
      <a:dk1>
        <a:srgbClr val="000000"/>
      </a:dk1>
      <a:lt1>
        <a:srgbClr val="444444"/>
      </a:lt1>
      <a:dk2>
        <a:srgbClr val="007DB8"/>
      </a:dk2>
      <a:lt2>
        <a:srgbClr val="FFFFFF"/>
      </a:lt2>
      <a:accent1>
        <a:srgbClr val="007DB8"/>
      </a:accent1>
      <a:accent2>
        <a:srgbClr val="7AB800"/>
      </a:accent2>
      <a:accent3>
        <a:srgbClr val="F2AF00"/>
      </a:accent3>
      <a:accent4>
        <a:srgbClr val="DC5034"/>
      </a:accent4>
      <a:accent5>
        <a:srgbClr val="5482AB"/>
      </a:accent5>
      <a:accent6>
        <a:srgbClr val="6E2585"/>
      </a:accent6>
      <a:hlink>
        <a:srgbClr val="009BBB"/>
      </a:hlink>
      <a:folHlink>
        <a:srgbClr val="6E2585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effectLst/>
      </a:spPr>
      <a:bodyPr wrap="square" lIns="182880" tIns="137160" rIns="137160" bIns="137160" rtlCol="0" anchor="ctr">
        <a:noAutofit/>
      </a:bodyPr>
      <a:lstStyle>
        <a:defPPr algn="ctr">
          <a:lnSpc>
            <a:spcPct val="90000"/>
          </a:lnSpc>
          <a:spcBef>
            <a:spcPts val="600"/>
          </a:spcBef>
          <a:spcAft>
            <a:spcPts val="0"/>
          </a:spcAft>
          <a:defRPr sz="2000" dirty="0" err="1" smtClean="0">
            <a:solidFill>
              <a:schemeClr val="tx2"/>
            </a:solidFill>
            <a:latin typeface="+mn-lt"/>
          </a:defRPr>
        </a:defPPr>
      </a:lstStyle>
    </a:sp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spcBef>
            <a:spcPts val="600"/>
          </a:spcBef>
          <a:spcAft>
            <a:spcPts val="0"/>
          </a:spcAft>
          <a:buClr>
            <a:schemeClr val="bg1"/>
          </a:buClr>
          <a:defRPr sz="1400" dirty="0" smtClean="0">
            <a:solidFill>
              <a:schemeClr val="bg2"/>
            </a:solidFill>
            <a:latin typeface="+mn-lt"/>
          </a:defRPr>
        </a:defPPr>
      </a:lstStyle>
    </a:txDef>
  </a:objectDefaults>
  <a:extraClrSchemeLst>
    <a:extraClrScheme>
      <a:clrScheme name="Dell new">
        <a:dk1>
          <a:srgbClr val="000000"/>
        </a:dk1>
        <a:lt1>
          <a:srgbClr val="444444"/>
        </a:lt1>
        <a:dk2>
          <a:srgbClr val="0085C3"/>
        </a:dk2>
        <a:lt2>
          <a:srgbClr val="FFFFFF"/>
        </a:lt2>
        <a:accent1>
          <a:srgbClr val="0085C3"/>
        </a:accent1>
        <a:accent2>
          <a:srgbClr val="7AB800"/>
        </a:accent2>
        <a:accent3>
          <a:srgbClr val="F2AF00"/>
        </a:accent3>
        <a:accent4>
          <a:srgbClr val="DC5034"/>
        </a:accent4>
        <a:accent5>
          <a:srgbClr val="5482AB"/>
        </a:accent5>
        <a:accent6>
          <a:srgbClr val="6E2585"/>
        </a:accent6>
        <a:hlink>
          <a:srgbClr val="009BBB"/>
        </a:hlink>
        <a:folHlink>
          <a:srgbClr val="6E2585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25" id="{A32A0E31-9EED-0E45-9945-09F6AA4FBFBE}" vid="{AE7753EB-BDFE-DE48-B860-0590AA5383C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AEEBEE83C66E54EA9BED83B0A9A60DB" ma:contentTypeVersion="1" ma:contentTypeDescription="Create a new document." ma:contentTypeScope="" ma:versionID="51a43b2161297f783d65b37e357c79e9">
  <xsd:schema xmlns:xsd="http://www.w3.org/2001/XMLSchema" xmlns:p="http://schemas.microsoft.com/office/2006/metadata/properties" targetNamespace="http://schemas.microsoft.com/office/2006/metadata/properties" ma:root="true" ma:fieldsID="b9cfef283e0bc2d986a66f9ec0cdc42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86FC490B-1F77-48C5-AC70-1DD939DBDF0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3332CB6-AB82-4DD3-8C89-C660A1C3944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0873BDD3-AA35-4F19-A12A-C6462BECFBD1}">
  <ds:schemaRefs>
    <ds:schemaRef ds:uri="http://purl.org/dc/dcmitype/"/>
    <ds:schemaRef ds:uri="http://purl.org/dc/elements/1.1/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CCBerlin</Template>
  <TotalTime>577</TotalTime>
  <Words>723</Words>
  <Application>Microsoft Macintosh PowerPoint</Application>
  <PresentationFormat>On-screen Show (16:9)</PresentationFormat>
  <Paragraphs>153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4" baseType="lpstr">
      <vt:lpstr>Arial Black</vt:lpstr>
      <vt:lpstr>Avenir Book</vt:lpstr>
      <vt:lpstr>Courier New</vt:lpstr>
      <vt:lpstr>Museo For Dell 300</vt:lpstr>
      <vt:lpstr>museo sans for dell</vt:lpstr>
      <vt:lpstr>museo sans for dell</vt:lpstr>
      <vt:lpstr>Wingdings</vt:lpstr>
      <vt:lpstr>Arial</vt:lpstr>
      <vt:lpstr>1_{ code } by DellEMC template</vt:lpstr>
      <vt:lpstr>PowerPoint Presentation</vt:lpstr>
      <vt:lpstr>Agenda</vt:lpstr>
      <vt:lpstr>Schedulers</vt:lpstr>
      <vt:lpstr>What is a Scheduler?</vt:lpstr>
      <vt:lpstr>Let’s take a look: Apache Mesos</vt:lpstr>
      <vt:lpstr>Mesos Frameworks</vt:lpstr>
      <vt:lpstr>Framework / Offer Mechanism</vt:lpstr>
      <vt:lpstr>Containers</vt:lpstr>
      <vt:lpstr>Containers Today</vt:lpstr>
      <vt:lpstr>Death of a Container</vt:lpstr>
      <vt:lpstr>How do we achieve this?</vt:lpstr>
      <vt:lpstr>Enablement is Out-Of-Band</vt:lpstr>
      <vt:lpstr>Got to be an easier way…</vt:lpstr>
      <vt:lpstr>Software-Defined Storage</vt:lpstr>
      <vt:lpstr>What are they?</vt:lpstr>
      <vt:lpstr>What makes them unique?</vt:lpstr>
      <vt:lpstr>Let’s take a look: ScaleIO</vt:lpstr>
      <vt:lpstr>Scale-out Block Storage</vt:lpstr>
      <vt:lpstr>Elastic Architecture</vt:lpstr>
      <vt:lpstr>Infrastructure Agnostic</vt:lpstr>
      <vt:lpstr>Game Changer</vt:lpstr>
      <vt:lpstr>Let’s Review…</vt:lpstr>
      <vt:lpstr>Schedulers + SDS = ????</vt:lpstr>
      <vt:lpstr>Better than the Sum of Our Parts</vt:lpstr>
      <vt:lpstr>SDS Framework = Mind Blown</vt:lpstr>
      <vt:lpstr>What this Means for your Apps</vt:lpstr>
      <vt:lpstr>Surprising Combination</vt:lpstr>
      <vt:lpstr>Demo</vt:lpstr>
      <vt:lpstr>Configuration</vt:lpstr>
      <vt:lpstr>Configuration (Cont.)</vt:lpstr>
      <vt:lpstr>The Moving Parts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vonThenen</dc:creator>
  <cp:keywords>Internal Use</cp:keywords>
  <cp:lastModifiedBy>David vonThenen</cp:lastModifiedBy>
  <cp:revision>95</cp:revision>
  <cp:lastPrinted>2014-02-14T16:26:12Z</cp:lastPrinted>
  <dcterms:created xsi:type="dcterms:W3CDTF">2016-09-12T17:26:55Z</dcterms:created>
  <dcterms:modified xsi:type="dcterms:W3CDTF">2016-10-10T20:44:45Z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0x010100EAEEBEE83C66E54EA9BED83B0A9A60DB</vt:lpwstr>
  </property>
  <property fmtid="{D5CDD505-2E9C-101B-9397-08002B2CF9AE}" pid="3" name="TitusGUID">
    <vt:lpwstr>6b83fb70-f992-42a3-bd65-798715d6638b</vt:lpwstr>
  </property>
  <property fmtid="{D5CDD505-2E9C-101B-9397-08002B2CF9AE}" pid="4" name="DellClassification">
    <vt:lpwstr>Internal Use</vt:lpwstr>
  </property>
  <property fmtid="{D5CDD505-2E9C-101B-9397-08002B2CF9AE}" pid="5" name="DellSubLabels">
    <vt:lpwstr/>
  </property>
  <property fmtid="{D5CDD505-2E9C-101B-9397-08002B2CF9AE}" pid="6" name="DellVisual Markings (PPT)">
    <vt:lpwstr>Classification Footer</vt:lpwstr>
  </property>
  <property fmtid="{D5CDD505-2E9C-101B-9397-08002B2CF9AE}" pid="7" name="titusconfig">
    <vt:lpwstr>1.3BrandsTest</vt:lpwstr>
  </property>
</Properties>
</file>