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37.jpg" ContentType="image/gif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40.jpg" ContentType="image/p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447" r:id="rId5"/>
  </p:sldMasterIdLst>
  <p:notesMasterIdLst>
    <p:notesMasterId r:id="rId38"/>
  </p:notesMasterIdLst>
  <p:handoutMasterIdLst>
    <p:handoutMasterId r:id="rId39"/>
  </p:handoutMasterIdLst>
  <p:sldIdLst>
    <p:sldId id="328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24" r:id="rId35"/>
    <p:sldId id="322" r:id="rId36"/>
    <p:sldId id="335" r:id="rId37"/>
  </p:sldIdLst>
  <p:sldSz cx="9144000" cy="5143500" type="screen16x9"/>
  <p:notesSz cx="7010400" cy="92964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DBA"/>
    <a:srgbClr val="000000"/>
    <a:srgbClr val="444444"/>
    <a:srgbClr val="808080"/>
    <a:srgbClr val="FFAF00"/>
    <a:srgbClr val="3DC6EF"/>
    <a:srgbClr val="6EA204"/>
    <a:srgbClr val="6E2585"/>
    <a:srgbClr val="3D6AE6"/>
    <a:srgbClr val="008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94" autoAdjust="0"/>
    <p:restoredTop sz="95392" autoAdjust="0"/>
  </p:normalViewPr>
  <p:slideViewPr>
    <p:cSldViewPr snapToGrid="0">
      <p:cViewPr varScale="1">
        <p:scale>
          <a:sx n="119" d="100"/>
          <a:sy n="119" d="100"/>
        </p:scale>
        <p:origin x="200" y="22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71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3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40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3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0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03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39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05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91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Latency increases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because</a:t>
            </a:r>
            <a:r>
              <a:rPr lang="en-US" baseline="0" dirty="0" smtClean="0"/>
              <a:t> the repair process is CPU and IO intensive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rebuilding the </a:t>
            </a:r>
            <a:r>
              <a:rPr lang="en-US" baseline="0" dirty="0" err="1" smtClean="0"/>
              <a:t>merkle</a:t>
            </a:r>
            <a:r>
              <a:rPr lang="en-US" baseline="0" dirty="0" smtClean="0"/>
              <a:t> trees are</a:t>
            </a:r>
          </a:p>
          <a:p>
            <a:endParaRPr lang="en-US" dirty="0" smtClean="0"/>
          </a:p>
          <a:p>
            <a:r>
              <a:rPr lang="en-US" dirty="0" smtClean="0"/>
              <a:t>There are tools</a:t>
            </a:r>
            <a:r>
              <a:rPr lang="en-US" baseline="0" dirty="0" smtClean="0"/>
              <a:t> and processes that can help mitigate this, but I won’t cover them here. Needless to say it will still impact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4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9908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73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1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local storage is like smoking a cigarette. It tastes good at first, and all the other nodes are doing it. But leads to shorter data life expectancy, and leads to reduced (lung) capacity</a:t>
            </a: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46256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local storage is like smoking a cigarette. It tastes good at first, and all the other nodes are doing it. But leads to shorter data life expectancy, and leads to reduced (lung) capacity</a:t>
            </a:r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533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1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2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2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OCI = open container initiative</a:t>
            </a:r>
          </a:p>
          <a:p>
            <a:r>
              <a:rPr lang="en-US" dirty="0" smtClean="0"/>
              <a:t>CNI = container network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7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8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based on</a:t>
            </a:r>
            <a:r>
              <a:rPr lang="mr-IN" baseline="0" dirty="0" smtClean="0"/>
              <a:t>…</a:t>
            </a:r>
            <a:r>
              <a:rPr lang="en-US" baseline="0" dirty="0" smtClean="0"/>
              <a:t> - No SSDs? Slow rotating disk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Targeted deploy</a:t>
            </a:r>
            <a:r>
              <a:rPr lang="mr-IN" baseline="0" dirty="0" smtClean="0"/>
              <a:t>…</a:t>
            </a:r>
            <a:r>
              <a:rPr lang="en-US" baseline="0" dirty="0" smtClean="0"/>
              <a:t> - Deploy to a node with that class of storage needs. Know the infrastructure OR tags for filtering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9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Relationship Id="rId3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1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z="22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>
              <a:defRPr lang="en-US" sz="2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573088"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</a:pPr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z="22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>
              <a:defRPr lang="en-US" sz="2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573088"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0243786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z="22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>
              <a:defRPr lang="en-US" sz="2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573088"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4247540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z="22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>
              <a:defRPr lang="en-US" sz="2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573088"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</a:pPr>
            <a:r>
              <a:rPr lang="en-US" dirty="0" smtClean="0"/>
              <a:t>Fifth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07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z="22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>
              <a:defRPr lang="en-US" sz="2000" dirty="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marL="573088"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</a:pPr>
            <a:r>
              <a:rPr lang="en-US" dirty="0" smtClean="0"/>
              <a:t>Fifth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028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7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832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03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0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1" name="Picture 10" descr="cover x"/>
          <p:cNvPicPr>
            <a:picLocks noChangeAspect="1"/>
          </p:cNvPicPr>
          <p:nvPr userDrawn="1"/>
        </p:nvPicPr>
        <p:blipFill rotWithShape="1">
          <a:blip r:embed="rId2" cstate="print">
            <a:alphaModFix amt="2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3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7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27547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76654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608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4414268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297962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67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073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70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1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9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849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031366"/>
            <a:ext cx="3046048" cy="10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4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400728"/>
            <a:ext cx="2251091" cy="23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0314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9"/>
          <a:stretch/>
        </p:blipFill>
        <p:spPr>
          <a:xfrm>
            <a:off x="2945545" y="803744"/>
            <a:ext cx="3252909" cy="313464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873080" y="3938387"/>
            <a:ext cx="34403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dirty="0" smtClean="0">
                <a:solidFill>
                  <a:srgbClr val="157DBA"/>
                </a:solidFill>
                <a:latin typeface="+mn-lt"/>
              </a:rPr>
              <a:t>thecodeteam.com</a:t>
            </a:r>
          </a:p>
        </p:txBody>
      </p:sp>
    </p:spTree>
    <p:extLst>
      <p:ext uri="{BB962C8B-B14F-4D97-AF65-F5344CB8AC3E}">
        <p14:creationId xmlns:p14="http://schemas.microsoft.com/office/powerpoint/2010/main" val="85685601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9"/>
          <a:stretch/>
        </p:blipFill>
        <p:spPr>
          <a:xfrm>
            <a:off x="2945545" y="803744"/>
            <a:ext cx="3252909" cy="313464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73080" y="3938387"/>
            <a:ext cx="34403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dirty="0" smtClean="0">
                <a:solidFill>
                  <a:srgbClr val="157DBA"/>
                </a:solidFill>
                <a:latin typeface="+mn-lt"/>
              </a:rPr>
              <a:t>thecodeteam.com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6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303852517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9"/>
          <a:stretch/>
        </p:blipFill>
        <p:spPr>
          <a:xfrm>
            <a:off x="2945545" y="803744"/>
            <a:ext cx="3252909" cy="313464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873080" y="3938387"/>
            <a:ext cx="34403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dirty="0" smtClean="0">
                <a:solidFill>
                  <a:srgbClr val="157DBA"/>
                </a:solidFill>
                <a:latin typeface="+mn-lt"/>
              </a:rPr>
              <a:t>thecodeteam.com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332612" y="1739969"/>
            <a:ext cx="6478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926119231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5" y="2242736"/>
            <a:ext cx="5070411" cy="6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59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tx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75678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0621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111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46.xml"/><Relationship Id="rId24" Type="http://schemas.openxmlformats.org/officeDocument/2006/relationships/theme" Target="../theme/theme2.xml"/><Relationship Id="rId25" Type="http://schemas.openxmlformats.org/officeDocument/2006/relationships/image" Target="../media/image8.png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 userDrawn="1"/>
        </p:nvSpPr>
        <p:spPr>
          <a:xfrm>
            <a:off x="0" y="4821428"/>
            <a:ext cx="9144000" cy="3534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chemeClr val="tx2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 err="1" smtClean="0">
              <a:solidFill>
                <a:schemeClr val="tx2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kern="1200" dirty="0" err="1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95274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900" b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900" b="0" kern="1200" dirty="0" err="1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7072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900" b="0" kern="12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006" y="4873847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of Y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59" y="4838853"/>
            <a:ext cx="677400" cy="120803"/>
          </a:xfrm>
          <a:prstGeom prst="rect">
            <a:avLst/>
          </a:prstGeom>
        </p:spPr>
      </p:pic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367" r:id="rId7"/>
    <p:sldLayoutId id="2147484244" r:id="rId8"/>
    <p:sldLayoutId id="2147484245" r:id="rId9"/>
    <p:sldLayoutId id="2147484246" r:id="rId10"/>
    <p:sldLayoutId id="2147484247" r:id="rId11"/>
    <p:sldLayoutId id="2147484248" r:id="rId12"/>
    <p:sldLayoutId id="2147484249" r:id="rId13"/>
    <p:sldLayoutId id="2147484250" r:id="rId14"/>
    <p:sldLayoutId id="2147484407" r:id="rId15"/>
    <p:sldLayoutId id="2147484433" r:id="rId16"/>
    <p:sldLayoutId id="2147484434" r:id="rId17"/>
    <p:sldLayoutId id="2147484425" r:id="rId18"/>
    <p:sldLayoutId id="2147484424" r:id="rId19"/>
    <p:sldLayoutId id="2147484423" r:id="rId20"/>
    <p:sldLayoutId id="2147484428" r:id="rId21"/>
    <p:sldLayoutId id="2147484429" r:id="rId22"/>
    <p:sldLayoutId id="2147484430" r:id="rId2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921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7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  <p:sldLayoutId id="2147484458" r:id="rId12"/>
    <p:sldLayoutId id="2147484459" r:id="rId13"/>
    <p:sldLayoutId id="2147484460" r:id="rId14"/>
    <p:sldLayoutId id="2147484461" r:id="rId15"/>
    <p:sldLayoutId id="2147484462" r:id="rId16"/>
    <p:sldLayoutId id="2147484463" r:id="rId17"/>
    <p:sldLayoutId id="2147484464" r:id="rId18"/>
    <p:sldLayoutId id="2147484468" r:id="rId19"/>
    <p:sldLayoutId id="2147484465" r:id="rId20"/>
    <p:sldLayoutId id="2147484466" r:id="rId21"/>
    <p:sldLayoutId id="2147484467" r:id="rId22"/>
    <p:sldLayoutId id="2147484471" r:id="rId2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4" Type="http://schemas.openxmlformats.org/officeDocument/2006/relationships/hyperlink" Target="https://www.youtube.com/watch?v=1Sz_K8UID6E" TargetMode="External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27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/>
              <a:t>Robust Applications in </a:t>
            </a:r>
            <a:r>
              <a:rPr lang="en-US" sz="2800" dirty="0" smtClean="0"/>
              <a:t>Mesos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External </a:t>
            </a:r>
            <a:r>
              <a:rPr lang="en-US" sz="2800" dirty="0" smtClean="0"/>
              <a:t>Storage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73000" y="3441857"/>
            <a:ext cx="2290499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</a:t>
            </a:r>
            <a:r>
              <a:rPr lang="mr-IN" sz="1400" dirty="0" smtClean="0">
                <a:solidFill>
                  <a:schemeClr val="tx2"/>
                </a:solidFill>
                <a:latin typeface="+mn-lt"/>
              </a:rPr>
              <a:t>–</a:t>
            </a: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 Dell Technologies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http://</a:t>
            </a:r>
            <a:r>
              <a:rPr lang="en-US" sz="1400" dirty="0" err="1" smtClean="0">
                <a:solidFill>
                  <a:srgbClr val="FFFFFF"/>
                </a:solidFill>
              </a:rPr>
              <a:t>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51112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339412"/>
            <a:ext cx="7955280" cy="640080"/>
          </a:xfrm>
        </p:spPr>
        <p:txBody>
          <a:bodyPr/>
          <a:lstStyle/>
          <a:p>
            <a:r>
              <a:rPr lang="en-US" dirty="0" smtClean="0"/>
              <a:t>Looking to the Future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229101" cy="1626548"/>
          </a:xfrm>
        </p:spPr>
        <p:txBody>
          <a:bodyPr/>
          <a:lstStyle/>
          <a:p>
            <a:r>
              <a:rPr lang="en-US" dirty="0" smtClean="0"/>
              <a:t>Container Storage Interface</a:t>
            </a:r>
          </a:p>
          <a:p>
            <a:r>
              <a:rPr lang="en-US" dirty="0" smtClean="0"/>
              <a:t>Modeled after OCI and CNI</a:t>
            </a:r>
          </a:p>
          <a:p>
            <a:r>
              <a:rPr lang="en-US" dirty="0"/>
              <a:t>S</a:t>
            </a:r>
            <a:r>
              <a:rPr lang="en-US" dirty="0" smtClean="0"/>
              <a:t>tandardized storage </a:t>
            </a:r>
            <a:r>
              <a:rPr lang="en-US" dirty="0"/>
              <a:t>plugins</a:t>
            </a:r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50" y="1280160"/>
            <a:ext cx="4575629" cy="1478280"/>
          </a:xfrm>
          <a:prstGeom prst="rect">
            <a:avLst/>
          </a:prstGeo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274319" y="2906708"/>
            <a:ext cx="8225790" cy="1539561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A</a:t>
            </a:r>
            <a:r>
              <a:rPr lang="en-US" kern="0" dirty="0" smtClean="0"/>
              <a:t>cross multiple container orchestrators</a:t>
            </a:r>
          </a:p>
          <a:p>
            <a:r>
              <a:rPr lang="en-US" dirty="0"/>
              <a:t>The Container Storage Initiative: What is this Project About and Where are We </a:t>
            </a:r>
            <a:r>
              <a:rPr lang="en-US" dirty="0" smtClean="0"/>
              <a:t>Going?</a:t>
            </a:r>
          </a:p>
          <a:p>
            <a:pPr lvl="1"/>
            <a:r>
              <a:rPr lang="en-US" dirty="0" smtClean="0"/>
              <a:t>Congress </a:t>
            </a:r>
            <a:r>
              <a:rPr lang="en-US" dirty="0"/>
              <a:t>Hall </a:t>
            </a:r>
            <a:r>
              <a:rPr lang="en-US" dirty="0" smtClean="0"/>
              <a:t>2 Thurs 4:30pm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053440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34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Databases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532121" cy="3200400"/>
          </a:xfrm>
        </p:spPr>
        <p:txBody>
          <a:bodyPr/>
          <a:lstStyle/>
          <a:p>
            <a:r>
              <a:rPr lang="en-US" dirty="0" smtClean="0"/>
              <a:t>Typical deployments </a:t>
            </a:r>
            <a:endParaRPr lang="en-US" dirty="0"/>
          </a:p>
          <a:p>
            <a:pPr lvl="1"/>
            <a:r>
              <a:rPr lang="en-US" dirty="0" smtClean="0"/>
              <a:t>Simple and straight forward</a:t>
            </a:r>
          </a:p>
          <a:p>
            <a:pPr lvl="1"/>
            <a:r>
              <a:rPr lang="en-US" dirty="0" smtClean="0"/>
              <a:t>Monolithic</a:t>
            </a:r>
          </a:p>
          <a:p>
            <a:r>
              <a:rPr lang="en-US" dirty="0" smtClean="0"/>
              <a:t>Some are complex</a:t>
            </a:r>
          </a:p>
          <a:p>
            <a:pPr lvl="1"/>
            <a:r>
              <a:rPr lang="en-US" dirty="0" err="1" smtClean="0"/>
              <a:t>Sharding</a:t>
            </a:r>
            <a:endParaRPr lang="en-US" dirty="0" smtClean="0"/>
          </a:p>
          <a:p>
            <a:pPr lvl="1"/>
            <a:r>
              <a:rPr lang="en-US" dirty="0" smtClean="0"/>
              <a:t>Clustering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40" y="1140459"/>
            <a:ext cx="1407160" cy="1294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70" y="2068829"/>
            <a:ext cx="1722120" cy="1295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40" y="2939892"/>
            <a:ext cx="1872788" cy="9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213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Deploy Using Local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68630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Simple and straight forward</a:t>
            </a:r>
          </a:p>
          <a:p>
            <a:r>
              <a:rPr lang="en-US" dirty="0" smtClean="0"/>
              <a:t>Performance based on compute node storage capabilities</a:t>
            </a:r>
          </a:p>
          <a:p>
            <a:r>
              <a:rPr lang="en-US" dirty="0" smtClean="0"/>
              <a:t>Targeted deploy based on resources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2094230"/>
            <a:ext cx="2100580" cy="210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04" y="1446684"/>
            <a:ext cx="1722120" cy="12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209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Deploy Using External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133253" cy="3200400"/>
          </a:xfrm>
        </p:spPr>
        <p:txBody>
          <a:bodyPr/>
          <a:lstStyle/>
          <a:p>
            <a:r>
              <a:rPr lang="en-US" dirty="0" smtClean="0"/>
              <a:t>Requires an external storage platform</a:t>
            </a:r>
          </a:p>
          <a:p>
            <a:r>
              <a:rPr lang="en-US" dirty="0" smtClean="0"/>
              <a:t>Some setup required</a:t>
            </a:r>
          </a:p>
          <a:p>
            <a:r>
              <a:rPr lang="en-US" dirty="0" smtClean="0"/>
              <a:t>Managed outside Mesos</a:t>
            </a:r>
          </a:p>
          <a:p>
            <a:r>
              <a:rPr lang="en-US" dirty="0" smtClean="0"/>
              <a:t>Performance based on platform</a:t>
            </a:r>
          </a:p>
          <a:p>
            <a:r>
              <a:rPr lang="en-US" dirty="0" smtClean="0"/>
              <a:t>Storage Platform accessible everywhere!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37" y="2476061"/>
            <a:ext cx="1512614" cy="1512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57" y="1911192"/>
            <a:ext cx="1872788" cy="9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44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”Oh @#$%” Moment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079499"/>
            <a:ext cx="5040630" cy="37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76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Operations Using Local Disk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locality!</a:t>
            </a:r>
          </a:p>
          <a:p>
            <a:pPr lvl="1"/>
            <a:r>
              <a:rPr lang="en-US" dirty="0" smtClean="0"/>
              <a:t>Host maintenance</a:t>
            </a:r>
          </a:p>
          <a:p>
            <a:pPr lvl="1"/>
            <a:r>
              <a:rPr lang="en-US" dirty="0" smtClean="0"/>
              <a:t>Disk failure</a:t>
            </a:r>
          </a:p>
          <a:p>
            <a:pPr lvl="1"/>
            <a:r>
              <a:rPr lang="en-US" dirty="0" smtClean="0"/>
              <a:t>Host failure</a:t>
            </a:r>
          </a:p>
          <a:p>
            <a:r>
              <a:rPr lang="en-US" dirty="0" smtClean="0"/>
              <a:t>Fixed Resources</a:t>
            </a:r>
          </a:p>
          <a:p>
            <a:pPr lvl="1"/>
            <a:r>
              <a:rPr lang="en-US" dirty="0" smtClean="0"/>
              <a:t>Reserve all capacity upfront</a:t>
            </a:r>
          </a:p>
          <a:p>
            <a:pPr lvl="1"/>
            <a:r>
              <a:rPr lang="en-US" dirty="0"/>
              <a:t>More capacity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27" y="1578829"/>
            <a:ext cx="3450571" cy="26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39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Operations Using External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691819" cy="3200400"/>
          </a:xfrm>
        </p:spPr>
        <p:txBody>
          <a:bodyPr/>
          <a:lstStyle/>
          <a:p>
            <a:r>
              <a:rPr lang="en-US" dirty="0" smtClean="0"/>
              <a:t>Consume storage as you grow!</a:t>
            </a:r>
          </a:p>
          <a:p>
            <a:r>
              <a:rPr lang="en-US" dirty="0" smtClean="0"/>
              <a:t>External volume moves with the Container</a:t>
            </a:r>
          </a:p>
          <a:p>
            <a:pPr lvl="1"/>
            <a:r>
              <a:rPr lang="en-US" dirty="0" smtClean="0"/>
              <a:t>Maintenance</a:t>
            </a:r>
          </a:p>
          <a:p>
            <a:pPr lvl="1"/>
            <a:r>
              <a:rPr lang="en-US" dirty="0" smtClean="0"/>
              <a:t>Hardware failure</a:t>
            </a:r>
          </a:p>
          <a:p>
            <a:pPr lvl="1"/>
            <a:r>
              <a:rPr lang="en-US" dirty="0" smtClean="0"/>
              <a:t>Host failure</a:t>
            </a:r>
          </a:p>
          <a:p>
            <a:pPr marL="228600" lvl="1" indent="-22860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/>
              <a:t>High </a:t>
            </a:r>
            <a:r>
              <a:rPr lang="en-US" dirty="0" smtClean="0"/>
              <a:t>Availability!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58" y="1391395"/>
            <a:ext cx="3089165" cy="30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19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and</a:t>
            </a:r>
            <a:br>
              <a:rPr lang="en-US" dirty="0" smtClean="0"/>
            </a:br>
            <a:r>
              <a:rPr lang="en-US" dirty="0" err="1" smtClean="0"/>
              <a:t>KeyValue</a:t>
            </a:r>
            <a:r>
              <a:rPr lang="en-US" dirty="0" smtClean="0"/>
              <a:t> Stores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222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NoSQL &amp; </a:t>
            </a:r>
            <a:r>
              <a:rPr lang="en-US" dirty="0" err="1" smtClean="0"/>
              <a:t>KeyValue</a:t>
            </a:r>
            <a:r>
              <a:rPr lang="en-US" dirty="0" smtClean="0"/>
              <a:t> Stores?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23805" cy="3200400"/>
          </a:xfrm>
        </p:spPr>
        <p:txBody>
          <a:bodyPr/>
          <a:lstStyle/>
          <a:p>
            <a:r>
              <a:rPr lang="en-US" dirty="0" smtClean="0"/>
              <a:t>Initial Deploy</a:t>
            </a:r>
          </a:p>
          <a:p>
            <a:pPr lvl="1"/>
            <a:r>
              <a:rPr lang="en-US" dirty="0" smtClean="0"/>
              <a:t>Local disk: Same</a:t>
            </a:r>
          </a:p>
          <a:p>
            <a:pPr lvl="1"/>
            <a:r>
              <a:rPr lang="en-US" dirty="0" smtClean="0"/>
              <a:t>External storage: Same</a:t>
            </a:r>
          </a:p>
          <a:p>
            <a:r>
              <a:rPr lang="en-US" dirty="0" smtClean="0"/>
              <a:t>Day 2 Operations?</a:t>
            </a:r>
          </a:p>
          <a:p>
            <a:pPr lvl="1"/>
            <a:r>
              <a:rPr lang="en-US" dirty="0" smtClean="0"/>
              <a:t>Behavior characteristics of eventually consistent DBs</a:t>
            </a:r>
          </a:p>
          <a:p>
            <a:pPr lvl="1"/>
            <a:r>
              <a:rPr lang="en-US" dirty="0" smtClean="0"/>
              <a:t>Multi-node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8" y="1952853"/>
            <a:ext cx="2490951" cy="832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385" y="1061225"/>
            <a:ext cx="3231931" cy="861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24" y="2718608"/>
            <a:ext cx="2885090" cy="783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49" y="3609746"/>
            <a:ext cx="1862997" cy="12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942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Storage Options</a:t>
            </a:r>
          </a:p>
          <a:p>
            <a:r>
              <a:rPr lang="en-US" dirty="0" smtClean="0"/>
              <a:t>Traditional Databases</a:t>
            </a:r>
          </a:p>
          <a:p>
            <a:r>
              <a:rPr lang="en-US" dirty="0" smtClean="0"/>
              <a:t>NoSQL, </a:t>
            </a:r>
            <a:r>
              <a:rPr lang="en-US" dirty="0" err="1" smtClean="0"/>
              <a:t>KeyValue</a:t>
            </a:r>
            <a:r>
              <a:rPr lang="en-US" dirty="0" smtClean="0"/>
              <a:t> Storage,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Wrap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979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Help, 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611881" cy="3200400"/>
          </a:xfrm>
        </p:spPr>
        <p:txBody>
          <a:bodyPr/>
          <a:lstStyle/>
          <a:p>
            <a:r>
              <a:rPr lang="en-US" dirty="0" smtClean="0"/>
              <a:t>Making operational aspects easier</a:t>
            </a:r>
          </a:p>
          <a:p>
            <a:pPr lvl="1"/>
            <a:r>
              <a:rPr lang="en-US" dirty="0" smtClean="0"/>
              <a:t>Scale out &amp; Scale in</a:t>
            </a:r>
          </a:p>
          <a:p>
            <a:pPr lvl="1"/>
            <a:r>
              <a:rPr lang="en-US" dirty="0" smtClean="0"/>
              <a:t>Monitoring</a:t>
            </a:r>
          </a:p>
          <a:p>
            <a:pPr lvl="1"/>
            <a:r>
              <a:rPr lang="en-US" dirty="0" smtClean="0"/>
              <a:t>Automated recovery</a:t>
            </a:r>
          </a:p>
          <a:p>
            <a:pPr lvl="1"/>
            <a:r>
              <a:rPr lang="en-US" dirty="0" smtClean="0"/>
              <a:t>Bootstrap and rebuild</a:t>
            </a:r>
          </a:p>
          <a:p>
            <a:r>
              <a:rPr lang="en-US" dirty="0" smtClean="0"/>
              <a:t>Elephant in the room!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16" y="905352"/>
            <a:ext cx="4044090" cy="3006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20240"/>
            <a:ext cx="4104227" cy="30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”Oh @#$%” Moment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1400"/>
            <a:ext cx="5140960" cy="38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38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and Rebuild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931921" cy="2082956"/>
          </a:xfrm>
        </p:spPr>
        <p:txBody>
          <a:bodyPr>
            <a:normAutofit/>
          </a:bodyPr>
          <a:lstStyle/>
          <a:p>
            <a:r>
              <a:rPr lang="en-US" dirty="0" smtClean="0"/>
              <a:t>Cassandra (example)</a:t>
            </a:r>
          </a:p>
          <a:p>
            <a:pPr lvl="1"/>
            <a:r>
              <a:rPr lang="en-US" dirty="0" smtClean="0"/>
              <a:t>Dataset grows, rebuild takes longer</a:t>
            </a:r>
          </a:p>
          <a:p>
            <a:pPr lvl="1"/>
            <a:r>
              <a:rPr lang="en-US" dirty="0" smtClean="0"/>
              <a:t>Hours (and even Days)</a:t>
            </a:r>
          </a:p>
          <a:p>
            <a:pPr lvl="1"/>
            <a:r>
              <a:rPr lang="en-US" dirty="0" smtClean="0"/>
              <a:t>When complete?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370" y="1031082"/>
            <a:ext cx="4697730" cy="208295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23849" y="3191666"/>
            <a:ext cx="7955279" cy="1380334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 smtClean="0"/>
              <a:t>Alexander </a:t>
            </a:r>
            <a:r>
              <a:rPr lang="en-US" kern="0" dirty="0" err="1" smtClean="0"/>
              <a:t>Dejanovski</a:t>
            </a:r>
            <a:r>
              <a:rPr lang="en-US" kern="0" dirty="0" smtClean="0"/>
              <a:t>, Cassandra Summit 2016</a:t>
            </a:r>
          </a:p>
          <a:p>
            <a:pPr lvl="1"/>
            <a:r>
              <a:rPr lang="en-US" kern="0" dirty="0" smtClean="0"/>
              <a:t>How to: Bootstrap and Rebuild</a:t>
            </a:r>
          </a:p>
          <a:p>
            <a:pPr lvl="1"/>
            <a:r>
              <a:rPr lang="en-US" kern="0" dirty="0" smtClean="0">
                <a:hlinkClick r:id="rId4"/>
              </a:rPr>
              <a:t>https://www.youtube.com/watch?v=1Sz_K8UID6E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5655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Degraded Performance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30327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Latency increases </a:t>
            </a:r>
            <a:r>
              <a:rPr lang="mr-IN" dirty="0" smtClean="0"/>
              <a:t>–</a:t>
            </a:r>
            <a:r>
              <a:rPr lang="en-US" dirty="0" smtClean="0"/>
              <a:t> repair process is expensive</a:t>
            </a:r>
          </a:p>
          <a:p>
            <a:r>
              <a:rPr lang="en-US" dirty="0" smtClean="0"/>
              <a:t>Your application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Slows down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rinds to a halt</a:t>
            </a:r>
          </a:p>
          <a:p>
            <a:r>
              <a:rPr lang="en-US" dirty="0" smtClean="0"/>
              <a:t>Can even bring down Cassandra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70" y="1520190"/>
            <a:ext cx="5100320" cy="28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of Vulnerability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851911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Node repair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ulnerable to additional failures</a:t>
            </a:r>
          </a:p>
          <a:p>
            <a:pPr lvl="1"/>
            <a:r>
              <a:rPr lang="en-US" dirty="0" smtClean="0"/>
              <a:t>Multiple deployment strategies</a:t>
            </a:r>
          </a:p>
          <a:p>
            <a:r>
              <a:rPr lang="en-US" dirty="0" smtClean="0"/>
              <a:t>Windows, Internet Explorer, No Anti-Virus, No Spyware</a:t>
            </a:r>
          </a:p>
          <a:p>
            <a:r>
              <a:rPr lang="en-US" dirty="0" smtClean="0"/>
              <a:t>Limiting Risk!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1280160"/>
            <a:ext cx="4491989" cy="28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824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External Storage Can Help!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52517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Cassandra node failure</a:t>
            </a:r>
          </a:p>
          <a:p>
            <a:pPr lvl="1"/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Network partition</a:t>
            </a:r>
          </a:p>
          <a:p>
            <a:pPr lvl="1"/>
            <a:r>
              <a:rPr lang="en-US" dirty="0" smtClean="0"/>
              <a:t>Compute hardware</a:t>
            </a:r>
          </a:p>
          <a:p>
            <a:r>
              <a:rPr lang="en-US" dirty="0" smtClean="0"/>
              <a:t>Migration of node</a:t>
            </a:r>
          </a:p>
          <a:p>
            <a:pPr lvl="1"/>
            <a:r>
              <a:rPr lang="en-US" dirty="0" smtClean="0"/>
              <a:t>Volume tied to container!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74" y="1954530"/>
            <a:ext cx="2120081" cy="1577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84" y="1931670"/>
            <a:ext cx="2120081" cy="1577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25" y="2075422"/>
            <a:ext cx="1319963" cy="1304563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5400000" flipH="1" flipV="1">
            <a:off x="5919940" y="2089785"/>
            <a:ext cx="22860" cy="2861310"/>
          </a:xfrm>
          <a:prstGeom prst="curvedConnector3">
            <a:avLst>
              <a:gd name="adj1" fmla="val -1000000"/>
            </a:avLst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590" y="3509010"/>
            <a:ext cx="547370" cy="547370"/>
          </a:xfrm>
          <a:prstGeom prst="rect">
            <a:avLst/>
          </a:prstGeom>
        </p:spPr>
      </p:pic>
      <p:cxnSp>
        <p:nvCxnSpPr>
          <p:cNvPr id="16" name="Curved Connector 15"/>
          <p:cNvCxnSpPr>
            <a:stCxn id="5" idx="0"/>
            <a:endCxn id="6" idx="0"/>
          </p:cNvCxnSpPr>
          <p:nvPr/>
        </p:nvCxnSpPr>
        <p:spPr>
          <a:xfrm rot="5400000" flipH="1" flipV="1">
            <a:off x="5919940" y="512445"/>
            <a:ext cx="22860" cy="2861310"/>
          </a:xfrm>
          <a:prstGeom prst="curvedConnector3">
            <a:avLst>
              <a:gd name="adj1" fmla="val 1100000"/>
            </a:avLst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23" y="1407160"/>
            <a:ext cx="1033119" cy="6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48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External Storage Can Help!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352517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Minimize window of vulnerability</a:t>
            </a:r>
          </a:p>
          <a:p>
            <a:r>
              <a:rPr lang="en-US" dirty="0" smtClean="0"/>
              <a:t>Run node repair tool</a:t>
            </a:r>
          </a:p>
          <a:p>
            <a:pPr lvl="1"/>
            <a:r>
              <a:rPr lang="en-US" dirty="0" smtClean="0"/>
              <a:t>Not a full node rebuild</a:t>
            </a:r>
          </a:p>
          <a:p>
            <a:pPr lvl="1"/>
            <a:r>
              <a:rPr lang="en-US" dirty="0" smtClean="0"/>
              <a:t>Delta - Migration time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00" y="1263688"/>
            <a:ext cx="5248458" cy="31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0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670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915883" y="362857"/>
            <a:ext cx="6081599" cy="64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276780" y="267705"/>
            <a:ext cx="74955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ocal Storage 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020" y="1257299"/>
            <a:ext cx="1851662" cy="342250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2441110" y="1194234"/>
            <a:ext cx="6302841" cy="36457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sz="2200" u="none" strike="noStrike" cap="none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Availability </a:t>
            </a:r>
            <a:r>
              <a:rPr lang="en-US" sz="2200" u="none" strike="noStrike" cap="none" dirty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Risk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○"/>
            </a:pPr>
            <a:r>
              <a:rPr lang="en-US" sz="2200" u="none" strike="noStrike" cap="none" dirty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Migrate container to another host – your storage is gone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○"/>
            </a:pPr>
            <a:r>
              <a:rPr lang="en-US" sz="2200" u="none" strike="noStrike" cap="none" dirty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Host goes down – your service goes down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sz="2200" u="none" strike="noStrike" cap="none" dirty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Scale Limitation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○"/>
            </a:pPr>
            <a:r>
              <a:rPr lang="en-US" sz="2200" u="none" strike="noStrike" cap="none" dirty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Need more storage than the host has? Sorry</a:t>
            </a:r>
            <a:r>
              <a:rPr lang="en-US" sz="2200" u="none" strike="noStrike" cap="none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…</a:t>
            </a:r>
            <a:endParaRPr lang="en-US" sz="2200" dirty="0">
              <a:solidFill>
                <a:schemeClr val="lt2"/>
              </a:solidFill>
              <a:ea typeface="Arial" charset="0"/>
              <a:cs typeface="Arial" charset="0"/>
              <a:sym typeface="Source Sans Pro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sz="2200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Performance </a:t>
            </a:r>
            <a:r>
              <a:rPr lang="mr-IN" sz="2200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–</a:t>
            </a:r>
            <a:r>
              <a:rPr lang="en-US" sz="2200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 simple + relatively low cost</a:t>
            </a:r>
            <a:endParaRPr lang="en-US" sz="2200" dirty="0">
              <a:solidFill>
                <a:schemeClr val="lt2"/>
              </a:solidFill>
              <a:ea typeface="Arial" charset="0"/>
              <a:cs typeface="Arial" charset="0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u="none" strike="noStrike" cap="none" dirty="0">
              <a:solidFill>
                <a:srgbClr val="000000"/>
              </a:solidFill>
              <a:ea typeface="Arial" charset="0"/>
              <a:cs typeface="Arial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141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915883" y="362857"/>
            <a:ext cx="6081599" cy="64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276780" y="267705"/>
            <a:ext cx="7495500" cy="64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External 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Storage 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388621" y="1120140"/>
            <a:ext cx="5040629" cy="36461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Container migration</a:t>
            </a:r>
            <a:endParaRPr lang="en-US" dirty="0">
              <a:solidFill>
                <a:schemeClr val="lt2"/>
              </a:solidFill>
              <a:ea typeface="Arial" charset="0"/>
              <a:cs typeface="Arial" charset="0"/>
              <a:sym typeface="Source Sans Pr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u="none" strike="noStrike" cap="none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Tolerate host failures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Dynamic provisioning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 charset="0"/>
              <a:buChar char="o"/>
            </a:pPr>
            <a:r>
              <a:rPr lang="en-US" u="none" strike="noStrike" cap="none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Thin-provisioning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sz="2400" u="none" strike="noStrike" cap="none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Facilitates growth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 charset="0"/>
              <a:buChar char="o"/>
            </a:pPr>
            <a:r>
              <a:rPr lang="en-US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Add more disk</a:t>
            </a:r>
            <a:endParaRPr lang="en-US" dirty="0">
              <a:solidFill>
                <a:schemeClr val="lt2"/>
              </a:solidFill>
              <a:ea typeface="Arial" charset="0"/>
              <a:cs typeface="Arial" charset="0"/>
              <a:sym typeface="Source Sans Pro"/>
            </a:endParaRP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urce Sans Pro"/>
              <a:buChar char="●"/>
            </a:pPr>
            <a:r>
              <a:rPr lang="en-US" dirty="0" smtClean="0">
                <a:solidFill>
                  <a:schemeClr val="lt2"/>
                </a:solidFill>
                <a:ea typeface="Arial" charset="0"/>
                <a:cs typeface="Arial" charset="0"/>
                <a:sym typeface="Source Sans Pro"/>
              </a:rPr>
              <a:t>Performance can vary based on the platform</a:t>
            </a:r>
            <a:endParaRPr lang="en-US" dirty="0">
              <a:solidFill>
                <a:schemeClr val="lt2"/>
              </a:solidFill>
              <a:ea typeface="Arial" charset="0"/>
              <a:cs typeface="Arial" charset="0"/>
              <a:sym typeface="Source Sans Pr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1" y="1262235"/>
            <a:ext cx="3158632" cy="23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706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/>
          </a:bodyPr>
          <a:lstStyle/>
          <a:p>
            <a:r>
              <a:rPr lang="en-US" dirty="0" smtClean="0"/>
              <a:t>Mesos Storage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66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191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smtClean="0"/>
              <a:t>Top 10 of 20 Apps </a:t>
            </a:r>
            <a:r>
              <a:rPr lang="en-US" dirty="0" smtClean="0"/>
              <a:t>in Docker Hub are persistent applications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86" y="0"/>
            <a:ext cx="32997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5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1915883" y="362857"/>
            <a:ext cx="6081599" cy="64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276779" y="267704"/>
            <a:ext cx="8421742" cy="529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Container 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  <a:r>
              <a:rPr lang="en-US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ake </a:t>
            </a:r>
            <a:r>
              <a:rPr lang="en-US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ense 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Stateful </a:t>
            </a:r>
            <a:r>
              <a:rPr lang="en-US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oo</a:t>
            </a:r>
            <a:endParaRPr lang="en-US"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276779" y="1245379"/>
            <a:ext cx="4079630" cy="230832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Container attributes: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Consistent environment – same anywhere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Dependency management - packaging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356410" y="1245379"/>
            <a:ext cx="4553128" cy="3046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Orchestration can add: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Health monitoring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Automated rollouts and rollbacks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Declarative configuration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App/package store deploy experience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04196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 smtClean="0"/>
              <a:t>Production </a:t>
            </a:r>
            <a:r>
              <a:rPr lang="en-US" dirty="0"/>
              <a:t>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Local Attached Disk</a:t>
            </a:r>
          </a:p>
          <a:p>
            <a:pPr lvl="1"/>
            <a:r>
              <a:rPr lang="en-US" dirty="0" smtClean="0"/>
              <a:t>External Storage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9174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Local Disk introduced in 0.23.0 </a:t>
            </a:r>
            <a:r>
              <a:rPr lang="mr-IN" dirty="0"/>
              <a:t>[MESOS-1554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en-US" dirty="0" smtClean="0"/>
              <a:t>External volumes via </a:t>
            </a:r>
            <a:r>
              <a:rPr lang="en-US" dirty="0" err="1" smtClean="0"/>
              <a:t>mesos</a:t>
            </a:r>
            <a:r>
              <a:rPr lang="en-US" dirty="0" smtClean="0"/>
              <a:t>-module-</a:t>
            </a:r>
            <a:r>
              <a:rPr lang="en-US" dirty="0" err="1" smtClean="0"/>
              <a:t>dvdi</a:t>
            </a:r>
            <a:r>
              <a:rPr lang="en-US" dirty="0" smtClean="0"/>
              <a:t> (Sept 2015)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component</a:t>
            </a:r>
          </a:p>
          <a:p>
            <a:pPr lvl="1"/>
            <a:r>
              <a:rPr lang="en-US" dirty="0" smtClean="0"/>
              <a:t>Hooks into Docker Volume support</a:t>
            </a:r>
          </a:p>
          <a:p>
            <a:pPr lvl="1"/>
            <a:r>
              <a:rPr lang="en-US" dirty="0" smtClean="0"/>
              <a:t>Configured/Managed outside of Mesos</a:t>
            </a:r>
          </a:p>
          <a:p>
            <a:r>
              <a:rPr lang="en-US" dirty="0" smtClean="0"/>
              <a:t>Native external volume support in 1.0 </a:t>
            </a:r>
            <a:r>
              <a:rPr lang="mr-IN" dirty="0"/>
              <a:t>[MESOS-4355]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2176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/>
              <a:t>AWS, </a:t>
            </a:r>
            <a:r>
              <a:rPr lang="en-US" dirty="0" smtClean="0"/>
              <a:t>GCE, </a:t>
            </a:r>
            <a:r>
              <a:rPr lang="en-US" dirty="0" err="1"/>
              <a:t>Ceph</a:t>
            </a:r>
            <a:r>
              <a:rPr lang="en-US" dirty="0"/>
              <a:t>, </a:t>
            </a:r>
            <a:r>
              <a:rPr lang="en-US" dirty="0" err="1" smtClean="0"/>
              <a:t>DigitalOcean</a:t>
            </a:r>
            <a:r>
              <a:rPr lang="en-US" dirty="0" smtClean="0"/>
              <a:t>, Cinder, </a:t>
            </a:r>
            <a:r>
              <a:rPr lang="en-US" dirty="0"/>
              <a:t>ScaleIO, </a:t>
            </a:r>
            <a:r>
              <a:rPr lang="en-US" dirty="0" err="1"/>
              <a:t>VirtualBox</a:t>
            </a:r>
            <a:r>
              <a:rPr lang="en-US" dirty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and is apart of Mesos proper (1.0+)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1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339412"/>
            <a:ext cx="7955280" cy="640080"/>
          </a:xfrm>
        </p:spPr>
        <p:txBody>
          <a:bodyPr/>
          <a:lstStyle/>
          <a:p>
            <a:r>
              <a:rPr lang="en-US" dirty="0" smtClean="0"/>
              <a:t>DC/OS Storage Options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006341" cy="3200400"/>
          </a:xfrm>
        </p:spPr>
        <p:txBody>
          <a:bodyPr/>
          <a:lstStyle/>
          <a:p>
            <a:r>
              <a:rPr lang="en-US" dirty="0" smtClean="0"/>
              <a:t>Easily consume via </a:t>
            </a:r>
            <a:r>
              <a:rPr lang="en-US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curated </a:t>
            </a:r>
            <a:r>
              <a:rPr lang="en-US" dirty="0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-US" dirty="0" smtClean="0"/>
              <a:t>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Local attach disk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External storage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REX-Ray provides the means for external storage!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12" y="1078348"/>
            <a:ext cx="19050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683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EFC1308-3DB6-0545-B5BF-4FE0EE8C2258}" vid="{E40D5658-1898-B94B-A71C-2538984926AD}"/>
    </a:ext>
  </a:extLst>
</a:theme>
</file>

<file path=ppt/theme/theme2.xml><?xml version="1.0" encoding="utf-8"?>
<a:theme xmlns:a="http://schemas.openxmlformats.org/drawingml/2006/main" name="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EFC1308-3DB6-0545-B5BF-4FE0EE8C2258}" vid="{B501401E-FA65-6545-872C-34307286365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Dell-Code-DEW-Template-COMBINED</Template>
  <TotalTime>63</TotalTime>
  <Words>930</Words>
  <Application>Microsoft Macintosh PowerPoint</Application>
  <PresentationFormat>On-screen Show (16:9)</PresentationFormat>
  <Paragraphs>199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Source Sans Pro</vt:lpstr>
      <vt:lpstr>Wingdings</vt:lpstr>
      <vt:lpstr>Arial</vt:lpstr>
      <vt:lpstr>DellEMC template</vt:lpstr>
      <vt:lpstr>{ code } by DellEMC template</vt:lpstr>
      <vt:lpstr>PowerPoint Presentation</vt:lpstr>
      <vt:lpstr>Agenda</vt:lpstr>
      <vt:lpstr>Mesos Storage Options</vt:lpstr>
      <vt:lpstr>Containers Today</vt:lpstr>
      <vt:lpstr>Container Advantages Make Sense for Stateful Too  </vt:lpstr>
      <vt:lpstr>Death of a Container</vt:lpstr>
      <vt:lpstr>Storage Options</vt:lpstr>
      <vt:lpstr>External Storage Enablement</vt:lpstr>
      <vt:lpstr>DC/OS Storage Options</vt:lpstr>
      <vt:lpstr>Looking to the Future… </vt:lpstr>
      <vt:lpstr>Traditional Databases</vt:lpstr>
      <vt:lpstr>Traditional Databases</vt:lpstr>
      <vt:lpstr>Initial Deploy Using Local Disk</vt:lpstr>
      <vt:lpstr>Initial Deploy Using External Storage</vt:lpstr>
      <vt:lpstr>The ”Oh @#$%” Moment…</vt:lpstr>
      <vt:lpstr>Day 2 Operations Using Local Disk</vt:lpstr>
      <vt:lpstr>Day 2 Operations Using External Storage</vt:lpstr>
      <vt:lpstr>NoSQL and KeyValue Stores</vt:lpstr>
      <vt:lpstr>What about NoSQL &amp; KeyValue Stores?</vt:lpstr>
      <vt:lpstr>Frameworks Help, But…</vt:lpstr>
      <vt:lpstr>The ”Oh @#$%” Moment…</vt:lpstr>
      <vt:lpstr>Bootstrap and Rebuild</vt:lpstr>
      <vt:lpstr>Degraded Performance</vt:lpstr>
      <vt:lpstr>Window of Vulnerability</vt:lpstr>
      <vt:lpstr>How External Storage Can Help!</vt:lpstr>
      <vt:lpstr>How External Storage Can Help!</vt:lpstr>
      <vt:lpstr>Wrap Up</vt:lpstr>
      <vt:lpstr>Local Storage for State  </vt:lpstr>
      <vt:lpstr>External Storage for State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10</cp:revision>
  <cp:lastPrinted>2014-02-14T16:26:12Z</cp:lastPrinted>
  <dcterms:created xsi:type="dcterms:W3CDTF">2017-10-12T13:36:29Z</dcterms:created>
  <dcterms:modified xsi:type="dcterms:W3CDTF">2017-10-13T04:26:50Z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