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40"/>
  </p:notesMasterIdLst>
  <p:handoutMasterIdLst>
    <p:handoutMasterId r:id="rId41"/>
  </p:handoutMasterIdLst>
  <p:sldIdLst>
    <p:sldId id="307" r:id="rId5"/>
    <p:sldId id="325" r:id="rId6"/>
    <p:sldId id="344" r:id="rId7"/>
    <p:sldId id="382" r:id="rId8"/>
    <p:sldId id="342" r:id="rId9"/>
    <p:sldId id="378" r:id="rId10"/>
    <p:sldId id="373" r:id="rId11"/>
    <p:sldId id="383" r:id="rId12"/>
    <p:sldId id="319" r:id="rId13"/>
    <p:sldId id="367" r:id="rId14"/>
    <p:sldId id="372" r:id="rId15"/>
    <p:sldId id="328" r:id="rId16"/>
    <p:sldId id="371" r:id="rId17"/>
    <p:sldId id="334" r:id="rId18"/>
    <p:sldId id="365" r:id="rId19"/>
    <p:sldId id="337" r:id="rId20"/>
    <p:sldId id="355" r:id="rId21"/>
    <p:sldId id="384" r:id="rId22"/>
    <p:sldId id="356" r:id="rId23"/>
    <p:sldId id="368" r:id="rId24"/>
    <p:sldId id="369" r:id="rId25"/>
    <p:sldId id="340" r:id="rId26"/>
    <p:sldId id="357" r:id="rId27"/>
    <p:sldId id="354" r:id="rId28"/>
    <p:sldId id="379" r:id="rId29"/>
    <p:sldId id="380" r:id="rId30"/>
    <p:sldId id="381" r:id="rId31"/>
    <p:sldId id="377" r:id="rId32"/>
    <p:sldId id="360" r:id="rId33"/>
    <p:sldId id="358" r:id="rId34"/>
    <p:sldId id="361" r:id="rId35"/>
    <p:sldId id="364" r:id="rId36"/>
    <p:sldId id="324" r:id="rId37"/>
    <p:sldId id="322" r:id="rId38"/>
    <p:sldId id="366" r:id="rId39"/>
  </p:sldIdLst>
  <p:sldSz cx="9144000" cy="5143500" type="screen16x9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82095" autoAdjust="0"/>
  </p:normalViewPr>
  <p:slideViewPr>
    <p:cSldViewPr snapToGrid="0">
      <p:cViewPr varScale="1">
        <p:scale>
          <a:sx n="105" d="100"/>
          <a:sy n="105" d="100"/>
        </p:scale>
        <p:origin x="1608" y="176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work on the {code} team which</a:t>
            </a:r>
            <a:r>
              <a:rPr lang="en-US" baseline="0" dirty="0" smtClean="0"/>
              <a:t> is a group within</a:t>
            </a:r>
            <a:r>
              <a:rPr lang="en-US" dirty="0" smtClean="0"/>
              <a:t> Dell EMC that develops</a:t>
            </a:r>
            <a:r>
              <a:rPr lang="en-US" baseline="0" dirty="0" smtClean="0"/>
              <a:t> and contributes to various open source projects in the container space. Docker, Mesos and Kubernetes in particular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Backup and Recovery Solution working on </a:t>
            </a:r>
            <a:r>
              <a:rPr lang="en-US" baseline="0" dirty="0" err="1" smtClean="0"/>
              <a:t>Vmware</a:t>
            </a:r>
            <a:r>
              <a:rPr lang="en-US" baseline="0" smtClean="0"/>
              <a:t> virtualized </a:t>
            </a:r>
            <a:r>
              <a:rPr lang="en-US" baseline="0" dirty="0" smtClean="0"/>
              <a:t>environments.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83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</a:t>
            </a:r>
            <a:r>
              <a:rPr lang="en-US" baseline="0" dirty="0" smtClean="0"/>
              <a:t> this idea of creating a Software Defined Storage Mesos Framework.</a:t>
            </a:r>
          </a:p>
          <a:p>
            <a:r>
              <a:rPr lang="en-US" baseline="0" dirty="0" smtClean="0"/>
              <a:t>This Framework would manage the lifecycle of </a:t>
            </a:r>
            <a:r>
              <a:rPr lang="en-US" baseline="0" smtClean="0"/>
              <a:t>this Software-based Storage </a:t>
            </a:r>
            <a:r>
              <a:rPr lang="en-US" baseline="0" dirty="0" smtClean="0"/>
              <a:t>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77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only is ScaleIO a Software Defined Storage platform, but it’s also a Software-based Storage platform.</a:t>
            </a:r>
          </a:p>
          <a:p>
            <a:r>
              <a:rPr lang="en-US" baseline="0" dirty="0" smtClean="0"/>
              <a:t>Meaning you can install this anywhere. On Linux, Windows, Virtualized environment like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, in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98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Globally</a:t>
            </a:r>
            <a:r>
              <a:rPr lang="en-US" baseline="0" dirty="0" smtClean="0"/>
              <a:t> accessible </a:t>
            </a:r>
            <a:r>
              <a:rPr lang="mr-IN" baseline="0" dirty="0" smtClean="0"/>
              <a:t>–</a:t>
            </a:r>
            <a:r>
              <a:rPr lang="en-US" baseline="0" dirty="0" smtClean="0"/>
              <a:t> provision a ScaleIO volume that can be accessed anywhere in the Mesos Cluster</a:t>
            </a:r>
          </a:p>
          <a:p>
            <a:r>
              <a:rPr lang="en-US" baseline="0" dirty="0" smtClean="0"/>
              <a:t>Reduce complexity </a:t>
            </a:r>
            <a:r>
              <a:rPr lang="mr-IN" baseline="0" dirty="0" smtClean="0"/>
              <a:t>–</a:t>
            </a:r>
            <a:r>
              <a:rPr lang="en-US" baseline="0" dirty="0" smtClean="0"/>
              <a:t> because the ScaleIO manages maintenance operations. Rebalancing due to a node failure.</a:t>
            </a:r>
          </a:p>
          <a:p>
            <a:r>
              <a:rPr lang="en-US" baseline="0" dirty="0" smtClean="0"/>
              <a:t>Deploy Anywhere </a:t>
            </a:r>
            <a:r>
              <a:rPr lang="mr-IN" baseline="0" dirty="0" smtClean="0"/>
              <a:t>–</a:t>
            </a:r>
            <a:r>
              <a:rPr lang="en-US" baseline="0" dirty="0" smtClean="0"/>
              <a:t> because this is a Software-based Storage platform and its just simple RPMs or DEB. You can install this anywhere!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important? Why do we care that we can deploy this anywhere?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turns out that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39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External Storage!</a:t>
            </a:r>
            <a:r>
              <a:rPr lang="en-US" baseline="0" dirty="0" smtClean="0"/>
              <a:t> This is where ScaleIO comes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5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Framework also leverages a number of open</a:t>
            </a:r>
            <a:r>
              <a:rPr lang="en-US" baseline="0" dirty="0" smtClean="0"/>
              <a:t> source projects that provides the glue between the containers and ScaleIO.</a:t>
            </a:r>
          </a:p>
          <a:p>
            <a:r>
              <a:rPr lang="en-US" baseline="0" dirty="0" smtClean="0"/>
              <a:t>ScaleIO on its own is just a storage platform. Schedulers need to provision storage for their container workloads and they do that using REX-Ray and </a:t>
            </a:r>
            <a:r>
              <a:rPr lang="en-US" baseline="0" dirty="0" err="1" smtClean="0"/>
              <a:t>mesos</a:t>
            </a:r>
            <a:r>
              <a:rPr lang="en-US" baseline="0" dirty="0" smtClean="0"/>
              <a:t>-module-</a:t>
            </a:r>
            <a:r>
              <a:rPr lang="en-US" baseline="0" dirty="0" err="1" smtClean="0"/>
              <a:t>dvdi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7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Combined all these</a:t>
            </a:r>
            <a:r>
              <a:rPr lang="en-US" baseline="0" dirty="0" smtClean="0"/>
              <a:t> technologies what does this</a:t>
            </a:r>
            <a:r>
              <a:rPr lang="mr-IN" baseline="0" smtClean="0"/>
              <a:t>…</a:t>
            </a:r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Insulates changes -</a:t>
            </a:r>
            <a:r>
              <a:rPr lang="en-US" baseline="0" dirty="0" smtClean="0"/>
              <a:t> meaning that since you have a Framework managing this Software-based Storage platform, it deals with interfacing with the container scheduler and the storage platform. NOT THE USER!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44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we are getting to the crux of the talk here</a:t>
            </a:r>
            <a:r>
              <a:rPr lang="mr-IN" baseline="0" dirty="0" smtClean="0"/>
              <a:t>…</a:t>
            </a:r>
            <a:r>
              <a:rPr lang="en-US" baseline="0" dirty="0" smtClean="0"/>
              <a:t> what if we take this all into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47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r>
              <a:rPr lang="en-US" baseline="0" dirty="0" smtClean="0"/>
              <a:t> born in the cloud, </a:t>
            </a:r>
            <a:r>
              <a:rPr lang="en-US" dirty="0" smtClean="0"/>
              <a:t>Applications providing APIs, Cloud providing APIs</a:t>
            </a:r>
          </a:p>
          <a:p>
            <a:r>
              <a:rPr lang="en-US" dirty="0" smtClean="0"/>
              <a:t>What does that mean if</a:t>
            </a:r>
            <a:r>
              <a:rPr lang="en-US" baseline="0" dirty="0" smtClean="0"/>
              <a:t> we wanted to take this Mesos Framework into the Cloud?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03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RECAP: So </a:t>
            </a:r>
            <a:r>
              <a:rPr lang="en-US" dirty="0" smtClean="0"/>
              <a:t>what</a:t>
            </a:r>
            <a:r>
              <a:rPr lang="en-US" baseline="0" dirty="0" smtClean="0"/>
              <a:t> I am saying is that applications can start fixing themselves?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14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to make this happen is available</a:t>
            </a:r>
            <a:r>
              <a:rPr lang="en-US" baseline="0" dirty="0" smtClean="0"/>
              <a:t> using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1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I</a:t>
            </a:r>
            <a:r>
              <a:rPr lang="en-US" baseline="0" dirty="0" smtClean="0"/>
              <a:t> ended up building that into the Framework. Using</a:t>
            </a:r>
            <a:r>
              <a:rPr lang="mr-IN" baseline="0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forms of Software Defined Storage may need a physical appliance</a:t>
            </a:r>
            <a:r>
              <a:rPr lang="en-US" baseline="0" dirty="0" smtClean="0"/>
              <a:t> or require some purpose built hardware. NFS and VSAN do not. I am going to touch on this a little more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here</a:t>
            </a:r>
            <a:r>
              <a:rPr lang="en-US" baseline="0" dirty="0" smtClean="0"/>
              <a:t> has used Mesos, Swarm, or Kubernetes?</a:t>
            </a:r>
            <a:endParaRPr lang="en-US" dirty="0" smtClean="0"/>
          </a:p>
          <a:p>
            <a:r>
              <a:rPr lang="en-US" dirty="0" smtClean="0"/>
              <a:t>Fair </a:t>
            </a:r>
            <a:r>
              <a:rPr lang="mr-IN" dirty="0" smtClean="0"/>
              <a:t>–</a:t>
            </a:r>
            <a:r>
              <a:rPr lang="en-US" dirty="0" smtClean="0"/>
              <a:t> don</a:t>
            </a:r>
            <a:r>
              <a:rPr lang="mr-IN" dirty="0" smtClean="0"/>
              <a:t>’</a:t>
            </a:r>
            <a:r>
              <a:rPr lang="en-US" dirty="0" smtClean="0"/>
              <a:t>t overload</a:t>
            </a:r>
            <a:r>
              <a:rPr lang="en-US" baseline="0" dirty="0" smtClean="0"/>
              <a:t> a particular compute node.</a:t>
            </a:r>
          </a:p>
          <a:p>
            <a:r>
              <a:rPr lang="en-US" baseline="0" dirty="0" smtClean="0"/>
              <a:t>Constraints </a:t>
            </a:r>
            <a:r>
              <a:rPr lang="mr-IN" baseline="0" dirty="0" smtClean="0"/>
              <a:t>–</a:t>
            </a:r>
            <a:r>
              <a:rPr lang="en-US" baseline="0" dirty="0" smtClean="0"/>
              <a:t> Places these containers on different compute nodes.</a:t>
            </a:r>
          </a:p>
          <a:p>
            <a:r>
              <a:rPr lang="en-US" baseline="0" dirty="0" smtClean="0"/>
              <a:t>Deterministic dispatch jobs </a:t>
            </a:r>
            <a:r>
              <a:rPr lang="mr-IN" baseline="0" dirty="0" smtClean="0"/>
              <a:t>–</a:t>
            </a:r>
            <a:r>
              <a:rPr lang="en-US" baseline="0" dirty="0" smtClean="0"/>
              <a:t> this allows me know how </a:t>
            </a:r>
            <a:r>
              <a:rPr lang="en-US" baseline="0" dirty="0" err="1" smtClean="0"/>
              <a:t>quicky</a:t>
            </a:r>
            <a:r>
              <a:rPr lang="en-US" baseline="0" dirty="0" smtClean="0"/>
              <a:t> I can scale my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6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Engines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Cluster Manager </a:t>
            </a:r>
            <a:r>
              <a:rPr lang="mr-IN" baseline="0" dirty="0" smtClean="0"/>
              <a:t>–</a:t>
            </a:r>
            <a:r>
              <a:rPr lang="en-US" baseline="0" dirty="0" smtClean="0"/>
              <a:t> in the sense if a compute node goes down, the scheduler will restart the tasks on other nodes.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Resource </a:t>
            </a:r>
            <a:r>
              <a:rPr lang="mr-IN" baseline="0" dirty="0" smtClean="0"/>
              <a:t>–</a:t>
            </a:r>
            <a:r>
              <a:rPr lang="en-US" baseline="0" dirty="0" smtClean="0"/>
              <a:t> like I need 2GB of Memory and 2 CPUs. Maybe you even need a GPU for complex mathematically computations</a:t>
            </a:r>
            <a:endParaRPr lang="en-US" dirty="0" smtClean="0"/>
          </a:p>
          <a:p>
            <a:r>
              <a:rPr lang="en-US" dirty="0" smtClean="0"/>
              <a:t>Constraints </a:t>
            </a:r>
            <a:r>
              <a:rPr lang="mr-IN" dirty="0" smtClean="0"/>
              <a:t>–</a:t>
            </a:r>
            <a:r>
              <a:rPr lang="en-US" dirty="0" smtClean="0"/>
              <a:t> when you deploy</a:t>
            </a:r>
            <a:r>
              <a:rPr lang="en-US" baseline="0" dirty="0" smtClean="0"/>
              <a:t> this application put each instance in a different row in my datacenter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8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Container</a:t>
            </a:r>
            <a:r>
              <a:rPr lang="en-US" baseline="0" dirty="0" smtClean="0"/>
              <a:t> Schedulers allow for overriding how applications get deploy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4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wanted to take a loo</a:t>
            </a:r>
            <a:r>
              <a:rPr lang="en-US" baseline="0" dirty="0" smtClean="0"/>
              <a:t>k at one Container Scheduler in particular</a:t>
            </a:r>
            <a:r>
              <a:rPr lang="mr-IN" baseline="0" dirty="0" smtClean="0"/>
              <a:t>…</a:t>
            </a:r>
            <a:r>
              <a:rPr lang="en-US" baseline="0" dirty="0" smtClean="0"/>
              <a:t> Apache Mesos</a:t>
            </a:r>
            <a:endParaRPr lang="en-US" dirty="0" smtClean="0"/>
          </a:p>
          <a:p>
            <a:r>
              <a:rPr lang="en-US" dirty="0" smtClean="0"/>
              <a:t>Is a Container Scheduler. Supports: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Dive a little deeper</a:t>
            </a:r>
            <a:r>
              <a:rPr lang="mr-IN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one really cool</a:t>
            </a:r>
            <a:r>
              <a:rPr lang="en-US" baseline="0" dirty="0" smtClean="0"/>
              <a:t> thing about Mesos is this concept of Frameworks.</a:t>
            </a:r>
          </a:p>
          <a:p>
            <a:r>
              <a:rPr lang="en-US" baseline="0" dirty="0" smtClean="0"/>
              <a:t>Allows you to override the behavior of how an application is placed in your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we zoom into the offer/accept mechanism, we start with</a:t>
            </a:r>
          </a:p>
          <a:p>
            <a:r>
              <a:rPr lang="en-US" baseline="0" dirty="0" smtClean="0"/>
              <a:t>#1 </a:t>
            </a:r>
            <a:r>
              <a:rPr lang="mr-IN" baseline="0" dirty="0" smtClean="0"/>
              <a:t>–</a:t>
            </a:r>
            <a:r>
              <a:rPr lang="en-US" baseline="0" dirty="0" smtClean="0"/>
              <a:t> the compute node offering up resource. Mesos master = control plane!</a:t>
            </a:r>
          </a:p>
          <a:p>
            <a:r>
              <a:rPr lang="en-US" baseline="0" dirty="0" smtClean="0"/>
              <a:t>#2 - the Framework accepting those resources</a:t>
            </a:r>
          </a:p>
          <a:p>
            <a:r>
              <a:rPr lang="en-US" baseline="0" dirty="0" smtClean="0"/>
              <a:t>#3 </a:t>
            </a:r>
            <a:r>
              <a:rPr lang="mr-IN" baseline="0" dirty="0" smtClean="0"/>
              <a:t>–</a:t>
            </a:r>
            <a:r>
              <a:rPr lang="en-US" baseline="0" dirty="0" smtClean="0"/>
              <a:t> the scheduler then </a:t>
            </a:r>
            <a:r>
              <a:rPr lang="en-US" baseline="0" dirty="0" err="1" smtClean="0"/>
              <a:t>comsumes</a:t>
            </a:r>
            <a:r>
              <a:rPr lang="en-US" baseline="0" dirty="0" smtClean="0"/>
              <a:t> some resource and launches N-tasks</a:t>
            </a:r>
          </a:p>
          <a:p>
            <a:r>
              <a:rPr lang="en-US" baseline="0" dirty="0" smtClean="0"/>
              <a:t>#4 </a:t>
            </a:r>
            <a:r>
              <a:rPr lang="mr-IN" baseline="0" dirty="0" smtClean="0"/>
              <a:t>–</a:t>
            </a:r>
            <a:r>
              <a:rPr lang="en-US" baseline="0" dirty="0" smtClean="0"/>
              <a:t> the executor and tasks get placed on one of the compute nodes.</a:t>
            </a:r>
          </a:p>
          <a:p>
            <a:r>
              <a:rPr lang="en-US" baseline="0" dirty="0" smtClean="0"/>
              <a:t>So we will see this exact process happening behind the scenes in the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3/4/17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3/4/17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scaleio-framework" TargetMode="External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c.com/products-solutions/trial-software-download/scaleio.htm" TargetMode="External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codedellemc/rexray" TargetMode="External"/><Relationship Id="rId5" Type="http://schemas.openxmlformats.org/officeDocument/2006/relationships/hyperlink" Target="https://github.com/emccode/mesos-module-dvdi" TargetMode="External"/><Relationship Id="rId6" Type="http://schemas.openxmlformats.org/officeDocument/2006/relationships/hyperlink" Target="https://github.com/codedellemc/mesos-module-dvdi" TargetMode="External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emccode/mesos-module-dvd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23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446550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dirty="0"/>
              <a:t>Software-Defined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93" y="3733472"/>
            <a:ext cx="605950" cy="616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78" y="3951172"/>
            <a:ext cx="605950" cy="616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64" y="2731997"/>
            <a:ext cx="710385" cy="787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93" y="2479435"/>
            <a:ext cx="605950" cy="616519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8642E-6 L 0.37118 0.004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17284E-7 L 0.36458 -6.1728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6914E-7 L -0.28993 0.040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20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7 L -0.27865 0.032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1" y="16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8 -6.17284E-7 L -2.5E-6 1.2345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9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 Software 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Software-Defined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Software-based Storage Platform</a:t>
            </a:r>
          </a:p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26" y="1799021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841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Software-Defined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</a:t>
            </a:r>
            <a:r>
              <a:rPr lang="en-US" dirty="0"/>
              <a:t>Software-Defined </a:t>
            </a:r>
            <a:r>
              <a:rPr lang="en-US" dirty="0" smtClean="0"/>
              <a:t>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4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6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with management APIs</a:t>
            </a:r>
          </a:p>
          <a:p>
            <a:r>
              <a:rPr lang="en-US" dirty="0" smtClean="0"/>
              <a:t>Cloud is perfect to enable DevOps</a:t>
            </a:r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822574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061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</a:p>
          <a:p>
            <a:r>
              <a:rPr lang="en-US" dirty="0" smtClean="0"/>
              <a:t>Enable application monitoring via Management APIs</a:t>
            </a:r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14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AWS SDK</a:t>
            </a:r>
            <a:r>
              <a:rPr lang="en-US" dirty="0"/>
              <a:t> </a:t>
            </a:r>
            <a:r>
              <a:rPr lang="en-US" dirty="0" smtClean="0"/>
              <a:t>– 10 Language bindings</a:t>
            </a:r>
          </a:p>
          <a:p>
            <a:r>
              <a:rPr lang="en-US" dirty="0" smtClean="0"/>
              <a:t>Software-based Storage Platform with a Cloud Platform driven by APIs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Maintenance, Remediation, Performance,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elf-aware 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836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this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Software-Defined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20528" y="3403178"/>
            <a:ext cx="524952" cy="639374"/>
            <a:chOff x="7129669" y="4078516"/>
            <a:chExt cx="524952" cy="6393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94039" y="3488981"/>
            <a:ext cx="524952" cy="639374"/>
            <a:chOff x="7129669" y="4078516"/>
            <a:chExt cx="524952" cy="63937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 rot="8078491">
            <a:off x="1821842" y="1503840"/>
            <a:ext cx="2495199" cy="1752604"/>
            <a:chOff x="4370486" y="1243314"/>
            <a:chExt cx="2045333" cy="175260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03152">
              <a:off x="4370486" y="1243314"/>
              <a:ext cx="2045333" cy="1752604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 rot="11331227">
              <a:off x="5040699" y="2310797"/>
              <a:ext cx="1247032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Create EBS </a:t>
              </a:r>
              <a:r>
                <a:rPr lang="en-US" sz="1400" dirty="0" err="1" smtClean="0">
                  <a:solidFill>
                    <a:srgbClr val="FF0000"/>
                  </a:solidFill>
                  <a:latin typeface="+mn-lt"/>
                </a:rPr>
                <a:t>Vols</a:t>
              </a:r>
              <a:endParaRPr lang="en-US" sz="14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751995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473908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33" y="2242536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53" y="2076498"/>
            <a:ext cx="400397" cy="4003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91" y="2076498"/>
            <a:ext cx="400397" cy="4003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05" y="2068467"/>
            <a:ext cx="400397" cy="400397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5095116" y="3403178"/>
            <a:ext cx="524952" cy="639374"/>
            <a:chOff x="7129669" y="4078516"/>
            <a:chExt cx="524952" cy="63937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33646 -0.275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137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09877E-6 L 0.02708 -0.281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14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79E-6 L 0.17725 -0.27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10296 0.1595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79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0.32517 0.125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629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55538 0.077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3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6285 0.414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2071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573 0.424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12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7284E-7 L 0.18299 0.425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2129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VSAN</a:t>
            </a:r>
          </a:p>
        </p:txBody>
      </p:sp>
    </p:spTree>
    <p:extLst>
      <p:ext uri="{BB962C8B-B14F-4D97-AF65-F5344CB8AC3E}">
        <p14:creationId xmlns:p14="http://schemas.microsoft.com/office/powerpoint/2010/main" val="3278448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process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NFS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68" y="1008143"/>
            <a:ext cx="2719525" cy="3986996"/>
          </a:xfrm>
        </p:spPr>
      </p:pic>
    </p:spTree>
    <p:extLst>
      <p:ext uri="{BB962C8B-B14F-4D97-AF65-F5344CB8AC3E}">
        <p14:creationId xmlns:p14="http://schemas.microsoft.com/office/powerpoint/2010/main" val="3936724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VSAN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2" y="1195622"/>
            <a:ext cx="7734747" cy="3495511"/>
          </a:xfrm>
        </p:spPr>
      </p:pic>
    </p:spTree>
    <p:extLst>
      <p:ext uri="{BB962C8B-B14F-4D97-AF65-F5344CB8AC3E}">
        <p14:creationId xmlns:p14="http://schemas.microsoft.com/office/powerpoint/2010/main" val="3785748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&amp; VSAN are different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59"/>
            <a:ext cx="6000356" cy="3375923"/>
          </a:xfrm>
        </p:spPr>
        <p:txBody>
          <a:bodyPr/>
          <a:lstStyle/>
          <a:p>
            <a:r>
              <a:rPr lang="en-US" dirty="0" smtClean="0"/>
              <a:t>What makes NFS</a:t>
            </a:r>
            <a:r>
              <a:rPr lang="en-US" dirty="0"/>
              <a:t> </a:t>
            </a:r>
            <a:r>
              <a:rPr lang="en-US" dirty="0" smtClean="0"/>
              <a:t>and VSAN special?</a:t>
            </a:r>
          </a:p>
          <a:p>
            <a:r>
              <a:rPr lang="en-US" dirty="0" smtClean="0"/>
              <a:t>They are both Software-based Storage Platforms!</a:t>
            </a:r>
          </a:p>
          <a:p>
            <a:r>
              <a:rPr lang="en-US" dirty="0"/>
              <a:t>No special hardware, </a:t>
            </a:r>
            <a:r>
              <a:rPr lang="en-US" dirty="0" smtClean="0"/>
              <a:t>purpose built appliance, storage </a:t>
            </a:r>
            <a:r>
              <a:rPr lang="en-US" dirty="0"/>
              <a:t>array, storage controller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72" y="905352"/>
            <a:ext cx="2259723" cy="35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9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</a:t>
            </a:r>
            <a:br>
              <a:rPr lang="en-US" dirty="0" smtClean="0"/>
            </a:br>
            <a:r>
              <a:rPr lang="en-US" dirty="0" smtClean="0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1611</TotalTime>
  <Words>1471</Words>
  <Application>Microsoft Macintosh PowerPoint</Application>
  <PresentationFormat>On-screen Show (16:9)</PresentationFormat>
  <Paragraphs>231</Paragraphs>
  <Slides>35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Black</vt:lpstr>
      <vt:lpstr>Avenir Book</vt:lpstr>
      <vt:lpstr>Courier New</vt:lpstr>
      <vt:lpstr>Mangal</vt:lpstr>
      <vt:lpstr>Museo For Dell 300</vt:lpstr>
      <vt:lpstr>museo sans for dell</vt:lpstr>
      <vt:lpstr>museo sans for dell</vt:lpstr>
      <vt:lpstr>Wingdings</vt:lpstr>
      <vt:lpstr>1_{ code } by DellEMC template</vt:lpstr>
      <vt:lpstr>PowerPoint Presentation</vt:lpstr>
      <vt:lpstr>Agenda</vt:lpstr>
      <vt:lpstr>Software-Defined Storage</vt:lpstr>
      <vt:lpstr>What are they?</vt:lpstr>
      <vt:lpstr>What makes them unique?</vt:lpstr>
      <vt:lpstr>Example: NFS</vt:lpstr>
      <vt:lpstr>Example: VSAN</vt:lpstr>
      <vt:lpstr>NFS &amp; VSAN are different…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 Defined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External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232</cp:revision>
  <cp:lastPrinted>2014-02-14T16:26:12Z</cp:lastPrinted>
  <dcterms:created xsi:type="dcterms:W3CDTF">2016-09-12T17:26:55Z</dcterms:created>
  <dcterms:modified xsi:type="dcterms:W3CDTF">2017-03-04T22:36:25Z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