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media/image37.jpg" ContentType="image/gif"/>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media/image40.jpg" ContentType="image/png"/>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241" r:id="rId4"/>
    <p:sldMasterId id="2147484447" r:id="rId5"/>
  </p:sldMasterIdLst>
  <p:notesMasterIdLst>
    <p:notesMasterId r:id="rId38"/>
  </p:notesMasterIdLst>
  <p:handoutMasterIdLst>
    <p:handoutMasterId r:id="rId39"/>
  </p:handoutMasterIdLst>
  <p:sldIdLst>
    <p:sldId id="328"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324" r:id="rId35"/>
    <p:sldId id="322" r:id="rId36"/>
    <p:sldId id="335" r:id="rId37"/>
  </p:sldIdLst>
  <p:sldSz cx="9144000" cy="5143500" type="screen16x9"/>
  <p:notesSz cx="7010400" cy="9296400"/>
  <p:custDataLst>
    <p:tags r:id="rId40"/>
  </p:custDataLst>
  <p:defaultTex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072">
          <p15:clr>
            <a:srgbClr val="A4A3A4"/>
          </p15:clr>
        </p15:guide>
        <p15:guide id="2" pos="5577">
          <p15:clr>
            <a:srgbClr val="A4A3A4"/>
          </p15:clr>
        </p15:guide>
        <p15:guide id="3" pos="180">
          <p15:clr>
            <a:srgbClr val="A4A3A4"/>
          </p15:clr>
        </p15:guide>
        <p15:guide id="4" orient="horz">
          <p15:clr>
            <a:srgbClr val="A4A3A4"/>
          </p15:clr>
        </p15:guide>
        <p15:guide id="5">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7DBA"/>
    <a:srgbClr val="000000"/>
    <a:srgbClr val="444444"/>
    <a:srgbClr val="808080"/>
    <a:srgbClr val="FFAF00"/>
    <a:srgbClr val="3DC6EF"/>
    <a:srgbClr val="6EA204"/>
    <a:srgbClr val="6E2585"/>
    <a:srgbClr val="3D6AE6"/>
    <a:srgbClr val="0085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57" autoAdjust="0"/>
    <p:restoredTop sz="84259" autoAdjust="0"/>
  </p:normalViewPr>
  <p:slideViewPr>
    <p:cSldViewPr snapToGrid="0">
      <p:cViewPr varScale="1">
        <p:scale>
          <a:sx n="111" d="100"/>
          <a:sy n="111" d="100"/>
        </p:scale>
        <p:origin x="1512" y="184"/>
      </p:cViewPr>
      <p:guideLst>
        <p:guide orient="horz" pos="3072"/>
        <p:guide pos="5577"/>
        <p:guide pos="180"/>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6" d="100"/>
          <a:sy n="56" d="100"/>
        </p:scale>
        <p:origin x="2832"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notesMaster" Target="notesMasters/notesMaster1.xml"/><Relationship Id="rId39" Type="http://schemas.openxmlformats.org/officeDocument/2006/relationships/handoutMaster" Target="handoutMasters/handoutMaster1.xml"/><Relationship Id="rId40" Type="http://schemas.openxmlformats.org/officeDocument/2006/relationships/tags" Target="tags/tag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5" name="Rectangle 5"/>
          <p:cNvSpPr>
            <a:spLocks noGrp="1" noChangeArrowheads="1"/>
          </p:cNvSpPr>
          <p:nvPr>
            <p:ph type="sldNum" sz="quarter" idx="3"/>
          </p:nvPr>
        </p:nvSpPr>
        <p:spPr bwMode="auto">
          <a:xfrm>
            <a:off x="6510918" y="9048205"/>
            <a:ext cx="491516" cy="248194"/>
          </a:xfrm>
          <a:prstGeom prst="rect">
            <a:avLst/>
          </a:prstGeom>
          <a:noFill/>
          <a:ln w="9525">
            <a:noFill/>
            <a:miter lim="800000"/>
            <a:headEnd/>
            <a:tailEnd/>
          </a:ln>
          <a:effectLst/>
        </p:spPr>
        <p:txBody>
          <a:bodyPr vert="horz" wrap="square" lIns="90925" tIns="45464" rIns="90925" bIns="45464" numCol="1" anchor="b" anchorCtr="0" compatLnSpc="1">
            <a:prstTxWarp prst="textNoShape">
              <a:avLst/>
            </a:prstTxWarp>
          </a:bodyPr>
          <a:lstStyle>
            <a:lvl1pPr algn="r" defTabSz="909185" eaLnBrk="0" hangingPunct="0">
              <a:lnSpc>
                <a:spcPct val="100000"/>
              </a:lnSpc>
              <a:spcBef>
                <a:spcPct val="0"/>
              </a:spcBef>
              <a:defRPr sz="1200" b="0">
                <a:latin typeface="Times New Roman" pitchFamily="18" charset="0"/>
              </a:defRPr>
            </a:lvl1pPr>
          </a:lstStyle>
          <a:p>
            <a:pPr>
              <a:defRPr/>
            </a:pPr>
            <a:fld id="{AC8DF440-AC1E-4EB3-BCAA-2AAB8924A793}" type="slidenum">
              <a:rPr lang="en-US" sz="1000">
                <a:latin typeface="Museo Sans For Dell" pitchFamily="2" charset="0"/>
              </a:rPr>
              <a:pPr>
                <a:defRPr/>
              </a:pPr>
              <a:t>‹#›</a:t>
            </a:fld>
            <a:endParaRPr lang="en-US" sz="1000" dirty="0">
              <a:latin typeface="Museo Sans For Dell" pitchFamily="2" charset="0"/>
            </a:endParaRPr>
          </a:p>
        </p:txBody>
      </p:sp>
      <p:sp>
        <p:nvSpPr>
          <p:cNvPr id="2" name="fl" descr="                              Dell - Internal Use - Confidential&#10;"/>
          <p:cNvSpPr txBox="1"/>
          <p:nvPr/>
        </p:nvSpPr>
        <p:spPr>
          <a:xfrm>
            <a:off x="0" y="8973820"/>
            <a:ext cx="7010400" cy="353943"/>
          </a:xfrm>
          <a:prstGeom prst="rect">
            <a:avLst/>
          </a:prstGeom>
          <a:noFill/>
        </p:spPr>
        <p:txBody>
          <a:bodyPr vert="horz" rtlCol="0">
            <a:spAutoFit/>
          </a:bodyPr>
          <a:lstStyle/>
          <a:p>
            <a:r>
              <a:rPr lang="en-US" sz="850" b="1" smtClean="0">
                <a:solidFill>
                  <a:srgbClr val="7F7F7F"/>
                </a:solidFill>
                <a:latin typeface="museo sans for dell" panose="02000000000000000000" pitchFamily="2" charset="0"/>
              </a:rPr>
              <a:t>                              Dell - Internal Use - Confidential</a:t>
            </a:r>
          </a:p>
          <a:p>
            <a:endParaRPr lang="en-US" sz="850" b="1">
              <a:solidFill>
                <a:srgbClr val="7F7F7F"/>
              </a:solidFill>
              <a:latin typeface="museo sans for dell" panose="02000000000000000000" pitchFamily="2" charset="0"/>
            </a:endParaRPr>
          </a:p>
        </p:txBody>
      </p:sp>
    </p:spTree>
    <p:extLst>
      <p:ext uri="{BB962C8B-B14F-4D97-AF65-F5344CB8AC3E}">
        <p14:creationId xmlns:p14="http://schemas.microsoft.com/office/powerpoint/2010/main" val="320268348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8" name="Rectangle 4"/>
          <p:cNvSpPr>
            <a:spLocks noGrp="1" noRot="1" noChangeAspect="1" noChangeArrowheads="1" noTextEdit="1"/>
          </p:cNvSpPr>
          <p:nvPr>
            <p:ph type="sldImg" idx="2"/>
          </p:nvPr>
        </p:nvSpPr>
        <p:spPr bwMode="auto">
          <a:xfrm>
            <a:off x="46038" y="384175"/>
            <a:ext cx="6988175" cy="3932238"/>
          </a:xfrm>
          <a:prstGeom prst="rect">
            <a:avLst/>
          </a:prstGeom>
          <a:noFill/>
          <a:ln w="9525">
            <a:solidFill>
              <a:srgbClr val="000000"/>
            </a:solidFill>
            <a:miter lim="800000"/>
            <a:headEnd/>
            <a:tailEnd/>
          </a:ln>
        </p:spPr>
        <p:txBody>
          <a:bodyPr/>
          <a:lstStyle/>
          <a:p>
            <a:endParaRPr lang="en-US"/>
          </a:p>
        </p:txBody>
      </p:sp>
      <p:sp>
        <p:nvSpPr>
          <p:cNvPr id="71685" name="Rectangle 5"/>
          <p:cNvSpPr>
            <a:spLocks noGrp="1" noChangeArrowheads="1"/>
          </p:cNvSpPr>
          <p:nvPr>
            <p:ph type="body" sz="quarter" idx="3"/>
          </p:nvPr>
        </p:nvSpPr>
        <p:spPr bwMode="auto">
          <a:xfrm>
            <a:off x="695084" y="4514514"/>
            <a:ext cx="5677504" cy="4263791"/>
          </a:xfrm>
          <a:prstGeom prst="rect">
            <a:avLst/>
          </a:prstGeom>
          <a:noFill/>
          <a:ln w="9525">
            <a:noFill/>
            <a:miter lim="800000"/>
            <a:headEnd/>
            <a:tailEnd/>
          </a:ln>
          <a:effectLst/>
        </p:spPr>
        <p:txBody>
          <a:bodyPr vert="horz" wrap="square" lIns="90925" tIns="45464" rIns="90925" bIns="45464"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p>
        </p:txBody>
      </p:sp>
      <p:sp>
        <p:nvSpPr>
          <p:cNvPr id="71687" name="Rectangle 7"/>
          <p:cNvSpPr>
            <a:spLocks noGrp="1" noChangeArrowheads="1"/>
          </p:cNvSpPr>
          <p:nvPr>
            <p:ph type="sldNum" sz="quarter" idx="5"/>
          </p:nvPr>
        </p:nvSpPr>
        <p:spPr bwMode="auto">
          <a:xfrm>
            <a:off x="6332759" y="9086840"/>
            <a:ext cx="669675" cy="213454"/>
          </a:xfrm>
          <a:prstGeom prst="rect">
            <a:avLst/>
          </a:prstGeom>
          <a:noFill/>
          <a:ln w="9525">
            <a:noFill/>
            <a:miter lim="800000"/>
            <a:headEnd/>
            <a:tailEnd/>
          </a:ln>
          <a:effectLst/>
        </p:spPr>
        <p:txBody>
          <a:bodyPr vert="horz" wrap="square" lIns="90925" tIns="45464" rIns="90925" bIns="45464" numCol="1" anchor="b" anchorCtr="0" compatLnSpc="1">
            <a:prstTxWarp prst="textNoShape">
              <a:avLst/>
            </a:prstTxWarp>
          </a:bodyPr>
          <a:lstStyle>
            <a:lvl1pPr algn="r" defTabSz="909185" eaLnBrk="0" hangingPunct="0">
              <a:lnSpc>
                <a:spcPct val="100000"/>
              </a:lnSpc>
              <a:spcBef>
                <a:spcPct val="0"/>
              </a:spcBef>
              <a:defRPr sz="1000" b="0">
                <a:latin typeface="Museo Sans For Dell" pitchFamily="2" charset="0"/>
              </a:defRPr>
            </a:lvl1pPr>
          </a:lstStyle>
          <a:p>
            <a:pPr>
              <a:defRPr/>
            </a:pPr>
            <a:fld id="{FA04BB6B-BEDE-48E4-970F-8DFC0D4B5AE7}" type="slidenum">
              <a:rPr lang="en-US" smtClean="0"/>
              <a:pPr>
                <a:defRPr/>
              </a:pPr>
              <a:t>‹#›</a:t>
            </a:fld>
            <a:endParaRPr lang="en-US" dirty="0"/>
          </a:p>
        </p:txBody>
      </p:sp>
      <p:sp>
        <p:nvSpPr>
          <p:cNvPr id="2" name="fl" descr="                              Dell - Internal Use - Confidential&#10;"/>
          <p:cNvSpPr txBox="1"/>
          <p:nvPr/>
        </p:nvSpPr>
        <p:spPr>
          <a:xfrm>
            <a:off x="0" y="8973820"/>
            <a:ext cx="7010400" cy="353943"/>
          </a:xfrm>
          <a:prstGeom prst="rect">
            <a:avLst/>
          </a:prstGeom>
          <a:noFill/>
        </p:spPr>
        <p:txBody>
          <a:bodyPr vert="horz" rtlCol="0">
            <a:spAutoFit/>
          </a:bodyPr>
          <a:lstStyle/>
          <a:p>
            <a:pPr algn="l"/>
            <a:r>
              <a:rPr lang="en-US" sz="850" b="1" i="0" u="none" baseline="0" smtClean="0">
                <a:solidFill>
                  <a:srgbClr val="7F7F7F"/>
                </a:solidFill>
                <a:latin typeface="museo sans for dell" panose="02000000000000000000" pitchFamily="2" charset="0"/>
              </a:rPr>
              <a:t>                              Dell - Internal Use - Confidential</a:t>
            </a:r>
          </a:p>
          <a:p>
            <a:pPr algn="l"/>
            <a:endParaRPr lang="en-US" sz="850" b="1" i="0" u="none" baseline="0">
              <a:solidFill>
                <a:srgbClr val="7F7F7F"/>
              </a:solidFill>
              <a:latin typeface="museo sans for dell" panose="02000000000000000000" pitchFamily="2" charset="0"/>
            </a:endParaRPr>
          </a:p>
        </p:txBody>
      </p:sp>
    </p:spTree>
    <p:extLst>
      <p:ext uri="{BB962C8B-B14F-4D97-AF65-F5344CB8AC3E}">
        <p14:creationId xmlns:p14="http://schemas.microsoft.com/office/powerpoint/2010/main" val="857168872"/>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Museo Sans For Dell" pitchFamily="2" charset="0"/>
        <a:ea typeface="+mn-ea"/>
        <a:cs typeface="+mn-cs"/>
      </a:defRPr>
    </a:lvl1pPr>
    <a:lvl2pPr marL="457200" algn="l" rtl="0" eaLnBrk="0" fontAlgn="base" hangingPunct="0">
      <a:spcBef>
        <a:spcPct val="30000"/>
      </a:spcBef>
      <a:spcAft>
        <a:spcPct val="0"/>
      </a:spcAft>
      <a:defRPr sz="1200" kern="1200">
        <a:solidFill>
          <a:schemeClr val="tx1"/>
        </a:solidFill>
        <a:latin typeface="Museo Sans For Dell" pitchFamily="2" charset="0"/>
        <a:ea typeface="+mn-ea"/>
        <a:cs typeface="+mn-cs"/>
      </a:defRPr>
    </a:lvl2pPr>
    <a:lvl3pPr marL="914400" algn="l" rtl="0" eaLnBrk="0" fontAlgn="base" hangingPunct="0">
      <a:spcBef>
        <a:spcPct val="30000"/>
      </a:spcBef>
      <a:spcAft>
        <a:spcPct val="0"/>
      </a:spcAft>
      <a:defRPr sz="1200" kern="1200">
        <a:solidFill>
          <a:schemeClr val="tx1"/>
        </a:solidFill>
        <a:latin typeface="Museo Sans For Dell" pitchFamily="2" charset="0"/>
        <a:ea typeface="+mn-ea"/>
        <a:cs typeface="+mn-cs"/>
      </a:defRPr>
    </a:lvl3pPr>
    <a:lvl4pPr marL="1371600" algn="l" rtl="0" eaLnBrk="0" fontAlgn="base" hangingPunct="0">
      <a:spcBef>
        <a:spcPct val="30000"/>
      </a:spcBef>
      <a:spcAft>
        <a:spcPct val="0"/>
      </a:spcAft>
      <a:defRPr sz="1200" kern="1200">
        <a:solidFill>
          <a:schemeClr val="tx1"/>
        </a:solidFill>
        <a:latin typeface="Museo Sans For Dell" pitchFamily="2" charset="0"/>
        <a:ea typeface="+mn-ea"/>
        <a:cs typeface="+mn-cs"/>
      </a:defRPr>
    </a:lvl4pPr>
    <a:lvl5pPr marL="1828800" algn="l" rtl="0" eaLnBrk="0" fontAlgn="base" hangingPunct="0">
      <a:spcBef>
        <a:spcPct val="30000"/>
      </a:spcBef>
      <a:spcAft>
        <a:spcPct val="0"/>
      </a:spcAft>
      <a:defRPr sz="1200" kern="1200">
        <a:solidFill>
          <a:schemeClr val="tx1"/>
        </a:solidFill>
        <a:latin typeface="Museo Sans For Dell"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work on the {code} team which</a:t>
            </a:r>
            <a:r>
              <a:rPr lang="en-US" baseline="0" dirty="0" smtClean="0"/>
              <a:t> is the Open Source Initiative within</a:t>
            </a:r>
            <a:r>
              <a:rPr lang="en-US" dirty="0" smtClean="0"/>
              <a:t> Dell Technologies that develops</a:t>
            </a:r>
            <a:r>
              <a:rPr lang="en-US" baseline="0" dirty="0" smtClean="0"/>
              <a:t> and contributes to a wide range of open source projects. Our group is most known for working on projects enabling container schedulers, like Kubernetes, Mesos, and Docker Swarm, to consume various storage platforms easily.</a:t>
            </a:r>
          </a:p>
          <a:p>
            <a:endParaRPr lang="en-US" baseline="0" dirty="0" smtClean="0"/>
          </a:p>
          <a:p>
            <a:r>
              <a:rPr lang="en-US" baseline="0" dirty="0" smtClean="0"/>
              <a:t>In a past life, I was working in the Backup and Recovery Solution space specifically working on VMware virtualized environments.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a:t>
            </a:fld>
            <a:endParaRPr lang="en-US" dirty="0"/>
          </a:p>
        </p:txBody>
      </p:sp>
    </p:spTree>
    <p:extLst>
      <p:ext uri="{BB962C8B-B14F-4D97-AF65-F5344CB8AC3E}">
        <p14:creationId xmlns:p14="http://schemas.microsoft.com/office/powerpoint/2010/main" val="1158176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OCI = open container initiative,</a:t>
            </a:r>
            <a:r>
              <a:rPr lang="en-US" baseline="0" dirty="0" smtClean="0"/>
              <a:t>    </a:t>
            </a:r>
            <a:r>
              <a:rPr lang="en-US" dirty="0" smtClean="0"/>
              <a:t>CNI = container network interface</a:t>
            </a:r>
          </a:p>
          <a:p>
            <a:endParaRPr lang="en-US" dirty="0" smtClean="0"/>
          </a:p>
          <a:p>
            <a:r>
              <a:rPr lang="en-US" dirty="0" smtClean="0"/>
              <a:t>One</a:t>
            </a:r>
            <a:r>
              <a:rPr lang="en-US" baseline="0" dirty="0" smtClean="0"/>
              <a:t> of the goals for CSI is to standardize storage plugins via documented API spec that will allow multiple container orchestrators, like Mesos and Kubernetes, to consume storage.</a:t>
            </a:r>
          </a:p>
          <a:p>
            <a:r>
              <a:rPr lang="en-US" baseline="0" dirty="0" smtClean="0"/>
              <a:t>If you are interested in learning more about it, there is a session later this afternoon entitled “The Container Storage Interface: What is this Project About and Where are we Going?” in Congress Hall 2 at 4:30. A fellow colleague in the {code} team will be co-presenting that session.</a:t>
            </a:r>
            <a:endParaRPr lang="en-US" dirty="0" smtClean="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10</a:t>
            </a:fld>
            <a:endParaRPr lang="en-US" dirty="0"/>
          </a:p>
        </p:txBody>
      </p:sp>
    </p:spTree>
    <p:extLst>
      <p:ext uri="{BB962C8B-B14F-4D97-AF65-F5344CB8AC3E}">
        <p14:creationId xmlns:p14="http://schemas.microsoft.com/office/powerpoint/2010/main" val="21115703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talked about the storage</a:t>
            </a:r>
            <a:r>
              <a:rPr lang="en-US" baseline="0" dirty="0" smtClean="0"/>
              <a:t> options available in Mesos, let’s take a look at how these deployment strategies affect traditional databases both in terms of the initial deployment and also for Day 2 type stuff like disaster recovery and maintenance.</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11</a:t>
            </a:fld>
            <a:endParaRPr lang="en-US" dirty="0"/>
          </a:p>
        </p:txBody>
      </p:sp>
    </p:spTree>
    <p:extLst>
      <p:ext uri="{BB962C8B-B14F-4D97-AF65-F5344CB8AC3E}">
        <p14:creationId xmlns:p14="http://schemas.microsoft.com/office/powerpoint/2010/main" val="313247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it comes to Traditional databases, typical deployments tend</a:t>
            </a:r>
            <a:r>
              <a:rPr lang="en-US" baseline="0" dirty="0" smtClean="0"/>
              <a:t> to be monolithic which in turn makes them simple and straight forward to deploy.</a:t>
            </a:r>
          </a:p>
          <a:p>
            <a:r>
              <a:rPr lang="en-US" baseline="0" dirty="0" smtClean="0"/>
              <a:t>There are more complex use-cases like </a:t>
            </a:r>
            <a:r>
              <a:rPr lang="en-US" baseline="0" dirty="0" err="1" smtClean="0"/>
              <a:t>sharding</a:t>
            </a:r>
            <a:r>
              <a:rPr lang="en-US" baseline="0" dirty="0" smtClean="0"/>
              <a:t> and clustering, but how you approach storage in those types of deployments are similar.</a:t>
            </a:r>
          </a:p>
          <a:p>
            <a:r>
              <a:rPr lang="en-US" baseline="0" dirty="0" smtClean="0"/>
              <a:t>We are just going to focus on the typical deployment, but if you want to talk more about it, stick around and catch me after the session to discuss this further.</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12</a:t>
            </a:fld>
            <a:endParaRPr lang="en-US" dirty="0"/>
          </a:p>
        </p:txBody>
      </p:sp>
    </p:spTree>
    <p:extLst>
      <p:ext uri="{BB962C8B-B14F-4D97-AF65-F5344CB8AC3E}">
        <p14:creationId xmlns:p14="http://schemas.microsoft.com/office/powerpoint/2010/main" val="20586811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initial deploy</a:t>
            </a:r>
            <a:r>
              <a:rPr lang="en-US" baseline="0" dirty="0" smtClean="0"/>
              <a:t> of traditional databases like </a:t>
            </a:r>
            <a:r>
              <a:rPr lang="en-US" baseline="0" dirty="0" err="1" smtClean="0"/>
              <a:t>MariaDB</a:t>
            </a:r>
            <a:r>
              <a:rPr lang="en-US" baseline="0" dirty="0" smtClean="0"/>
              <a:t> are simple using local disk.</a:t>
            </a:r>
            <a:endParaRPr lang="en-US" dirty="0" smtClean="0"/>
          </a:p>
          <a:p>
            <a:r>
              <a:rPr lang="en-US" dirty="0" smtClean="0"/>
              <a:t>Performance is based on the compute</a:t>
            </a:r>
            <a:r>
              <a:rPr lang="en-US" baseline="0" dirty="0" smtClean="0"/>
              <a:t> nodes they are deployed to. If all your nodes in the cluster has only rotating disk, then your application’s performance is subject to that storage type.</a:t>
            </a:r>
          </a:p>
          <a:p>
            <a:r>
              <a:rPr lang="en-US" baseline="0" dirty="0" smtClean="0"/>
              <a:t>However, if you have a mix of local attached disk in your cluster and require a certain performance characteristic, you need to know specifics about your infrastructure or use Mesos tagging to label that those capabilities exist.</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13</a:t>
            </a:fld>
            <a:endParaRPr lang="en-US" dirty="0"/>
          </a:p>
        </p:txBody>
      </p:sp>
    </p:spTree>
    <p:extLst>
      <p:ext uri="{BB962C8B-B14F-4D97-AF65-F5344CB8AC3E}">
        <p14:creationId xmlns:p14="http://schemas.microsoft.com/office/powerpoint/2010/main" val="1840095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Doing</a:t>
            </a:r>
            <a:r>
              <a:rPr lang="en-US" baseline="0" dirty="0" smtClean="0"/>
              <a:t> an initial deploy of a traditional database using external storage obviously requires an external storage platform. This in turn requires additional knowledge for the end user for both setup and maintenance. In some cases, that knowledge is minimal. As an example, consuming EBS volumes in AWS. Sometimes, that knowledge is not trivial. As an example, using and configuring a cinder implementation. What needs to be done in the form of maintenance on the storage platform?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The performance depends on the storage platform you provisioning or consuming storage </a:t>
            </a:r>
            <a:r>
              <a:rPr lang="en-US" baseline="0" dirty="0" smtClean="0"/>
              <a:t>from.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That </a:t>
            </a:r>
            <a:r>
              <a:rPr lang="en-US" baseline="0" dirty="0" smtClean="0"/>
              <a:t>storage platform minimally must either be target to certain subset of your compute or accessible everywhere.</a:t>
            </a:r>
            <a:endParaRPr lang="en-US" dirty="0" smtClean="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14</a:t>
            </a:fld>
            <a:endParaRPr lang="en-US" dirty="0"/>
          </a:p>
        </p:txBody>
      </p:sp>
    </p:spTree>
    <p:extLst>
      <p:ext uri="{BB962C8B-B14F-4D97-AF65-F5344CB8AC3E}">
        <p14:creationId xmlns:p14="http://schemas.microsoft.com/office/powerpoint/2010/main" val="270843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take a look at what things</a:t>
            </a:r>
            <a:r>
              <a:rPr lang="en-US" baseline="0" dirty="0" smtClean="0"/>
              <a:t> can go wrong after you have deployed your stateful application. I am calling this the “oh shit” moment.</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15</a:t>
            </a:fld>
            <a:endParaRPr lang="en-US" dirty="0"/>
          </a:p>
        </p:txBody>
      </p:sp>
    </p:spTree>
    <p:extLst>
      <p:ext uri="{BB962C8B-B14F-4D97-AF65-F5344CB8AC3E}">
        <p14:creationId xmlns:p14="http://schemas.microsoft.com/office/powerpoint/2010/main" val="708840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locality:</a:t>
            </a:r>
          </a:p>
          <a:p>
            <a:r>
              <a:rPr lang="en-US" baseline="0" dirty="0" smtClean="0"/>
              <a:t>- The obvious is what happens when you have a disk failure or host failure. That data no longer is available for your stateful application</a:t>
            </a:r>
            <a:r>
              <a:rPr lang="en-US" baseline="0" dirty="0" smtClean="0"/>
              <a:t>. The </a:t>
            </a:r>
            <a:r>
              <a:rPr lang="en-US" baseline="0" dirty="0" smtClean="0"/>
              <a:t>not so obvious are things like what happens when you need to do maintenance on a given host? How long will your application be down for?</a:t>
            </a:r>
          </a:p>
          <a:p>
            <a:pPr marL="0" indent="0">
              <a:buFontTx/>
              <a:buNone/>
            </a:pPr>
            <a:r>
              <a:rPr lang="en-US" baseline="0" dirty="0" smtClean="0"/>
              <a:t>Fixed Resources:</a:t>
            </a:r>
          </a:p>
          <a:p>
            <a:pPr marL="171450" indent="-171450">
              <a:buFontTx/>
              <a:buChar char="-"/>
            </a:pPr>
            <a:r>
              <a:rPr lang="en-US" baseline="0" dirty="0" smtClean="0"/>
              <a:t>You don’t have the ability to thin provision the capacity. You must allocate the required storage upfront which can be expensive.</a:t>
            </a:r>
          </a:p>
          <a:p>
            <a:pPr marL="171450" indent="-171450">
              <a:buFontTx/>
              <a:buChar char="-"/>
            </a:pPr>
            <a:r>
              <a:rPr lang="en-US" baseline="0" dirty="0" smtClean="0"/>
              <a:t>What happens when you have out grown the capacity available on a host? There are ways to fix this, but often times they require manual intervention from a person. This goes back to avoiding snowflakes.</a:t>
            </a:r>
            <a:endParaRPr lang="en-US" dirty="0" smtClean="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16</a:t>
            </a:fld>
            <a:endParaRPr lang="en-US" dirty="0"/>
          </a:p>
        </p:txBody>
      </p:sp>
    </p:spTree>
    <p:extLst>
      <p:ext uri="{BB962C8B-B14F-4D97-AF65-F5344CB8AC3E}">
        <p14:creationId xmlns:p14="http://schemas.microsoft.com/office/powerpoint/2010/main" val="20442305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Traditional Databases using external storage, the Day 2 aspects start to get interesting. If there happens to be a disk failure, host failure, or even required maintenance, the container housing your application can get rescheduled on another piece of compute and the volume will move with the container.</a:t>
            </a:r>
          </a:p>
          <a:p>
            <a:endParaRPr lang="en-US" baseline="0" dirty="0" smtClean="0"/>
          </a:p>
          <a:p>
            <a:r>
              <a:rPr lang="en-US" baseline="0" dirty="0" smtClean="0"/>
              <a:t>Depending on the storage platform, you can take advantage of features like thin </a:t>
            </a:r>
            <a:r>
              <a:rPr lang="en-US" baseline="0" dirty="0" smtClean="0"/>
              <a:t>provisioning.</a:t>
            </a:r>
          </a:p>
          <a:p>
            <a:endParaRPr lang="en-US" baseline="0" dirty="0" smtClean="0"/>
          </a:p>
          <a:p>
            <a:r>
              <a:rPr lang="en-US" baseline="0" dirty="0" smtClean="0"/>
              <a:t>If </a:t>
            </a:r>
            <a:r>
              <a:rPr lang="en-US" baseline="0" dirty="0" smtClean="0"/>
              <a:t>your storage platform is starting to reach capacity, you can expand the overall capacity of the system by adding more devices.</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17</a:t>
            </a:fld>
            <a:endParaRPr lang="en-US" dirty="0"/>
          </a:p>
        </p:txBody>
      </p:sp>
    </p:spTree>
    <p:extLst>
      <p:ext uri="{BB962C8B-B14F-4D97-AF65-F5344CB8AC3E}">
        <p14:creationId xmlns:p14="http://schemas.microsoft.com/office/powerpoint/2010/main" val="1021208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now we are going to take a look at NoSQL databases and </a:t>
            </a:r>
            <a:r>
              <a:rPr lang="en-US" baseline="0" dirty="0" err="1" smtClean="0"/>
              <a:t>KeyValues</a:t>
            </a:r>
            <a:r>
              <a:rPr lang="en-US" baseline="0" dirty="0" smtClean="0"/>
              <a:t> store and how those type of applications are affected by using Direct Attached Storage vs External Storage.</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18</a:t>
            </a:fld>
            <a:endParaRPr lang="en-US" dirty="0"/>
          </a:p>
        </p:txBody>
      </p:sp>
    </p:spTree>
    <p:extLst>
      <p:ext uri="{BB962C8B-B14F-4D97-AF65-F5344CB8AC3E}">
        <p14:creationId xmlns:p14="http://schemas.microsoft.com/office/powerpoint/2010/main" val="742730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Initial Deploy for NoSQL</a:t>
            </a:r>
            <a:r>
              <a:rPr lang="en-US" baseline="0" dirty="0" smtClean="0"/>
              <a:t> and </a:t>
            </a:r>
            <a:r>
              <a:rPr lang="en-US" baseline="0" dirty="0" err="1" smtClean="0"/>
              <a:t>KeyValue</a:t>
            </a:r>
            <a:r>
              <a:rPr lang="en-US" baseline="0" dirty="0" smtClean="0"/>
              <a:t> stores on Local and External storage are pretty much the same</a:t>
            </a:r>
          </a:p>
          <a:p>
            <a:r>
              <a:rPr lang="en-US" baseline="0" dirty="0" smtClean="0"/>
              <a:t>Local disks:</a:t>
            </a:r>
          </a:p>
          <a:p>
            <a:pPr marL="171450" indent="-171450">
              <a:buFontTx/>
              <a:buChar char="-"/>
            </a:pPr>
            <a:r>
              <a:rPr lang="en-US" baseline="0" dirty="0" smtClean="0"/>
              <a:t>Simple Straight Forward</a:t>
            </a:r>
          </a:p>
          <a:p>
            <a:pPr marL="171450" indent="-171450">
              <a:buFontTx/>
              <a:buChar char="-"/>
            </a:pPr>
            <a:r>
              <a:rPr lang="en-US" baseline="0" dirty="0" smtClean="0"/>
              <a:t>Performance based on disk available</a:t>
            </a:r>
          </a:p>
          <a:p>
            <a:pPr marL="0" indent="0">
              <a:buFontTx/>
              <a:buNone/>
            </a:pPr>
            <a:r>
              <a:rPr lang="en-US" baseline="0" dirty="0" smtClean="0"/>
              <a:t>External Storage:</a:t>
            </a:r>
          </a:p>
          <a:p>
            <a:pPr marL="171450" indent="-171450">
              <a:buFontTx/>
              <a:buChar char="-"/>
            </a:pPr>
            <a:r>
              <a:rPr lang="en-US" baseline="0" dirty="0" smtClean="0"/>
              <a:t>Additional knowledge may be required on setup, configurations, and also what type of maintenance is required for your storage platform.</a:t>
            </a:r>
          </a:p>
          <a:p>
            <a:pPr marL="171450" indent="-171450">
              <a:buFontTx/>
              <a:buChar char="-"/>
            </a:pPr>
            <a:r>
              <a:rPr lang="en-US" baseline="0" dirty="0" smtClean="0"/>
              <a:t>Worry about storage platform accessibility among your various compute nodes</a:t>
            </a:r>
          </a:p>
          <a:p>
            <a:pPr marL="171450" indent="-171450">
              <a:buFontTx/>
              <a:buChar char="-"/>
            </a:pPr>
            <a:endParaRPr lang="en-US" baseline="0" dirty="0" smtClean="0"/>
          </a:p>
          <a:p>
            <a:pPr marL="171450" indent="-171450">
              <a:buFontTx/>
              <a:buChar char="-"/>
            </a:pPr>
            <a:r>
              <a:rPr lang="en-US" baseline="0" dirty="0" smtClean="0"/>
              <a:t>Day 2 operations and maintenance also start to get real interesting with these type of applications because of the behavioral/operational characteristics of these eventually consistent Databases and the fact that they are distributed and multi-node.</a:t>
            </a:r>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19</a:t>
            </a:fld>
            <a:endParaRPr lang="en-US" dirty="0"/>
          </a:p>
        </p:txBody>
      </p:sp>
    </p:spTree>
    <p:extLst>
      <p:ext uri="{BB962C8B-B14F-4D97-AF65-F5344CB8AC3E}">
        <p14:creationId xmlns:p14="http://schemas.microsoft.com/office/powerpoint/2010/main" val="1344303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 is the agenda. We </a:t>
            </a:r>
            <a:r>
              <a:rPr lang="en-US" dirty="0" smtClean="0"/>
              <a:t>are first going to talk about the different</a:t>
            </a:r>
            <a:r>
              <a:rPr lang="en-US" baseline="0" dirty="0" smtClean="0"/>
              <a:t> storage options that are available to Mesos ecosystem and provide a brief history on when these options were introduced.</a:t>
            </a:r>
          </a:p>
          <a:p>
            <a:r>
              <a:rPr lang="en-US" baseline="0" dirty="0" smtClean="0"/>
              <a:t>Then we are going to cover how consuming the storage options </a:t>
            </a:r>
            <a:r>
              <a:rPr lang="en-US" baseline="0" dirty="0" smtClean="0"/>
              <a:t>affect </a:t>
            </a:r>
            <a:r>
              <a:rPr lang="en-US" baseline="0" dirty="0" smtClean="0"/>
              <a:t>the Initial Deployment and Day 2 Maintenance operations for Traditional Databases.</a:t>
            </a:r>
          </a:p>
          <a:p>
            <a:r>
              <a:rPr lang="en-US" baseline="0" dirty="0" smtClean="0"/>
              <a:t>Followed by what that looks like for modern applications like NoSQL Databases and </a:t>
            </a:r>
            <a:r>
              <a:rPr lang="en-US" baseline="0" dirty="0" err="1" smtClean="0"/>
              <a:t>KeyValues</a:t>
            </a:r>
            <a:r>
              <a:rPr lang="en-US" baseline="0" dirty="0" smtClean="0"/>
              <a:t> Stores.</a:t>
            </a:r>
          </a:p>
          <a:p>
            <a:r>
              <a:rPr lang="en-US" baseline="0" dirty="0" smtClean="0"/>
              <a:t>Then just a small wrap of the highlights for each of these types of deployment architectures.</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a:t>
            </a:fld>
            <a:endParaRPr lang="en-US" dirty="0"/>
          </a:p>
        </p:txBody>
      </p:sp>
    </p:spTree>
    <p:extLst>
      <p:ext uri="{BB962C8B-B14F-4D97-AF65-F5344CB8AC3E}">
        <p14:creationId xmlns:p14="http://schemas.microsoft.com/office/powerpoint/2010/main" val="15997646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huge advantage that Mesos and</a:t>
            </a:r>
            <a:r>
              <a:rPr lang="en-US" baseline="0" dirty="0" smtClean="0"/>
              <a:t> DC/OS has is the 2 layer scheduling that Frameworks provide. Depending on the Framework, they often times provide functionality that allows you to handle a lot of the operational aspects of application. So I have an example here of the </a:t>
            </a:r>
            <a:r>
              <a:rPr lang="en-US" baseline="0" dirty="0" err="1" smtClean="0"/>
              <a:t>ElasticSearch</a:t>
            </a:r>
            <a:r>
              <a:rPr lang="en-US" baseline="0" dirty="0" smtClean="0"/>
              <a:t> framework. You can do scale out/in of </a:t>
            </a:r>
            <a:r>
              <a:rPr lang="en-US" baseline="0" dirty="0" err="1" smtClean="0"/>
              <a:t>ElasticSearch</a:t>
            </a:r>
            <a:r>
              <a:rPr lang="en-US" baseline="0" dirty="0" smtClean="0"/>
              <a:t> by provisioning more nodes. Also provides monitoring, recovery, and even bootstrapping for doing a node rebuild.</a:t>
            </a:r>
          </a:p>
          <a:p>
            <a:endParaRPr lang="en-US" dirty="0" smtClean="0"/>
          </a:p>
          <a:p>
            <a:r>
              <a:rPr lang="en-US" dirty="0" smtClean="0"/>
              <a:t>The Elephant in the room</a:t>
            </a:r>
            <a:r>
              <a:rPr lang="en-US" baseline="0" dirty="0" smtClean="0"/>
              <a:t> is that</a:t>
            </a:r>
            <a:r>
              <a:rPr lang="en-US" dirty="0" smtClean="0"/>
              <a:t> a lot of</a:t>
            </a:r>
            <a:r>
              <a:rPr lang="en-US" baseline="0" dirty="0" smtClean="0"/>
              <a:t> these frameworks are great at initial deployment, some are even good at monitoring and metrics, and only a small fraction is capable of handling the inevitable failure efficiently. That’s the key word</a:t>
            </a:r>
            <a:r>
              <a:rPr lang="mr-IN" baseline="0" dirty="0" smtClean="0"/>
              <a:t>…</a:t>
            </a:r>
            <a:r>
              <a:rPr lang="en-US" baseline="0" dirty="0" smtClean="0"/>
              <a:t> efficiently.</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20</a:t>
            </a:fld>
            <a:endParaRPr lang="en-US" dirty="0"/>
          </a:p>
        </p:txBody>
      </p:sp>
    </p:spTree>
    <p:extLst>
      <p:ext uri="{BB962C8B-B14F-4D97-AF65-F5344CB8AC3E}">
        <p14:creationId xmlns:p14="http://schemas.microsoft.com/office/powerpoint/2010/main" val="10533394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 look</a:t>
            </a:r>
            <a:r>
              <a:rPr lang="en-US" baseline="0" dirty="0" smtClean="0"/>
              <a:t> what happens when we have our "Oh shit" moment when we focus </a:t>
            </a:r>
            <a:r>
              <a:rPr lang="en-US" baseline="0" dirty="0" smtClean="0"/>
              <a:t>NoSQL </a:t>
            </a:r>
            <a:r>
              <a:rPr lang="en-US" baseline="0" dirty="0" smtClean="0"/>
              <a:t>database. We are going to talk about Cassandra specifically so </a:t>
            </a:r>
            <a:r>
              <a:rPr lang="en-US" baseline="0" dirty="0" smtClean="0"/>
              <a:t>that we have a good concrete example.</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21</a:t>
            </a:fld>
            <a:endParaRPr lang="en-US" dirty="0"/>
          </a:p>
        </p:txBody>
      </p:sp>
    </p:spTree>
    <p:extLst>
      <p:ext uri="{BB962C8B-B14F-4D97-AF65-F5344CB8AC3E}">
        <p14:creationId xmlns:p14="http://schemas.microsoft.com/office/powerpoint/2010/main" val="12868050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a:t>
            </a:r>
            <a:r>
              <a:rPr lang="en-US" baseline="0" dirty="0" smtClean="0"/>
              <a:t> we are using local disk and there</a:t>
            </a:r>
            <a:r>
              <a:rPr lang="en-US" dirty="0" smtClean="0"/>
              <a:t> is a node failure, Cassandra and other NoSQL</a:t>
            </a:r>
            <a:r>
              <a:rPr lang="en-US" baseline="0" dirty="0" smtClean="0"/>
              <a:t> implementations need to rebuild and rebalance for data availability.</a:t>
            </a:r>
          </a:p>
          <a:p>
            <a:endParaRPr lang="en-US" baseline="0" dirty="0" smtClean="0"/>
          </a:p>
          <a:p>
            <a:r>
              <a:rPr lang="en-US" baseline="0" dirty="0" smtClean="0"/>
              <a:t>Now if </a:t>
            </a:r>
            <a:r>
              <a:rPr lang="en-US" baseline="0" dirty="0" smtClean="0"/>
              <a:t>your Cassandra cluster </a:t>
            </a:r>
            <a:r>
              <a:rPr lang="en-US" baseline="0" dirty="0" err="1" smtClean="0"/>
              <a:t>doesn</a:t>
            </a:r>
            <a:r>
              <a:rPr lang="mr-IN" baseline="0" dirty="0" smtClean="0"/>
              <a:t>’</a:t>
            </a:r>
            <a:r>
              <a:rPr lang="en-US" baseline="0" dirty="0" smtClean="0"/>
              <a:t>t contain much </a:t>
            </a:r>
            <a:r>
              <a:rPr lang="en-US" baseline="0" dirty="0" smtClean="0"/>
              <a:t>data, </a:t>
            </a:r>
            <a:r>
              <a:rPr lang="en-US" baseline="0" dirty="0" smtClean="0"/>
              <a:t>the repair process is quick. However if your Cassandra cluster has been running for some time and is dense with data, the repair can take longer to rebuild.</a:t>
            </a:r>
          </a:p>
          <a:p>
            <a:endParaRPr lang="en-US" baseline="0" dirty="0" smtClean="0"/>
          </a:p>
          <a:p>
            <a:r>
              <a:rPr lang="en-US" baseline="0" dirty="0" smtClean="0"/>
              <a:t>There is a great session done by Alexander </a:t>
            </a:r>
            <a:r>
              <a:rPr lang="en-US" baseline="0" dirty="0" err="1" smtClean="0"/>
              <a:t>Dejanovski</a:t>
            </a:r>
            <a:r>
              <a:rPr lang="en-US" baseline="0" dirty="0" smtClean="0"/>
              <a:t> at Cassandra Summit in 2016 called “</a:t>
            </a:r>
            <a:r>
              <a:rPr lang="en-US" kern="0" dirty="0" smtClean="0"/>
              <a:t>How to: Bootstrap and Rebuild”</a:t>
            </a:r>
            <a:r>
              <a:rPr lang="en-US" kern="1200" baseline="0" dirty="0" smtClean="0"/>
              <a:t> which talks about how rebuilding take days and semi-jokingly 15 days. If you are interested a deep dive, I would highly recommend taking a look at his talk.</a:t>
            </a:r>
            <a:endParaRPr lang="en-US" kern="0" dirty="0" smtClean="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22</a:t>
            </a:fld>
            <a:endParaRPr lang="en-US" dirty="0"/>
          </a:p>
        </p:txBody>
      </p:sp>
    </p:spTree>
    <p:extLst>
      <p:ext uri="{BB962C8B-B14F-4D97-AF65-F5344CB8AC3E}">
        <p14:creationId xmlns:p14="http://schemas.microsoft.com/office/powerpoint/2010/main" val="556691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the bootstrap and repair process is going on, latency </a:t>
            </a:r>
            <a:r>
              <a:rPr lang="en-US" dirty="0" smtClean="0"/>
              <a:t>increases</a:t>
            </a:r>
          </a:p>
          <a:p>
            <a:pPr marL="171450" indent="-171450">
              <a:buFontTx/>
              <a:buChar char="-"/>
            </a:pPr>
            <a:r>
              <a:rPr lang="en-US" dirty="0" smtClean="0"/>
              <a:t>because</a:t>
            </a:r>
            <a:r>
              <a:rPr lang="en-US" baseline="0" dirty="0" smtClean="0"/>
              <a:t> the repair process is CPU and IO intensive</a:t>
            </a:r>
          </a:p>
          <a:p>
            <a:pPr marL="171450" indent="-171450">
              <a:buFontTx/>
              <a:buChar char="-"/>
            </a:pPr>
            <a:r>
              <a:rPr lang="en-US" baseline="0" dirty="0" smtClean="0"/>
              <a:t>rebuilding the </a:t>
            </a:r>
            <a:r>
              <a:rPr lang="en-US" baseline="0" dirty="0" err="1" smtClean="0"/>
              <a:t>merkle</a:t>
            </a:r>
            <a:r>
              <a:rPr lang="en-US" baseline="0" dirty="0" smtClean="0"/>
              <a:t> trees are very </a:t>
            </a:r>
            <a:r>
              <a:rPr lang="en-US" baseline="0" dirty="0" smtClean="0"/>
              <a:t>expensive</a:t>
            </a:r>
          </a:p>
          <a:p>
            <a:pPr marL="171450" indent="-171450">
              <a:buFontTx/>
              <a:buChar char="-"/>
            </a:pPr>
            <a:endParaRPr lang="en-US" baseline="0" dirty="0" smtClean="0"/>
          </a:p>
          <a:p>
            <a:pPr marL="171450" indent="-171450">
              <a:buFontTx/>
              <a:buChar char="-"/>
            </a:pPr>
            <a:r>
              <a:rPr lang="en-US" baseline="0" dirty="0" smtClean="0"/>
              <a:t>While this repair process is happening, the performance and responsiveness of your application may be impacted. Even to the point where you application might no longer be responsive.</a:t>
            </a:r>
            <a:endParaRPr lang="en-US" baseline="0" dirty="0" smtClean="0"/>
          </a:p>
          <a:p>
            <a:endParaRPr lang="en-US" dirty="0" smtClean="0"/>
          </a:p>
          <a:p>
            <a:r>
              <a:rPr lang="en-US" dirty="0" smtClean="0"/>
              <a:t>There are tools</a:t>
            </a:r>
            <a:r>
              <a:rPr lang="en-US" baseline="0" dirty="0" smtClean="0"/>
              <a:t> and processes that can help mitigate </a:t>
            </a:r>
            <a:r>
              <a:rPr lang="en-US" baseline="0" dirty="0" smtClean="0"/>
              <a:t>this</a:t>
            </a:r>
            <a:r>
              <a:rPr lang="en-US" baseline="0" dirty="0" smtClean="0"/>
              <a:t>, but I won’t cover them here. Needless to </a:t>
            </a:r>
            <a:r>
              <a:rPr lang="en-US" baseline="0" dirty="0" smtClean="0"/>
              <a:t>say, if you aren't careful </a:t>
            </a:r>
            <a:r>
              <a:rPr lang="en-US" baseline="0" dirty="0" smtClean="0"/>
              <a:t>it </a:t>
            </a:r>
            <a:r>
              <a:rPr lang="en-US" baseline="0" dirty="0" smtClean="0"/>
              <a:t>can still </a:t>
            </a:r>
            <a:r>
              <a:rPr lang="en-US" baseline="0" dirty="0" smtClean="0"/>
              <a:t>impact performance of Cassandra and </a:t>
            </a:r>
            <a:r>
              <a:rPr lang="en-US" baseline="0" dirty="0" smtClean="0"/>
              <a:t>in turn your application</a:t>
            </a:r>
            <a:r>
              <a:rPr lang="en-US" baseline="0" dirty="0" smtClean="0"/>
              <a:t>.</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23</a:t>
            </a:fld>
            <a:endParaRPr lang="en-US" dirty="0"/>
          </a:p>
        </p:txBody>
      </p:sp>
    </p:spTree>
    <p:extLst>
      <p:ext uri="{BB962C8B-B14F-4D97-AF65-F5344CB8AC3E}">
        <p14:creationId xmlns:p14="http://schemas.microsoft.com/office/powerpoint/2010/main" val="408794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While node repair is happening,</a:t>
            </a:r>
            <a:r>
              <a:rPr lang="en-US" baseline="0" dirty="0" smtClean="0"/>
              <a:t> you potentially have a window of </a:t>
            </a:r>
            <a:r>
              <a:rPr lang="en-US" baseline="0" dirty="0" smtClean="0"/>
              <a:t>vulnerability</a:t>
            </a:r>
            <a:r>
              <a:rPr lang="en-US" dirty="0" smtClean="0"/>
              <a:t> </a:t>
            </a:r>
            <a:r>
              <a:rPr lang="en-US" dirty="0" smtClean="0"/>
              <a:t>to</a:t>
            </a:r>
            <a:r>
              <a:rPr lang="en-US" baseline="0" dirty="0" smtClean="0"/>
              <a:t> additional failures. This depends on the number of nodes in your cluster and how your replication factor is configured and etc. I kind of compare it to running Windows, using Internet Explorer, with No Anti-Virus or Spyware detection software.</a:t>
            </a:r>
          </a:p>
          <a:p>
            <a:endParaRPr lang="en-US" baseline="0" dirty="0" smtClean="0"/>
          </a:p>
          <a:p>
            <a:r>
              <a:rPr lang="en-US" baseline="0" dirty="0" smtClean="0"/>
              <a:t>Limit risk!</a:t>
            </a:r>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24</a:t>
            </a:fld>
            <a:endParaRPr lang="en-US" dirty="0"/>
          </a:p>
        </p:txBody>
      </p:sp>
    </p:spTree>
    <p:extLst>
      <p:ext uri="{BB962C8B-B14F-4D97-AF65-F5344CB8AC3E}">
        <p14:creationId xmlns:p14="http://schemas.microsoft.com/office/powerpoint/2010/main" val="852814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External Storage Can Help</a:t>
            </a:r>
            <a:r>
              <a:rPr lang="en-US" dirty="0" smtClean="0"/>
              <a:t>!</a:t>
            </a:r>
          </a:p>
          <a:p>
            <a:endParaRPr lang="en-US" dirty="0" smtClean="0"/>
          </a:p>
          <a:p>
            <a:r>
              <a:rPr lang="en-US" dirty="0" smtClean="0"/>
              <a:t>Compute</a:t>
            </a:r>
            <a:r>
              <a:rPr lang="en-US" baseline="0" dirty="0" smtClean="0"/>
              <a:t> failure</a:t>
            </a:r>
            <a:r>
              <a:rPr lang="mr-IN" baseline="0" dirty="0" smtClean="0"/>
              <a:t>–</a:t>
            </a:r>
            <a:r>
              <a:rPr lang="en-US" baseline="0" dirty="0" smtClean="0"/>
              <a:t> not the actual disk has failed but something else like the storage </a:t>
            </a:r>
            <a:r>
              <a:rPr lang="en-US" baseline="0" dirty="0" smtClean="0"/>
              <a:t>controller</a:t>
            </a:r>
          </a:p>
          <a:p>
            <a:endParaRPr lang="en-US" baseline="0" dirty="0" smtClean="0"/>
          </a:p>
          <a:p>
            <a:r>
              <a:rPr lang="en-US" dirty="0" smtClean="0"/>
              <a:t>Network partition</a:t>
            </a:r>
            <a:r>
              <a:rPr lang="en-US" baseline="0" dirty="0" smtClean="0"/>
              <a:t> </a:t>
            </a:r>
            <a:r>
              <a:rPr lang="mr-IN" baseline="0" dirty="0" smtClean="0"/>
              <a:t>–</a:t>
            </a:r>
            <a:r>
              <a:rPr lang="en-US" baseline="0" dirty="0" smtClean="0"/>
              <a:t> </a:t>
            </a:r>
            <a:r>
              <a:rPr lang="en-US" baseline="0" dirty="0" smtClean="0"/>
              <a:t>It's entirely </a:t>
            </a:r>
            <a:r>
              <a:rPr lang="en-US" baseline="0" dirty="0" smtClean="0"/>
              <a:t>possible you have a simple network partitioning event. You wouldn't want to start a full rebuild and have that rebuild impact your application on perhaps some transient event</a:t>
            </a:r>
            <a:r>
              <a:rPr lang="en-US" baseline="0" dirty="0" smtClean="0"/>
              <a:t>.</a:t>
            </a:r>
          </a:p>
          <a:p>
            <a:endParaRPr lang="en-US" baseline="0" dirty="0" smtClean="0"/>
          </a:p>
          <a:p>
            <a:r>
              <a:rPr lang="en-US" baseline="0" dirty="0" smtClean="0"/>
              <a:t>Maintenance - Maybe you are only taking the node offline for 30 minutes because you are adding in a new network card.</a:t>
            </a:r>
          </a:p>
          <a:p>
            <a:endParaRPr lang="en-US" baseline="0" dirty="0" smtClean="0"/>
          </a:p>
          <a:p>
            <a:r>
              <a:rPr lang="en-US" baseline="0" dirty="0" smtClean="0"/>
              <a:t>If you are using external storage, when the Cassandra node is migrated from one compute node to the next and you are using something like REX-Ray to handle the storage orchestration, the volume will be tied to that Cassandra node and migrate along with it.</a:t>
            </a:r>
            <a:endParaRPr lang="en-US" baseline="0" dirty="0" smtClean="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25</a:t>
            </a:fld>
            <a:endParaRPr lang="en-US" dirty="0"/>
          </a:p>
        </p:txBody>
      </p:sp>
    </p:spTree>
    <p:extLst>
      <p:ext uri="{BB962C8B-B14F-4D97-AF65-F5344CB8AC3E}">
        <p14:creationId xmlns:p14="http://schemas.microsoft.com/office/powerpoint/2010/main" val="18463736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having the volume tied</a:t>
            </a:r>
            <a:r>
              <a:rPr lang="en-US" baseline="0" dirty="0" smtClean="0"/>
              <a:t> to the container, when the container comes up on a new compute node, the volume will be reattached to the container, and </a:t>
            </a:r>
            <a:r>
              <a:rPr lang="en-US" baseline="0" dirty="0" smtClean="0"/>
              <a:t>Cassandra will only be missing the data </a:t>
            </a:r>
            <a:r>
              <a:rPr lang="en-US" baseline="0" dirty="0" smtClean="0"/>
              <a:t>in the delta of time that it took to migrate the </a:t>
            </a:r>
            <a:r>
              <a:rPr lang="en-US" baseline="0" dirty="0" smtClean="0"/>
              <a:t>container.</a:t>
            </a:r>
          </a:p>
          <a:p>
            <a:endParaRPr lang="en-US" baseline="0" dirty="0" smtClean="0"/>
          </a:p>
          <a:p>
            <a:r>
              <a:rPr lang="en-US" baseline="0" dirty="0" smtClean="0"/>
              <a:t>So when a node repair occurs on that migrated Cassandra node, only that delta of </a:t>
            </a:r>
            <a:r>
              <a:rPr lang="en-US" baseline="0" dirty="0" smtClean="0"/>
              <a:t>data </a:t>
            </a:r>
            <a:r>
              <a:rPr lang="en-US" baseline="0" dirty="0" smtClean="0"/>
              <a:t>needs </a:t>
            </a:r>
            <a:r>
              <a:rPr lang="en-US" baseline="0" dirty="0" smtClean="0"/>
              <a:t>to be repaired or </a:t>
            </a:r>
            <a:r>
              <a:rPr lang="en-US" baseline="0" dirty="0" smtClean="0"/>
              <a:t>rebuilt. This effectively limits </a:t>
            </a:r>
            <a:r>
              <a:rPr lang="en-US" baseline="0" dirty="0" smtClean="0"/>
              <a:t>the Window of Vulnerability that you </a:t>
            </a:r>
            <a:r>
              <a:rPr lang="en-US" baseline="0" dirty="0" smtClean="0"/>
              <a:t>are exposed to.</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26</a:t>
            </a:fld>
            <a:endParaRPr lang="en-US" dirty="0"/>
          </a:p>
        </p:txBody>
      </p:sp>
    </p:spTree>
    <p:extLst>
      <p:ext uri="{BB962C8B-B14F-4D97-AF65-F5344CB8AC3E}">
        <p14:creationId xmlns:p14="http://schemas.microsoft.com/office/powerpoint/2010/main" val="1881713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covered a lot here in this discussion and I just wanted to highlight</a:t>
            </a:r>
            <a:r>
              <a:rPr lang="en-US" baseline="0" dirty="0" smtClean="0"/>
              <a:t> the key takeaways when it comes to deploying stateful containers/applications using local attached disk vs external storage.</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27</a:t>
            </a:fld>
            <a:endParaRPr lang="en-US" dirty="0"/>
          </a:p>
        </p:txBody>
      </p:sp>
    </p:spTree>
    <p:extLst>
      <p:ext uri="{BB962C8B-B14F-4D97-AF65-F5344CB8AC3E}">
        <p14:creationId xmlns:p14="http://schemas.microsoft.com/office/powerpoint/2010/main" val="5394575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r>
              <a:rPr lang="en-US" sz="1100" b="0" i="0" u="none" strike="noStrike" cap="none" dirty="0" smtClean="0">
                <a:solidFill>
                  <a:schemeClr val="dk1"/>
                </a:solidFill>
                <a:latin typeface="Arial"/>
                <a:ea typeface="Arial"/>
                <a:cs typeface="Arial"/>
                <a:sym typeface="Arial"/>
              </a:rPr>
              <a:t>Availability</a:t>
            </a:r>
            <a:r>
              <a:rPr lang="en-US" sz="1100" b="0" i="0" u="none" strike="noStrike" cap="none" baseline="0" dirty="0" smtClean="0">
                <a:solidFill>
                  <a:schemeClr val="dk1"/>
                </a:solidFill>
                <a:latin typeface="Arial"/>
                <a:ea typeface="Arial"/>
                <a:cs typeface="Arial"/>
                <a:sym typeface="Arial"/>
              </a:rPr>
              <a:t> risk </a:t>
            </a:r>
            <a:r>
              <a:rPr lang="mr-IN" sz="1100" b="0" i="0" u="none" strike="noStrike" cap="none" baseline="0" dirty="0" smtClean="0">
                <a:solidFill>
                  <a:schemeClr val="dk1"/>
                </a:solidFill>
                <a:latin typeface="Arial"/>
                <a:ea typeface="Arial"/>
                <a:cs typeface="Arial"/>
                <a:sym typeface="Arial"/>
              </a:rPr>
              <a:t>–</a:t>
            </a:r>
            <a:r>
              <a:rPr lang="en-US" sz="1100" b="0" i="0" u="none" strike="noStrike" cap="none" baseline="0" dirty="0" smtClean="0">
                <a:solidFill>
                  <a:schemeClr val="dk1"/>
                </a:solidFill>
                <a:latin typeface="Arial"/>
                <a:ea typeface="Arial"/>
                <a:cs typeface="Arial"/>
                <a:sym typeface="Arial"/>
              </a:rPr>
              <a:t> You need to pin your container/application to the host that it is running on.</a:t>
            </a:r>
          </a:p>
          <a:p>
            <a:pPr marL="0" marR="0" lvl="0" indent="0" algn="l" rtl="0">
              <a:spcBef>
                <a:spcPts val="0"/>
              </a:spcBef>
              <a:buClr>
                <a:schemeClr val="dk1"/>
              </a:buClr>
              <a:buSzPct val="25000"/>
              <a:buFont typeface="Arial"/>
              <a:buNone/>
            </a:pPr>
            <a:endParaRPr lang="en-US" sz="1100" b="0" i="0" u="none" strike="noStrike" cap="none" baseline="0" dirty="0" smtClean="0">
              <a:solidFill>
                <a:schemeClr val="dk1"/>
              </a:solidFill>
              <a:latin typeface="Arial"/>
              <a:ea typeface="Arial"/>
              <a:cs typeface="Arial"/>
              <a:sym typeface="Arial"/>
            </a:endParaRPr>
          </a:p>
          <a:p>
            <a:pPr marL="0" marR="0" lvl="0" indent="0" algn="l" rtl="0">
              <a:spcBef>
                <a:spcPts val="0"/>
              </a:spcBef>
              <a:buClr>
                <a:schemeClr val="dk1"/>
              </a:buClr>
              <a:buSzPct val="25000"/>
              <a:buFont typeface="Arial"/>
              <a:buNone/>
            </a:pPr>
            <a:r>
              <a:rPr lang="en-US" sz="1100" b="0" i="0" u="none" strike="noStrike" cap="none" baseline="0" dirty="0" smtClean="0">
                <a:solidFill>
                  <a:schemeClr val="dk1"/>
                </a:solidFill>
                <a:latin typeface="Arial"/>
                <a:ea typeface="Arial"/>
                <a:cs typeface="Arial"/>
                <a:sym typeface="Arial"/>
              </a:rPr>
              <a:t>Scale </a:t>
            </a:r>
            <a:r>
              <a:rPr lang="mr-IN" sz="1100" b="0" i="0" u="none" strike="noStrike" cap="none" baseline="0" dirty="0" smtClean="0">
                <a:solidFill>
                  <a:schemeClr val="dk1"/>
                </a:solidFill>
                <a:latin typeface="Arial"/>
                <a:ea typeface="Arial"/>
                <a:cs typeface="Arial"/>
                <a:sym typeface="Arial"/>
              </a:rPr>
              <a:t>–</a:t>
            </a:r>
            <a:r>
              <a:rPr lang="en-US" sz="1100" b="0" i="0" u="none" strike="noStrike" cap="none" baseline="0" dirty="0" smtClean="0">
                <a:solidFill>
                  <a:schemeClr val="dk1"/>
                </a:solidFill>
                <a:latin typeface="Arial"/>
                <a:ea typeface="Arial"/>
                <a:cs typeface="Arial"/>
                <a:sym typeface="Arial"/>
              </a:rPr>
              <a:t> Over allocate the initial amount of storage you plan on using when you launch your application.</a:t>
            </a:r>
          </a:p>
          <a:p>
            <a:pPr marL="0" marR="0" lvl="0" indent="0" algn="l" rtl="0">
              <a:spcBef>
                <a:spcPts val="0"/>
              </a:spcBef>
              <a:buClr>
                <a:schemeClr val="dk1"/>
              </a:buClr>
              <a:buSzPct val="25000"/>
              <a:buFont typeface="Arial"/>
              <a:buNone/>
            </a:pPr>
            <a:endParaRPr lang="en-US" sz="1100" b="0" i="0" u="none" strike="noStrike" cap="none" baseline="0" dirty="0" smtClean="0">
              <a:solidFill>
                <a:schemeClr val="dk1"/>
              </a:solidFill>
              <a:latin typeface="Arial"/>
              <a:ea typeface="Arial"/>
              <a:cs typeface="Arial"/>
              <a:sym typeface="Arial"/>
            </a:endParaRPr>
          </a:p>
          <a:p>
            <a:pPr marL="0" marR="0" lvl="0" indent="0" algn="l" rtl="0">
              <a:spcBef>
                <a:spcPts val="0"/>
              </a:spcBef>
              <a:buClr>
                <a:schemeClr val="dk1"/>
              </a:buClr>
              <a:buSzPct val="25000"/>
              <a:buFont typeface="Arial"/>
              <a:buNone/>
            </a:pPr>
            <a:r>
              <a:rPr lang="en-US" sz="1100" b="0" i="0" u="none" strike="noStrike" cap="none" baseline="0" dirty="0" smtClean="0">
                <a:solidFill>
                  <a:schemeClr val="dk1"/>
                </a:solidFill>
                <a:latin typeface="Arial"/>
                <a:ea typeface="Arial"/>
                <a:cs typeface="Arial"/>
                <a:sym typeface="Arial"/>
              </a:rPr>
              <a:t>Performance </a:t>
            </a:r>
            <a:r>
              <a:rPr lang="mr-IN" sz="1100" b="0" i="0" u="none" strike="noStrike" cap="none" baseline="0" dirty="0" smtClean="0">
                <a:solidFill>
                  <a:schemeClr val="dk1"/>
                </a:solidFill>
                <a:latin typeface="Arial"/>
                <a:ea typeface="Arial"/>
                <a:cs typeface="Arial"/>
                <a:sym typeface="Arial"/>
              </a:rPr>
              <a:t>–</a:t>
            </a:r>
            <a:r>
              <a:rPr lang="en-US" sz="1100" b="0" i="0" u="none" strike="noStrike" cap="none" baseline="0" dirty="0" smtClean="0">
                <a:solidFill>
                  <a:schemeClr val="dk1"/>
                </a:solidFill>
                <a:latin typeface="Arial"/>
                <a:ea typeface="Arial"/>
                <a:cs typeface="Arial"/>
                <a:sym typeface="Arial"/>
              </a:rPr>
              <a:t> Weigh cost and simplicity in the decision to use local attached disk.</a:t>
            </a:r>
            <a:endParaRPr lang="en-US" sz="1100" b="0" i="0" u="none" strike="noStrike" cap="none" dirty="0">
              <a:solidFill>
                <a:schemeClr val="dk1"/>
              </a:solidFill>
              <a:latin typeface="Arial"/>
              <a:ea typeface="Arial"/>
              <a:cs typeface="Arial"/>
              <a:sym typeface="Arial"/>
            </a:endParaRPr>
          </a:p>
        </p:txBody>
      </p:sp>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46256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Shape 265"/>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endParaRPr lang="en-US" sz="1100" b="0" i="0" u="none" strike="noStrike" cap="none" dirty="0">
              <a:solidFill>
                <a:schemeClr val="dk1"/>
              </a:solidFill>
              <a:latin typeface="Arial"/>
              <a:ea typeface="Arial"/>
              <a:cs typeface="Arial"/>
              <a:sym typeface="Arial"/>
            </a:endParaRPr>
          </a:p>
        </p:txBody>
      </p:sp>
      <p:sp>
        <p:nvSpPr>
          <p:cNvPr id="266" name="Shape 2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65331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session is going to hopefully be a little different in format.</a:t>
            </a:r>
            <a:r>
              <a:rPr lang="en-US" baseline="0" dirty="0" smtClean="0"/>
              <a:t> A lot of presentations build up to the “ta-da” moment where they unveil the answer or solution to the problem at the end, but I am going to give you the answers first but then talk about how the different storage solutions and see how they fit with a given architecture or deployment for your application.</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3</a:t>
            </a:fld>
            <a:endParaRPr lang="en-US" dirty="0"/>
          </a:p>
        </p:txBody>
      </p:sp>
    </p:spTree>
    <p:extLst>
      <p:ext uri="{BB962C8B-B14F-4D97-AF65-F5344CB8AC3E}">
        <p14:creationId xmlns:p14="http://schemas.microsoft.com/office/powerpoint/2010/main" val="2003677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If</a:t>
            </a:r>
            <a:r>
              <a:rPr lang="en-US" baseline="0" dirty="0" smtClean="0"/>
              <a:t> we look at the container ecosystem today, there is a good mix of applications that transient and some that are long running.</a:t>
            </a:r>
          </a:p>
          <a:p>
            <a:r>
              <a:rPr lang="en-US" baseline="0" dirty="0" smtClean="0"/>
              <a:t>- Whether these applications are transient or long running, many of those applications has state or need some form of data persistence.</a:t>
            </a:r>
          </a:p>
          <a:p>
            <a:r>
              <a:rPr lang="en-US" baseline="0" dirty="0" smtClean="0"/>
              <a:t>- So here we have a small screen capture of the most popular containers in Docker Hub and it turns out that 10 of the top 20 applications require some form of persistent data.</a:t>
            </a:r>
            <a:endParaRPr lang="en-US" dirty="0" smtClean="0"/>
          </a:p>
          <a:p>
            <a:endParaRPr lang="en-US" dirty="0" smtClean="0"/>
          </a:p>
          <a:p>
            <a:r>
              <a:rPr lang="en-US" dirty="0" smtClean="0"/>
              <a:t>Why is this important? Why do we care that we can deploy</a:t>
            </a:r>
            <a:r>
              <a:rPr lang="en-US" baseline="0" dirty="0" smtClean="0"/>
              <a:t> stateful applications in containers</a:t>
            </a:r>
            <a:r>
              <a:rPr lang="en-US" dirty="0" smtClean="0"/>
              <a:t>?</a:t>
            </a:r>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4</a:t>
            </a:fld>
            <a:endParaRPr lang="en-US" dirty="0"/>
          </a:p>
        </p:txBody>
      </p:sp>
    </p:spTree>
    <p:extLst>
      <p:ext uri="{BB962C8B-B14F-4D97-AF65-F5344CB8AC3E}">
        <p14:creationId xmlns:p14="http://schemas.microsoft.com/office/powerpoint/2010/main" val="1612971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85800" y="4343400"/>
            <a:ext cx="5486399" cy="4114800"/>
          </a:xfrm>
          <a:prstGeom prst="rect">
            <a:avLst/>
          </a:prstGeom>
          <a:noFill/>
          <a:ln>
            <a:noFill/>
          </a:ln>
        </p:spPr>
        <p:txBody>
          <a:bodyPr wrap="square" lIns="91425" tIns="91425" rIns="91425" bIns="91425" anchor="ctr" anchorCtr="0">
            <a:noAutofit/>
          </a:bodyPr>
          <a:lstStyle/>
          <a:p>
            <a:pPr marL="0" marR="0" lvl="0" indent="0" algn="l" rtl="0">
              <a:spcBef>
                <a:spcPts val="0"/>
              </a:spcBef>
              <a:buClr>
                <a:schemeClr val="dk1"/>
              </a:buClr>
              <a:buSzPct val="25000"/>
              <a:buFont typeface="Arial"/>
              <a:buNone/>
            </a:pPr>
            <a:r>
              <a:rPr lang="en-US" sz="1100" dirty="0" smtClean="0"/>
              <a:t>It</a:t>
            </a:r>
            <a:r>
              <a:rPr lang="en-US" sz="1100" baseline="0" dirty="0" smtClean="0"/>
              <a:t> turns out that there are some interesting advantages of running stateful applications in containers.</a:t>
            </a:r>
            <a:endParaRPr lang="en-US" sz="1100" b="0" i="0" u="none" strike="noStrike" cap="none" dirty="0" smtClean="0">
              <a:solidFill>
                <a:schemeClr val="dk1"/>
              </a:solidFill>
              <a:latin typeface="Arial"/>
              <a:ea typeface="Arial"/>
              <a:cs typeface="Arial"/>
              <a:sym typeface="Arial"/>
            </a:endParaRPr>
          </a:p>
          <a:p>
            <a:pPr marL="0" marR="0" lvl="0" indent="0" algn="l" rtl="0">
              <a:spcBef>
                <a:spcPts val="0"/>
              </a:spcBef>
              <a:buClr>
                <a:schemeClr val="dk1"/>
              </a:buClr>
              <a:buSzPct val="25000"/>
              <a:buFont typeface="Arial"/>
              <a:buNone/>
            </a:pPr>
            <a:r>
              <a:rPr lang="en-US" sz="1100" b="0" i="0" u="none" strike="noStrike" cap="none" dirty="0" smtClean="0">
                <a:solidFill>
                  <a:schemeClr val="dk1"/>
                </a:solidFill>
                <a:latin typeface="Arial"/>
                <a:ea typeface="Arial"/>
                <a:cs typeface="Arial"/>
                <a:sym typeface="Arial"/>
              </a:rPr>
              <a:t>Consistent Environment</a:t>
            </a:r>
            <a:r>
              <a:rPr lang="en-US" sz="1100" b="0" i="0" u="none" strike="noStrike" cap="none" baseline="0" dirty="0" smtClean="0">
                <a:solidFill>
                  <a:schemeClr val="dk1"/>
                </a:solidFill>
                <a:latin typeface="Arial"/>
                <a:ea typeface="Arial"/>
                <a:cs typeface="Arial"/>
                <a:sym typeface="Arial"/>
              </a:rPr>
              <a:t> </a:t>
            </a:r>
            <a:r>
              <a:rPr lang="mr-IN" sz="1100" b="0" i="0" u="none" strike="noStrike" cap="none" baseline="0" dirty="0" smtClean="0">
                <a:solidFill>
                  <a:schemeClr val="dk1"/>
                </a:solidFill>
                <a:latin typeface="Arial"/>
                <a:ea typeface="Arial"/>
                <a:cs typeface="Arial"/>
                <a:sym typeface="Arial"/>
              </a:rPr>
              <a:t>–</a:t>
            </a:r>
            <a:r>
              <a:rPr lang="en-US" sz="1100" b="0" i="0" u="none" strike="noStrike" cap="none" baseline="0" dirty="0" smtClean="0">
                <a:solidFill>
                  <a:schemeClr val="dk1"/>
                </a:solidFill>
                <a:latin typeface="Arial"/>
                <a:ea typeface="Arial"/>
                <a:cs typeface="Arial"/>
                <a:sym typeface="Arial"/>
              </a:rPr>
              <a:t> The runtime environment of the app is captured within the container.</a:t>
            </a:r>
            <a:endParaRPr lang="en-US" sz="1100" b="0" i="0" u="none" strike="noStrike" cap="none" dirty="0" smtClean="0">
              <a:solidFill>
                <a:schemeClr val="dk1"/>
              </a:solidFill>
              <a:latin typeface="Arial"/>
              <a:ea typeface="Arial"/>
              <a:cs typeface="Arial"/>
              <a:sym typeface="Arial"/>
            </a:endParaRPr>
          </a:p>
          <a:p>
            <a:pPr marL="0" marR="0" lvl="0" indent="0" algn="l" rtl="0">
              <a:spcBef>
                <a:spcPts val="0"/>
              </a:spcBef>
              <a:buClr>
                <a:schemeClr val="dk1"/>
              </a:buClr>
              <a:buSzPct val="25000"/>
              <a:buFont typeface="Arial"/>
              <a:buNone/>
            </a:pPr>
            <a:r>
              <a:rPr lang="en-US" sz="1100" b="0" i="0" u="none" strike="noStrike" cap="none" dirty="0" smtClean="0">
                <a:solidFill>
                  <a:schemeClr val="dk1"/>
                </a:solidFill>
                <a:latin typeface="Arial"/>
                <a:ea typeface="Arial"/>
                <a:cs typeface="Arial"/>
                <a:sym typeface="Arial"/>
              </a:rPr>
              <a:t>Dependency Management</a:t>
            </a:r>
            <a:r>
              <a:rPr lang="en-US" sz="1100" b="0" i="0" u="none" strike="noStrike" cap="none" baseline="0" dirty="0" smtClean="0">
                <a:solidFill>
                  <a:schemeClr val="dk1"/>
                </a:solidFill>
                <a:latin typeface="Arial"/>
                <a:ea typeface="Arial"/>
                <a:cs typeface="Arial"/>
                <a:sym typeface="Arial"/>
              </a:rPr>
              <a:t> </a:t>
            </a:r>
            <a:r>
              <a:rPr lang="mr-IN" sz="1100" b="0" i="0" u="none" strike="noStrike" cap="none" baseline="0" dirty="0" smtClean="0">
                <a:solidFill>
                  <a:schemeClr val="dk1"/>
                </a:solidFill>
                <a:latin typeface="Arial"/>
                <a:ea typeface="Arial"/>
                <a:cs typeface="Arial"/>
                <a:sym typeface="Arial"/>
              </a:rPr>
              <a:t>–</a:t>
            </a:r>
            <a:r>
              <a:rPr lang="en-US" sz="1100" b="0" i="0" u="none" strike="noStrike" cap="none" baseline="0" dirty="0" smtClean="0">
                <a:solidFill>
                  <a:schemeClr val="dk1"/>
                </a:solidFill>
                <a:latin typeface="Arial"/>
                <a:ea typeface="Arial"/>
                <a:cs typeface="Arial"/>
                <a:sym typeface="Arial"/>
              </a:rPr>
              <a:t> We don't want to worry about the Application's library dependencies, environments, configuration, settings and etc.</a:t>
            </a:r>
            <a:endParaRPr lang="en-US" sz="1100" b="0" i="0" u="none" strike="noStrike" cap="none" dirty="0" smtClean="0">
              <a:solidFill>
                <a:schemeClr val="dk1"/>
              </a:solidFill>
              <a:latin typeface="Arial"/>
              <a:ea typeface="Arial"/>
              <a:cs typeface="Arial"/>
              <a:sym typeface="Arial"/>
            </a:endParaRPr>
          </a:p>
          <a:p>
            <a:pPr marL="0" marR="0" lvl="0" indent="0" algn="l" rtl="0">
              <a:spcBef>
                <a:spcPts val="0"/>
              </a:spcBef>
              <a:buClr>
                <a:schemeClr val="dk1"/>
              </a:buClr>
              <a:buSzPct val="25000"/>
              <a:buFont typeface="Arial"/>
              <a:buNone/>
            </a:pPr>
            <a:endParaRPr lang="en-US" sz="1100" b="0" i="0" u="none" strike="noStrike" cap="none" dirty="0" smtClean="0">
              <a:solidFill>
                <a:schemeClr val="dk1"/>
              </a:solidFill>
              <a:latin typeface="Arial"/>
              <a:ea typeface="Arial"/>
              <a:cs typeface="Arial"/>
              <a:sym typeface="Arial"/>
            </a:endParaRPr>
          </a:p>
          <a:p>
            <a:pPr marL="0" marR="0" lvl="0" indent="0" algn="l" rtl="0">
              <a:spcBef>
                <a:spcPts val="0"/>
              </a:spcBef>
              <a:buClr>
                <a:schemeClr val="dk1"/>
              </a:buClr>
              <a:buSzPct val="25000"/>
              <a:buFont typeface="Arial"/>
              <a:buNone/>
            </a:pPr>
            <a:r>
              <a:rPr lang="en-US" sz="1100" b="0" i="0" u="none" strike="noStrike" cap="none" dirty="0" smtClean="0">
                <a:solidFill>
                  <a:schemeClr val="dk1"/>
                </a:solidFill>
                <a:latin typeface="Arial"/>
                <a:ea typeface="Arial"/>
                <a:cs typeface="Arial"/>
                <a:sym typeface="Arial"/>
              </a:rPr>
              <a:t>Declarative</a:t>
            </a:r>
            <a:r>
              <a:rPr lang="en-US" sz="1100" b="0" i="0" u="none" strike="noStrike" cap="none" baseline="0" dirty="0" smtClean="0">
                <a:solidFill>
                  <a:schemeClr val="dk1"/>
                </a:solidFill>
                <a:latin typeface="Arial"/>
                <a:ea typeface="Arial"/>
                <a:cs typeface="Arial"/>
                <a:sym typeface="Arial"/>
              </a:rPr>
              <a:t> Configuration  - </a:t>
            </a:r>
            <a:r>
              <a:rPr lang="en-US" sz="1100" b="0" i="0" u="none" strike="noStrike" cap="none" dirty="0" smtClean="0">
                <a:solidFill>
                  <a:schemeClr val="dk1"/>
                </a:solidFill>
                <a:latin typeface="Arial"/>
                <a:ea typeface="Arial"/>
                <a:cs typeface="Arial"/>
                <a:sym typeface="Arial"/>
              </a:rPr>
              <a:t>Orchestration also provide Declarative</a:t>
            </a:r>
            <a:r>
              <a:rPr lang="en-US" sz="1100" b="0" i="0" u="none" strike="noStrike" cap="none" baseline="0" dirty="0" smtClean="0">
                <a:solidFill>
                  <a:schemeClr val="dk1"/>
                </a:solidFill>
                <a:latin typeface="Arial"/>
                <a:ea typeface="Arial"/>
                <a:cs typeface="Arial"/>
                <a:sym typeface="Arial"/>
              </a:rPr>
              <a:t> Configuration which is to say that we just want to deploy our application and no matter which compute node in the cluster the container is being run on, we know that the container will function and behave correctly.</a:t>
            </a:r>
            <a:endParaRPr sz="1100" b="0" i="0" u="none" strike="noStrike" cap="none" dirty="0">
              <a:solidFill>
                <a:schemeClr val="dk1"/>
              </a:solidFill>
              <a:latin typeface="Arial"/>
              <a:ea typeface="Arial"/>
              <a:cs typeface="Arial"/>
              <a:sym typeface="Arial"/>
            </a:endParaRPr>
          </a:p>
        </p:txBody>
      </p:sp>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79908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fundamental problem</a:t>
            </a:r>
            <a:r>
              <a:rPr lang="en-US" baseline="0" dirty="0" smtClean="0"/>
              <a:t> with stateful applications running in containers is the ephemeral nature of containers. When the container comes up, any data that is accumulated is lost when the container goes away.</a:t>
            </a:r>
          </a:p>
          <a:p>
            <a:r>
              <a:rPr lang="en-US" baseline="0" dirty="0" smtClean="0"/>
              <a:t>The problem is running you need to run these container in production, you require some for high availability or data persistence.</a:t>
            </a:r>
            <a:endParaRPr lang="en-US" dirty="0" smtClean="0"/>
          </a:p>
          <a:p>
            <a:r>
              <a:rPr lang="en-US" dirty="0" smtClean="0"/>
              <a:t>Options</a:t>
            </a:r>
            <a:r>
              <a:rPr lang="mr-IN" dirty="0" smtClean="0"/>
              <a:t>…</a:t>
            </a:r>
            <a:endParaRPr lang="en-US" dirty="0" smtClean="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6</a:t>
            </a:fld>
            <a:endParaRPr lang="en-US" dirty="0"/>
          </a:p>
        </p:txBody>
      </p:sp>
    </p:spTree>
    <p:extLst>
      <p:ext uri="{BB962C8B-B14F-4D97-AF65-F5344CB8AC3E}">
        <p14:creationId xmlns:p14="http://schemas.microsoft.com/office/powerpoint/2010/main" val="1581015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In Mesos version 0.23.0, the ability to consume</a:t>
            </a:r>
            <a:r>
              <a:rPr lang="en-US" baseline="0" dirty="0" smtClean="0"/>
              <a:t> direct attached disk was introduced. You were able to carve out the necessary amount of disk that was available on a given host to allocate to your container.</a:t>
            </a:r>
          </a:p>
          <a:p>
            <a:pPr marL="171450" indent="-171450">
              <a:buFontTx/>
              <a:buChar char="-"/>
            </a:pPr>
            <a:r>
              <a:rPr lang="en-US" dirty="0" smtClean="0"/>
              <a:t>In Sept of</a:t>
            </a:r>
            <a:r>
              <a:rPr lang="en-US" baseline="0" dirty="0" smtClean="0"/>
              <a:t> 2015, the </a:t>
            </a:r>
            <a:r>
              <a:rPr lang="en-US" baseline="0" dirty="0" err="1" smtClean="0"/>
              <a:t>mesos</a:t>
            </a:r>
            <a:r>
              <a:rPr lang="en-US" baseline="0" dirty="0" smtClean="0"/>
              <a:t>-module-</a:t>
            </a:r>
            <a:r>
              <a:rPr lang="en-US" baseline="0" dirty="0" err="1" smtClean="0"/>
              <a:t>dvdi</a:t>
            </a:r>
            <a:r>
              <a:rPr lang="en-US" baseline="0" dirty="0" smtClean="0"/>
              <a:t> was created by the {code} team. The </a:t>
            </a:r>
            <a:r>
              <a:rPr lang="en-US" baseline="0" dirty="0" err="1" smtClean="0"/>
              <a:t>mesos</a:t>
            </a:r>
            <a:r>
              <a:rPr lang="en-US" baseline="0" dirty="0" smtClean="0"/>
              <a:t>-module-</a:t>
            </a:r>
            <a:r>
              <a:rPr lang="en-US" baseline="0" dirty="0" err="1" smtClean="0"/>
              <a:t>dvdi</a:t>
            </a:r>
            <a:r>
              <a:rPr lang="en-US" baseline="0" dirty="0" smtClean="0"/>
              <a:t> is a 3</a:t>
            </a:r>
            <a:r>
              <a:rPr lang="en-US" baseline="30000" dirty="0" smtClean="0"/>
              <a:t>rd</a:t>
            </a:r>
            <a:r>
              <a:rPr lang="en-US" baseline="0" dirty="0" smtClean="0"/>
              <a:t> party component that would you install and configure as an add-on to Mesos. It was implemented as a filesystem isolator and provided a hook to existing a Docker Volume Driver support.</a:t>
            </a:r>
          </a:p>
          <a:p>
            <a:pPr marL="171450" indent="-171450">
              <a:buFontTx/>
              <a:buChar char="-"/>
            </a:pPr>
            <a:r>
              <a:rPr lang="en-US" baseline="0" dirty="0" smtClean="0"/>
              <a:t>Then in Mesos 1.0, the </a:t>
            </a:r>
            <a:r>
              <a:rPr lang="en-US" baseline="0" dirty="0" err="1" smtClean="0"/>
              <a:t>mesos</a:t>
            </a:r>
            <a:r>
              <a:rPr lang="en-US" baseline="0" dirty="0" smtClean="0"/>
              <a:t>-module-</a:t>
            </a:r>
            <a:r>
              <a:rPr lang="en-US" baseline="0" dirty="0" err="1" smtClean="0"/>
              <a:t>dvdi</a:t>
            </a:r>
            <a:r>
              <a:rPr lang="en-US" baseline="0" dirty="0" smtClean="0"/>
              <a:t> was contributed upstream to Mesos and makes external volume support native to Mesos.</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7</a:t>
            </a:fld>
            <a:endParaRPr lang="en-US" dirty="0"/>
          </a:p>
        </p:txBody>
      </p:sp>
    </p:spTree>
    <p:extLst>
      <p:ext uri="{BB962C8B-B14F-4D97-AF65-F5344CB8AC3E}">
        <p14:creationId xmlns:p14="http://schemas.microsoft.com/office/powerpoint/2010/main" val="1234124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the {code} team enables external storage in Mesos is done via 2 projects. The first is through REX-Ray which is a vendor agnostic storage orchestration engine that implements the Docker Volume Driver Interface.</a:t>
            </a:r>
          </a:p>
          <a:p>
            <a:endParaRPr lang="en-US" baseline="0" dirty="0" smtClean="0"/>
          </a:p>
          <a:p>
            <a:r>
              <a:rPr lang="en-US" baseline="0" dirty="0" smtClean="0"/>
              <a:t>The second is the </a:t>
            </a:r>
            <a:r>
              <a:rPr lang="en-US" baseline="0" dirty="0" err="1" smtClean="0"/>
              <a:t>mesos</a:t>
            </a:r>
            <a:r>
              <a:rPr lang="en-US" baseline="0" dirty="0" smtClean="0"/>
              <a:t>-module-</a:t>
            </a:r>
            <a:r>
              <a:rPr lang="en-US" baseline="0" dirty="0" err="1" smtClean="0"/>
              <a:t>dvdi</a:t>
            </a:r>
            <a:r>
              <a:rPr lang="en-US" baseline="0" dirty="0" smtClean="0"/>
              <a:t> which we already had talked about and enables external storage for the Mesos universal </a:t>
            </a:r>
            <a:r>
              <a:rPr lang="en-US" baseline="0" dirty="0" err="1" smtClean="0"/>
              <a:t>containerizer</a:t>
            </a:r>
            <a:r>
              <a:rPr lang="en-US" baseline="0" dirty="0" smtClean="0"/>
              <a:t> and like I said previously was contributed back upstream to Mesos is natively available in 1.0 or higher.</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8</a:t>
            </a:fld>
            <a:endParaRPr lang="en-US" dirty="0"/>
          </a:p>
        </p:txBody>
      </p:sp>
    </p:spTree>
    <p:extLst>
      <p:ext uri="{BB962C8B-B14F-4D97-AF65-F5344CB8AC3E}">
        <p14:creationId xmlns:p14="http://schemas.microsoft.com/office/powerpoint/2010/main" val="132106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people are using DC/OS?</a:t>
            </a:r>
          </a:p>
          <a:p>
            <a:endParaRPr lang="en-US" dirty="0" smtClean="0"/>
          </a:p>
          <a:p>
            <a:r>
              <a:rPr lang="en-US" dirty="0" smtClean="0"/>
              <a:t>So as we all know, one of the awesome feature</a:t>
            </a:r>
            <a:r>
              <a:rPr lang="en-US" baseline="0" dirty="0" smtClean="0"/>
              <a:t> that DC/OS provides is being able to consume content or applications from their curated repo. DC/OS makes it extremely easy to provision applications/containers with local attached disk or external storage.</a:t>
            </a:r>
            <a:endParaRPr lang="en-US" dirty="0" smtClean="0"/>
          </a:p>
          <a:p>
            <a:endParaRPr lang="en-US" dirty="0" smtClean="0"/>
          </a:p>
          <a:p>
            <a:r>
              <a:rPr lang="en-US" dirty="0" smtClean="0"/>
              <a:t>It turns out that all DC/OS</a:t>
            </a:r>
            <a:r>
              <a:rPr lang="en-US" baseline="0" dirty="0" smtClean="0"/>
              <a:t> who are running persistent applications with external storage are all REX-Ray users as that is what is being used with under the covers.</a:t>
            </a:r>
            <a:endParaRPr lang="en-US" dirty="0"/>
          </a:p>
        </p:txBody>
      </p:sp>
      <p:sp>
        <p:nvSpPr>
          <p:cNvPr id="4" name="Slide Number Placeholder 3"/>
          <p:cNvSpPr>
            <a:spLocks noGrp="1"/>
          </p:cNvSpPr>
          <p:nvPr>
            <p:ph type="sldNum" sz="quarter" idx="10"/>
          </p:nvPr>
        </p:nvSpPr>
        <p:spPr/>
        <p:txBody>
          <a:bodyPr/>
          <a:lstStyle/>
          <a:p>
            <a:pPr>
              <a:defRPr/>
            </a:pPr>
            <a:fld id="{FA04BB6B-BEDE-48E4-970F-8DFC0D4B5AE7}" type="slidenum">
              <a:rPr lang="en-US" smtClean="0"/>
              <a:pPr>
                <a:defRPr/>
              </a:pPr>
              <a:t>9</a:t>
            </a:fld>
            <a:endParaRPr lang="en-US" dirty="0"/>
          </a:p>
        </p:txBody>
      </p:sp>
    </p:spTree>
    <p:extLst>
      <p:ext uri="{BB962C8B-B14F-4D97-AF65-F5344CB8AC3E}">
        <p14:creationId xmlns:p14="http://schemas.microsoft.com/office/powerpoint/2010/main" val="563729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9.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9.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1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1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0846" cy="5152976"/>
          </a:xfrm>
          <a:prstGeom prst="rect">
            <a:avLst/>
          </a:prstGeom>
        </p:spPr>
      </p:pic>
      <p:sp>
        <p:nvSpPr>
          <p:cNvPr id="9" name="Title Placeholder 21"/>
          <p:cNvSpPr>
            <a:spLocks noGrp="1"/>
          </p:cNvSpPr>
          <p:nvPr>
            <p:ph type="ctrTitle" hasCustomPrompt="1"/>
          </p:nvPr>
        </p:nvSpPr>
        <p:spPr>
          <a:xfrm>
            <a:off x="274319" y="290332"/>
            <a:ext cx="6286975"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6286975"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3987587708"/>
      </p:ext>
    </p:extLst>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65272"/>
            <a:ext cx="7955280" cy="640080"/>
          </a:xfrm>
          <a:prstGeom prst="rect">
            <a:avLst/>
          </a:prstGeom>
        </p:spPr>
        <p:txBody>
          <a:bodyPr lIns="0" rIns="0"/>
          <a:lstStyle>
            <a:lvl1pPr>
              <a:defRPr>
                <a:latin typeface="Arial" panose="020B0604020202020204" pitchFamily="34" charset="0"/>
                <a:cs typeface="Arial" panose="020B0604020202020204" pitchFamily="34" charset="0"/>
              </a:defRPr>
            </a:lvl1pPr>
          </a:lstStyle>
          <a:p>
            <a:r>
              <a:rPr lang="en-US" dirty="0" smtClean="0"/>
              <a:t>Click to edit content page title </a:t>
            </a:r>
            <a:endParaRPr lang="en-US" dirty="0"/>
          </a:p>
        </p:txBody>
      </p:sp>
      <p:sp>
        <p:nvSpPr>
          <p:cNvPr id="6" name="Content Placeholder 2"/>
          <p:cNvSpPr>
            <a:spLocks noGrp="1"/>
          </p:cNvSpPr>
          <p:nvPr>
            <p:ph sz="half" idx="13" hasCustomPrompt="1"/>
          </p:nvPr>
        </p:nvSpPr>
        <p:spPr>
          <a:xfrm>
            <a:off x="274320" y="1280160"/>
            <a:ext cx="3840480" cy="3200400"/>
          </a:xfrm>
          <a:prstGeom prst="rect">
            <a:avLst/>
          </a:prstGeom>
        </p:spPr>
        <p:txBody>
          <a:bodyPr wrap="square" lIns="0" tIns="0" rIns="0" bIns="0">
            <a:normAutofit/>
          </a:bodyPr>
          <a:lstStyle>
            <a:lvl1pPr>
              <a:defRPr lang="en-US" sz="2400" dirty="0" smtClean="0">
                <a:solidFill>
                  <a:schemeClr val="tx2"/>
                </a:solidFill>
                <a:latin typeface="+mn-lt"/>
                <a:cs typeface="Arial" panose="020B0604020202020204" pitchFamily="34" charset="0"/>
              </a:defRPr>
            </a:lvl1pPr>
            <a:lvl2pPr>
              <a:defRPr lang="en-US" sz="2200" dirty="0" smtClean="0">
                <a:solidFill>
                  <a:schemeClr val="tx2"/>
                </a:solidFill>
                <a:latin typeface="+mn-lt"/>
                <a:cs typeface="Arial" panose="020B0604020202020204" pitchFamily="34" charset="0"/>
              </a:defRPr>
            </a:lvl2pPr>
            <a:lvl3pPr>
              <a:defRPr lang="en-US" sz="2000" dirty="0" smtClean="0">
                <a:solidFill>
                  <a:schemeClr val="tx2"/>
                </a:solidFill>
                <a:latin typeface="+mn-lt"/>
                <a:cs typeface="Arial" panose="020B0604020202020204" pitchFamily="34" charset="0"/>
              </a:defRPr>
            </a:lvl3pPr>
            <a:lvl4pPr>
              <a:defRPr lang="en-US" sz="1800" dirty="0" smtClean="0">
                <a:solidFill>
                  <a:schemeClr val="tx2"/>
                </a:solidFill>
                <a:latin typeface="+mn-lt"/>
              </a:defRPr>
            </a:lvl4pPr>
            <a:lvl5pPr>
              <a:defRPr lang="en-US" sz="1600" dirty="0" smtClean="0">
                <a:solidFill>
                  <a:schemeClr val="tx2"/>
                </a:solidFill>
                <a:latin typeface="+mn-lt"/>
              </a:defRPr>
            </a:lvl5pPr>
          </a:lstStyle>
          <a:p>
            <a:pPr lvl="0"/>
            <a:r>
              <a:rPr lang="en-US" dirty="0" smtClean="0"/>
              <a:t>Click to edit text</a:t>
            </a:r>
          </a:p>
          <a:p>
            <a:pPr marL="573088" lvl="1" indent="-231775"/>
            <a:r>
              <a:rPr lang="en-US" dirty="0" smtClean="0"/>
              <a:t>Second level</a:t>
            </a:r>
          </a:p>
          <a:p>
            <a:pPr lvl="2"/>
            <a:r>
              <a:rPr lang="en-US" dirty="0" smtClean="0"/>
              <a:t>Third level</a:t>
            </a:r>
          </a:p>
          <a:p>
            <a:pPr lvl="3"/>
            <a:r>
              <a:rPr lang="en-US" dirty="0" smtClean="0"/>
              <a:t>Fourth</a:t>
            </a:r>
          </a:p>
          <a:p>
            <a:pPr lvl="4">
              <a:spcBef>
                <a:spcPts val="300"/>
              </a:spcBef>
              <a:spcAft>
                <a:spcPts val="0"/>
              </a:spcAft>
              <a:buClr>
                <a:srgbClr val="AAAAAA"/>
              </a:buClr>
            </a:pPr>
            <a:r>
              <a:rPr lang="en-US" dirty="0" smtClean="0"/>
              <a:t>Fifth</a:t>
            </a:r>
          </a:p>
        </p:txBody>
      </p:sp>
      <p:sp>
        <p:nvSpPr>
          <p:cNvPr id="7" name="Content Placeholder 2"/>
          <p:cNvSpPr>
            <a:spLocks noGrp="1"/>
          </p:cNvSpPr>
          <p:nvPr>
            <p:ph sz="half" idx="14" hasCustomPrompt="1"/>
          </p:nvPr>
        </p:nvSpPr>
        <p:spPr>
          <a:xfrm>
            <a:off x="4389120" y="1280160"/>
            <a:ext cx="3840480" cy="3200400"/>
          </a:xfrm>
          <a:prstGeom prst="rect">
            <a:avLst/>
          </a:prstGeom>
        </p:spPr>
        <p:txBody>
          <a:bodyPr wrap="square" lIns="0" tIns="0" rIns="0" bIns="0">
            <a:normAutofit/>
          </a:bodyPr>
          <a:lstStyle>
            <a:lvl1pPr>
              <a:defRPr lang="en-US" sz="2400" dirty="0" smtClean="0">
                <a:solidFill>
                  <a:schemeClr val="tx2"/>
                </a:solidFill>
                <a:latin typeface="+mn-lt"/>
                <a:cs typeface="Arial" panose="020B0604020202020204" pitchFamily="34" charset="0"/>
              </a:defRPr>
            </a:lvl1pPr>
            <a:lvl2pPr>
              <a:defRPr lang="en-US" sz="2200" dirty="0" smtClean="0">
                <a:solidFill>
                  <a:schemeClr val="tx2"/>
                </a:solidFill>
                <a:latin typeface="+mn-lt"/>
                <a:cs typeface="Arial" panose="020B0604020202020204" pitchFamily="34" charset="0"/>
              </a:defRPr>
            </a:lvl2pPr>
            <a:lvl3pPr>
              <a:defRPr lang="en-US" sz="2000" dirty="0" smtClean="0">
                <a:solidFill>
                  <a:schemeClr val="tx2"/>
                </a:solidFill>
                <a:latin typeface="+mn-lt"/>
                <a:cs typeface="Arial" panose="020B0604020202020204" pitchFamily="34" charset="0"/>
              </a:defRPr>
            </a:lvl3pPr>
            <a:lvl4pPr>
              <a:defRPr lang="en-US" sz="1800" dirty="0" smtClean="0">
                <a:solidFill>
                  <a:schemeClr val="tx2"/>
                </a:solidFill>
                <a:latin typeface="+mn-lt"/>
              </a:defRPr>
            </a:lvl4pPr>
            <a:lvl5pPr>
              <a:defRPr lang="en-US" sz="1600" dirty="0" smtClean="0">
                <a:solidFill>
                  <a:schemeClr val="tx2"/>
                </a:solidFill>
                <a:latin typeface="+mn-lt"/>
              </a:defRPr>
            </a:lvl5pPr>
          </a:lstStyle>
          <a:p>
            <a:pPr lvl="0"/>
            <a:r>
              <a:rPr lang="en-US" dirty="0" smtClean="0"/>
              <a:t>Click to edit text</a:t>
            </a:r>
          </a:p>
          <a:p>
            <a:pPr marL="573088" lvl="1" indent="-231775"/>
            <a:r>
              <a:rPr lang="en-US" dirty="0" smtClean="0"/>
              <a:t>Second level</a:t>
            </a:r>
          </a:p>
          <a:p>
            <a:pPr lvl="2"/>
            <a:r>
              <a:rPr lang="en-US" dirty="0" smtClean="0"/>
              <a:t>Third level</a:t>
            </a:r>
          </a:p>
          <a:p>
            <a:pPr lvl="3"/>
            <a:r>
              <a:rPr lang="en-US" dirty="0" smtClean="0"/>
              <a:t>Fourth</a:t>
            </a:r>
          </a:p>
          <a:p>
            <a:pPr lvl="4">
              <a:spcBef>
                <a:spcPts val="300"/>
              </a:spcBef>
              <a:spcAft>
                <a:spcPts val="0"/>
              </a:spcAft>
              <a:buClr>
                <a:srgbClr val="AAAAAA"/>
              </a:buClr>
            </a:pPr>
            <a:r>
              <a:rPr lang="en-US" dirty="0" smtClean="0"/>
              <a:t>Fifth</a:t>
            </a:r>
          </a:p>
        </p:txBody>
      </p:sp>
    </p:spTree>
    <p:extLst>
      <p:ext uri="{BB962C8B-B14F-4D97-AF65-F5344CB8AC3E}">
        <p14:creationId xmlns:p14="http://schemas.microsoft.com/office/powerpoint/2010/main" val="1024378676"/>
      </p:ext>
    </p:extLst>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6781" y="267705"/>
            <a:ext cx="4285279" cy="640080"/>
          </a:xfrm>
          <a:prstGeom prst="rect">
            <a:avLst/>
          </a:prstGeom>
        </p:spPr>
        <p:txBody>
          <a:bodyPr lIns="0" rIns="0"/>
          <a:lstStyle>
            <a:lvl1pPr>
              <a:defRPr>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274320" y="1280160"/>
            <a:ext cx="4283860" cy="3200400"/>
          </a:xfrm>
          <a:prstGeom prst="rect">
            <a:avLst/>
          </a:prstGeom>
        </p:spPr>
        <p:txBody>
          <a:bodyPr wrap="square" lIns="0" tIns="0" rIns="0" bIns="0">
            <a:normAutofit/>
          </a:bodyPr>
          <a:lstStyle>
            <a:lvl1pPr>
              <a:defRPr lang="en-US" sz="2400" dirty="0" smtClean="0">
                <a:solidFill>
                  <a:schemeClr val="tx2"/>
                </a:solidFill>
                <a:latin typeface="+mn-lt"/>
                <a:cs typeface="Arial" panose="020B0604020202020204" pitchFamily="34" charset="0"/>
              </a:defRPr>
            </a:lvl1pPr>
            <a:lvl2pPr>
              <a:defRPr lang="en-US" sz="2200" dirty="0" smtClean="0">
                <a:solidFill>
                  <a:schemeClr val="tx2"/>
                </a:solidFill>
                <a:latin typeface="+mn-lt"/>
                <a:cs typeface="Arial" panose="020B0604020202020204" pitchFamily="34" charset="0"/>
              </a:defRPr>
            </a:lvl2pPr>
            <a:lvl3pPr>
              <a:defRPr lang="en-US" sz="2000" dirty="0" smtClean="0">
                <a:solidFill>
                  <a:schemeClr val="tx2"/>
                </a:solidFill>
                <a:latin typeface="+mn-lt"/>
                <a:cs typeface="Arial" panose="020B0604020202020204" pitchFamily="34" charset="0"/>
              </a:defRPr>
            </a:lvl3pPr>
            <a:lvl4pPr>
              <a:defRPr lang="en-US" sz="1800" dirty="0" smtClean="0">
                <a:solidFill>
                  <a:schemeClr val="tx2"/>
                </a:solidFill>
                <a:latin typeface="+mn-lt"/>
              </a:defRPr>
            </a:lvl4pPr>
            <a:lvl5pPr>
              <a:defRPr lang="en-US" sz="1600" dirty="0" smtClean="0">
                <a:solidFill>
                  <a:schemeClr val="tx2"/>
                </a:solidFill>
                <a:latin typeface="+mn-lt"/>
              </a:defRPr>
            </a:lvl5pPr>
          </a:lstStyle>
          <a:p>
            <a:pPr lvl="0"/>
            <a:r>
              <a:rPr lang="en-US" dirty="0" smtClean="0"/>
              <a:t>Click to edit text</a:t>
            </a:r>
          </a:p>
          <a:p>
            <a:pPr marL="573088" lvl="1" indent="-231775"/>
            <a:r>
              <a:rPr lang="en-US" dirty="0" smtClean="0"/>
              <a:t>Second level</a:t>
            </a:r>
          </a:p>
          <a:p>
            <a:pPr lvl="2"/>
            <a:r>
              <a:rPr lang="en-US" dirty="0" smtClean="0"/>
              <a:t>Third level</a:t>
            </a:r>
          </a:p>
          <a:p>
            <a:pPr lvl="3"/>
            <a:r>
              <a:rPr lang="en-US" dirty="0" smtClean="0"/>
              <a:t>Fourth</a:t>
            </a:r>
          </a:p>
          <a:p>
            <a:pPr lvl="4">
              <a:spcBef>
                <a:spcPts val="300"/>
              </a:spcBef>
              <a:spcAft>
                <a:spcPts val="0"/>
              </a:spcAft>
              <a:buClr>
                <a:srgbClr val="AAAAAA"/>
              </a:buClr>
            </a:pPr>
            <a:r>
              <a:rPr lang="en-US" dirty="0" smtClean="0"/>
              <a:t>Fifth</a:t>
            </a:r>
          </a:p>
        </p:txBody>
      </p:sp>
    </p:spTree>
    <p:extLst>
      <p:ext uri="{BB962C8B-B14F-4D97-AF65-F5344CB8AC3E}">
        <p14:creationId xmlns:p14="http://schemas.microsoft.com/office/powerpoint/2010/main" val="1424754075"/>
      </p:ext>
    </p:extLst>
  </p:cSld>
  <p:clrMapOvr>
    <a:masterClrMapping/>
  </p:clrMapOvr>
  <p:transition spd="med">
    <p:wipe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267706"/>
            <a:ext cx="4865304" cy="486332"/>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274320" y="1280160"/>
            <a:ext cx="4297680" cy="3200400"/>
          </a:xfrm>
          <a:prstGeom prst="rect">
            <a:avLst/>
          </a:prstGeom>
        </p:spPr>
        <p:txBody>
          <a:bodyPr wrap="square" lIns="0" tIns="0" rIns="0" bIns="0">
            <a:normAutofit/>
          </a:bodyPr>
          <a:lstStyle>
            <a:lvl1pPr>
              <a:defRPr lang="en-US" sz="2400" dirty="0" smtClean="0">
                <a:solidFill>
                  <a:schemeClr val="tx2"/>
                </a:solidFill>
                <a:latin typeface="+mn-lt"/>
                <a:cs typeface="Arial" panose="020B0604020202020204" pitchFamily="34" charset="0"/>
              </a:defRPr>
            </a:lvl1pPr>
            <a:lvl2pPr>
              <a:defRPr lang="en-US" sz="2200" dirty="0" smtClean="0">
                <a:solidFill>
                  <a:schemeClr val="tx2"/>
                </a:solidFill>
                <a:latin typeface="+mn-lt"/>
                <a:cs typeface="Arial" panose="020B0604020202020204" pitchFamily="34" charset="0"/>
              </a:defRPr>
            </a:lvl2pPr>
            <a:lvl3pPr>
              <a:defRPr lang="en-US" sz="2000" dirty="0" smtClean="0">
                <a:solidFill>
                  <a:schemeClr val="tx2"/>
                </a:solidFill>
                <a:latin typeface="+mn-lt"/>
                <a:cs typeface="Arial" panose="020B0604020202020204" pitchFamily="34" charset="0"/>
              </a:defRPr>
            </a:lvl3pPr>
            <a:lvl4pPr>
              <a:defRPr lang="en-US" sz="1800" dirty="0" smtClean="0">
                <a:solidFill>
                  <a:schemeClr val="tx2"/>
                </a:solidFill>
                <a:latin typeface="+mn-lt"/>
              </a:defRPr>
            </a:lvl4pPr>
            <a:lvl5pPr>
              <a:defRPr lang="en-US" sz="1600" dirty="0" smtClean="0">
                <a:solidFill>
                  <a:schemeClr val="tx2"/>
                </a:solidFill>
                <a:latin typeface="+mn-lt"/>
              </a:defRPr>
            </a:lvl5pPr>
          </a:lstStyle>
          <a:p>
            <a:pPr lvl="0"/>
            <a:r>
              <a:rPr lang="en-US" dirty="0" smtClean="0"/>
              <a:t>Click to edit text</a:t>
            </a:r>
          </a:p>
          <a:p>
            <a:pPr marL="573088" lvl="1" indent="-231775"/>
            <a:r>
              <a:rPr lang="en-US" dirty="0" smtClean="0"/>
              <a:t>Second level</a:t>
            </a:r>
          </a:p>
          <a:p>
            <a:pPr lvl="2"/>
            <a:r>
              <a:rPr lang="en-US" dirty="0" smtClean="0"/>
              <a:t>Third level</a:t>
            </a:r>
          </a:p>
          <a:p>
            <a:pPr lvl="3"/>
            <a:r>
              <a:rPr lang="en-US" dirty="0" smtClean="0"/>
              <a:t>Fourth level</a:t>
            </a:r>
          </a:p>
          <a:p>
            <a:pPr lvl="4">
              <a:spcBef>
                <a:spcPts val="300"/>
              </a:spcBef>
              <a:spcAft>
                <a:spcPts val="0"/>
              </a:spcAft>
              <a:buClr>
                <a:srgbClr val="AAAAAA"/>
              </a:buClr>
            </a:pPr>
            <a:r>
              <a:rPr lang="en-US" dirty="0" smtClean="0"/>
              <a:t>Fifth</a:t>
            </a:r>
          </a:p>
        </p:txBody>
      </p:sp>
      <p:sp>
        <p:nvSpPr>
          <p:cNvPr id="5" name="Text Placeholder 7"/>
          <p:cNvSpPr>
            <a:spLocks noGrp="1"/>
          </p:cNvSpPr>
          <p:nvPr>
            <p:ph type="body" sz="quarter" idx="10" hasCustomPrompt="1"/>
          </p:nvPr>
        </p:nvSpPr>
        <p:spPr>
          <a:xfrm>
            <a:off x="274320" y="819150"/>
            <a:ext cx="4297680" cy="238842"/>
          </a:xfrm>
          <a:prstGeom prst="rect">
            <a:avLst/>
          </a:prstGeom>
        </p:spPr>
        <p:txBody>
          <a:bodyPr lIns="0" tIns="0" rIns="0" bIns="0"/>
          <a:lstStyle>
            <a:lvl1pPr marL="0" indent="0">
              <a:buNone/>
              <a:defRPr sz="2400" b="1">
                <a:solidFill>
                  <a:schemeClr val="tx2"/>
                </a:solidFill>
                <a:latin typeface="Arial" panose="020B0604020202020204" pitchFamily="34" charset="0"/>
                <a:cs typeface="Arial" panose="020B0604020202020204" pitchFamily="34" charset="0"/>
              </a:defRPr>
            </a:lvl1pPr>
          </a:lstStyle>
          <a:p>
            <a:pPr lvl="0"/>
            <a:r>
              <a:rPr lang="en-US" dirty="0" smtClean="0"/>
              <a:t>Subhead</a:t>
            </a:r>
            <a:endParaRPr lang="en-US" dirty="0"/>
          </a:p>
        </p:txBody>
      </p:sp>
    </p:spTree>
    <p:extLst>
      <p:ext uri="{BB962C8B-B14F-4D97-AF65-F5344CB8AC3E}">
        <p14:creationId xmlns:p14="http://schemas.microsoft.com/office/powerpoint/2010/main" val="3993007370"/>
      </p:ext>
    </p:extLst>
  </p:cSld>
  <p:clrMapOvr>
    <a:masterClrMapping/>
  </p:clrMapOvr>
  <p:transition spd="med">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267706"/>
            <a:ext cx="4297680" cy="664797"/>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274320" y="1554480"/>
            <a:ext cx="4297680" cy="3017520"/>
          </a:xfrm>
          <a:prstGeom prst="rect">
            <a:avLst/>
          </a:prstGeom>
        </p:spPr>
        <p:txBody>
          <a:bodyPr wrap="square" lIns="0" tIns="0" rIns="0" bIns="0">
            <a:normAutofit/>
          </a:bodyPr>
          <a:lstStyle>
            <a:lvl1pPr>
              <a:defRPr lang="en-US" sz="2400" dirty="0" smtClean="0">
                <a:solidFill>
                  <a:schemeClr val="tx2"/>
                </a:solidFill>
                <a:latin typeface="+mn-lt"/>
                <a:cs typeface="Arial" panose="020B0604020202020204" pitchFamily="34" charset="0"/>
              </a:defRPr>
            </a:lvl1pPr>
            <a:lvl2pPr>
              <a:defRPr lang="en-US" sz="2200" dirty="0" smtClean="0">
                <a:solidFill>
                  <a:schemeClr val="tx2"/>
                </a:solidFill>
                <a:latin typeface="+mn-lt"/>
                <a:cs typeface="Arial" panose="020B0604020202020204" pitchFamily="34" charset="0"/>
              </a:defRPr>
            </a:lvl2pPr>
            <a:lvl3pPr>
              <a:defRPr lang="en-US" sz="2000" dirty="0" smtClean="0">
                <a:solidFill>
                  <a:schemeClr val="tx2"/>
                </a:solidFill>
                <a:latin typeface="+mn-lt"/>
                <a:cs typeface="Arial" panose="020B0604020202020204" pitchFamily="34" charset="0"/>
              </a:defRPr>
            </a:lvl3pPr>
            <a:lvl4pPr>
              <a:defRPr lang="en-US" sz="1800" dirty="0" smtClean="0">
                <a:solidFill>
                  <a:schemeClr val="tx2"/>
                </a:solidFill>
                <a:latin typeface="+mn-lt"/>
              </a:defRPr>
            </a:lvl4pPr>
            <a:lvl5pPr>
              <a:defRPr lang="en-US" sz="1600" dirty="0" smtClean="0">
                <a:solidFill>
                  <a:schemeClr val="tx2"/>
                </a:solidFill>
                <a:latin typeface="+mn-lt"/>
              </a:defRPr>
            </a:lvl5pPr>
          </a:lstStyle>
          <a:p>
            <a:pPr lvl="0"/>
            <a:r>
              <a:rPr lang="en-US" dirty="0" smtClean="0"/>
              <a:t>Click to edit text</a:t>
            </a:r>
          </a:p>
          <a:p>
            <a:pPr marL="573088" lvl="1" indent="-231775"/>
            <a:r>
              <a:rPr lang="en-US" dirty="0" smtClean="0"/>
              <a:t>Second level</a:t>
            </a:r>
          </a:p>
          <a:p>
            <a:pPr lvl="2"/>
            <a:r>
              <a:rPr lang="en-US" dirty="0" smtClean="0"/>
              <a:t>Third level</a:t>
            </a:r>
          </a:p>
          <a:p>
            <a:pPr lvl="3"/>
            <a:r>
              <a:rPr lang="en-US" dirty="0" smtClean="0"/>
              <a:t>Fourth</a:t>
            </a:r>
          </a:p>
          <a:p>
            <a:pPr lvl="4">
              <a:spcBef>
                <a:spcPts val="300"/>
              </a:spcBef>
              <a:spcAft>
                <a:spcPts val="0"/>
              </a:spcAft>
              <a:buClr>
                <a:srgbClr val="AAAAAA"/>
              </a:buClr>
            </a:pPr>
            <a:r>
              <a:rPr lang="en-US" dirty="0" smtClean="0"/>
              <a:t>Fifth</a:t>
            </a:r>
          </a:p>
        </p:txBody>
      </p:sp>
      <p:sp>
        <p:nvSpPr>
          <p:cNvPr id="5" name="Text Placeholder 7"/>
          <p:cNvSpPr>
            <a:spLocks noGrp="1"/>
          </p:cNvSpPr>
          <p:nvPr>
            <p:ph type="body" sz="quarter" idx="10" hasCustomPrompt="1"/>
          </p:nvPr>
        </p:nvSpPr>
        <p:spPr>
          <a:xfrm>
            <a:off x="274320" y="1159646"/>
            <a:ext cx="4297680" cy="238842"/>
          </a:xfrm>
          <a:prstGeom prst="rect">
            <a:avLst/>
          </a:prstGeom>
        </p:spPr>
        <p:txBody>
          <a:bodyPr lIns="0" tIns="0" rIns="0" bIns="0"/>
          <a:lstStyle>
            <a:lvl1pPr marL="0" indent="0">
              <a:buNone/>
              <a:defRPr sz="2400" b="1">
                <a:solidFill>
                  <a:schemeClr val="tx2"/>
                </a:solidFill>
                <a:latin typeface="Arial" panose="020B0604020202020204" pitchFamily="34" charset="0"/>
                <a:cs typeface="Arial" panose="020B0604020202020204" pitchFamily="34" charset="0"/>
              </a:defRPr>
            </a:lvl1pPr>
          </a:lstStyle>
          <a:p>
            <a:pPr lvl="0"/>
            <a:r>
              <a:rPr lang="en-US" dirty="0" smtClean="0"/>
              <a:t>Subhead</a:t>
            </a:r>
            <a:endParaRPr lang="en-US" dirty="0"/>
          </a:p>
        </p:txBody>
      </p:sp>
    </p:spTree>
    <p:extLst>
      <p:ext uri="{BB962C8B-B14F-4D97-AF65-F5344CB8AC3E}">
        <p14:creationId xmlns:p14="http://schemas.microsoft.com/office/powerpoint/2010/main" val="78229640"/>
      </p:ext>
    </p:extLst>
  </p:cSld>
  <p:clrMapOvr>
    <a:masterClrMapping/>
  </p:clrMapOvr>
  <p:transition spd="med">
    <p:wipe dir="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_No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65272"/>
            <a:ext cx="7955280" cy="664797"/>
          </a:xfrm>
          <a:prstGeom prst="rect">
            <a:avLst/>
          </a:prstGeom>
        </p:spPr>
        <p:txBody>
          <a:bodyPr lIns="0" rIns="0"/>
          <a:lstStyle>
            <a:lvl1pPr>
              <a:defRPr>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Tree>
    <p:extLst>
      <p:ext uri="{BB962C8B-B14F-4D97-AF65-F5344CB8AC3E}">
        <p14:creationId xmlns:p14="http://schemas.microsoft.com/office/powerpoint/2010/main" val="1775402808"/>
      </p:ext>
    </p:extLst>
  </p:cSld>
  <p:clrMapOvr>
    <a:masterClrMapping/>
  </p:clrMapOvr>
  <p:transition spd="med">
    <p:wipe dir="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_Imag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56780"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cs typeface="Arial" panose="020B0604020202020204" pitchFamily="34" charset="0"/>
              </a:defRPr>
            </a:lvl1pPr>
          </a:lstStyle>
          <a:p>
            <a:r>
              <a:rPr lang="en-US" dirty="0" smtClean="0"/>
              <a:t>Click to edit divider slide title  </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239998301"/>
      </p:ext>
    </p:extLst>
  </p:cSld>
  <p:clrMapOvr>
    <a:masterClrMapping/>
  </p:clrMapOvr>
  <p:transition spd="med">
    <p:wipe dir="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_Imag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cs typeface="Arial" panose="020B0604020202020204" pitchFamily="34" charset="0"/>
              </a:defRPr>
            </a:lvl1pPr>
          </a:lstStyle>
          <a:p>
            <a:r>
              <a:rPr lang="en-US" dirty="0" smtClean="0"/>
              <a:t>Click to edit divider slide title  </a:t>
            </a:r>
            <a:endParaRPr lang="en-US"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4103083454"/>
      </p:ext>
    </p:extLst>
  </p:cSld>
  <p:clrMapOvr>
    <a:masterClrMapping/>
  </p:clrMapOvr>
  <p:transition spd="med">
    <p:wipe dir="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9156778" cy="5150688"/>
          </a:xfrm>
          <a:prstGeom prst="rect">
            <a:avLst/>
          </a:prstGeom>
        </p:spPr>
      </p:pic>
      <p:sp>
        <p:nvSpPr>
          <p:cNvPr id="7"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cs typeface="Arial" panose="020B0604020202020204" pitchFamily="34" charset="0"/>
              </a:defRPr>
            </a:lvl1pPr>
          </a:lstStyle>
          <a:p>
            <a:r>
              <a:rPr lang="en-US" dirty="0" smtClean="0"/>
              <a:t>Click to edit divider slide title  </a:t>
            </a:r>
            <a:endParaRPr lang="en-US" dirty="0"/>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92179296"/>
      </p:ext>
    </p:extLst>
  </p:cSld>
  <p:clrMapOvr>
    <a:masterClrMapping/>
  </p:clrMapOvr>
  <p:transition spd="med">
    <p:wipe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_Black">
    <p:bg>
      <p:bgPr>
        <a:solidFill>
          <a:schemeClr val="bg2"/>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1948936941"/>
      </p:ext>
    </p:extLst>
  </p:cSld>
  <p:clrMapOvr>
    <a:masterClrMapping/>
  </p:clrMapOvr>
  <p:transition spd="med">
    <p:wipe dir="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_Carbon">
    <p:bg>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2532675578"/>
      </p:ext>
    </p:extLst>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20" y="289726"/>
            <a:ext cx="6286974"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6286974"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417532562"/>
      </p:ext>
    </p:extLst>
  </p:cSld>
  <p:clrMapOvr>
    <a:masterClrMapping/>
  </p:clrMapOvr>
  <p:transition spd="med">
    <p:wipe dir="r"/>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_Granite">
    <p:bg>
      <p:bgPr>
        <a:solidFill>
          <a:srgbClr val="808080"/>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cs typeface="Arial" panose="020B0604020202020204" pitchFamily="34" charset="0"/>
              </a:defRPr>
            </a:lvl1pPr>
          </a:lstStyle>
          <a:p>
            <a:r>
              <a:rPr lang="en-US" dirty="0" smtClean="0"/>
              <a:t>Click to edit divider slide title  </a:t>
            </a:r>
            <a:endParaRPr lang="en-US" dirty="0"/>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00368" y="4838501"/>
            <a:ext cx="675925" cy="120540"/>
          </a:xfrm>
          <a:prstGeom prst="rect">
            <a:avLst/>
          </a:prstGeom>
        </p:spPr>
      </p:pic>
    </p:spTree>
    <p:extLst>
      <p:ext uri="{BB962C8B-B14F-4D97-AF65-F5344CB8AC3E}">
        <p14:creationId xmlns:p14="http://schemas.microsoft.com/office/powerpoint/2010/main" val="1497252019"/>
      </p:ext>
    </p:extLst>
  </p:cSld>
  <p:clrMapOvr>
    <a:masterClrMapping/>
  </p:clrMapOvr>
  <p:transition spd="med">
    <p:wipe dir="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ogo slide_Black">
    <p:bg>
      <p:bgPr>
        <a:solidFill>
          <a:schemeClr val="bg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826040191"/>
      </p:ext>
    </p:extLst>
  </p:cSld>
  <p:clrMapOvr>
    <a:masterClrMapping/>
  </p:clrMapOvr>
  <p:transition spd="med">
    <p:wipe dir="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Logo slide Carbon">
    <p:bg>
      <p:bgPr>
        <a:solidFill>
          <a:schemeClr val="tx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1869552161"/>
      </p:ext>
    </p:extLst>
  </p:cSld>
  <p:clrMapOvr>
    <a:masterClrMapping/>
  </p:clrMapOvr>
  <p:transition spd="med">
    <p:wipe dir="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Logo slide Granite">
    <p:bg>
      <p:bgPr>
        <a:solidFill>
          <a:srgbClr val="808080"/>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9161" y="2257138"/>
            <a:ext cx="3046048" cy="543212"/>
          </a:xfrm>
          <a:prstGeom prst="rect">
            <a:avLst/>
          </a:prstGeom>
        </p:spPr>
      </p:pic>
    </p:spTree>
    <p:extLst>
      <p:ext uri="{BB962C8B-B14F-4D97-AF65-F5344CB8AC3E}">
        <p14:creationId xmlns:p14="http://schemas.microsoft.com/office/powerpoint/2010/main" val="3266358696"/>
      </p:ext>
    </p:extLst>
  </p:cSld>
  <p:clrMapOvr>
    <a:masterClrMapping/>
  </p:clrMapOvr>
  <p:transition spd="med">
    <p:wipe dir="r"/>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_Imag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6" cy="5152976"/>
          </a:xfrm>
          <a:prstGeom prst="rect">
            <a:avLst/>
          </a:prstGeom>
        </p:spPr>
      </p:pic>
      <p:sp>
        <p:nvSpPr>
          <p:cNvPr id="7" name="Title Placeholder 21"/>
          <p:cNvSpPr>
            <a:spLocks noGrp="1"/>
          </p:cNvSpPr>
          <p:nvPr>
            <p:ph type="ctrTitle" hasCustomPrompt="1"/>
          </p:nvPr>
        </p:nvSpPr>
        <p:spPr>
          <a:xfrm>
            <a:off x="274319" y="290332"/>
            <a:ext cx="6286975"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10" name="Text Placeholder 12"/>
          <p:cNvSpPr>
            <a:spLocks noGrp="1"/>
          </p:cNvSpPr>
          <p:nvPr>
            <p:ph type="subTitle" idx="1" hasCustomPrompt="1"/>
          </p:nvPr>
        </p:nvSpPr>
        <p:spPr>
          <a:xfrm>
            <a:off x="274320" y="2252133"/>
            <a:ext cx="6286975" cy="369332"/>
          </a:xfrm>
          <a:prstGeom prst="rect">
            <a:avLst/>
          </a:prstGeom>
        </p:spPr>
        <p:txBody>
          <a:bodyPr wrap="square" lIns="0" tIns="0" rIns="0" bIns="0" anchor="t" anchorCtr="0">
            <a:spAutoFit/>
          </a:bodyPr>
          <a:lstStyle>
            <a:lvl1pPr marL="0" indent="0" algn="l">
              <a:buFont typeface="Wingdings" pitchFamily="2" charset="2"/>
              <a:buNone/>
              <a:defRPr sz="24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61294" y="3898232"/>
            <a:ext cx="2296617" cy="817511"/>
          </a:xfrm>
          <a:prstGeom prst="rect">
            <a:avLst/>
          </a:prstGeom>
        </p:spPr>
      </p:pic>
    </p:spTree>
    <p:extLst>
      <p:ext uri="{BB962C8B-B14F-4D97-AF65-F5344CB8AC3E}">
        <p14:creationId xmlns:p14="http://schemas.microsoft.com/office/powerpoint/2010/main" val="861483267"/>
      </p:ext>
    </p:extLst>
  </p:cSld>
  <p:clrMapOvr>
    <a:masterClrMapping/>
  </p:clrMapOvr>
  <p:transition spd="med">
    <p:wipe dir="r"/>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_Image 2">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10" name="Title Placeholder 21"/>
          <p:cNvSpPr>
            <a:spLocks noGrp="1"/>
          </p:cNvSpPr>
          <p:nvPr>
            <p:ph type="ctrTitle" hasCustomPrompt="1"/>
          </p:nvPr>
        </p:nvSpPr>
        <p:spPr>
          <a:xfrm>
            <a:off x="274320" y="289726"/>
            <a:ext cx="6286974" cy="1661993"/>
          </a:xfrm>
          <a:prstGeom prst="rect">
            <a:avLst/>
          </a:prstGeom>
        </p:spPr>
        <p:txBody>
          <a:bodyPr wrap="square" lIns="0" rIns="0" anchor="b" anchorCtr="0">
            <a:normAutofit/>
          </a:bodyPr>
          <a:lstStyle>
            <a:lvl1pPr>
              <a:defRPr lang="en-US" sz="5400" i="0" dirty="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pPr lvl="0">
              <a:lnSpc>
                <a:spcPct val="100000"/>
              </a:lnSpc>
              <a:spcAft>
                <a:spcPts val="0"/>
              </a:spcAft>
            </a:pPr>
            <a:r>
              <a:rPr lang="en-US" dirty="0" smtClean="0"/>
              <a:t>Click to edit</a:t>
            </a:r>
            <a:br>
              <a:rPr lang="en-US" dirty="0" smtClean="0"/>
            </a:br>
            <a:r>
              <a:rPr lang="en-US" dirty="0" smtClean="0"/>
              <a:t>title slide</a:t>
            </a:r>
          </a:p>
        </p:txBody>
      </p:sp>
      <p:sp>
        <p:nvSpPr>
          <p:cNvPr id="11" name="Text Placeholder 12"/>
          <p:cNvSpPr>
            <a:spLocks noGrp="1"/>
          </p:cNvSpPr>
          <p:nvPr>
            <p:ph type="subTitle" idx="1" hasCustomPrompt="1"/>
          </p:nvPr>
        </p:nvSpPr>
        <p:spPr>
          <a:xfrm>
            <a:off x="274320" y="2252133"/>
            <a:ext cx="6286974" cy="369332"/>
          </a:xfrm>
          <a:prstGeom prst="rect">
            <a:avLst/>
          </a:prstGeom>
        </p:spPr>
        <p:txBody>
          <a:bodyPr wrap="square" lIns="0" tIns="0" rIns="0" bIns="0" anchor="t" anchorCtr="0">
            <a:spAutoFit/>
          </a:bodyPr>
          <a:lstStyle>
            <a:lvl1pPr marL="0" indent="0" algn="l">
              <a:buFont typeface="Wingdings" pitchFamily="2" charset="2"/>
              <a:buNone/>
              <a:defRPr sz="24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61294" y="3898232"/>
            <a:ext cx="2296617" cy="817511"/>
          </a:xfrm>
          <a:prstGeom prst="rect">
            <a:avLst/>
          </a:prstGeom>
        </p:spPr>
      </p:pic>
    </p:spTree>
    <p:extLst>
      <p:ext uri="{BB962C8B-B14F-4D97-AF65-F5344CB8AC3E}">
        <p14:creationId xmlns:p14="http://schemas.microsoft.com/office/powerpoint/2010/main" val="614520395"/>
      </p:ext>
    </p:extLst>
  </p:cSld>
  <p:clrMapOvr>
    <a:masterClrMapping/>
  </p:clrMapOvr>
  <p:transition spd="med">
    <p:wipe dir="r"/>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60844" cy="5152975"/>
          </a:xfrm>
          <a:prstGeom prst="rect">
            <a:avLst/>
          </a:prstGeom>
        </p:spPr>
      </p:pic>
      <p:sp>
        <p:nvSpPr>
          <p:cNvPr id="10" name="Title Placeholder 21"/>
          <p:cNvSpPr>
            <a:spLocks noGrp="1"/>
          </p:cNvSpPr>
          <p:nvPr>
            <p:ph type="ctrTitle" hasCustomPrompt="1"/>
          </p:nvPr>
        </p:nvSpPr>
        <p:spPr>
          <a:xfrm>
            <a:off x="274319" y="288114"/>
            <a:ext cx="6286975"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11" name="Text Placeholder 12"/>
          <p:cNvSpPr>
            <a:spLocks noGrp="1"/>
          </p:cNvSpPr>
          <p:nvPr>
            <p:ph type="subTitle" idx="1" hasCustomPrompt="1"/>
          </p:nvPr>
        </p:nvSpPr>
        <p:spPr>
          <a:xfrm>
            <a:off x="274320" y="2252133"/>
            <a:ext cx="6286975" cy="369332"/>
          </a:xfrm>
          <a:prstGeom prst="rect">
            <a:avLst/>
          </a:prstGeom>
        </p:spPr>
        <p:txBody>
          <a:bodyPr wrap="square" lIns="0" tIns="0" rIns="0" bIns="0" anchor="t" anchorCtr="0">
            <a:spAutoFit/>
          </a:bodyPr>
          <a:lstStyle>
            <a:lvl1pPr marL="0" indent="0" algn="l">
              <a:buFont typeface="Wingdings" pitchFamily="2" charset="2"/>
              <a:buNone/>
              <a:defRPr sz="24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61294" y="3898232"/>
            <a:ext cx="2296617" cy="817511"/>
          </a:xfrm>
          <a:prstGeom prst="rect">
            <a:avLst/>
          </a:prstGeom>
        </p:spPr>
      </p:pic>
    </p:spTree>
    <p:extLst>
      <p:ext uri="{BB962C8B-B14F-4D97-AF65-F5344CB8AC3E}">
        <p14:creationId xmlns:p14="http://schemas.microsoft.com/office/powerpoint/2010/main" val="995420342"/>
      </p:ext>
    </p:extLst>
  </p:cSld>
  <p:clrMapOvr>
    <a:masterClrMapping/>
  </p:clrMapOvr>
  <p:transition spd="med">
    <p:wipe dir="r"/>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2_Title slide_Black">
    <p:spTree>
      <p:nvGrpSpPr>
        <p:cNvPr id="1" name=""/>
        <p:cNvGrpSpPr/>
        <p:nvPr/>
      </p:nvGrpSpPr>
      <p:grpSpPr>
        <a:xfrm>
          <a:off x="0" y="0"/>
          <a:ext cx="0" cy="0"/>
          <a:chOff x="0" y="0"/>
          <a:chExt cx="0" cy="0"/>
        </a:xfrm>
      </p:grpSpPr>
      <p:sp>
        <p:nvSpPr>
          <p:cNvPr id="6" name="Rectangle 5"/>
          <p:cNvSpPr/>
          <p:nvPr userDrawn="1"/>
        </p:nvSpPr>
        <p:spPr>
          <a:xfrm>
            <a:off x="0" y="0"/>
            <a:ext cx="9144000" cy="5150644"/>
          </a:xfrm>
          <a:prstGeom prst="rect">
            <a:avLst/>
          </a:prstGeom>
          <a:solidFill>
            <a:schemeClr val="bg2"/>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bg2"/>
              </a:solidFill>
              <a:latin typeface="+mn-lt"/>
            </a:endParaRPr>
          </a:p>
        </p:txBody>
      </p:sp>
      <p:pic>
        <p:nvPicPr>
          <p:cNvPr id="11" name="Picture 10" descr="cover x"/>
          <p:cNvPicPr>
            <a:picLocks noChangeAspect="1"/>
          </p:cNvPicPr>
          <p:nvPr userDrawn="1"/>
        </p:nvPicPr>
        <p:blipFill rotWithShape="1">
          <a:blip r:embed="rId2" cstate="print">
            <a:alphaModFix amt="29000"/>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8" name="Title Placeholder 21"/>
          <p:cNvSpPr>
            <a:spLocks noGrp="1"/>
          </p:cNvSpPr>
          <p:nvPr>
            <p:ph type="ctrTitle" hasCustomPrompt="1"/>
          </p:nvPr>
        </p:nvSpPr>
        <p:spPr>
          <a:xfrm>
            <a:off x="274320" y="289291"/>
            <a:ext cx="6286974"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9" name="Text Placeholder 12"/>
          <p:cNvSpPr>
            <a:spLocks noGrp="1"/>
          </p:cNvSpPr>
          <p:nvPr>
            <p:ph type="subTitle" idx="1" hasCustomPrompt="1"/>
          </p:nvPr>
        </p:nvSpPr>
        <p:spPr>
          <a:xfrm>
            <a:off x="274320" y="2252133"/>
            <a:ext cx="6286974" cy="369332"/>
          </a:xfrm>
          <a:prstGeom prst="rect">
            <a:avLst/>
          </a:prstGeom>
        </p:spPr>
        <p:txBody>
          <a:bodyPr wrap="square" lIns="0" tIns="0" rIns="0" bIns="0" anchor="t" anchorCtr="0">
            <a:spAutoFit/>
          </a:bodyPr>
          <a:lstStyle>
            <a:lvl1pPr marL="0" indent="0" algn="l">
              <a:buFont typeface="Wingdings" pitchFamily="2" charset="2"/>
              <a:buNone/>
              <a:defRPr sz="24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61294" y="3898232"/>
            <a:ext cx="2296617" cy="817511"/>
          </a:xfrm>
          <a:prstGeom prst="rect">
            <a:avLst/>
          </a:prstGeom>
        </p:spPr>
      </p:pic>
    </p:spTree>
    <p:extLst>
      <p:ext uri="{BB962C8B-B14F-4D97-AF65-F5344CB8AC3E}">
        <p14:creationId xmlns:p14="http://schemas.microsoft.com/office/powerpoint/2010/main" val="356133016"/>
      </p:ext>
    </p:extLst>
  </p:cSld>
  <p:clrMapOvr>
    <a:masterClrMapping/>
  </p:clrMapOvr>
  <p:transition spd="med">
    <p:wipe dir="r"/>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slide_Black">
    <p:spTree>
      <p:nvGrpSpPr>
        <p:cNvPr id="1" name=""/>
        <p:cNvGrpSpPr/>
        <p:nvPr/>
      </p:nvGrpSpPr>
      <p:grpSpPr>
        <a:xfrm>
          <a:off x="0" y="0"/>
          <a:ext cx="0" cy="0"/>
          <a:chOff x="0" y="0"/>
          <a:chExt cx="0" cy="0"/>
        </a:xfrm>
      </p:grpSpPr>
      <p:sp>
        <p:nvSpPr>
          <p:cNvPr id="6" name="Rectangle 5"/>
          <p:cNvSpPr/>
          <p:nvPr userDrawn="1"/>
        </p:nvSpPr>
        <p:spPr>
          <a:xfrm>
            <a:off x="0" y="0"/>
            <a:ext cx="9144000" cy="5150644"/>
          </a:xfrm>
          <a:prstGeom prst="rect">
            <a:avLst/>
          </a:prstGeom>
          <a:solidFill>
            <a:schemeClr val="bg2"/>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bg2"/>
              </a:solidFill>
              <a:latin typeface="+mn-lt"/>
            </a:endParaRPr>
          </a:p>
        </p:txBody>
      </p:sp>
      <p:sp>
        <p:nvSpPr>
          <p:cNvPr id="8" name="Title Placeholder 21"/>
          <p:cNvSpPr>
            <a:spLocks noGrp="1"/>
          </p:cNvSpPr>
          <p:nvPr>
            <p:ph type="ctrTitle" hasCustomPrompt="1"/>
          </p:nvPr>
        </p:nvSpPr>
        <p:spPr>
          <a:xfrm>
            <a:off x="274320" y="289291"/>
            <a:ext cx="6286974"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9" name="Text Placeholder 12"/>
          <p:cNvSpPr>
            <a:spLocks noGrp="1"/>
          </p:cNvSpPr>
          <p:nvPr>
            <p:ph type="subTitle" idx="1" hasCustomPrompt="1"/>
          </p:nvPr>
        </p:nvSpPr>
        <p:spPr>
          <a:xfrm>
            <a:off x="274320" y="2252133"/>
            <a:ext cx="6286974" cy="369332"/>
          </a:xfrm>
          <a:prstGeom prst="rect">
            <a:avLst/>
          </a:prstGeom>
        </p:spPr>
        <p:txBody>
          <a:bodyPr wrap="square" lIns="0" tIns="0" rIns="0" bIns="0" anchor="t" anchorCtr="0">
            <a:spAutoFit/>
          </a:bodyPr>
          <a:lstStyle>
            <a:lvl1pPr marL="0" indent="0" algn="l">
              <a:buFont typeface="Wingdings" pitchFamily="2" charset="2"/>
              <a:buNone/>
              <a:defRPr sz="24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61294" y="3898232"/>
            <a:ext cx="2296617" cy="817511"/>
          </a:xfrm>
          <a:prstGeom prst="rect">
            <a:avLst/>
          </a:prstGeom>
        </p:spPr>
      </p:pic>
    </p:spTree>
    <p:extLst>
      <p:ext uri="{BB962C8B-B14F-4D97-AF65-F5344CB8AC3E}">
        <p14:creationId xmlns:p14="http://schemas.microsoft.com/office/powerpoint/2010/main" val="1132077864"/>
      </p:ext>
    </p:extLst>
  </p:cSld>
  <p:clrMapOvr>
    <a:masterClrMapping/>
  </p:clrMapOvr>
  <p:transition spd="med">
    <p:wipe dir="r"/>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8" y="264629"/>
            <a:ext cx="7955280" cy="640080"/>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274319" y="1280160"/>
            <a:ext cx="7955279" cy="3200400"/>
          </a:xfrm>
          <a:prstGeom prst="rect">
            <a:avLst/>
          </a:prstGeom>
        </p:spPr>
        <p:txBody>
          <a:bodyPr wrap="square" lIns="0" tIns="0" rIns="0" bIns="0">
            <a:normAutofit/>
          </a:bodyPr>
          <a:lstStyle>
            <a:lvl1pPr marL="0" indent="0">
              <a:lnSpc>
                <a:spcPct val="100000"/>
              </a:lnSpc>
              <a:spcBef>
                <a:spcPts val="1200"/>
              </a:spcBef>
              <a:spcAft>
                <a:spcPts val="0"/>
              </a:spcAft>
              <a:buClr>
                <a:srgbClr val="AAAAAA"/>
              </a:buClr>
              <a:buFont typeface="Arial" pitchFamily="34" charset="0"/>
              <a:buNone/>
              <a:defRPr sz="2400">
                <a:solidFill>
                  <a:schemeClr val="tx2"/>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p:txBody>
      </p:sp>
    </p:spTree>
    <p:extLst>
      <p:ext uri="{BB962C8B-B14F-4D97-AF65-F5344CB8AC3E}">
        <p14:creationId xmlns:p14="http://schemas.microsoft.com/office/powerpoint/2010/main" val="127547828"/>
      </p:ext>
    </p:extLst>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_Image 3">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60844" cy="5152975"/>
          </a:xfrm>
          <a:prstGeom prst="rect">
            <a:avLst/>
          </a:prstGeom>
        </p:spPr>
      </p:pic>
      <p:sp>
        <p:nvSpPr>
          <p:cNvPr id="9" name="Title Placeholder 21"/>
          <p:cNvSpPr>
            <a:spLocks noGrp="1"/>
          </p:cNvSpPr>
          <p:nvPr>
            <p:ph type="ctrTitle" hasCustomPrompt="1"/>
          </p:nvPr>
        </p:nvSpPr>
        <p:spPr>
          <a:xfrm>
            <a:off x="274319" y="288114"/>
            <a:ext cx="6286975"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8" name="Text Placeholder 12"/>
          <p:cNvSpPr>
            <a:spLocks noGrp="1"/>
          </p:cNvSpPr>
          <p:nvPr>
            <p:ph type="subTitle" idx="1" hasCustomPrompt="1"/>
          </p:nvPr>
        </p:nvSpPr>
        <p:spPr>
          <a:xfrm>
            <a:off x="274320" y="2252133"/>
            <a:ext cx="6286975"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1282294959"/>
      </p:ext>
    </p:extLst>
  </p:cSld>
  <p:clrMapOvr>
    <a:masterClrMapping/>
  </p:clrMapOvr>
  <p:transition spd="med">
    <p:wipe dir="r"/>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65272"/>
            <a:ext cx="7955280" cy="640080"/>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274319" y="1280160"/>
            <a:ext cx="7955279" cy="320040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2400">
                <a:solidFill>
                  <a:schemeClr val="tx2"/>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2200">
                <a:solidFill>
                  <a:schemeClr val="tx2"/>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2000">
                <a:solidFill>
                  <a:schemeClr val="tx2"/>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800" baseline="0">
                <a:solidFill>
                  <a:schemeClr val="tx2"/>
                </a:solidFill>
                <a:latin typeface="+mn-lt"/>
              </a:defRPr>
            </a:lvl4pPr>
            <a:lvl5pPr>
              <a:spcBef>
                <a:spcPts val="300"/>
              </a:spcBef>
              <a:spcAft>
                <a:spcPts val="0"/>
              </a:spcAft>
              <a:buClr>
                <a:srgbClr val="AAAAAA"/>
              </a:buClr>
              <a:defRPr sz="1600">
                <a:solidFill>
                  <a:schemeClr val="tx2"/>
                </a:solidFill>
                <a:latin typeface="+mn-lt"/>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07665490"/>
      </p:ext>
    </p:extLst>
  </p:cSld>
  <p:clrMapOvr>
    <a:masterClrMapping/>
  </p:clrMapOvr>
  <p:transition spd="med">
    <p:wipe dir="r"/>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74319" y="1097280"/>
            <a:ext cx="7955280" cy="238842"/>
          </a:xfrm>
          <a:prstGeom prst="rect">
            <a:avLst/>
          </a:prstGeom>
        </p:spPr>
        <p:txBody>
          <a:bodyPr lIns="0" tIns="0" rIns="0" bIns="0"/>
          <a:lstStyle>
            <a:lvl1pPr marL="0" indent="0">
              <a:buNone/>
              <a:defRPr sz="2400" b="1">
                <a:solidFill>
                  <a:schemeClr val="tx2"/>
                </a:solidFill>
                <a:latin typeface="Arial" panose="020B0604020202020204" pitchFamily="34" charset="0"/>
                <a:cs typeface="Arial" panose="020B0604020202020204" pitchFamily="34" charset="0"/>
              </a:defRPr>
            </a:lvl1pPr>
          </a:lstStyle>
          <a:p>
            <a:pPr lvl="0"/>
            <a:r>
              <a:rPr lang="en-US" dirty="0" smtClean="0"/>
              <a:t>Subhead</a:t>
            </a:r>
            <a:endParaRPr lang="en-US" dirty="0"/>
          </a:p>
        </p:txBody>
      </p:sp>
      <p:sp>
        <p:nvSpPr>
          <p:cNvPr id="2" name="Title 1"/>
          <p:cNvSpPr>
            <a:spLocks noGrp="1"/>
          </p:cNvSpPr>
          <p:nvPr>
            <p:ph type="title" hasCustomPrompt="1"/>
          </p:nvPr>
        </p:nvSpPr>
        <p:spPr>
          <a:xfrm>
            <a:off x="274319" y="265271"/>
            <a:ext cx="7955280" cy="640080"/>
          </a:xfrm>
          <a:prstGeom prst="rect">
            <a:avLst/>
          </a:prstGeom>
        </p:spPr>
        <p:txBody>
          <a:bodyPr lIns="0" rIns="0">
            <a:normAutofit/>
          </a:bodyPr>
          <a:lstStyle>
            <a:lvl1pPr>
              <a:defRPr baseline="0">
                <a:latin typeface="Arial" panose="020B0604020202020204" pitchFamily="34" charset="0"/>
                <a:cs typeface="Arial" panose="020B0604020202020204" pitchFamily="34" charset="0"/>
              </a:defRPr>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274320" y="1554480"/>
            <a:ext cx="7955280" cy="301752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2400">
                <a:solidFill>
                  <a:schemeClr val="tx2"/>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2200">
                <a:solidFill>
                  <a:schemeClr val="tx2"/>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2000">
                <a:solidFill>
                  <a:schemeClr val="tx2"/>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800" baseline="0">
                <a:solidFill>
                  <a:schemeClr val="tx2"/>
                </a:solidFill>
                <a:latin typeface="+mj-lt"/>
              </a:defRPr>
            </a:lvl4pPr>
            <a:lvl5pPr>
              <a:spcBef>
                <a:spcPts val="300"/>
              </a:spcBef>
              <a:spcAft>
                <a:spcPts val="0"/>
              </a:spcAft>
              <a:buClr>
                <a:srgbClr val="AAAAAA"/>
              </a:buClr>
              <a:defRPr sz="1600" baseline="0">
                <a:solidFill>
                  <a:schemeClr val="tx2"/>
                </a:solidFill>
                <a:latin typeface="+mn-lt"/>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1360899"/>
      </p:ext>
    </p:extLst>
  </p:cSld>
  <p:clrMapOvr>
    <a:masterClrMapping/>
  </p:clrMapOvr>
  <p:transition spd="med">
    <p:wipe dir="r"/>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65272"/>
            <a:ext cx="7955280" cy="640080"/>
          </a:xfrm>
          <a:prstGeom prst="rect">
            <a:avLst/>
          </a:prstGeom>
        </p:spPr>
        <p:txBody>
          <a:bodyPr lIns="0" rIns="0"/>
          <a:lstStyle>
            <a:lvl1pPr>
              <a:defRPr>
                <a:latin typeface="Arial" panose="020B0604020202020204" pitchFamily="34" charset="0"/>
                <a:cs typeface="Arial" panose="020B0604020202020204" pitchFamily="34" charset="0"/>
              </a:defRPr>
            </a:lvl1pPr>
          </a:lstStyle>
          <a:p>
            <a:r>
              <a:rPr lang="en-US" dirty="0" smtClean="0"/>
              <a:t>Click to edit content page title </a:t>
            </a:r>
            <a:endParaRPr lang="en-US" dirty="0"/>
          </a:p>
        </p:txBody>
      </p:sp>
      <p:sp>
        <p:nvSpPr>
          <p:cNvPr id="6" name="Content Placeholder 2"/>
          <p:cNvSpPr>
            <a:spLocks noGrp="1"/>
          </p:cNvSpPr>
          <p:nvPr>
            <p:ph sz="half" idx="13" hasCustomPrompt="1"/>
          </p:nvPr>
        </p:nvSpPr>
        <p:spPr>
          <a:xfrm>
            <a:off x="274320" y="1280160"/>
            <a:ext cx="3840480" cy="3200400"/>
          </a:xfrm>
          <a:prstGeom prst="rect">
            <a:avLst/>
          </a:prstGeom>
        </p:spPr>
        <p:txBody>
          <a:bodyPr wrap="square" lIns="0" tIns="0" rIns="0" bIns="0">
            <a:normAutofit/>
          </a:bodyPr>
          <a:lstStyle>
            <a:lvl1pPr>
              <a:lnSpc>
                <a:spcPct val="100000"/>
              </a:lnSpc>
              <a:spcBef>
                <a:spcPts val="1200"/>
              </a:spcBef>
              <a:spcAft>
                <a:spcPts val="0"/>
              </a:spcAft>
              <a:buClr>
                <a:srgbClr val="AAAAAA"/>
              </a:buClr>
              <a:defRPr sz="2400" b="0">
                <a:solidFill>
                  <a:schemeClr val="tx2"/>
                </a:solidFill>
                <a:latin typeface="Arial" panose="020B0604020202020204" pitchFamily="34" charset="0"/>
                <a:cs typeface="Arial" panose="020B0604020202020204" pitchFamily="34" charset="0"/>
              </a:defRPr>
            </a:lvl1pPr>
            <a:lvl2pPr marL="574675" indent="-231775">
              <a:lnSpc>
                <a:spcPct val="100000"/>
              </a:lnSpc>
              <a:spcBef>
                <a:spcPts val="300"/>
              </a:spcBef>
              <a:spcAft>
                <a:spcPts val="0"/>
              </a:spcAft>
              <a:buClr>
                <a:srgbClr val="AAAAAA"/>
              </a:buClr>
              <a:defRPr sz="2200" b="0">
                <a:solidFill>
                  <a:schemeClr val="tx2"/>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2000" b="0">
                <a:solidFill>
                  <a:schemeClr val="tx2"/>
                </a:solidFill>
                <a:latin typeface="Arial" panose="020B0604020202020204" pitchFamily="34" charset="0"/>
                <a:cs typeface="Arial" panose="020B0604020202020204" pitchFamily="34" charset="0"/>
              </a:defRPr>
            </a:lvl3pPr>
            <a:lvl4pPr>
              <a:defRPr sz="1800" b="0">
                <a:solidFill>
                  <a:schemeClr val="tx2"/>
                </a:solidFill>
                <a:latin typeface="+mn-lt"/>
              </a:defRPr>
            </a:lvl4pPr>
            <a:lvl5pPr>
              <a:buClr>
                <a:schemeClr val="tx2"/>
              </a:buClr>
              <a:defRPr sz="1800" b="0">
                <a:solidFill>
                  <a:schemeClr val="tx2"/>
                </a:solidFill>
                <a:latin typeface="+mn-lt"/>
              </a:defRPr>
            </a:lvl5pPr>
            <a:lvl6pPr>
              <a:defRPr sz="1800"/>
            </a:lvl6pPr>
            <a:lvl7pPr>
              <a:defRPr sz="1800"/>
            </a:lvl7pPr>
            <a:lvl8pPr>
              <a:defRPr sz="1800" baseline="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a:t>
            </a:r>
          </a:p>
          <a:p>
            <a:pPr lvl="4"/>
            <a:r>
              <a:rPr lang="en-US" dirty="0" smtClean="0"/>
              <a:t>Fifth</a:t>
            </a:r>
          </a:p>
        </p:txBody>
      </p:sp>
      <p:sp>
        <p:nvSpPr>
          <p:cNvPr id="7" name="Content Placeholder 2"/>
          <p:cNvSpPr>
            <a:spLocks noGrp="1"/>
          </p:cNvSpPr>
          <p:nvPr>
            <p:ph sz="half" idx="14" hasCustomPrompt="1"/>
          </p:nvPr>
        </p:nvSpPr>
        <p:spPr>
          <a:xfrm>
            <a:off x="4389120" y="1280160"/>
            <a:ext cx="3840480" cy="3200400"/>
          </a:xfrm>
          <a:prstGeom prst="rect">
            <a:avLst/>
          </a:prstGeom>
        </p:spPr>
        <p:txBody>
          <a:bodyPr wrap="square" lIns="0" tIns="0" rIns="0" bIns="0">
            <a:normAutofit/>
          </a:bodyPr>
          <a:lstStyle>
            <a:lvl1pPr>
              <a:defRPr lang="en-US" sz="2400" b="0" dirty="0" smtClean="0">
                <a:solidFill>
                  <a:schemeClr val="tx2"/>
                </a:solidFill>
                <a:latin typeface="Arial" panose="020B0604020202020204" pitchFamily="34" charset="0"/>
                <a:cs typeface="Arial" panose="020B0604020202020204" pitchFamily="34" charset="0"/>
              </a:defRPr>
            </a:lvl1pPr>
            <a:lvl2pPr>
              <a:defRPr lang="en-US" sz="2200" b="0" dirty="0" smtClean="0">
                <a:solidFill>
                  <a:schemeClr val="tx2"/>
                </a:solidFill>
                <a:latin typeface="Arial" panose="020B0604020202020204" pitchFamily="34" charset="0"/>
                <a:cs typeface="Arial" panose="020B0604020202020204" pitchFamily="34" charset="0"/>
              </a:defRPr>
            </a:lvl2pPr>
            <a:lvl3pPr>
              <a:defRPr lang="en-US" sz="2000" b="0" dirty="0" smtClean="0">
                <a:solidFill>
                  <a:schemeClr val="tx2"/>
                </a:solidFill>
                <a:latin typeface="Arial" panose="020B0604020202020204" pitchFamily="34" charset="0"/>
                <a:cs typeface="Arial" panose="020B0604020202020204" pitchFamily="34" charset="0"/>
              </a:defRPr>
            </a:lvl3pPr>
            <a:lvl4pPr>
              <a:defRPr lang="en-US" sz="1800" b="0" dirty="0" smtClean="0">
                <a:solidFill>
                  <a:schemeClr val="tx2"/>
                </a:solidFill>
                <a:latin typeface="+mn-lt"/>
              </a:defRPr>
            </a:lvl4pPr>
            <a:lvl5pPr>
              <a:defRPr lang="en-US" b="0" dirty="0" smtClean="0">
                <a:solidFill>
                  <a:schemeClr val="tx2"/>
                </a:solidFill>
                <a:latin typeface="+mn-lt"/>
              </a:defRPr>
            </a:lvl5pPr>
          </a:lstStyle>
          <a:p>
            <a:pPr lvl="0"/>
            <a:r>
              <a:rPr lang="en-US" dirty="0" smtClean="0"/>
              <a:t>Click to edit text</a:t>
            </a:r>
          </a:p>
          <a:p>
            <a:pPr lvl="1" indent="-231775"/>
            <a:r>
              <a:rPr lang="en-US" dirty="0" smtClean="0"/>
              <a:t>Second level</a:t>
            </a:r>
          </a:p>
          <a:p>
            <a:pPr lvl="2"/>
            <a:r>
              <a:rPr lang="en-US" dirty="0" smtClean="0"/>
              <a:t>Third level</a:t>
            </a:r>
          </a:p>
          <a:p>
            <a:pPr lvl="3"/>
            <a:r>
              <a:rPr lang="en-US" dirty="0" smtClean="0"/>
              <a:t>Fourth</a:t>
            </a:r>
          </a:p>
          <a:p>
            <a:pPr lvl="4">
              <a:buClr>
                <a:schemeClr val="tx2"/>
              </a:buClr>
            </a:pPr>
            <a:r>
              <a:rPr lang="en-US" dirty="0" smtClean="0"/>
              <a:t>Fifth</a:t>
            </a:r>
          </a:p>
        </p:txBody>
      </p:sp>
    </p:spTree>
    <p:extLst>
      <p:ext uri="{BB962C8B-B14F-4D97-AF65-F5344CB8AC3E}">
        <p14:creationId xmlns:p14="http://schemas.microsoft.com/office/powerpoint/2010/main" val="1441426845"/>
      </p:ext>
    </p:extLst>
  </p:cSld>
  <p:clrMapOvr>
    <a:masterClrMapping/>
  </p:clrMapOvr>
  <p:transition spd="med">
    <p:wipe dir="r"/>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6781" y="267705"/>
            <a:ext cx="4285279" cy="640080"/>
          </a:xfrm>
          <a:prstGeom prst="rect">
            <a:avLst/>
          </a:prstGeom>
        </p:spPr>
        <p:txBody>
          <a:bodyPr lIns="0" rIns="0"/>
          <a:lstStyle>
            <a:lvl1pPr>
              <a:defRPr>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
        <p:nvSpPr>
          <p:cNvPr id="8" name="Content Placeholder 2"/>
          <p:cNvSpPr>
            <a:spLocks noGrp="1"/>
          </p:cNvSpPr>
          <p:nvPr>
            <p:ph sz="half" idx="13" hasCustomPrompt="1"/>
          </p:nvPr>
        </p:nvSpPr>
        <p:spPr>
          <a:xfrm>
            <a:off x="274320" y="1280160"/>
            <a:ext cx="4283860" cy="3200400"/>
          </a:xfrm>
          <a:prstGeom prst="rect">
            <a:avLst/>
          </a:prstGeom>
        </p:spPr>
        <p:txBody>
          <a:bodyPr wrap="square" lIns="0" tIns="0" rIns="0" bIns="0">
            <a:normAutofit/>
          </a:bodyPr>
          <a:lstStyle>
            <a:lvl1pPr>
              <a:defRPr lang="en-US" sz="2400" b="0" dirty="0" smtClean="0">
                <a:solidFill>
                  <a:schemeClr val="tx2"/>
                </a:solidFill>
                <a:latin typeface="Arial" panose="020B0604020202020204" pitchFamily="34" charset="0"/>
                <a:cs typeface="Arial" panose="020B0604020202020204" pitchFamily="34" charset="0"/>
              </a:defRPr>
            </a:lvl1pPr>
            <a:lvl2pPr>
              <a:defRPr lang="en-US" sz="2200" b="0" dirty="0" smtClean="0">
                <a:solidFill>
                  <a:schemeClr val="tx2"/>
                </a:solidFill>
                <a:latin typeface="Arial" panose="020B0604020202020204" pitchFamily="34" charset="0"/>
                <a:cs typeface="Arial" panose="020B0604020202020204" pitchFamily="34" charset="0"/>
              </a:defRPr>
            </a:lvl2pPr>
            <a:lvl3pPr>
              <a:defRPr lang="en-US" sz="2000" b="0" dirty="0" smtClean="0">
                <a:solidFill>
                  <a:schemeClr val="tx2"/>
                </a:solidFill>
                <a:latin typeface="Arial" panose="020B0604020202020204" pitchFamily="34" charset="0"/>
                <a:cs typeface="Arial" panose="020B0604020202020204" pitchFamily="34" charset="0"/>
              </a:defRPr>
            </a:lvl3pPr>
            <a:lvl4pPr>
              <a:defRPr sz="1800">
                <a:solidFill>
                  <a:schemeClr val="tx2"/>
                </a:solidFill>
              </a:defRPr>
            </a:lvl4pPr>
            <a:lvl5pPr>
              <a:buClr>
                <a:schemeClr val="tx2"/>
              </a:buClr>
              <a:defRPr sz="1600">
                <a:solidFill>
                  <a:schemeClr val="tx2"/>
                </a:solidFill>
              </a:defRPr>
            </a:lvl5pPr>
          </a:lstStyle>
          <a:p>
            <a:pPr lvl="0"/>
            <a:r>
              <a:rPr lang="en-US" dirty="0" smtClean="0"/>
              <a:t>Click to edit text</a:t>
            </a:r>
          </a:p>
          <a:p>
            <a:pPr lvl="1" indent="-231775"/>
            <a:r>
              <a:rPr lang="en-US" dirty="0" smtClean="0"/>
              <a:t>Second level</a:t>
            </a:r>
          </a:p>
          <a:p>
            <a:pPr lvl="2"/>
            <a:r>
              <a:rPr lang="en-US" dirty="0" smtClean="0"/>
              <a:t>Third level</a:t>
            </a:r>
          </a:p>
          <a:p>
            <a:pPr lvl="3"/>
            <a:r>
              <a:rPr lang="en-US" dirty="0" smtClean="0"/>
              <a:t>Fourth</a:t>
            </a:r>
          </a:p>
          <a:p>
            <a:pPr lvl="4"/>
            <a:r>
              <a:rPr lang="en-US" dirty="0" smtClean="0"/>
              <a:t>Fifth</a:t>
            </a:r>
          </a:p>
        </p:txBody>
      </p:sp>
    </p:spTree>
    <p:extLst>
      <p:ext uri="{BB962C8B-B14F-4D97-AF65-F5344CB8AC3E}">
        <p14:creationId xmlns:p14="http://schemas.microsoft.com/office/powerpoint/2010/main" val="297962108"/>
      </p:ext>
    </p:extLst>
  </p:cSld>
  <p:clrMapOvr>
    <a:masterClrMapping/>
  </p:clrMapOvr>
  <p:transition spd="med">
    <p:wipe dir="r"/>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267706"/>
            <a:ext cx="4865304" cy="486332"/>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274320" y="1280160"/>
            <a:ext cx="4297680" cy="3200400"/>
          </a:xfrm>
          <a:prstGeom prst="rect">
            <a:avLst/>
          </a:prstGeom>
        </p:spPr>
        <p:txBody>
          <a:bodyPr wrap="square" lIns="0" tIns="0" rIns="0" bIns="0">
            <a:normAutofit/>
          </a:bodyPr>
          <a:lstStyle>
            <a:lvl1pPr>
              <a:defRPr lang="en-US" sz="2400" b="0" dirty="0" smtClean="0">
                <a:solidFill>
                  <a:schemeClr val="tx2"/>
                </a:solidFill>
                <a:latin typeface="Arial" panose="020B0604020202020204" pitchFamily="34" charset="0"/>
                <a:cs typeface="Arial" panose="020B0604020202020204" pitchFamily="34" charset="0"/>
              </a:defRPr>
            </a:lvl1pPr>
            <a:lvl2pPr>
              <a:defRPr lang="en-US" sz="2200" b="0" dirty="0" smtClean="0">
                <a:solidFill>
                  <a:schemeClr val="tx2"/>
                </a:solidFill>
                <a:latin typeface="Arial" panose="020B0604020202020204" pitchFamily="34" charset="0"/>
                <a:cs typeface="Arial" panose="020B0604020202020204" pitchFamily="34" charset="0"/>
              </a:defRPr>
            </a:lvl2pPr>
            <a:lvl3pPr>
              <a:defRPr lang="en-US" sz="2000" b="0" dirty="0" smtClean="0">
                <a:solidFill>
                  <a:schemeClr val="tx2"/>
                </a:solidFill>
                <a:latin typeface="Arial" panose="020B0604020202020204" pitchFamily="34" charset="0"/>
                <a:cs typeface="Arial" panose="020B0604020202020204" pitchFamily="34" charset="0"/>
              </a:defRPr>
            </a:lvl3pPr>
            <a:lvl4pPr>
              <a:defRPr lang="en-US" sz="1800" dirty="0" smtClean="0">
                <a:solidFill>
                  <a:schemeClr val="tx2"/>
                </a:solidFill>
              </a:defRPr>
            </a:lvl4pPr>
            <a:lvl5pPr>
              <a:buClr>
                <a:schemeClr val="tx2"/>
              </a:buClr>
              <a:defRPr>
                <a:solidFill>
                  <a:schemeClr val="tx2"/>
                </a:solidFill>
                <a:latin typeface="+mn-lt"/>
              </a:defRPr>
            </a:lvl5pPr>
          </a:lstStyle>
          <a:p>
            <a:pPr lvl="0"/>
            <a:r>
              <a:rPr lang="en-US" dirty="0" smtClean="0"/>
              <a:t>Click to edit text</a:t>
            </a:r>
          </a:p>
          <a:p>
            <a:pPr lvl="1" indent="-231775"/>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 Placeholder 7"/>
          <p:cNvSpPr>
            <a:spLocks noGrp="1"/>
          </p:cNvSpPr>
          <p:nvPr>
            <p:ph type="body" sz="quarter" idx="10" hasCustomPrompt="1"/>
          </p:nvPr>
        </p:nvSpPr>
        <p:spPr>
          <a:xfrm>
            <a:off x="274320" y="819150"/>
            <a:ext cx="4297680" cy="238842"/>
          </a:xfrm>
          <a:prstGeom prst="rect">
            <a:avLst/>
          </a:prstGeom>
        </p:spPr>
        <p:txBody>
          <a:bodyPr lIns="0" tIns="0" rIns="0" bIns="0"/>
          <a:lstStyle>
            <a:lvl1pPr marL="0" indent="0">
              <a:buNone/>
              <a:defRPr sz="2400" b="1">
                <a:solidFill>
                  <a:schemeClr val="tx2"/>
                </a:solidFill>
                <a:latin typeface="Arial" panose="020B0604020202020204" pitchFamily="34" charset="0"/>
                <a:cs typeface="Arial" panose="020B0604020202020204" pitchFamily="34" charset="0"/>
              </a:defRPr>
            </a:lvl1pPr>
          </a:lstStyle>
          <a:p>
            <a:pPr lvl="0"/>
            <a:r>
              <a:rPr lang="en-US" dirty="0" smtClean="0"/>
              <a:t>Subhead</a:t>
            </a:r>
            <a:endParaRPr lang="en-US" dirty="0"/>
          </a:p>
        </p:txBody>
      </p:sp>
    </p:spTree>
    <p:extLst>
      <p:ext uri="{BB962C8B-B14F-4D97-AF65-F5344CB8AC3E}">
        <p14:creationId xmlns:p14="http://schemas.microsoft.com/office/powerpoint/2010/main" val="2064767999"/>
      </p:ext>
    </p:extLst>
  </p:cSld>
  <p:clrMapOvr>
    <a:masterClrMapping/>
  </p:clrMapOvr>
  <p:transition spd="med">
    <p:wipe dir="r"/>
  </p:transition>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274320" y="267706"/>
            <a:ext cx="4297680" cy="664797"/>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smtClean="0"/>
              <a:t>Click to edit content </a:t>
            </a:r>
            <a:br>
              <a:rPr lang="en-US" dirty="0" smtClean="0"/>
            </a:br>
            <a:r>
              <a:rPr lang="en-US" dirty="0" smtClean="0"/>
              <a:t>page title</a:t>
            </a:r>
            <a:endParaRPr lang="en-US" dirty="0"/>
          </a:p>
        </p:txBody>
      </p:sp>
      <p:sp>
        <p:nvSpPr>
          <p:cNvPr id="6" name="Content Placeholder 2"/>
          <p:cNvSpPr>
            <a:spLocks noGrp="1"/>
          </p:cNvSpPr>
          <p:nvPr>
            <p:ph sz="half" idx="1" hasCustomPrompt="1"/>
          </p:nvPr>
        </p:nvSpPr>
        <p:spPr>
          <a:xfrm>
            <a:off x="274320" y="1554480"/>
            <a:ext cx="4297680" cy="3017520"/>
          </a:xfrm>
          <a:prstGeom prst="rect">
            <a:avLst/>
          </a:prstGeom>
        </p:spPr>
        <p:txBody>
          <a:bodyPr wrap="square" lIns="0" tIns="0" rIns="0" bIns="0">
            <a:normAutofit/>
          </a:bodyPr>
          <a:lstStyle>
            <a:lvl1pPr>
              <a:defRPr lang="en-US" sz="2400" b="0" dirty="0" smtClean="0">
                <a:solidFill>
                  <a:schemeClr val="tx2"/>
                </a:solidFill>
                <a:latin typeface="Arial" panose="020B0604020202020204" pitchFamily="34" charset="0"/>
                <a:cs typeface="Arial" panose="020B0604020202020204" pitchFamily="34" charset="0"/>
              </a:defRPr>
            </a:lvl1pPr>
            <a:lvl2pPr>
              <a:defRPr lang="en-US" sz="2200" b="0" dirty="0" smtClean="0">
                <a:solidFill>
                  <a:schemeClr val="tx2"/>
                </a:solidFill>
                <a:latin typeface="Arial" panose="020B0604020202020204" pitchFamily="34" charset="0"/>
                <a:cs typeface="Arial" panose="020B0604020202020204" pitchFamily="34" charset="0"/>
              </a:defRPr>
            </a:lvl2pPr>
            <a:lvl3pPr>
              <a:defRPr lang="en-US" sz="2000" b="0" dirty="0" smtClean="0">
                <a:solidFill>
                  <a:schemeClr val="tx2"/>
                </a:solidFill>
                <a:latin typeface="Arial" panose="020B0604020202020204" pitchFamily="34" charset="0"/>
                <a:cs typeface="Arial" panose="020B0604020202020204" pitchFamily="34" charset="0"/>
              </a:defRPr>
            </a:lvl3pPr>
            <a:lvl4pPr>
              <a:defRPr lang="en-US" sz="1800" dirty="0" smtClean="0">
                <a:solidFill>
                  <a:schemeClr val="tx2"/>
                </a:solidFill>
              </a:defRPr>
            </a:lvl4pPr>
            <a:lvl5pPr>
              <a:defRPr lang="en-US" sz="1600" dirty="0" smtClean="0">
                <a:solidFill>
                  <a:schemeClr val="tx2"/>
                </a:solidFill>
                <a:latin typeface="+mn-lt"/>
              </a:defRPr>
            </a:lvl5pPr>
          </a:lstStyle>
          <a:p>
            <a:pPr lvl="0"/>
            <a:r>
              <a:rPr lang="en-US" dirty="0" smtClean="0"/>
              <a:t>Click to edit text</a:t>
            </a:r>
          </a:p>
          <a:p>
            <a:pPr lvl="1" indent="-231775"/>
            <a:r>
              <a:rPr lang="en-US" dirty="0" smtClean="0"/>
              <a:t>Second level</a:t>
            </a:r>
          </a:p>
          <a:p>
            <a:pPr lvl="2"/>
            <a:r>
              <a:rPr lang="en-US" dirty="0" smtClean="0"/>
              <a:t>Third level</a:t>
            </a:r>
          </a:p>
          <a:p>
            <a:pPr lvl="3"/>
            <a:r>
              <a:rPr lang="en-US" dirty="0" smtClean="0"/>
              <a:t>Fourth level</a:t>
            </a:r>
          </a:p>
          <a:p>
            <a:pPr lvl="4">
              <a:buClr>
                <a:schemeClr val="tx2"/>
              </a:buClr>
            </a:pPr>
            <a:r>
              <a:rPr lang="en-US" dirty="0" smtClean="0"/>
              <a:t>Fifth level</a:t>
            </a:r>
          </a:p>
        </p:txBody>
      </p:sp>
      <p:sp>
        <p:nvSpPr>
          <p:cNvPr id="5" name="Text Placeholder 7"/>
          <p:cNvSpPr>
            <a:spLocks noGrp="1"/>
          </p:cNvSpPr>
          <p:nvPr>
            <p:ph type="body" sz="quarter" idx="10" hasCustomPrompt="1"/>
          </p:nvPr>
        </p:nvSpPr>
        <p:spPr>
          <a:xfrm>
            <a:off x="274320" y="1159646"/>
            <a:ext cx="4297680" cy="238842"/>
          </a:xfrm>
          <a:prstGeom prst="rect">
            <a:avLst/>
          </a:prstGeom>
        </p:spPr>
        <p:txBody>
          <a:bodyPr lIns="0" tIns="0" rIns="0" bIns="0"/>
          <a:lstStyle>
            <a:lvl1pPr marL="0" indent="0">
              <a:buNone/>
              <a:defRPr sz="2400" b="1">
                <a:solidFill>
                  <a:schemeClr val="tx2"/>
                </a:solidFill>
                <a:latin typeface="Arial" panose="020B0604020202020204" pitchFamily="34" charset="0"/>
                <a:cs typeface="Arial" panose="020B0604020202020204" pitchFamily="34" charset="0"/>
              </a:defRPr>
            </a:lvl1pPr>
          </a:lstStyle>
          <a:p>
            <a:pPr lvl="0"/>
            <a:r>
              <a:rPr lang="en-US" dirty="0" smtClean="0"/>
              <a:t>Subhead</a:t>
            </a:r>
            <a:endParaRPr lang="en-US" dirty="0"/>
          </a:p>
        </p:txBody>
      </p:sp>
    </p:spTree>
    <p:extLst>
      <p:ext uri="{BB962C8B-B14F-4D97-AF65-F5344CB8AC3E}">
        <p14:creationId xmlns:p14="http://schemas.microsoft.com/office/powerpoint/2010/main" val="1367507320"/>
      </p:ext>
    </p:extLst>
  </p:cSld>
  <p:clrMapOvr>
    <a:masterClrMapping/>
  </p:clrMapOvr>
  <p:transition spd="med">
    <p:wipe dir="r"/>
  </p:transition>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eader_No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65272"/>
            <a:ext cx="7955280" cy="664797"/>
          </a:xfrm>
          <a:prstGeom prst="rect">
            <a:avLst/>
          </a:prstGeom>
        </p:spPr>
        <p:txBody>
          <a:bodyPr lIns="0" rIns="0"/>
          <a:lstStyle>
            <a:lvl1pPr>
              <a:defRPr>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Tree>
    <p:extLst>
      <p:ext uri="{BB962C8B-B14F-4D97-AF65-F5344CB8AC3E}">
        <p14:creationId xmlns:p14="http://schemas.microsoft.com/office/powerpoint/2010/main" val="1325537046"/>
      </p:ext>
    </p:extLst>
  </p:cSld>
  <p:clrMapOvr>
    <a:masterClrMapping/>
  </p:clrMapOvr>
  <p:transition spd="med">
    <p:wipe dir="r"/>
  </p:transition>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ivider_Image 1">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56780" cy="5150688"/>
          </a:xfrm>
          <a:prstGeom prst="rect">
            <a:avLst/>
          </a:prstGeom>
        </p:spPr>
      </p:pic>
      <p:sp>
        <p:nvSpPr>
          <p:cNvPr id="9"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cs typeface="Arial" panose="020B0604020202020204" pitchFamily="34" charset="0"/>
              </a:defRPr>
            </a:lvl1pPr>
          </a:lstStyle>
          <a:p>
            <a:r>
              <a:rPr lang="en-US" dirty="0" smtClean="0"/>
              <a:t>Click to edit divider slide title  </a:t>
            </a:r>
            <a:endParaRPr lang="en-US" dirty="0"/>
          </a:p>
        </p:txBody>
      </p:sp>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r="56416"/>
          <a:stretch/>
        </p:blipFill>
        <p:spPr>
          <a:xfrm>
            <a:off x="8424590" y="4589602"/>
            <a:ext cx="454018" cy="369316"/>
          </a:xfrm>
          <a:prstGeom prst="rect">
            <a:avLst/>
          </a:prstGeom>
        </p:spPr>
      </p:pic>
    </p:spTree>
    <p:extLst>
      <p:ext uri="{BB962C8B-B14F-4D97-AF65-F5344CB8AC3E}">
        <p14:creationId xmlns:p14="http://schemas.microsoft.com/office/powerpoint/2010/main" val="305778144"/>
      </p:ext>
    </p:extLst>
  </p:cSld>
  <p:clrMapOvr>
    <a:masterClrMapping/>
  </p:clrMapOvr>
  <p:transition spd="med">
    <p:wipe dir="r"/>
  </p:transition>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ivider_Image 2">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9156778" cy="5150688"/>
          </a:xfrm>
          <a:prstGeom prst="rect">
            <a:avLst/>
          </a:prstGeom>
        </p:spPr>
      </p:pic>
      <p:sp>
        <p:nvSpPr>
          <p:cNvPr id="9"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cs typeface="Arial" panose="020B0604020202020204" pitchFamily="34" charset="0"/>
              </a:defRPr>
            </a:lvl1pPr>
          </a:lstStyle>
          <a:p>
            <a:r>
              <a:rPr lang="en-US" dirty="0" smtClean="0"/>
              <a:t>Click to edit divider slide title  </a:t>
            </a:r>
            <a:endParaRPr lang="en-US" dirty="0"/>
          </a:p>
        </p:txBody>
      </p:sp>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r="56416"/>
          <a:stretch/>
        </p:blipFill>
        <p:spPr>
          <a:xfrm>
            <a:off x="8424590" y="4589602"/>
            <a:ext cx="454018" cy="369316"/>
          </a:xfrm>
          <a:prstGeom prst="rect">
            <a:avLst/>
          </a:prstGeom>
        </p:spPr>
      </p:pic>
    </p:spTree>
    <p:extLst>
      <p:ext uri="{BB962C8B-B14F-4D97-AF65-F5344CB8AC3E}">
        <p14:creationId xmlns:p14="http://schemas.microsoft.com/office/powerpoint/2010/main" val="284898937"/>
      </p:ext>
    </p:extLst>
  </p:cSld>
  <p:clrMapOvr>
    <a:masterClrMapping/>
  </p:clrMapOvr>
  <p:transition spd="med">
    <p:wipe dir="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_Imag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1"/>
            <a:ext cx="9156778" cy="5150688"/>
          </a:xfrm>
          <a:prstGeom prst="rect">
            <a:avLst/>
          </a:prstGeom>
        </p:spPr>
      </p:pic>
      <p:sp>
        <p:nvSpPr>
          <p:cNvPr id="9"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latin typeface="Arial" panose="020B0604020202020204" pitchFamily="34" charset="0"/>
                <a:cs typeface="Arial" panose="020B0604020202020204" pitchFamily="34" charset="0"/>
              </a:defRPr>
            </a:lvl1pPr>
          </a:lstStyle>
          <a:p>
            <a:r>
              <a:rPr lang="en-US" dirty="0" smtClean="0"/>
              <a:t>Click to edit divider slide title  </a:t>
            </a:r>
            <a:endParaRPr lang="en-US" dirty="0"/>
          </a:p>
        </p:txBody>
      </p:sp>
      <p:pic>
        <p:nvPicPr>
          <p:cNvPr id="6" name="Picture 5"/>
          <p:cNvPicPr>
            <a:picLocks noChangeAspect="1"/>
          </p:cNvPicPr>
          <p:nvPr userDrawn="1"/>
        </p:nvPicPr>
        <p:blipFill rotWithShape="1">
          <a:blip r:embed="rId3" cstate="print">
            <a:extLst>
              <a:ext uri="{28A0092B-C50C-407E-A947-70E740481C1C}">
                <a14:useLocalDpi xmlns:a14="http://schemas.microsoft.com/office/drawing/2010/main" val="0"/>
              </a:ext>
            </a:extLst>
          </a:blip>
          <a:srcRect r="56416"/>
          <a:stretch/>
        </p:blipFill>
        <p:spPr>
          <a:xfrm>
            <a:off x="8424590" y="4589602"/>
            <a:ext cx="454018" cy="369316"/>
          </a:xfrm>
          <a:prstGeom prst="rect">
            <a:avLst/>
          </a:prstGeom>
        </p:spPr>
      </p:pic>
    </p:spTree>
    <p:extLst>
      <p:ext uri="{BB962C8B-B14F-4D97-AF65-F5344CB8AC3E}">
        <p14:creationId xmlns:p14="http://schemas.microsoft.com/office/powerpoint/2010/main" val="1555384996"/>
      </p:ext>
    </p:extLst>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_Black">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chemeClr val="bg2"/>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bg2"/>
              </a:solidFill>
              <a:latin typeface="+mn-lt"/>
            </a:endParaRPr>
          </a:p>
        </p:txBody>
      </p:sp>
      <p:sp>
        <p:nvSpPr>
          <p:cNvPr id="361476" name="Title Placeholder 21"/>
          <p:cNvSpPr>
            <a:spLocks noGrp="1"/>
          </p:cNvSpPr>
          <p:nvPr>
            <p:ph type="ctrTitle" hasCustomPrompt="1"/>
          </p:nvPr>
        </p:nvSpPr>
        <p:spPr>
          <a:xfrm>
            <a:off x="274320" y="289291"/>
            <a:ext cx="6286974"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6286974"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539566763"/>
      </p:ext>
    </p:extLst>
  </p:cSld>
  <p:clrMapOvr>
    <a:masterClrMapping/>
  </p:clrMapOvr>
  <p:transition spd="med">
    <p:wipe dir="r"/>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_Black">
    <p:bg>
      <p:bgPr>
        <a:solidFill>
          <a:schemeClr val="bg2"/>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74320" y="1748271"/>
            <a:ext cx="6850901" cy="1495794"/>
          </a:xfrm>
          <a:prstGeom prst="rect">
            <a:avLst/>
          </a:prstGeom>
        </p:spPr>
        <p:txBody>
          <a:bodyPr lIns="0" rIns="0" anchor="ctr" anchorCtr="0">
            <a:normAutofit/>
          </a:bodyPr>
          <a:lstStyle>
            <a:lvl1pPr>
              <a:defRPr sz="5400" baseline="0">
                <a:solidFill>
                  <a:schemeClr val="tx2"/>
                </a:solidFill>
              </a:defRPr>
            </a:lvl1pPr>
          </a:lstStyle>
          <a:p>
            <a:r>
              <a:rPr lang="en-US" dirty="0" smtClean="0"/>
              <a:t>Click to edit divider slide title  </a:t>
            </a:r>
            <a:endParaRPr lang="en-US" dirty="0"/>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r="56416"/>
          <a:stretch/>
        </p:blipFill>
        <p:spPr>
          <a:xfrm>
            <a:off x="8424590" y="4589602"/>
            <a:ext cx="454018" cy="369316"/>
          </a:xfrm>
          <a:prstGeom prst="rect">
            <a:avLst/>
          </a:prstGeom>
        </p:spPr>
      </p:pic>
    </p:spTree>
    <p:extLst>
      <p:ext uri="{BB962C8B-B14F-4D97-AF65-F5344CB8AC3E}">
        <p14:creationId xmlns:p14="http://schemas.microsoft.com/office/powerpoint/2010/main" val="37192841"/>
      </p:ext>
    </p:extLst>
  </p:cSld>
  <p:clrMapOvr>
    <a:masterClrMapping/>
  </p:clrMapOvr>
  <p:transition spd="med">
    <p:wipe dir="r"/>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Logo slide_Black">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9161" y="2031366"/>
            <a:ext cx="3046048" cy="1080769"/>
          </a:xfrm>
          <a:prstGeom prst="rect">
            <a:avLst/>
          </a:prstGeom>
        </p:spPr>
      </p:pic>
    </p:spTree>
    <p:extLst>
      <p:ext uri="{BB962C8B-B14F-4D97-AF65-F5344CB8AC3E}">
        <p14:creationId xmlns:p14="http://schemas.microsoft.com/office/powerpoint/2010/main" val="182337410"/>
      </p:ext>
    </p:extLst>
  </p:cSld>
  <p:clrMapOvr>
    <a:masterClrMapping/>
  </p:clrMapOvr>
  <p:transition spd="med">
    <p:wipe dir="r"/>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Rectangle 3"/>
          <p:cNvSpPr/>
          <p:nvPr userDrawn="1"/>
        </p:nvSpPr>
        <p:spPr>
          <a:xfrm>
            <a:off x="0" y="0"/>
            <a:ext cx="9144000" cy="5150644"/>
          </a:xfrm>
          <a:prstGeom prst="rect">
            <a:avLst/>
          </a:prstGeom>
          <a:solidFill>
            <a:schemeClr val="bg2"/>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bg2"/>
              </a:solidFill>
              <a:latin typeface="+mn-lt"/>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6639" y="1400728"/>
            <a:ext cx="2251091" cy="2342044"/>
          </a:xfrm>
          <a:prstGeom prst="rect">
            <a:avLst/>
          </a:prstGeom>
        </p:spPr>
      </p:pic>
    </p:spTree>
    <p:extLst>
      <p:ext uri="{BB962C8B-B14F-4D97-AF65-F5344CB8AC3E}">
        <p14:creationId xmlns:p14="http://schemas.microsoft.com/office/powerpoint/2010/main" val="1798200314"/>
      </p:ext>
    </p:extLst>
  </p:cSld>
  <p:clrMapOvr>
    <a:masterClrMapping/>
  </p:clrMapOvr>
  <p:transition spd="med">
    <p:wipe dir="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4" name="Rectangle 3"/>
          <p:cNvSpPr/>
          <p:nvPr userDrawn="1"/>
        </p:nvSpPr>
        <p:spPr>
          <a:xfrm>
            <a:off x="0" y="0"/>
            <a:ext cx="9144000" cy="5150644"/>
          </a:xfrm>
          <a:prstGeom prst="rect">
            <a:avLst/>
          </a:prstGeom>
          <a:solidFill>
            <a:schemeClr val="bg2"/>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bg2"/>
              </a:solidFill>
              <a:latin typeface="+mn-lt"/>
            </a:endParaRPr>
          </a:p>
        </p:txBody>
      </p:sp>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b="11529"/>
          <a:stretch/>
        </p:blipFill>
        <p:spPr>
          <a:xfrm>
            <a:off x="2945545" y="803744"/>
            <a:ext cx="3252909" cy="3134643"/>
          </a:xfrm>
          <a:prstGeom prst="rect">
            <a:avLst/>
          </a:prstGeom>
        </p:spPr>
      </p:pic>
      <p:sp>
        <p:nvSpPr>
          <p:cNvPr id="9" name="TextBox 8"/>
          <p:cNvSpPr txBox="1"/>
          <p:nvPr userDrawn="1"/>
        </p:nvSpPr>
        <p:spPr>
          <a:xfrm>
            <a:off x="6198454" y="544040"/>
            <a:ext cx="2483372" cy="535531"/>
          </a:xfrm>
          <a:prstGeom prst="rect">
            <a:avLst/>
          </a:prstGeom>
          <a:noFill/>
        </p:spPr>
        <p:txBody>
          <a:bodyPr wrap="none" rtlCol="0">
            <a:spAutoFit/>
          </a:bodyPr>
          <a:lstStyle/>
          <a:p>
            <a:pPr>
              <a:lnSpc>
                <a:spcPct val="90000"/>
              </a:lnSpc>
              <a:spcBef>
                <a:spcPts val="600"/>
              </a:spcBef>
              <a:spcAft>
                <a:spcPts val="0"/>
              </a:spcAft>
              <a:buClr>
                <a:schemeClr val="bg1"/>
              </a:buClr>
            </a:pPr>
            <a:r>
              <a:rPr lang="en-US" sz="3200" b="1" dirty="0" smtClean="0">
                <a:solidFill>
                  <a:schemeClr val="tx2"/>
                </a:solidFill>
                <a:latin typeface="+mn-lt"/>
              </a:rPr>
              <a:t>#CodeOpen</a:t>
            </a:r>
          </a:p>
        </p:txBody>
      </p:sp>
      <p:sp>
        <p:nvSpPr>
          <p:cNvPr id="3" name="TextBox 2"/>
          <p:cNvSpPr txBox="1"/>
          <p:nvPr userDrawn="1"/>
        </p:nvSpPr>
        <p:spPr>
          <a:xfrm>
            <a:off x="2873080" y="3938387"/>
            <a:ext cx="3440365" cy="535531"/>
          </a:xfrm>
          <a:prstGeom prst="rect">
            <a:avLst/>
          </a:prstGeom>
          <a:noFill/>
        </p:spPr>
        <p:txBody>
          <a:bodyPr wrap="none" rtlCol="0">
            <a:spAutoFit/>
          </a:bodyPr>
          <a:lstStyle/>
          <a:p>
            <a:pPr>
              <a:lnSpc>
                <a:spcPct val="90000"/>
              </a:lnSpc>
              <a:spcBef>
                <a:spcPts val="600"/>
              </a:spcBef>
              <a:spcAft>
                <a:spcPts val="0"/>
              </a:spcAft>
              <a:buClr>
                <a:schemeClr val="bg1"/>
              </a:buClr>
            </a:pPr>
            <a:r>
              <a:rPr lang="en-US" sz="3200" dirty="0" smtClean="0">
                <a:solidFill>
                  <a:srgbClr val="157DBA"/>
                </a:solidFill>
                <a:latin typeface="+mn-lt"/>
              </a:rPr>
              <a:t>thecodeteam.com</a:t>
            </a:r>
          </a:p>
        </p:txBody>
      </p:sp>
    </p:spTree>
    <p:extLst>
      <p:ext uri="{BB962C8B-B14F-4D97-AF65-F5344CB8AC3E}">
        <p14:creationId xmlns:p14="http://schemas.microsoft.com/office/powerpoint/2010/main" val="85685601"/>
      </p:ext>
    </p:extLst>
  </p:cSld>
  <p:clrMapOvr>
    <a:masterClrMapping/>
  </p:clrMapOvr>
  <p:transition spd="med">
    <p:wipe dir="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8" name="Rectangle 7"/>
          <p:cNvSpPr/>
          <p:nvPr userDrawn="1"/>
        </p:nvSpPr>
        <p:spPr>
          <a:xfrm>
            <a:off x="0" y="0"/>
            <a:ext cx="9144000" cy="5150644"/>
          </a:xfrm>
          <a:prstGeom prst="rect">
            <a:avLst/>
          </a:prstGeom>
          <a:solidFill>
            <a:schemeClr val="bg2"/>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bg2"/>
              </a:solidFill>
              <a:latin typeface="+mn-lt"/>
            </a:endParaRPr>
          </a:p>
        </p:txBody>
      </p: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b="11529"/>
          <a:stretch/>
        </p:blipFill>
        <p:spPr>
          <a:xfrm>
            <a:off x="2945545" y="803744"/>
            <a:ext cx="3252909" cy="3134643"/>
          </a:xfrm>
          <a:prstGeom prst="rect">
            <a:avLst/>
          </a:prstGeom>
        </p:spPr>
      </p:pic>
      <p:sp>
        <p:nvSpPr>
          <p:cNvPr id="13" name="TextBox 12"/>
          <p:cNvSpPr txBox="1"/>
          <p:nvPr userDrawn="1"/>
        </p:nvSpPr>
        <p:spPr>
          <a:xfrm>
            <a:off x="6198454" y="544040"/>
            <a:ext cx="2483372" cy="535531"/>
          </a:xfrm>
          <a:prstGeom prst="rect">
            <a:avLst/>
          </a:prstGeom>
          <a:noFill/>
        </p:spPr>
        <p:txBody>
          <a:bodyPr wrap="none" rtlCol="0">
            <a:spAutoFit/>
          </a:bodyPr>
          <a:lstStyle/>
          <a:p>
            <a:pPr>
              <a:lnSpc>
                <a:spcPct val="90000"/>
              </a:lnSpc>
              <a:spcBef>
                <a:spcPts val="600"/>
              </a:spcBef>
              <a:spcAft>
                <a:spcPts val="0"/>
              </a:spcAft>
              <a:buClr>
                <a:schemeClr val="bg1"/>
              </a:buClr>
            </a:pPr>
            <a:r>
              <a:rPr lang="en-US" sz="3200" b="1" dirty="0" smtClean="0">
                <a:solidFill>
                  <a:schemeClr val="tx2"/>
                </a:solidFill>
                <a:latin typeface="+mn-lt"/>
              </a:rPr>
              <a:t>#CodeOpen</a:t>
            </a:r>
          </a:p>
        </p:txBody>
      </p:sp>
      <p:sp>
        <p:nvSpPr>
          <p:cNvPr id="14" name="TextBox 13"/>
          <p:cNvSpPr txBox="1"/>
          <p:nvPr userDrawn="1"/>
        </p:nvSpPr>
        <p:spPr>
          <a:xfrm>
            <a:off x="2873080" y="3938387"/>
            <a:ext cx="3440365" cy="535531"/>
          </a:xfrm>
          <a:prstGeom prst="rect">
            <a:avLst/>
          </a:prstGeom>
          <a:noFill/>
        </p:spPr>
        <p:txBody>
          <a:bodyPr wrap="none" rtlCol="0">
            <a:spAutoFit/>
          </a:bodyPr>
          <a:lstStyle/>
          <a:p>
            <a:pPr>
              <a:lnSpc>
                <a:spcPct val="90000"/>
              </a:lnSpc>
              <a:spcBef>
                <a:spcPts val="600"/>
              </a:spcBef>
              <a:spcAft>
                <a:spcPts val="0"/>
              </a:spcAft>
              <a:buClr>
                <a:schemeClr val="bg1"/>
              </a:buClr>
            </a:pPr>
            <a:r>
              <a:rPr lang="en-US" sz="3200" dirty="0" smtClean="0">
                <a:solidFill>
                  <a:srgbClr val="157DBA"/>
                </a:solidFill>
                <a:latin typeface="+mn-lt"/>
              </a:rPr>
              <a:t>thecodeteam.com</a:t>
            </a:r>
          </a:p>
        </p:txBody>
      </p:sp>
      <p:sp>
        <p:nvSpPr>
          <p:cNvPr id="11" name="Rectangle 10"/>
          <p:cNvSpPr/>
          <p:nvPr userDrawn="1"/>
        </p:nvSpPr>
        <p:spPr>
          <a:xfrm>
            <a:off x="0" y="0"/>
            <a:ext cx="9144000" cy="5143500"/>
          </a:xfrm>
          <a:prstGeom prst="rect">
            <a:avLst/>
          </a:prstGeom>
          <a:solidFill>
            <a:schemeClr val="bg2">
              <a:alpha val="68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userDrawn="1"/>
        </p:nvSpPr>
        <p:spPr>
          <a:xfrm>
            <a:off x="2425566" y="1739969"/>
            <a:ext cx="4292866" cy="1631216"/>
          </a:xfrm>
          <a:prstGeom prst="rect">
            <a:avLst/>
          </a:prstGeom>
          <a:noFill/>
        </p:spPr>
        <p:txBody>
          <a:bodyPr wrap="square" rtlCol="0">
            <a:spAutoFit/>
          </a:bodyPr>
          <a:lstStyle/>
          <a:p>
            <a:pPr algn="ctr"/>
            <a:r>
              <a:rPr lang="en-US" sz="10000" dirty="0" smtClean="0">
                <a:solidFill>
                  <a:schemeClr val="tx2"/>
                </a:solidFill>
                <a:latin typeface="+mn-lt"/>
                <a:cs typeface="Avenir Book"/>
              </a:rPr>
              <a:t>Demo</a:t>
            </a:r>
            <a:endParaRPr lang="en-US" sz="10000" dirty="0">
              <a:solidFill>
                <a:schemeClr val="tx2"/>
              </a:solidFill>
              <a:latin typeface="+mn-lt"/>
              <a:cs typeface="Avenir Book"/>
            </a:endParaRPr>
          </a:p>
        </p:txBody>
      </p:sp>
    </p:spTree>
    <p:extLst>
      <p:ext uri="{BB962C8B-B14F-4D97-AF65-F5344CB8AC3E}">
        <p14:creationId xmlns:p14="http://schemas.microsoft.com/office/powerpoint/2010/main" val="1303852517"/>
      </p:ext>
    </p:extLst>
  </p:cSld>
  <p:clrMapOvr>
    <a:masterClrMapping/>
  </p:clrMapOvr>
  <p:transition spd="med">
    <p:wipe dir="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9" name="Rectangle 8"/>
          <p:cNvSpPr/>
          <p:nvPr userDrawn="1"/>
        </p:nvSpPr>
        <p:spPr>
          <a:xfrm>
            <a:off x="0" y="0"/>
            <a:ext cx="9144000" cy="5150644"/>
          </a:xfrm>
          <a:prstGeom prst="rect">
            <a:avLst/>
          </a:prstGeom>
          <a:solidFill>
            <a:schemeClr val="bg2"/>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bg2"/>
              </a:solidFill>
              <a:latin typeface="+mn-lt"/>
            </a:endParaRPr>
          </a:p>
        </p:txBody>
      </p:sp>
      <p:pic>
        <p:nvPicPr>
          <p:cNvPr id="13" name="Pictur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b="11529"/>
          <a:stretch/>
        </p:blipFill>
        <p:spPr>
          <a:xfrm>
            <a:off x="2945545" y="803744"/>
            <a:ext cx="3252909" cy="3134643"/>
          </a:xfrm>
          <a:prstGeom prst="rect">
            <a:avLst/>
          </a:prstGeom>
        </p:spPr>
      </p:pic>
      <p:sp>
        <p:nvSpPr>
          <p:cNvPr id="14" name="TextBox 13"/>
          <p:cNvSpPr txBox="1"/>
          <p:nvPr userDrawn="1"/>
        </p:nvSpPr>
        <p:spPr>
          <a:xfrm>
            <a:off x="6198454" y="544040"/>
            <a:ext cx="2483372" cy="535531"/>
          </a:xfrm>
          <a:prstGeom prst="rect">
            <a:avLst/>
          </a:prstGeom>
          <a:noFill/>
        </p:spPr>
        <p:txBody>
          <a:bodyPr wrap="none" rtlCol="0">
            <a:spAutoFit/>
          </a:bodyPr>
          <a:lstStyle/>
          <a:p>
            <a:pPr>
              <a:lnSpc>
                <a:spcPct val="90000"/>
              </a:lnSpc>
              <a:spcBef>
                <a:spcPts val="600"/>
              </a:spcBef>
              <a:spcAft>
                <a:spcPts val="0"/>
              </a:spcAft>
              <a:buClr>
                <a:schemeClr val="bg1"/>
              </a:buClr>
            </a:pPr>
            <a:r>
              <a:rPr lang="en-US" sz="3200" b="1" dirty="0" smtClean="0">
                <a:solidFill>
                  <a:schemeClr val="tx2"/>
                </a:solidFill>
                <a:latin typeface="+mn-lt"/>
              </a:rPr>
              <a:t>#CodeOpen</a:t>
            </a:r>
          </a:p>
        </p:txBody>
      </p:sp>
      <p:sp>
        <p:nvSpPr>
          <p:cNvPr id="15" name="TextBox 14"/>
          <p:cNvSpPr txBox="1"/>
          <p:nvPr userDrawn="1"/>
        </p:nvSpPr>
        <p:spPr>
          <a:xfrm>
            <a:off x="2873080" y="3938387"/>
            <a:ext cx="3440365" cy="535531"/>
          </a:xfrm>
          <a:prstGeom prst="rect">
            <a:avLst/>
          </a:prstGeom>
          <a:noFill/>
        </p:spPr>
        <p:txBody>
          <a:bodyPr wrap="none" rtlCol="0">
            <a:spAutoFit/>
          </a:bodyPr>
          <a:lstStyle/>
          <a:p>
            <a:pPr>
              <a:lnSpc>
                <a:spcPct val="90000"/>
              </a:lnSpc>
              <a:spcBef>
                <a:spcPts val="600"/>
              </a:spcBef>
              <a:spcAft>
                <a:spcPts val="0"/>
              </a:spcAft>
              <a:buClr>
                <a:schemeClr val="bg1"/>
              </a:buClr>
            </a:pPr>
            <a:r>
              <a:rPr lang="en-US" sz="3200" dirty="0" smtClean="0">
                <a:solidFill>
                  <a:srgbClr val="157DBA"/>
                </a:solidFill>
                <a:latin typeface="+mn-lt"/>
              </a:rPr>
              <a:t>thecodeteam.com</a:t>
            </a:r>
          </a:p>
        </p:txBody>
      </p:sp>
      <p:sp>
        <p:nvSpPr>
          <p:cNvPr id="16" name="Rectangle 15"/>
          <p:cNvSpPr/>
          <p:nvPr userDrawn="1"/>
        </p:nvSpPr>
        <p:spPr>
          <a:xfrm>
            <a:off x="0" y="0"/>
            <a:ext cx="9144000" cy="5143500"/>
          </a:xfrm>
          <a:prstGeom prst="rect">
            <a:avLst/>
          </a:prstGeom>
          <a:solidFill>
            <a:schemeClr val="bg2">
              <a:alpha val="68000"/>
            </a:schemeClr>
          </a:solidFill>
          <a:ln w="12700"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userDrawn="1"/>
        </p:nvSpPr>
        <p:spPr>
          <a:xfrm>
            <a:off x="1332612" y="1739969"/>
            <a:ext cx="6478774" cy="1631216"/>
          </a:xfrm>
          <a:prstGeom prst="rect">
            <a:avLst/>
          </a:prstGeom>
          <a:noFill/>
        </p:spPr>
        <p:txBody>
          <a:bodyPr wrap="square" rtlCol="0">
            <a:spAutoFit/>
          </a:bodyPr>
          <a:lstStyle/>
          <a:p>
            <a:pPr algn="ctr"/>
            <a:r>
              <a:rPr lang="en-US" sz="10000" smtClean="0">
                <a:solidFill>
                  <a:schemeClr val="tx2"/>
                </a:solidFill>
                <a:latin typeface="+mn-lt"/>
                <a:cs typeface="Avenir Book"/>
              </a:rPr>
              <a:t>Thank You</a:t>
            </a:r>
            <a:endParaRPr lang="en-US" sz="10000" dirty="0">
              <a:solidFill>
                <a:schemeClr val="tx2"/>
              </a:solidFill>
              <a:latin typeface="+mn-lt"/>
              <a:cs typeface="Avenir Book"/>
            </a:endParaRPr>
          </a:p>
        </p:txBody>
      </p:sp>
    </p:spTree>
    <p:extLst>
      <p:ext uri="{BB962C8B-B14F-4D97-AF65-F5344CB8AC3E}">
        <p14:creationId xmlns:p14="http://schemas.microsoft.com/office/powerpoint/2010/main" val="926119231"/>
      </p:ext>
    </p:extLst>
  </p:cSld>
  <p:clrMapOvr>
    <a:masterClrMapping/>
  </p:clrMapOvr>
  <p:transition spd="med">
    <p:wipe dir="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1_Logo slide_Black">
    <p:bg>
      <p:bgPr>
        <a:solidFill>
          <a:schemeClr val="bg2"/>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36795" y="2242736"/>
            <a:ext cx="5070411" cy="658029"/>
          </a:xfrm>
          <a:prstGeom prst="rect">
            <a:avLst/>
          </a:prstGeom>
        </p:spPr>
      </p:pic>
    </p:spTree>
    <p:extLst>
      <p:ext uri="{BB962C8B-B14F-4D97-AF65-F5344CB8AC3E}">
        <p14:creationId xmlns:p14="http://schemas.microsoft.com/office/powerpoint/2010/main" val="931059396"/>
      </p:ext>
    </p:extLst>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slide_Carbon">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chemeClr val="tx1"/>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bg2"/>
              </a:solidFill>
              <a:latin typeface="+mn-lt"/>
            </a:endParaRPr>
          </a:p>
        </p:txBody>
      </p:sp>
      <p:sp>
        <p:nvSpPr>
          <p:cNvPr id="361476" name="Title Placeholder 21"/>
          <p:cNvSpPr>
            <a:spLocks noGrp="1"/>
          </p:cNvSpPr>
          <p:nvPr>
            <p:ph type="ctrTitle" hasCustomPrompt="1"/>
          </p:nvPr>
        </p:nvSpPr>
        <p:spPr>
          <a:xfrm>
            <a:off x="274320" y="294162"/>
            <a:ext cx="6286974"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6286974"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270118694"/>
      </p:ext>
    </p:extLst>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slide_Blue">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50644"/>
          </a:xfrm>
          <a:prstGeom prst="rect">
            <a:avLst/>
          </a:prstGeom>
          <a:solidFill>
            <a:schemeClr val="bg1"/>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bg2"/>
              </a:solidFill>
              <a:latin typeface="+mn-lt"/>
            </a:endParaRPr>
          </a:p>
        </p:txBody>
      </p:sp>
      <p:sp>
        <p:nvSpPr>
          <p:cNvPr id="361476" name="Title Placeholder 21"/>
          <p:cNvSpPr>
            <a:spLocks noGrp="1"/>
          </p:cNvSpPr>
          <p:nvPr>
            <p:ph type="ctrTitle" hasCustomPrompt="1"/>
          </p:nvPr>
        </p:nvSpPr>
        <p:spPr>
          <a:xfrm>
            <a:off x="274320" y="294162"/>
            <a:ext cx="6286974" cy="1661993"/>
          </a:xfrm>
          <a:prstGeom prst="rect">
            <a:avLst/>
          </a:prstGeom>
        </p:spPr>
        <p:txBody>
          <a:bodyPr wrap="square" lIns="0" rIns="0" anchor="b" anchorCtr="0">
            <a:normAutofit/>
          </a:bodyPr>
          <a:lstStyle>
            <a:lvl1pPr algn="l">
              <a:lnSpc>
                <a:spcPct val="100000"/>
              </a:lnSpc>
              <a:spcAft>
                <a:spcPts val="0"/>
              </a:spcAft>
              <a:defRPr sz="5400" b="0"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a:t>
            </a:r>
            <a:br>
              <a:rPr lang="en-US" dirty="0" smtClean="0"/>
            </a:br>
            <a:r>
              <a:rPr lang="en-US" dirty="0" smtClean="0"/>
              <a:t>title slide</a:t>
            </a:r>
          </a:p>
        </p:txBody>
      </p:sp>
      <p:sp>
        <p:nvSpPr>
          <p:cNvPr id="361477" name="Text Placeholder 12"/>
          <p:cNvSpPr>
            <a:spLocks noGrp="1"/>
          </p:cNvSpPr>
          <p:nvPr>
            <p:ph type="subTitle" idx="1" hasCustomPrompt="1"/>
          </p:nvPr>
        </p:nvSpPr>
        <p:spPr>
          <a:xfrm>
            <a:off x="274320" y="2252133"/>
            <a:ext cx="6286974" cy="307777"/>
          </a:xfrm>
          <a:prstGeom prst="rect">
            <a:avLst/>
          </a:prstGeom>
        </p:spPr>
        <p:txBody>
          <a:bodyPr wrap="square" lIns="0" tIns="0" rIns="0" bIns="0" anchor="t" anchorCtr="0">
            <a:spAutoFit/>
          </a:bodyPr>
          <a:lstStyle>
            <a:lvl1pPr marL="0" indent="0" algn="l">
              <a:buFont typeface="Wingdings" pitchFamily="2" charset="2"/>
              <a:buNone/>
              <a:defRPr sz="2000" b="1" i="0" smtClean="0">
                <a:solidFill>
                  <a:schemeClr val="tx2"/>
                </a:solidFill>
                <a:latin typeface="Arial" panose="020B0604020202020204" pitchFamily="34" charset="0"/>
                <a:ea typeface="Arial" panose="020B0604020202020204" pitchFamily="34" charset="0"/>
                <a:cs typeface="Arial" panose="020B0604020202020204" pitchFamily="34" charset="0"/>
              </a:defRPr>
            </a:lvl1pPr>
          </a:lstStyle>
          <a:p>
            <a:r>
              <a:rPr lang="en-US" dirty="0" smtClean="0"/>
              <a:t>Click to edit master subtitle style</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80133" y="4374069"/>
            <a:ext cx="1630654" cy="290800"/>
          </a:xfrm>
          <a:prstGeom prst="rect">
            <a:avLst/>
          </a:prstGeom>
        </p:spPr>
      </p:pic>
    </p:spTree>
    <p:extLst>
      <p:ext uri="{BB962C8B-B14F-4D97-AF65-F5344CB8AC3E}">
        <p14:creationId xmlns:p14="http://schemas.microsoft.com/office/powerpoint/2010/main" val="888849704"/>
      </p:ext>
    </p:extLst>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8" y="264629"/>
            <a:ext cx="7955280" cy="640080"/>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274319" y="1280160"/>
            <a:ext cx="7955279" cy="3200400"/>
          </a:xfrm>
          <a:prstGeom prst="rect">
            <a:avLst/>
          </a:prstGeom>
        </p:spPr>
        <p:txBody>
          <a:bodyPr wrap="square" lIns="0" tIns="0" rIns="0" bIns="0">
            <a:normAutofit/>
          </a:bodyPr>
          <a:lstStyle>
            <a:lvl1pPr marL="0" indent="0">
              <a:lnSpc>
                <a:spcPct val="100000"/>
              </a:lnSpc>
              <a:spcBef>
                <a:spcPts val="1200"/>
              </a:spcBef>
              <a:spcAft>
                <a:spcPts val="0"/>
              </a:spcAft>
              <a:buClr>
                <a:srgbClr val="AAAAAA"/>
              </a:buClr>
              <a:buFont typeface="Arial" pitchFamily="34" charset="0"/>
              <a:buNone/>
              <a:defRPr sz="2400">
                <a:solidFill>
                  <a:schemeClr val="tx2"/>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1200">
                <a:solidFill>
                  <a:schemeClr val="bg2"/>
                </a:solidFill>
                <a:latin typeface="Museo Sans For Dell" pitchFamily="2" charset="0"/>
              </a:defRPr>
            </a:lvl2pPr>
            <a:lvl3pPr>
              <a:lnSpc>
                <a:spcPct val="100000"/>
              </a:lnSpc>
              <a:spcBef>
                <a:spcPts val="300"/>
              </a:spcBef>
              <a:spcAft>
                <a:spcPts val="0"/>
              </a:spcAft>
              <a:buClr>
                <a:srgbClr val="AAAAAA"/>
              </a:buClr>
              <a:defRPr sz="1000">
                <a:solidFill>
                  <a:schemeClr val="bg2"/>
                </a:solidFill>
                <a:latin typeface="Museo Sans For Dell" pitchFamily="2" charset="0"/>
              </a:defRPr>
            </a:lvl3pPr>
            <a:lvl4pPr>
              <a:spcBef>
                <a:spcPts val="300"/>
              </a:spcBef>
              <a:spcAft>
                <a:spcPts val="0"/>
              </a:spcAft>
              <a:buClr>
                <a:srgbClr val="AAAAAA"/>
              </a:buClr>
              <a:defRPr sz="1000" baseline="0">
                <a:solidFill>
                  <a:schemeClr val="bg2"/>
                </a:solidFill>
                <a:latin typeface="Museo Sans For Dell" pitchFamily="2" charset="0"/>
              </a:defRPr>
            </a:lvl4pPr>
            <a:lvl5pPr>
              <a:spcBef>
                <a:spcPts val="300"/>
              </a:spcBef>
              <a:spcAft>
                <a:spcPts val="0"/>
              </a:spcAft>
              <a:buClr>
                <a:srgbClr val="AAAAAA"/>
              </a:buClr>
              <a:defRPr sz="1200">
                <a:solidFill>
                  <a:schemeClr val="tx1"/>
                </a:solidFill>
                <a:latin typeface="Museo Sans For Dell" pitchFamily="2" charset="0"/>
              </a:defRPr>
            </a:lvl5pPr>
            <a:lvl6pPr>
              <a:defRPr sz="1800"/>
            </a:lvl6pPr>
            <a:lvl7pPr>
              <a:defRPr sz="1800"/>
            </a:lvl7pPr>
            <a:lvl8pPr>
              <a:defRPr sz="1800"/>
            </a:lvl8pPr>
            <a:lvl9pPr>
              <a:defRPr sz="1800"/>
            </a:lvl9pPr>
          </a:lstStyle>
          <a:p>
            <a:pPr lvl="0"/>
            <a:r>
              <a:rPr lang="en-US" dirty="0" smtClean="0"/>
              <a:t>Click to edit text</a:t>
            </a:r>
          </a:p>
        </p:txBody>
      </p:sp>
    </p:spTree>
    <p:extLst>
      <p:ext uri="{BB962C8B-B14F-4D97-AF65-F5344CB8AC3E}">
        <p14:creationId xmlns:p14="http://schemas.microsoft.com/office/powerpoint/2010/main" val="2175678912"/>
      </p:ext>
    </p:extLst>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Bulleted body cop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319" y="265272"/>
            <a:ext cx="7955280" cy="640080"/>
          </a:xfrm>
          <a:prstGeom prst="rect">
            <a:avLst/>
          </a:prstGeom>
        </p:spPr>
        <p:txBody>
          <a:bodyPr lIns="0" rIns="0"/>
          <a:lstStyle>
            <a:lvl1pPr>
              <a:defRPr baseline="0">
                <a:latin typeface="Arial" panose="020B0604020202020204" pitchFamily="34" charset="0"/>
                <a:cs typeface="Arial" panose="020B0604020202020204" pitchFamily="34" charset="0"/>
              </a:defRPr>
            </a:lvl1pPr>
          </a:lstStyle>
          <a:p>
            <a:r>
              <a:rPr lang="en-US" dirty="0" smtClean="0"/>
              <a:t>Click to edit content page title</a:t>
            </a:r>
            <a:endParaRPr lang="en-US" dirty="0"/>
          </a:p>
        </p:txBody>
      </p:sp>
      <p:sp>
        <p:nvSpPr>
          <p:cNvPr id="6" name="Content Placeholder 2"/>
          <p:cNvSpPr>
            <a:spLocks noGrp="1"/>
          </p:cNvSpPr>
          <p:nvPr>
            <p:ph sz="half" idx="1" hasCustomPrompt="1"/>
          </p:nvPr>
        </p:nvSpPr>
        <p:spPr>
          <a:xfrm>
            <a:off x="274319" y="1280160"/>
            <a:ext cx="7955279" cy="320040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2400">
                <a:solidFill>
                  <a:schemeClr val="tx2"/>
                </a:solidFill>
                <a:latin typeface="Arial" panose="020B0604020202020204" pitchFamily="34" charset="0"/>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2200">
                <a:solidFill>
                  <a:schemeClr val="tx2"/>
                </a:solidFill>
                <a:latin typeface="Arial" panose="020B0604020202020204" pitchFamily="34" charset="0"/>
                <a:cs typeface="Arial" panose="020B0604020202020204" pitchFamily="34" charset="0"/>
              </a:defRPr>
            </a:lvl2pPr>
            <a:lvl3pPr>
              <a:lnSpc>
                <a:spcPct val="100000"/>
              </a:lnSpc>
              <a:spcBef>
                <a:spcPts val="300"/>
              </a:spcBef>
              <a:spcAft>
                <a:spcPts val="0"/>
              </a:spcAft>
              <a:buClr>
                <a:srgbClr val="AAAAAA"/>
              </a:buClr>
              <a:defRPr sz="2000">
                <a:solidFill>
                  <a:schemeClr val="tx2"/>
                </a:solidFill>
                <a:latin typeface="Arial" panose="020B0604020202020204" pitchFamily="34" charset="0"/>
                <a:cs typeface="Arial" panose="020B0604020202020204" pitchFamily="34" charset="0"/>
              </a:defRPr>
            </a:lvl3pPr>
            <a:lvl4pPr>
              <a:spcBef>
                <a:spcPts val="300"/>
              </a:spcBef>
              <a:spcAft>
                <a:spcPts val="0"/>
              </a:spcAft>
              <a:buClr>
                <a:srgbClr val="AAAAAA"/>
              </a:buClr>
              <a:defRPr sz="1800" baseline="0">
                <a:solidFill>
                  <a:schemeClr val="tx2"/>
                </a:solidFill>
                <a:latin typeface="+mn-lt"/>
              </a:defRPr>
            </a:lvl4pPr>
            <a:lvl5pPr>
              <a:spcBef>
                <a:spcPts val="300"/>
              </a:spcBef>
              <a:spcAft>
                <a:spcPts val="0"/>
              </a:spcAft>
              <a:buClr>
                <a:srgbClr val="AAAAAA"/>
              </a:buClr>
              <a:defRPr sz="1600">
                <a:solidFill>
                  <a:schemeClr val="tx2"/>
                </a:solidFill>
                <a:latin typeface="+mn-lt"/>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78062111"/>
      </p:ext>
    </p:extLst>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274319" y="1097280"/>
            <a:ext cx="7955280" cy="238842"/>
          </a:xfrm>
          <a:prstGeom prst="rect">
            <a:avLst/>
          </a:prstGeom>
        </p:spPr>
        <p:txBody>
          <a:bodyPr lIns="0" tIns="0" rIns="0" bIns="0"/>
          <a:lstStyle>
            <a:lvl1pPr marL="0" indent="0">
              <a:buNone/>
              <a:defRPr sz="2400" b="1">
                <a:solidFill>
                  <a:schemeClr val="tx2"/>
                </a:solidFill>
                <a:latin typeface="Arial" panose="020B0604020202020204" pitchFamily="34" charset="0"/>
                <a:cs typeface="Arial" panose="020B0604020202020204" pitchFamily="34" charset="0"/>
              </a:defRPr>
            </a:lvl1pPr>
          </a:lstStyle>
          <a:p>
            <a:pPr lvl="0"/>
            <a:r>
              <a:rPr lang="en-US" dirty="0" smtClean="0"/>
              <a:t>Subhead</a:t>
            </a:r>
            <a:endParaRPr lang="en-US" dirty="0"/>
          </a:p>
        </p:txBody>
      </p:sp>
      <p:sp>
        <p:nvSpPr>
          <p:cNvPr id="2" name="Title 1"/>
          <p:cNvSpPr>
            <a:spLocks noGrp="1"/>
          </p:cNvSpPr>
          <p:nvPr>
            <p:ph type="title" hasCustomPrompt="1"/>
          </p:nvPr>
        </p:nvSpPr>
        <p:spPr>
          <a:xfrm>
            <a:off x="274319" y="265271"/>
            <a:ext cx="7955280" cy="640080"/>
          </a:xfrm>
          <a:prstGeom prst="rect">
            <a:avLst/>
          </a:prstGeom>
        </p:spPr>
        <p:txBody>
          <a:bodyPr lIns="0" rIns="0">
            <a:normAutofit/>
          </a:bodyPr>
          <a:lstStyle>
            <a:lvl1pPr>
              <a:defRPr baseline="0">
                <a:latin typeface="Arial" panose="020B0604020202020204" pitchFamily="34" charset="0"/>
                <a:cs typeface="Arial" panose="020B0604020202020204" pitchFamily="34" charset="0"/>
              </a:defRPr>
            </a:lvl1pPr>
          </a:lstStyle>
          <a:p>
            <a:r>
              <a:rPr lang="en-US" dirty="0" smtClean="0"/>
              <a:t>Click to edit content page title </a:t>
            </a:r>
            <a:endParaRPr lang="en-US" dirty="0"/>
          </a:p>
        </p:txBody>
      </p:sp>
      <p:sp>
        <p:nvSpPr>
          <p:cNvPr id="6" name="Content Placeholder 2"/>
          <p:cNvSpPr>
            <a:spLocks noGrp="1"/>
          </p:cNvSpPr>
          <p:nvPr>
            <p:ph sz="half" idx="1" hasCustomPrompt="1"/>
          </p:nvPr>
        </p:nvSpPr>
        <p:spPr>
          <a:xfrm>
            <a:off x="274320" y="1554480"/>
            <a:ext cx="7955280" cy="3017520"/>
          </a:xfrm>
          <a:prstGeom prst="rect">
            <a:avLst/>
          </a:prstGeom>
        </p:spPr>
        <p:txBody>
          <a:bodyPr wrap="square" lIns="0" tIns="0" rIns="0" bIns="0">
            <a:normAutofit/>
          </a:bodyPr>
          <a:lstStyle>
            <a:lvl1pPr>
              <a:lnSpc>
                <a:spcPct val="100000"/>
              </a:lnSpc>
              <a:spcBef>
                <a:spcPts val="1200"/>
              </a:spcBef>
              <a:spcAft>
                <a:spcPts val="0"/>
              </a:spcAft>
              <a:buClr>
                <a:srgbClr val="AAAAAA"/>
              </a:buClr>
              <a:buFont typeface="Arial" pitchFamily="34" charset="0"/>
              <a:buChar char="•"/>
              <a:defRPr sz="2400">
                <a:solidFill>
                  <a:schemeClr val="tx2"/>
                </a:solidFill>
                <a:latin typeface="+mn-lt"/>
                <a:cs typeface="Arial" panose="020B0604020202020204" pitchFamily="34" charset="0"/>
              </a:defRPr>
            </a:lvl1pPr>
            <a:lvl2pPr marL="573088" indent="-231775">
              <a:lnSpc>
                <a:spcPct val="100000"/>
              </a:lnSpc>
              <a:spcBef>
                <a:spcPts val="300"/>
              </a:spcBef>
              <a:spcAft>
                <a:spcPts val="0"/>
              </a:spcAft>
              <a:buClr>
                <a:srgbClr val="AAAAAA"/>
              </a:buClr>
              <a:buFont typeface="Museo Sans For Dell" pitchFamily="2" charset="0"/>
              <a:buChar char="–"/>
              <a:defRPr sz="2200">
                <a:solidFill>
                  <a:schemeClr val="tx2"/>
                </a:solidFill>
                <a:latin typeface="+mn-lt"/>
                <a:cs typeface="Arial" panose="020B0604020202020204" pitchFamily="34" charset="0"/>
              </a:defRPr>
            </a:lvl2pPr>
            <a:lvl3pPr>
              <a:lnSpc>
                <a:spcPct val="100000"/>
              </a:lnSpc>
              <a:spcBef>
                <a:spcPts val="300"/>
              </a:spcBef>
              <a:spcAft>
                <a:spcPts val="0"/>
              </a:spcAft>
              <a:buClr>
                <a:srgbClr val="AAAAAA"/>
              </a:buClr>
              <a:defRPr sz="2000">
                <a:solidFill>
                  <a:schemeClr val="tx2"/>
                </a:solidFill>
                <a:latin typeface="+mn-lt"/>
                <a:cs typeface="Arial" panose="020B0604020202020204" pitchFamily="34" charset="0"/>
              </a:defRPr>
            </a:lvl3pPr>
            <a:lvl4pPr>
              <a:spcBef>
                <a:spcPts val="300"/>
              </a:spcBef>
              <a:spcAft>
                <a:spcPts val="0"/>
              </a:spcAft>
              <a:buClr>
                <a:srgbClr val="AAAAAA"/>
              </a:buClr>
              <a:defRPr sz="1800" baseline="0">
                <a:solidFill>
                  <a:schemeClr val="tx2"/>
                </a:solidFill>
                <a:latin typeface="+mn-lt"/>
              </a:defRPr>
            </a:lvl4pPr>
            <a:lvl5pPr>
              <a:spcBef>
                <a:spcPts val="300"/>
              </a:spcBef>
              <a:spcAft>
                <a:spcPts val="0"/>
              </a:spcAft>
              <a:buClr>
                <a:srgbClr val="AAAAAA"/>
              </a:buClr>
              <a:defRPr sz="1600">
                <a:solidFill>
                  <a:schemeClr val="tx2"/>
                </a:solidFill>
                <a:latin typeface="+mn-lt"/>
              </a:defRPr>
            </a:lvl5pPr>
            <a:lvl6pPr>
              <a:defRPr sz="1800"/>
            </a:lvl6pPr>
            <a:lvl7pPr>
              <a:defRPr sz="1800"/>
            </a:lvl7pPr>
            <a:lvl8pPr>
              <a:defRPr sz="1800"/>
            </a:lvl8pPr>
            <a:lvl9pPr>
              <a:defRPr sz="1800"/>
            </a:lvl9pPr>
          </a:lstStyle>
          <a:p>
            <a:pPr lvl="0"/>
            <a:r>
              <a:rPr lang="en-US" dirty="0" smtClean="0"/>
              <a:t>Click to edit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254111004"/>
      </p:ext>
    </p:extLst>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theme" Target="../theme/theme1.xml"/><Relationship Id="rId25"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2.xml"/><Relationship Id="rId20" Type="http://schemas.openxmlformats.org/officeDocument/2006/relationships/slideLayout" Target="../slideLayouts/slideLayout43.xml"/><Relationship Id="rId21" Type="http://schemas.openxmlformats.org/officeDocument/2006/relationships/slideLayout" Target="../slideLayouts/slideLayout44.xml"/><Relationship Id="rId22" Type="http://schemas.openxmlformats.org/officeDocument/2006/relationships/slideLayout" Target="../slideLayouts/slideLayout45.xml"/><Relationship Id="rId23" Type="http://schemas.openxmlformats.org/officeDocument/2006/relationships/slideLayout" Target="../slideLayouts/slideLayout46.xml"/><Relationship Id="rId24" Type="http://schemas.openxmlformats.org/officeDocument/2006/relationships/theme" Target="../theme/theme2.xml"/><Relationship Id="rId25" Type="http://schemas.openxmlformats.org/officeDocument/2006/relationships/image" Target="../media/image8.png"/><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Relationship Id="rId14" Type="http://schemas.openxmlformats.org/officeDocument/2006/relationships/slideLayout" Target="../slideLayouts/slideLayout37.xml"/><Relationship Id="rId15" Type="http://schemas.openxmlformats.org/officeDocument/2006/relationships/slideLayout" Target="../slideLayouts/slideLayout38.xml"/><Relationship Id="rId16" Type="http://schemas.openxmlformats.org/officeDocument/2006/relationships/slideLayout" Target="../slideLayouts/slideLayout39.xml"/><Relationship Id="rId17" Type="http://schemas.openxmlformats.org/officeDocument/2006/relationships/slideLayout" Target="../slideLayouts/slideLayout40.xml"/><Relationship Id="rId18" Type="http://schemas.openxmlformats.org/officeDocument/2006/relationships/slideLayout" Target="../slideLayouts/slideLayout41.xml"/><Relationship Id="rId19" Type="http://schemas.openxmlformats.org/officeDocument/2006/relationships/slideLayout" Target="../slideLayouts/slideLayout42.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4" name="Rectangle 13"/>
          <p:cNvSpPr/>
          <p:nvPr userDrawn="1"/>
        </p:nvSpPr>
        <p:spPr>
          <a:xfrm>
            <a:off x="0" y="0"/>
            <a:ext cx="9144000" cy="5150644"/>
          </a:xfrm>
          <a:prstGeom prst="rect">
            <a:avLst/>
          </a:prstGeom>
          <a:solidFill>
            <a:schemeClr val="bg2"/>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bg2"/>
              </a:solidFill>
              <a:latin typeface="+mn-lt"/>
            </a:endParaRPr>
          </a:p>
        </p:txBody>
      </p:sp>
      <p:sp>
        <p:nvSpPr>
          <p:cNvPr id="11" name="TextBox 10"/>
          <p:cNvSpPr txBox="1"/>
          <p:nvPr userDrawn="1"/>
        </p:nvSpPr>
        <p:spPr>
          <a:xfrm>
            <a:off x="295274" y="4873847"/>
            <a:ext cx="265176" cy="89154"/>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endParaRPr lang="en-US" sz="900" kern="1200" dirty="0" err="1" smtClean="0">
              <a:solidFill>
                <a:schemeClr val="tx2"/>
              </a:solidFill>
              <a:latin typeface="+mn-lt"/>
              <a:ea typeface="+mn-ea"/>
              <a:cs typeface="+mn-cs"/>
            </a:endParaRPr>
          </a:p>
        </p:txBody>
      </p:sp>
      <p:sp>
        <p:nvSpPr>
          <p:cNvPr id="15" name="fl" descr="                              Dell - Internal Use - Confidential&#10;"/>
          <p:cNvSpPr txBox="1"/>
          <p:nvPr userDrawn="1"/>
        </p:nvSpPr>
        <p:spPr>
          <a:xfrm>
            <a:off x="0" y="4821428"/>
            <a:ext cx="9144000" cy="353430"/>
          </a:xfrm>
          <a:prstGeom prst="rect">
            <a:avLst/>
          </a:prstGeom>
          <a:noFill/>
        </p:spPr>
        <p:txBody>
          <a:bodyPr vert="horz" wrap="square" rtlCol="0">
            <a:spAutoFit/>
          </a:bodyPr>
          <a:lstStyle/>
          <a:p>
            <a:pPr algn="l">
              <a:lnSpc>
                <a:spcPct val="90000"/>
              </a:lnSpc>
              <a:spcBef>
                <a:spcPts val="100"/>
              </a:spcBef>
              <a:spcAft>
                <a:spcPts val="100"/>
              </a:spcAft>
            </a:pPr>
            <a:r>
              <a:rPr lang="en-US" sz="850" b="1" i="0" u="none" baseline="0" dirty="0" smtClean="0">
                <a:solidFill>
                  <a:schemeClr val="tx2"/>
                </a:solidFill>
                <a:latin typeface="museo sans for dell" panose="02000000000000000000" pitchFamily="2" charset="0"/>
              </a:rPr>
              <a:t>                              Dell - Internal Use - Confidential</a:t>
            </a:r>
          </a:p>
          <a:p>
            <a:pPr algn="l">
              <a:lnSpc>
                <a:spcPct val="90000"/>
              </a:lnSpc>
              <a:spcBef>
                <a:spcPts val="100"/>
              </a:spcBef>
              <a:spcAft>
                <a:spcPts val="100"/>
              </a:spcAft>
            </a:pPr>
            <a:endParaRPr lang="en-US" sz="850" b="1" i="0" u="none" baseline="0" dirty="0" err="1" smtClean="0">
              <a:solidFill>
                <a:schemeClr val="tx2"/>
              </a:solidFill>
              <a:latin typeface="museo sans for dell" panose="02000000000000000000" pitchFamily="2" charset="0"/>
            </a:endParaRPr>
          </a:p>
        </p:txBody>
      </p:sp>
      <p:sp>
        <p:nvSpPr>
          <p:cNvPr id="18" name="TextBox 17"/>
          <p:cNvSpPr txBox="1"/>
          <p:nvPr userDrawn="1"/>
        </p:nvSpPr>
        <p:spPr>
          <a:xfrm>
            <a:off x="295274" y="4873847"/>
            <a:ext cx="265176" cy="89154"/>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endParaRPr lang="en-US" sz="900" kern="1200" dirty="0" err="1" smtClean="0">
              <a:solidFill>
                <a:schemeClr val="tx2"/>
              </a:solidFill>
              <a:latin typeface="+mn-lt"/>
              <a:ea typeface="+mn-ea"/>
              <a:cs typeface="+mn-cs"/>
            </a:endParaRPr>
          </a:p>
        </p:txBody>
      </p:sp>
      <p:sp>
        <p:nvSpPr>
          <p:cNvPr id="20" name="TextBox 19"/>
          <p:cNvSpPr txBox="1"/>
          <p:nvPr userDrawn="1"/>
        </p:nvSpPr>
        <p:spPr>
          <a:xfrm>
            <a:off x="295274" y="4873847"/>
            <a:ext cx="265176" cy="89154"/>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fld id="{58EC7406-F4CC-4ABF-902E-2AF4E70E5C0F}" type="slidenum">
              <a:rPr lang="en-US" sz="900" b="0" kern="1200" smtClean="0">
                <a:solidFill>
                  <a:schemeClr val="tx2"/>
                </a:solidFill>
                <a:latin typeface="+mn-lt"/>
                <a:ea typeface="+mn-ea"/>
                <a:cs typeface="+mn-cs"/>
              </a:rPr>
              <a:pPr algn="l" rtl="0" fontAlgn="base">
                <a:lnSpc>
                  <a:spcPct val="90000"/>
                </a:lnSpc>
                <a:spcBef>
                  <a:spcPct val="0"/>
                </a:spcBef>
                <a:spcAft>
                  <a:spcPct val="0"/>
                </a:spcAft>
                <a:buClr>
                  <a:schemeClr val="bg1"/>
                </a:buClr>
              </a:pPr>
              <a:t>‹#›</a:t>
            </a:fld>
            <a:endParaRPr lang="en-US" sz="900" b="0" kern="1200" dirty="0" err="1" smtClean="0">
              <a:solidFill>
                <a:schemeClr val="tx2"/>
              </a:solidFill>
              <a:latin typeface="+mn-lt"/>
              <a:ea typeface="+mn-ea"/>
              <a:cs typeface="+mn-cs"/>
            </a:endParaRPr>
          </a:p>
        </p:txBody>
      </p:sp>
      <p:sp>
        <p:nvSpPr>
          <p:cNvPr id="12" name="TextBox 11"/>
          <p:cNvSpPr txBox="1"/>
          <p:nvPr userDrawn="1"/>
        </p:nvSpPr>
        <p:spPr>
          <a:xfrm>
            <a:off x="497072" y="4873847"/>
            <a:ext cx="265176" cy="89154"/>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endParaRPr lang="en-US" sz="900" b="0" kern="1200" dirty="0" smtClean="0">
              <a:solidFill>
                <a:schemeClr val="tx2"/>
              </a:solidFill>
              <a:latin typeface="+mn-lt"/>
              <a:ea typeface="+mn-ea"/>
              <a:cs typeface="+mn-cs"/>
            </a:endParaRPr>
          </a:p>
        </p:txBody>
      </p:sp>
      <p:sp>
        <p:nvSpPr>
          <p:cNvPr id="17" name="TextBox 16"/>
          <p:cNvSpPr txBox="1"/>
          <p:nvPr userDrawn="1"/>
        </p:nvSpPr>
        <p:spPr>
          <a:xfrm>
            <a:off x="472006" y="4873847"/>
            <a:ext cx="265176" cy="89154"/>
          </a:xfrm>
          <a:prstGeom prst="rect">
            <a:avLst/>
          </a:prstGeom>
        </p:spPr>
        <p:txBody>
          <a:bodyPr vert="horz" lIns="0" tIns="0" rIns="0" bIns="0" rtlCol="0" anchor="ctr">
            <a:noAutofit/>
          </a:bodyPr>
          <a:lstStyle/>
          <a:p>
            <a:pPr algn="l" rtl="0" fontAlgn="base">
              <a:lnSpc>
                <a:spcPct val="90000"/>
              </a:lnSpc>
              <a:spcBef>
                <a:spcPct val="0"/>
              </a:spcBef>
              <a:spcAft>
                <a:spcPct val="0"/>
              </a:spcAft>
              <a:buClr>
                <a:schemeClr val="bg1"/>
              </a:buClr>
            </a:pPr>
            <a:r>
              <a:rPr lang="en-US" sz="900" kern="1200" dirty="0" smtClean="0">
                <a:solidFill>
                  <a:schemeClr val="tx2"/>
                </a:solidFill>
                <a:latin typeface="+mn-lt"/>
                <a:ea typeface="+mn-ea"/>
                <a:cs typeface="+mn-cs"/>
              </a:rPr>
              <a:t>of Y</a:t>
            </a:r>
          </a:p>
        </p:txBody>
      </p:sp>
      <p:pic>
        <p:nvPicPr>
          <p:cNvPr id="19" name="Picture 18"/>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8199259" y="4838853"/>
            <a:ext cx="677400" cy="120803"/>
          </a:xfrm>
          <a:prstGeom prst="rect">
            <a:avLst/>
          </a:prstGeom>
        </p:spPr>
      </p:pic>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10/26/17</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10/26/17</a:t>
            </a:fld>
            <a:endParaRPr lang="en-US" sz="900" dirty="0" smtClean="0">
              <a:solidFill>
                <a:schemeClr val="bg2">
                  <a:lumMod val="50000"/>
                  <a:lumOff val="50000"/>
                </a:schemeClr>
              </a:solidFill>
              <a:latin typeface="+mn-lt"/>
            </a:endParaRPr>
          </a:p>
        </p:txBody>
      </p:sp>
    </p:spTree>
    <p:extLst>
      <p:ext uri="{BB962C8B-B14F-4D97-AF65-F5344CB8AC3E}">
        <p14:creationId xmlns:p14="http://schemas.microsoft.com/office/powerpoint/2010/main" val="2209482782"/>
      </p:ext>
    </p:extLst>
  </p:cSld>
  <p:clrMap bg1="dk2" tx1="lt1" bg2="dk1" tx2="lt2" accent1="accent1" accent2="accent2" accent3="accent3" accent4="accent4" accent5="accent5" accent6="accent6" hlink="hlink" folHlink="folHlink"/>
  <p:sldLayoutIdLst>
    <p:sldLayoutId id="2147484427" r:id="rId1"/>
    <p:sldLayoutId id="2147484431" r:id="rId2"/>
    <p:sldLayoutId id="2147484432" r:id="rId3"/>
    <p:sldLayoutId id="2147484422" r:id="rId4"/>
    <p:sldLayoutId id="2147484400" r:id="rId5"/>
    <p:sldLayoutId id="2147484405" r:id="rId6"/>
    <p:sldLayoutId id="2147484367" r:id="rId7"/>
    <p:sldLayoutId id="2147484244" r:id="rId8"/>
    <p:sldLayoutId id="2147484245" r:id="rId9"/>
    <p:sldLayoutId id="2147484246" r:id="rId10"/>
    <p:sldLayoutId id="2147484247" r:id="rId11"/>
    <p:sldLayoutId id="2147484248" r:id="rId12"/>
    <p:sldLayoutId id="2147484249" r:id="rId13"/>
    <p:sldLayoutId id="2147484250" r:id="rId14"/>
    <p:sldLayoutId id="2147484407" r:id="rId15"/>
    <p:sldLayoutId id="2147484433" r:id="rId16"/>
    <p:sldLayoutId id="2147484434" r:id="rId17"/>
    <p:sldLayoutId id="2147484425" r:id="rId18"/>
    <p:sldLayoutId id="2147484424" r:id="rId19"/>
    <p:sldLayoutId id="2147484423" r:id="rId20"/>
    <p:sldLayoutId id="2147484428" r:id="rId21"/>
    <p:sldLayoutId id="2147484429" r:id="rId22"/>
    <p:sldLayoutId id="2147484430" r:id="rId23"/>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84"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6" name="TextBox 15"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10/26/17</a:t>
            </a:fld>
            <a:endParaRPr lang="en-US" sz="900" dirty="0" smtClean="0">
              <a:solidFill>
                <a:schemeClr val="bg2">
                  <a:lumMod val="50000"/>
                  <a:lumOff val="50000"/>
                </a:schemeClr>
              </a:solidFill>
              <a:latin typeface="+mn-lt"/>
            </a:endParaRPr>
          </a:p>
        </p:txBody>
      </p:sp>
      <p:sp>
        <p:nvSpPr>
          <p:cNvPr id="13" name="TextBox 12" hidden="1"/>
          <p:cNvSpPr txBox="1"/>
          <p:nvPr/>
        </p:nvSpPr>
        <p:spPr>
          <a:xfrm>
            <a:off x="1895476" y="4825328"/>
            <a:ext cx="649537" cy="124650"/>
          </a:xfrm>
          <a:prstGeom prst="rect">
            <a:avLst/>
          </a:prstGeom>
          <a:noFill/>
        </p:spPr>
        <p:txBody>
          <a:bodyPr wrap="square" lIns="0" tIns="0" rIns="0" bIns="0" rtlCol="0" anchor="ctr">
            <a:spAutoFit/>
          </a:bodyPr>
          <a:lstStyle/>
          <a:p>
            <a:pPr>
              <a:lnSpc>
                <a:spcPct val="90000"/>
              </a:lnSpc>
              <a:spcBef>
                <a:spcPts val="600"/>
              </a:spcBef>
              <a:spcAft>
                <a:spcPts val="0"/>
              </a:spcAft>
              <a:buClr>
                <a:schemeClr val="bg1"/>
              </a:buClr>
            </a:pPr>
            <a:fld id="{E00CF047-7350-4707-AA1A-E56FA69586CC}" type="datetime1">
              <a:rPr lang="en-US" sz="900" smtClean="0">
                <a:solidFill>
                  <a:schemeClr val="bg2">
                    <a:lumMod val="50000"/>
                    <a:lumOff val="50000"/>
                  </a:schemeClr>
                </a:solidFill>
                <a:latin typeface="+mn-lt"/>
              </a:rPr>
              <a:pPr>
                <a:lnSpc>
                  <a:spcPct val="90000"/>
                </a:lnSpc>
                <a:spcBef>
                  <a:spcPts val="600"/>
                </a:spcBef>
                <a:spcAft>
                  <a:spcPts val="0"/>
                </a:spcAft>
                <a:buClr>
                  <a:schemeClr val="bg1"/>
                </a:buClr>
              </a:pPr>
              <a:t>10/26/17</a:t>
            </a:fld>
            <a:endParaRPr lang="en-US" sz="900" dirty="0" smtClean="0">
              <a:solidFill>
                <a:schemeClr val="bg2">
                  <a:lumMod val="50000"/>
                  <a:lumOff val="50000"/>
                </a:schemeClr>
              </a:solidFill>
              <a:latin typeface="+mn-lt"/>
            </a:endParaRPr>
          </a:p>
        </p:txBody>
      </p:sp>
      <p:sp>
        <p:nvSpPr>
          <p:cNvPr id="15" name="Rectangle 14"/>
          <p:cNvSpPr/>
          <p:nvPr userDrawn="1"/>
        </p:nvSpPr>
        <p:spPr>
          <a:xfrm>
            <a:off x="0" y="0"/>
            <a:ext cx="9144000" cy="5150644"/>
          </a:xfrm>
          <a:prstGeom prst="rect">
            <a:avLst/>
          </a:prstGeom>
          <a:solidFill>
            <a:schemeClr val="bg2"/>
          </a:solidFill>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bg2"/>
              </a:solidFill>
              <a:latin typeface="+mn-lt"/>
            </a:endParaRPr>
          </a:p>
        </p:txBody>
      </p:sp>
      <p:sp>
        <p:nvSpPr>
          <p:cNvPr id="17" name="TextBox 16"/>
          <p:cNvSpPr txBox="1"/>
          <p:nvPr userDrawn="1"/>
        </p:nvSpPr>
        <p:spPr>
          <a:xfrm>
            <a:off x="-12699" y="-1"/>
            <a:ext cx="9156699" cy="1097280"/>
          </a:xfrm>
          <a:custGeom>
            <a:avLst/>
            <a:gdLst>
              <a:gd name="connsiteX0" fmla="*/ 0 w 9144000"/>
              <a:gd name="connsiteY0" fmla="*/ 0 h 1219474"/>
              <a:gd name="connsiteX1" fmla="*/ 9144000 w 9144000"/>
              <a:gd name="connsiteY1" fmla="*/ 0 h 1219474"/>
              <a:gd name="connsiteX2" fmla="*/ 9144000 w 9144000"/>
              <a:gd name="connsiteY2" fmla="*/ 1219474 h 1219474"/>
              <a:gd name="connsiteX3" fmla="*/ 0 w 9144000"/>
              <a:gd name="connsiteY3" fmla="*/ 1219474 h 1219474"/>
              <a:gd name="connsiteX4" fmla="*/ 0 w 9144000"/>
              <a:gd name="connsiteY4" fmla="*/ 0 h 1219474"/>
              <a:gd name="connsiteX0" fmla="*/ 0 w 9156700"/>
              <a:gd name="connsiteY0" fmla="*/ 355600 h 1219474"/>
              <a:gd name="connsiteX1" fmla="*/ 9156700 w 9156700"/>
              <a:gd name="connsiteY1" fmla="*/ 0 h 1219474"/>
              <a:gd name="connsiteX2" fmla="*/ 9156700 w 9156700"/>
              <a:gd name="connsiteY2" fmla="*/ 1219474 h 1219474"/>
              <a:gd name="connsiteX3" fmla="*/ 12700 w 9156700"/>
              <a:gd name="connsiteY3" fmla="*/ 1219474 h 1219474"/>
              <a:gd name="connsiteX4" fmla="*/ 0 w 9156700"/>
              <a:gd name="connsiteY4" fmla="*/ 355600 h 1219474"/>
              <a:gd name="connsiteX0" fmla="*/ 0 w 9169400"/>
              <a:gd name="connsiteY0" fmla="*/ 12700 h 876574"/>
              <a:gd name="connsiteX1" fmla="*/ 9169400 w 9169400"/>
              <a:gd name="connsiteY1" fmla="*/ 0 h 876574"/>
              <a:gd name="connsiteX2" fmla="*/ 9156700 w 9169400"/>
              <a:gd name="connsiteY2" fmla="*/ 876574 h 876574"/>
              <a:gd name="connsiteX3" fmla="*/ 12700 w 9169400"/>
              <a:gd name="connsiteY3" fmla="*/ 876574 h 876574"/>
              <a:gd name="connsiteX4" fmla="*/ 0 w 9169400"/>
              <a:gd name="connsiteY4" fmla="*/ 12700 h 876574"/>
              <a:gd name="connsiteX0" fmla="*/ 0 w 9169400"/>
              <a:gd name="connsiteY0" fmla="*/ 0 h 914674"/>
              <a:gd name="connsiteX1" fmla="*/ 9169400 w 9169400"/>
              <a:gd name="connsiteY1" fmla="*/ 38100 h 914674"/>
              <a:gd name="connsiteX2" fmla="*/ 9156700 w 9169400"/>
              <a:gd name="connsiteY2" fmla="*/ 914674 h 914674"/>
              <a:gd name="connsiteX3" fmla="*/ 12700 w 9169400"/>
              <a:gd name="connsiteY3" fmla="*/ 914674 h 914674"/>
              <a:gd name="connsiteX4" fmla="*/ 0 w 9169400"/>
              <a:gd name="connsiteY4" fmla="*/ 0 h 914674"/>
              <a:gd name="connsiteX0" fmla="*/ 0 w 9169400"/>
              <a:gd name="connsiteY0" fmla="*/ 0 h 876574"/>
              <a:gd name="connsiteX1" fmla="*/ 9169400 w 9169400"/>
              <a:gd name="connsiteY1" fmla="*/ 0 h 876574"/>
              <a:gd name="connsiteX2" fmla="*/ 9156700 w 9169400"/>
              <a:gd name="connsiteY2" fmla="*/ 876574 h 876574"/>
              <a:gd name="connsiteX3" fmla="*/ 12700 w 9169400"/>
              <a:gd name="connsiteY3" fmla="*/ 876574 h 876574"/>
              <a:gd name="connsiteX4" fmla="*/ 0 w 9169400"/>
              <a:gd name="connsiteY4" fmla="*/ 0 h 876574"/>
              <a:gd name="connsiteX0" fmla="*/ 0 w 9169400"/>
              <a:gd name="connsiteY0" fmla="*/ 190500 h 1067074"/>
              <a:gd name="connsiteX1" fmla="*/ 9169400 w 9169400"/>
              <a:gd name="connsiteY1" fmla="*/ 0 h 1067074"/>
              <a:gd name="connsiteX2" fmla="*/ 9156700 w 9169400"/>
              <a:gd name="connsiteY2" fmla="*/ 1067074 h 1067074"/>
              <a:gd name="connsiteX3" fmla="*/ 12700 w 9169400"/>
              <a:gd name="connsiteY3" fmla="*/ 1067074 h 1067074"/>
              <a:gd name="connsiteX4" fmla="*/ 0 w 9169400"/>
              <a:gd name="connsiteY4" fmla="*/ 190500 h 1067074"/>
              <a:gd name="connsiteX0" fmla="*/ 0 w 9169400"/>
              <a:gd name="connsiteY0" fmla="*/ 254000 h 1130574"/>
              <a:gd name="connsiteX1" fmla="*/ 9169400 w 9169400"/>
              <a:gd name="connsiteY1" fmla="*/ 0 h 1130574"/>
              <a:gd name="connsiteX2" fmla="*/ 9156700 w 9169400"/>
              <a:gd name="connsiteY2" fmla="*/ 1130574 h 1130574"/>
              <a:gd name="connsiteX3" fmla="*/ 12700 w 9169400"/>
              <a:gd name="connsiteY3" fmla="*/ 1130574 h 1130574"/>
              <a:gd name="connsiteX4" fmla="*/ 0 w 9169400"/>
              <a:gd name="connsiteY4" fmla="*/ 254000 h 1130574"/>
              <a:gd name="connsiteX0" fmla="*/ 25400 w 9156700"/>
              <a:gd name="connsiteY0" fmla="*/ 38100 h 1130574"/>
              <a:gd name="connsiteX1" fmla="*/ 9156700 w 9156700"/>
              <a:gd name="connsiteY1" fmla="*/ 0 h 1130574"/>
              <a:gd name="connsiteX2" fmla="*/ 9144000 w 9156700"/>
              <a:gd name="connsiteY2" fmla="*/ 1130574 h 1130574"/>
              <a:gd name="connsiteX3" fmla="*/ 0 w 9156700"/>
              <a:gd name="connsiteY3" fmla="*/ 1130574 h 1130574"/>
              <a:gd name="connsiteX4" fmla="*/ 25400 w 9156700"/>
              <a:gd name="connsiteY4" fmla="*/ 38100 h 1130574"/>
              <a:gd name="connsiteX0" fmla="*/ 25400 w 9194871"/>
              <a:gd name="connsiteY0" fmla="*/ 38100 h 1130574"/>
              <a:gd name="connsiteX1" fmla="*/ 9156700 w 9194871"/>
              <a:gd name="connsiteY1" fmla="*/ 0 h 1130574"/>
              <a:gd name="connsiteX2" fmla="*/ 9194871 w 9194871"/>
              <a:gd name="connsiteY2" fmla="*/ 720847 h 1130574"/>
              <a:gd name="connsiteX3" fmla="*/ 0 w 9194871"/>
              <a:gd name="connsiteY3" fmla="*/ 1130574 h 1130574"/>
              <a:gd name="connsiteX4" fmla="*/ 25400 w 9194871"/>
              <a:gd name="connsiteY4" fmla="*/ 38100 h 1130574"/>
              <a:gd name="connsiteX0" fmla="*/ 25400 w 9220306"/>
              <a:gd name="connsiteY0" fmla="*/ 38100 h 1130574"/>
              <a:gd name="connsiteX1" fmla="*/ 9156700 w 9220306"/>
              <a:gd name="connsiteY1" fmla="*/ 0 h 1130574"/>
              <a:gd name="connsiteX2" fmla="*/ 9220306 w 9220306"/>
              <a:gd name="connsiteY2" fmla="*/ 475010 h 1130574"/>
              <a:gd name="connsiteX3" fmla="*/ 0 w 9220306"/>
              <a:gd name="connsiteY3" fmla="*/ 1130574 h 1130574"/>
              <a:gd name="connsiteX4" fmla="*/ 25400 w 9220306"/>
              <a:gd name="connsiteY4" fmla="*/ 38100 h 1130574"/>
              <a:gd name="connsiteX0" fmla="*/ 0 w 9194906"/>
              <a:gd name="connsiteY0" fmla="*/ 38100 h 990096"/>
              <a:gd name="connsiteX1" fmla="*/ 9131300 w 9194906"/>
              <a:gd name="connsiteY1" fmla="*/ 0 h 990096"/>
              <a:gd name="connsiteX2" fmla="*/ 9194906 w 9194906"/>
              <a:gd name="connsiteY2" fmla="*/ 475010 h 990096"/>
              <a:gd name="connsiteX3" fmla="*/ 35 w 9194906"/>
              <a:gd name="connsiteY3" fmla="*/ 990096 h 990096"/>
              <a:gd name="connsiteX4" fmla="*/ 0 w 9194906"/>
              <a:gd name="connsiteY4" fmla="*/ 38100 h 990096"/>
              <a:gd name="connsiteX0" fmla="*/ 0 w 9131318"/>
              <a:gd name="connsiteY0" fmla="*/ 38100 h 990096"/>
              <a:gd name="connsiteX1" fmla="*/ 9131300 w 9131318"/>
              <a:gd name="connsiteY1" fmla="*/ 0 h 990096"/>
              <a:gd name="connsiteX2" fmla="*/ 9131318 w 9131318"/>
              <a:gd name="connsiteY2" fmla="*/ 475010 h 990096"/>
              <a:gd name="connsiteX3" fmla="*/ 35 w 9131318"/>
              <a:gd name="connsiteY3" fmla="*/ 990096 h 990096"/>
              <a:gd name="connsiteX4" fmla="*/ 0 w 9131318"/>
              <a:gd name="connsiteY4" fmla="*/ 38100 h 990096"/>
              <a:gd name="connsiteX0" fmla="*/ 0 w 9131318"/>
              <a:gd name="connsiteY0" fmla="*/ 13180 h 990096"/>
              <a:gd name="connsiteX1" fmla="*/ 9131300 w 9131318"/>
              <a:gd name="connsiteY1" fmla="*/ 0 h 990096"/>
              <a:gd name="connsiteX2" fmla="*/ 9131318 w 9131318"/>
              <a:gd name="connsiteY2" fmla="*/ 475010 h 990096"/>
              <a:gd name="connsiteX3" fmla="*/ 35 w 9131318"/>
              <a:gd name="connsiteY3" fmla="*/ 990096 h 990096"/>
              <a:gd name="connsiteX4" fmla="*/ 0 w 9131318"/>
              <a:gd name="connsiteY4" fmla="*/ 13180 h 990096"/>
              <a:gd name="connsiteX0" fmla="*/ 0 w 9131318"/>
              <a:gd name="connsiteY0" fmla="*/ 0 h 1026756"/>
              <a:gd name="connsiteX1" fmla="*/ 9131300 w 9131318"/>
              <a:gd name="connsiteY1" fmla="*/ 36660 h 1026756"/>
              <a:gd name="connsiteX2" fmla="*/ 9131318 w 9131318"/>
              <a:gd name="connsiteY2" fmla="*/ 511670 h 1026756"/>
              <a:gd name="connsiteX3" fmla="*/ 35 w 9131318"/>
              <a:gd name="connsiteY3" fmla="*/ 1026756 h 1026756"/>
              <a:gd name="connsiteX4" fmla="*/ 0 w 9131318"/>
              <a:gd name="connsiteY4" fmla="*/ 0 h 10267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1318" h="1026756">
                <a:moveTo>
                  <a:pt x="0" y="0"/>
                </a:moveTo>
                <a:lnTo>
                  <a:pt x="9131300" y="36660"/>
                </a:lnTo>
                <a:cubicBezTo>
                  <a:pt x="9131306" y="194997"/>
                  <a:pt x="9131312" y="353333"/>
                  <a:pt x="9131318" y="511670"/>
                </a:cubicBezTo>
                <a:lnTo>
                  <a:pt x="35" y="1026756"/>
                </a:lnTo>
                <a:cubicBezTo>
                  <a:pt x="23" y="709424"/>
                  <a:pt x="12" y="317332"/>
                  <a:pt x="0" y="0"/>
                </a:cubicBezTo>
                <a:close/>
              </a:path>
            </a:pathLst>
          </a:custGeom>
          <a:solidFill>
            <a:schemeClr val="bg1">
              <a:alpha val="23000"/>
            </a:schemeClr>
          </a:solidFill>
          <a:ln>
            <a:noFill/>
          </a:ln>
        </p:spPr>
        <p:txBody>
          <a:bodyPr wrap="square" lIns="360000" tIns="360000" rIns="360000" bIns="360000" rtlCol="0" anchor="ctr">
            <a:spAutoFit/>
          </a:bodyPr>
          <a:lstStyle/>
          <a:p>
            <a:pPr>
              <a:lnSpc>
                <a:spcPct val="90000"/>
              </a:lnSpc>
            </a:pPr>
            <a:endParaRPr lang="en-US" sz="1400" dirty="0">
              <a:solidFill>
                <a:schemeClr val="bg1">
                  <a:lumMod val="65000"/>
                </a:schemeClr>
              </a:solidFill>
              <a:latin typeface="Avenir Book"/>
              <a:cs typeface="Avenir Book"/>
            </a:endParaRPr>
          </a:p>
        </p:txBody>
      </p:sp>
      <p:pic>
        <p:nvPicPr>
          <p:cNvPr id="21" name="Picture 20"/>
          <p:cNvPicPr>
            <a:picLocks noChangeAspect="1"/>
          </p:cNvPicPr>
          <p:nvPr userDrawn="1"/>
        </p:nvPicPr>
        <p:blipFill rotWithShape="1">
          <a:blip r:embed="rId25" cstate="screen">
            <a:extLst>
              <a:ext uri="{28A0092B-C50C-407E-A947-70E740481C1C}">
                <a14:useLocalDpi xmlns:a14="http://schemas.microsoft.com/office/drawing/2010/main"/>
              </a:ext>
            </a:extLst>
          </a:blip>
          <a:srcRect r="56553"/>
          <a:stretch/>
        </p:blipFill>
        <p:spPr>
          <a:xfrm>
            <a:off x="8424590" y="4589409"/>
            <a:ext cx="452069" cy="369509"/>
          </a:xfrm>
          <a:prstGeom prst="rect">
            <a:avLst/>
          </a:prstGeom>
        </p:spPr>
      </p:pic>
    </p:spTree>
    <p:extLst>
      <p:ext uri="{BB962C8B-B14F-4D97-AF65-F5344CB8AC3E}">
        <p14:creationId xmlns:p14="http://schemas.microsoft.com/office/powerpoint/2010/main" val="2101792110"/>
      </p:ext>
    </p:extLst>
  </p:cSld>
  <p:clrMap bg1="dk2" tx1="lt1" bg2="dk1" tx2="lt2" accent1="accent1" accent2="accent2" accent3="accent3" accent4="accent4" accent5="accent5" accent6="accent6" hlink="hlink" folHlink="folHlink"/>
  <p:sldLayoutIdLst>
    <p:sldLayoutId id="2147484448" r:id="rId1"/>
    <p:sldLayoutId id="2147484449" r:id="rId2"/>
    <p:sldLayoutId id="2147484450" r:id="rId3"/>
    <p:sldLayoutId id="2147484470" r:id="rId4"/>
    <p:sldLayoutId id="2147484451" r:id="rId5"/>
    <p:sldLayoutId id="2147484452" r:id="rId6"/>
    <p:sldLayoutId id="2147484453" r:id="rId7"/>
    <p:sldLayoutId id="2147484454" r:id="rId8"/>
    <p:sldLayoutId id="2147484455" r:id="rId9"/>
    <p:sldLayoutId id="2147484456" r:id="rId10"/>
    <p:sldLayoutId id="2147484457" r:id="rId11"/>
    <p:sldLayoutId id="2147484458" r:id="rId12"/>
    <p:sldLayoutId id="2147484459" r:id="rId13"/>
    <p:sldLayoutId id="2147484460" r:id="rId14"/>
    <p:sldLayoutId id="2147484461" r:id="rId15"/>
    <p:sldLayoutId id="2147484462" r:id="rId16"/>
    <p:sldLayoutId id="2147484463" r:id="rId17"/>
    <p:sldLayoutId id="2147484464" r:id="rId18"/>
    <p:sldLayoutId id="2147484468" r:id="rId19"/>
    <p:sldLayoutId id="2147484465" r:id="rId20"/>
    <p:sldLayoutId id="2147484466" r:id="rId21"/>
    <p:sldLayoutId id="2147484467" r:id="rId22"/>
    <p:sldLayoutId id="2147484471" r:id="rId23"/>
  </p:sldLayoutIdLst>
  <p:transition spd="med">
    <p:wipe dir="r"/>
  </p:transition>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2800" b="0" cap="none" baseline="0">
          <a:solidFill>
            <a:schemeClr val="bg1"/>
          </a:solidFill>
          <a:latin typeface="+mj-lt"/>
          <a:ea typeface="Museo Sans For Dell" panose="02000000000000000000" pitchFamily="2" charset="0"/>
          <a:cs typeface="+mj-cs"/>
        </a:defRPr>
      </a:lvl1pPr>
      <a:lvl2pPr algn="l" rtl="0" eaLnBrk="1" fontAlgn="base" hangingPunct="1">
        <a:lnSpc>
          <a:spcPct val="80000"/>
        </a:lnSpc>
        <a:spcBef>
          <a:spcPct val="0"/>
        </a:spcBef>
        <a:spcAft>
          <a:spcPct val="0"/>
        </a:spcAft>
        <a:defRPr sz="3200" b="1">
          <a:solidFill>
            <a:schemeClr val="accent1"/>
          </a:solidFill>
          <a:latin typeface="Arial Black" pitchFamily="34" charset="0"/>
        </a:defRPr>
      </a:lvl2pPr>
      <a:lvl3pPr algn="l" rtl="0" eaLnBrk="1" fontAlgn="base" hangingPunct="1">
        <a:lnSpc>
          <a:spcPct val="80000"/>
        </a:lnSpc>
        <a:spcBef>
          <a:spcPct val="0"/>
        </a:spcBef>
        <a:spcAft>
          <a:spcPct val="0"/>
        </a:spcAft>
        <a:defRPr sz="3200" b="1">
          <a:solidFill>
            <a:schemeClr val="accent1"/>
          </a:solidFill>
          <a:latin typeface="Arial Black" pitchFamily="34" charset="0"/>
        </a:defRPr>
      </a:lvl3pPr>
      <a:lvl4pPr algn="l" rtl="0" eaLnBrk="1" fontAlgn="base" hangingPunct="1">
        <a:lnSpc>
          <a:spcPct val="80000"/>
        </a:lnSpc>
        <a:spcBef>
          <a:spcPct val="0"/>
        </a:spcBef>
        <a:spcAft>
          <a:spcPct val="0"/>
        </a:spcAft>
        <a:defRPr sz="3200" b="1">
          <a:solidFill>
            <a:schemeClr val="accent1"/>
          </a:solidFill>
          <a:latin typeface="Arial Black" pitchFamily="34" charset="0"/>
        </a:defRPr>
      </a:lvl4pPr>
      <a:lvl5pPr algn="l" rtl="0" eaLnBrk="1" fontAlgn="base" hangingPunct="1">
        <a:lnSpc>
          <a:spcPct val="80000"/>
        </a:lnSpc>
        <a:spcBef>
          <a:spcPct val="0"/>
        </a:spcBef>
        <a:spcAft>
          <a:spcPct val="0"/>
        </a:spcAft>
        <a:defRPr sz="3200" b="1">
          <a:solidFill>
            <a:schemeClr val="accent1"/>
          </a:solidFill>
          <a:latin typeface="Arial Black" pitchFamily="34" charset="0"/>
        </a:defRPr>
      </a:lvl5pPr>
      <a:lvl6pPr marL="457200" algn="l" rtl="0" eaLnBrk="1" fontAlgn="base" hangingPunct="1">
        <a:lnSpc>
          <a:spcPct val="70000"/>
        </a:lnSpc>
        <a:spcBef>
          <a:spcPct val="0"/>
        </a:spcBef>
        <a:spcAft>
          <a:spcPct val="0"/>
        </a:spcAft>
        <a:defRPr sz="4400" b="1">
          <a:solidFill>
            <a:schemeClr val="accent1"/>
          </a:solidFill>
          <a:latin typeface="Arial Black" pitchFamily="34" charset="0"/>
        </a:defRPr>
      </a:lvl6pPr>
      <a:lvl7pPr marL="914400" algn="l" rtl="0" eaLnBrk="1" fontAlgn="base" hangingPunct="1">
        <a:lnSpc>
          <a:spcPct val="70000"/>
        </a:lnSpc>
        <a:spcBef>
          <a:spcPct val="0"/>
        </a:spcBef>
        <a:spcAft>
          <a:spcPct val="0"/>
        </a:spcAft>
        <a:defRPr sz="4400" b="1">
          <a:solidFill>
            <a:schemeClr val="accent1"/>
          </a:solidFill>
          <a:latin typeface="Arial Black" pitchFamily="34" charset="0"/>
        </a:defRPr>
      </a:lvl7pPr>
      <a:lvl8pPr marL="1371600" algn="l" rtl="0" eaLnBrk="1" fontAlgn="base" hangingPunct="1">
        <a:lnSpc>
          <a:spcPct val="70000"/>
        </a:lnSpc>
        <a:spcBef>
          <a:spcPct val="0"/>
        </a:spcBef>
        <a:spcAft>
          <a:spcPct val="0"/>
        </a:spcAft>
        <a:defRPr sz="4400" b="1">
          <a:solidFill>
            <a:schemeClr val="accent1"/>
          </a:solidFill>
          <a:latin typeface="Arial Black" pitchFamily="34" charset="0"/>
        </a:defRPr>
      </a:lvl8pPr>
      <a:lvl9pPr marL="1828800" algn="l" rtl="0" eaLnBrk="1" fontAlgn="base" hangingPunct="1">
        <a:lnSpc>
          <a:spcPct val="70000"/>
        </a:lnSpc>
        <a:spcBef>
          <a:spcPct val="0"/>
        </a:spcBef>
        <a:spcAft>
          <a:spcPct val="0"/>
        </a:spcAft>
        <a:defRPr sz="4400" b="1">
          <a:solidFill>
            <a:schemeClr val="accent1"/>
          </a:solidFill>
          <a:latin typeface="Arial Black" pitchFamily="34" charset="0"/>
        </a:defRPr>
      </a:lvl9pPr>
    </p:titleStyle>
    <p:body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1400">
          <a:solidFill>
            <a:srgbClr val="000000"/>
          </a:solidFill>
          <a:latin typeface="+mj-lt"/>
          <a:ea typeface="Museo Sans For Dell" pitchFamily="2" charset="0"/>
          <a:cs typeface="+mn-cs"/>
        </a:defRPr>
      </a:lvl1pPr>
      <a:lvl2pPr marL="574675" indent="-233363" algn="l" rtl="0" eaLnBrk="1" fontAlgn="base" hangingPunct="1">
        <a:lnSpc>
          <a:spcPct val="100000"/>
        </a:lnSpc>
        <a:spcBef>
          <a:spcPts val="300"/>
        </a:spcBef>
        <a:spcAft>
          <a:spcPts val="0"/>
        </a:spcAft>
        <a:buClr>
          <a:srgbClr val="AAAAAA"/>
        </a:buClr>
        <a:buFont typeface="Museo Sans For Dell" pitchFamily="2" charset="0"/>
        <a:buChar char="–"/>
        <a:defRPr sz="1200" baseline="0">
          <a:solidFill>
            <a:srgbClr val="000000"/>
          </a:solidFill>
          <a:latin typeface="+mj-lt"/>
          <a:ea typeface="Museo Sans For Dell" pitchFamily="2"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1000" baseline="0">
          <a:solidFill>
            <a:srgbClr val="000000"/>
          </a:solidFill>
          <a:latin typeface="+mj-lt"/>
          <a:ea typeface="Museo Sans For Dell" pitchFamily="2"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000" baseline="0">
          <a:solidFill>
            <a:srgbClr val="000000"/>
          </a:solidFill>
          <a:latin typeface="+mj-lt"/>
          <a:ea typeface="Museo Sans For Dell" pitchFamily="2" charset="0"/>
        </a:defRPr>
      </a:lvl4pPr>
      <a:lvl5pPr marL="1608138" indent="-236538" algn="l" rtl="0" eaLnBrk="1" fontAlgn="base" hangingPunct="1">
        <a:lnSpc>
          <a:spcPct val="90000"/>
        </a:lnSpc>
        <a:spcBef>
          <a:spcPts val="800"/>
        </a:spcBef>
        <a:spcAft>
          <a:spcPct val="0"/>
        </a:spcAft>
        <a:buClr>
          <a:schemeClr val="bg1"/>
        </a:buClr>
        <a:buFont typeface="Museo For Dell 300" pitchFamily="50" charset="0"/>
        <a:buChar char="–"/>
        <a:defRPr sz="1800">
          <a:solidFill>
            <a:schemeClr val="bg2"/>
          </a:solidFill>
          <a:latin typeface="Museo Sans For Dell" pitchFamily="2" charset="0"/>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600">
          <a:solidFill>
            <a:schemeClr val="accent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084">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3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4" Type="http://schemas.openxmlformats.org/officeDocument/2006/relationships/image" Target="../media/image24.png"/><Relationship Id="rId1" Type="http://schemas.openxmlformats.org/officeDocument/2006/relationships/slideLayout" Target="../slideLayouts/slideLayout3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5.png"/><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 Id="rId3" Type="http://schemas.openxmlformats.org/officeDocument/2006/relationships/image" Target="../media/image2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 Id="rId3" Type="http://schemas.openxmlformats.org/officeDocument/2006/relationships/image" Target="../media/image2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 Id="rId3" Type="http://schemas.openxmlformats.org/officeDocument/2006/relationships/image" Target="../media/image3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 Id="rId1" Type="http://schemas.openxmlformats.org/officeDocument/2006/relationships/slideLayout" Target="../slideLayouts/slideLayout3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3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 Id="rId3" Type="http://schemas.openxmlformats.org/officeDocument/2006/relationships/image" Target="../media/image37.jpg"/></Relationships>
</file>

<file path=ppt/slides/_rels/slide22.xml.rels><?xml version="1.0" encoding="UTF-8" standalone="yes"?>
<Relationships xmlns="http://schemas.openxmlformats.org/package/2006/relationships"><Relationship Id="rId3" Type="http://schemas.openxmlformats.org/officeDocument/2006/relationships/image" Target="../media/image38.jpg"/><Relationship Id="rId4" Type="http://schemas.openxmlformats.org/officeDocument/2006/relationships/hyperlink" Target="https://www.youtube.com/watch?v=1Sz_K8UID6E" TargetMode="External"/><Relationship Id="rId1" Type="http://schemas.openxmlformats.org/officeDocument/2006/relationships/slideLayout" Target="../slideLayouts/slideLayout3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3.xml"/><Relationship Id="rId3" Type="http://schemas.openxmlformats.org/officeDocument/2006/relationships/image" Target="../media/image39.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4.xml"/><Relationship Id="rId3" Type="http://schemas.openxmlformats.org/officeDocument/2006/relationships/image" Target="../media/image40.jp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42.png"/><Relationship Id="rId5" Type="http://schemas.openxmlformats.org/officeDocument/2006/relationships/image" Target="../media/image27.png"/><Relationship Id="rId6" Type="http://schemas.openxmlformats.org/officeDocument/2006/relationships/image" Target="../media/image43.png"/><Relationship Id="rId1" Type="http://schemas.openxmlformats.org/officeDocument/2006/relationships/slideLayout" Target="../slideLayouts/slideLayout3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6.xml"/><Relationship Id="rId3" Type="http://schemas.openxmlformats.org/officeDocument/2006/relationships/image" Target="../media/image4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8.xml"/><Relationship Id="rId3" Type="http://schemas.openxmlformats.org/officeDocument/2006/relationships/image" Target="../media/image4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9.xml"/><Relationship Id="rId3" Type="http://schemas.openxmlformats.org/officeDocument/2006/relationships/image" Target="../media/image4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3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emccode/rexray" TargetMode="External"/><Relationship Id="rId4" Type="http://schemas.openxmlformats.org/officeDocument/2006/relationships/hyperlink" Target="https://github.com/codedellemc/rexray" TargetMode="External"/><Relationship Id="rId5" Type="http://schemas.openxmlformats.org/officeDocument/2006/relationships/hyperlink" Target="https://github.com/emccode/mesos-module-dvdi" TargetMode="External"/><Relationship Id="rId6" Type="http://schemas.openxmlformats.org/officeDocument/2006/relationships/hyperlink" Target="https://github.com/codedellemc/mesos-module-dvdi" TargetMode="External"/><Relationship Id="rId7" Type="http://schemas.openxmlformats.org/officeDocument/2006/relationships/image" Target="../media/image19.png"/><Relationship Id="rId8" Type="http://schemas.openxmlformats.org/officeDocument/2006/relationships/image" Target="../media/image20.png"/><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3"/>
          <p:cNvSpPr>
            <a:spLocks noGrp="1"/>
          </p:cNvSpPr>
          <p:nvPr>
            <p:ph type="subTitle" idx="1"/>
          </p:nvPr>
        </p:nvSpPr>
        <p:spPr>
          <a:xfrm>
            <a:off x="274320" y="1435699"/>
            <a:ext cx="8353213" cy="1015663"/>
          </a:xfrm>
        </p:spPr>
        <p:txBody>
          <a:bodyPr/>
          <a:lstStyle/>
          <a:p>
            <a:r>
              <a:rPr lang="en-US" sz="2800" dirty="0"/>
              <a:t>Robust Applications in </a:t>
            </a:r>
            <a:r>
              <a:rPr lang="en-US" sz="2800" dirty="0" smtClean="0"/>
              <a:t>Mesos</a:t>
            </a:r>
          </a:p>
          <a:p>
            <a:r>
              <a:rPr lang="en-US" sz="2800" dirty="0" smtClean="0"/>
              <a:t>Using </a:t>
            </a:r>
            <a:r>
              <a:rPr lang="en-US" sz="2800" dirty="0"/>
              <a:t>External </a:t>
            </a:r>
            <a:r>
              <a:rPr lang="en-US" sz="2800" dirty="0" smtClean="0"/>
              <a:t>Storage</a:t>
            </a:r>
            <a:endParaRPr lang="en-US" sz="2800" dirty="0"/>
          </a:p>
        </p:txBody>
      </p:sp>
      <p:sp>
        <p:nvSpPr>
          <p:cNvPr id="6" name="TextBox 5"/>
          <p:cNvSpPr txBox="1"/>
          <p:nvPr/>
        </p:nvSpPr>
        <p:spPr>
          <a:xfrm>
            <a:off x="273000" y="3441857"/>
            <a:ext cx="2290499" cy="1369606"/>
          </a:xfrm>
          <a:prstGeom prst="rect">
            <a:avLst/>
          </a:prstGeom>
          <a:noFill/>
        </p:spPr>
        <p:txBody>
          <a:bodyPr wrap="none" rtlCol="0">
            <a:spAutoFit/>
          </a:bodyPr>
          <a:lstStyle/>
          <a:p>
            <a:pPr>
              <a:lnSpc>
                <a:spcPct val="90000"/>
              </a:lnSpc>
              <a:spcBef>
                <a:spcPts val="600"/>
              </a:spcBef>
              <a:spcAft>
                <a:spcPts val="0"/>
              </a:spcAft>
              <a:buClr>
                <a:schemeClr val="bg1"/>
              </a:buClr>
            </a:pPr>
            <a:r>
              <a:rPr lang="en-US" sz="1400" dirty="0" smtClean="0">
                <a:solidFill>
                  <a:schemeClr val="tx2"/>
                </a:solidFill>
                <a:latin typeface="+mn-lt"/>
              </a:rPr>
              <a:t>David vonThenen</a:t>
            </a:r>
          </a:p>
          <a:p>
            <a:pPr>
              <a:lnSpc>
                <a:spcPct val="90000"/>
              </a:lnSpc>
              <a:spcBef>
                <a:spcPts val="600"/>
              </a:spcBef>
              <a:spcAft>
                <a:spcPts val="0"/>
              </a:spcAft>
              <a:buClr>
                <a:schemeClr val="bg1"/>
              </a:buClr>
            </a:pPr>
            <a:r>
              <a:rPr lang="en-US" sz="1400" dirty="0" smtClean="0">
                <a:solidFill>
                  <a:schemeClr val="tx2"/>
                </a:solidFill>
                <a:latin typeface="+mn-lt"/>
              </a:rPr>
              <a:t>{code} </a:t>
            </a:r>
            <a:r>
              <a:rPr lang="mr-IN" sz="1400" dirty="0" smtClean="0">
                <a:solidFill>
                  <a:schemeClr val="tx2"/>
                </a:solidFill>
                <a:latin typeface="+mn-lt"/>
              </a:rPr>
              <a:t>–</a:t>
            </a:r>
            <a:r>
              <a:rPr lang="en-US" sz="1400" dirty="0" smtClean="0">
                <a:solidFill>
                  <a:schemeClr val="tx2"/>
                </a:solidFill>
                <a:latin typeface="+mn-lt"/>
              </a:rPr>
              <a:t> Dell Technologies</a:t>
            </a:r>
          </a:p>
          <a:p>
            <a:pPr>
              <a:lnSpc>
                <a:spcPct val="90000"/>
              </a:lnSpc>
              <a:spcBef>
                <a:spcPts val="600"/>
              </a:spcBef>
              <a:spcAft>
                <a:spcPts val="0"/>
              </a:spcAft>
              <a:buClr>
                <a:schemeClr val="bg1"/>
              </a:buClr>
            </a:pPr>
            <a:r>
              <a:rPr lang="en-US" sz="1400" dirty="0">
                <a:solidFill>
                  <a:srgbClr val="FFFFFF"/>
                </a:solidFill>
              </a:rPr>
              <a:t>@</a:t>
            </a:r>
            <a:r>
              <a:rPr lang="en-US" sz="1400" dirty="0" err="1" smtClean="0">
                <a:solidFill>
                  <a:srgbClr val="FFFFFF"/>
                </a:solidFill>
              </a:rPr>
              <a:t>dvonthenen</a:t>
            </a:r>
            <a:endParaRPr lang="en-US" sz="1400" dirty="0" smtClean="0">
              <a:solidFill>
                <a:srgbClr val="FFFFFF"/>
              </a:solidFill>
            </a:endParaRPr>
          </a:p>
          <a:p>
            <a:pPr>
              <a:lnSpc>
                <a:spcPct val="90000"/>
              </a:lnSpc>
              <a:spcBef>
                <a:spcPts val="600"/>
              </a:spcBef>
              <a:spcAft>
                <a:spcPts val="0"/>
              </a:spcAft>
              <a:buClr>
                <a:schemeClr val="bg1"/>
              </a:buClr>
            </a:pPr>
            <a:r>
              <a:rPr lang="en-US" sz="1400" dirty="0" smtClean="0">
                <a:solidFill>
                  <a:srgbClr val="FFFFFF"/>
                </a:solidFill>
              </a:rPr>
              <a:t>http://</a:t>
            </a:r>
            <a:r>
              <a:rPr lang="en-US" sz="1400" dirty="0" err="1" smtClean="0">
                <a:solidFill>
                  <a:srgbClr val="FFFFFF"/>
                </a:solidFill>
              </a:rPr>
              <a:t>dvonthenen.com</a:t>
            </a:r>
            <a:endParaRPr lang="en-US" sz="1400" dirty="0" smtClean="0">
              <a:solidFill>
                <a:srgbClr val="FFFFFF"/>
              </a:solidFill>
            </a:endParaRPr>
          </a:p>
          <a:p>
            <a:pPr>
              <a:lnSpc>
                <a:spcPct val="90000"/>
              </a:lnSpc>
              <a:spcBef>
                <a:spcPts val="600"/>
              </a:spcBef>
              <a:spcAft>
                <a:spcPts val="0"/>
              </a:spcAft>
              <a:buClr>
                <a:schemeClr val="bg1"/>
              </a:buClr>
            </a:pPr>
            <a:r>
              <a:rPr lang="en-US" sz="1400" dirty="0" smtClean="0">
                <a:solidFill>
                  <a:srgbClr val="FFFFFF"/>
                </a:solidFill>
              </a:rPr>
              <a:t>github.com</a:t>
            </a:r>
            <a:r>
              <a:rPr lang="en-US" sz="1400" dirty="0">
                <a:solidFill>
                  <a:srgbClr val="FFFFFF"/>
                </a:solidFill>
              </a:rPr>
              <a:t>/</a:t>
            </a:r>
            <a:r>
              <a:rPr lang="en-US" sz="1400" dirty="0" smtClean="0">
                <a:solidFill>
                  <a:srgbClr val="FFFFFF"/>
                </a:solidFill>
              </a:rPr>
              <a:t>dvonthenen</a:t>
            </a:r>
            <a:endParaRPr lang="en-US" sz="1400" dirty="0">
              <a:solidFill>
                <a:srgbClr val="FFFFFF"/>
              </a:solidFill>
            </a:endParaRPr>
          </a:p>
        </p:txBody>
      </p:sp>
    </p:spTree>
    <p:extLst>
      <p:ext uri="{BB962C8B-B14F-4D97-AF65-F5344CB8AC3E}">
        <p14:creationId xmlns:p14="http://schemas.microsoft.com/office/powerpoint/2010/main" val="1884351112"/>
      </p:ext>
    </p:extLst>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19" y="339412"/>
            <a:ext cx="7955280" cy="640080"/>
          </a:xfrm>
        </p:spPr>
        <p:txBody>
          <a:bodyPr/>
          <a:lstStyle/>
          <a:p>
            <a:r>
              <a:rPr lang="en-US" dirty="0" smtClean="0"/>
              <a:t>Looking to the Future</a:t>
            </a:r>
            <a:r>
              <a:rPr lang="mr-IN" dirty="0" smtClean="0"/>
              <a:t>…</a:t>
            </a:r>
            <a:r>
              <a:rPr lang="en-US" dirty="0" smtClean="0"/>
              <a:t> </a:t>
            </a:r>
            <a:endParaRPr lang="en-US" dirty="0"/>
          </a:p>
        </p:txBody>
      </p:sp>
      <p:sp>
        <p:nvSpPr>
          <p:cNvPr id="4" name="Content Placeholder 3"/>
          <p:cNvSpPr>
            <a:spLocks noGrp="1"/>
          </p:cNvSpPr>
          <p:nvPr>
            <p:ph sz="half" idx="1"/>
          </p:nvPr>
        </p:nvSpPr>
        <p:spPr>
          <a:xfrm>
            <a:off x="274319" y="1280160"/>
            <a:ext cx="4229101" cy="1626548"/>
          </a:xfrm>
        </p:spPr>
        <p:txBody>
          <a:bodyPr/>
          <a:lstStyle/>
          <a:p>
            <a:r>
              <a:rPr lang="en-US" dirty="0" smtClean="0"/>
              <a:t>Container Storage Interface</a:t>
            </a:r>
          </a:p>
          <a:p>
            <a:r>
              <a:rPr lang="en-US" dirty="0" smtClean="0"/>
              <a:t>Modeled after OCI and CNI</a:t>
            </a:r>
          </a:p>
          <a:p>
            <a:r>
              <a:rPr lang="en-US" dirty="0"/>
              <a:t>S</a:t>
            </a:r>
            <a:r>
              <a:rPr lang="en-US" dirty="0" smtClean="0"/>
              <a:t>tandardized storage </a:t>
            </a:r>
            <a:r>
              <a:rPr lang="en-US" dirty="0"/>
              <a:t>plugins</a:t>
            </a:r>
            <a:r>
              <a:rPr lang="en-US" dirty="0" smtClean="0"/>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3950" y="1280160"/>
            <a:ext cx="4575629" cy="1478280"/>
          </a:xfrm>
          <a:prstGeom prst="rect">
            <a:avLst/>
          </a:prstGeom>
        </p:spPr>
      </p:pic>
      <p:sp>
        <p:nvSpPr>
          <p:cNvPr id="7" name="Content Placeholder 3"/>
          <p:cNvSpPr txBox="1">
            <a:spLocks/>
          </p:cNvSpPr>
          <p:nvPr/>
        </p:nvSpPr>
        <p:spPr>
          <a:xfrm>
            <a:off x="274319" y="2906708"/>
            <a:ext cx="8225790" cy="1539561"/>
          </a:xfrm>
          <a:prstGeom prst="rect">
            <a:avLst/>
          </a:prstGeom>
        </p:spPr>
        <p:txBody>
          <a:bodyPr wrap="square" lIns="0" tIns="0" rIns="0" bIns="0">
            <a:normAutofit lnSpcReduction="10000"/>
          </a:bodyPr>
          <a:lst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2400">
                <a:solidFill>
                  <a:schemeClr val="tx2"/>
                </a:solidFill>
                <a:latin typeface="Arial" panose="020B0604020202020204" pitchFamily="34" charset="0"/>
                <a:ea typeface="Museo Sans For Dell" pitchFamily="2" charset="0"/>
                <a:cs typeface="Arial" panose="020B0604020202020204" pitchFamily="34" charset="0"/>
              </a:defRPr>
            </a:lvl1pPr>
            <a:lvl2pPr marL="573088" indent="-231775" algn="l" rtl="0" eaLnBrk="1" fontAlgn="base" hangingPunct="1">
              <a:lnSpc>
                <a:spcPct val="100000"/>
              </a:lnSpc>
              <a:spcBef>
                <a:spcPts val="300"/>
              </a:spcBef>
              <a:spcAft>
                <a:spcPts val="0"/>
              </a:spcAft>
              <a:buClr>
                <a:srgbClr val="AAAAAA"/>
              </a:buClr>
              <a:buFont typeface="Museo Sans For Dell" pitchFamily="2" charset="0"/>
              <a:buChar char="–"/>
              <a:defRPr sz="2200" baseline="0">
                <a:solidFill>
                  <a:schemeClr val="tx2"/>
                </a:solidFill>
                <a:latin typeface="Arial" panose="020B0604020202020204" pitchFamily="34" charset="0"/>
                <a:ea typeface="Museo Sans For Dell" pitchFamily="2" charset="0"/>
                <a:cs typeface="Arial" panose="020B0604020202020204" pitchFamily="34"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2000" baseline="0">
                <a:solidFill>
                  <a:schemeClr val="tx2"/>
                </a:solidFill>
                <a:latin typeface="Arial" panose="020B0604020202020204" pitchFamily="34" charset="0"/>
                <a:ea typeface="Museo Sans For Dell" pitchFamily="2" charset="0"/>
                <a:cs typeface="Arial" panose="020B0604020202020204" pitchFamily="34"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800" baseline="0">
                <a:solidFill>
                  <a:schemeClr val="tx2"/>
                </a:solidFill>
                <a:latin typeface="+mn-lt"/>
                <a:ea typeface="Museo Sans For Dell" pitchFamily="2" charset="0"/>
              </a:defRPr>
            </a:lvl4pPr>
            <a:lvl5pPr marL="1608138" indent="-236538" algn="l" rtl="0" eaLnBrk="1" fontAlgn="base" hangingPunct="1">
              <a:lnSpc>
                <a:spcPct val="90000"/>
              </a:lnSpc>
              <a:spcBef>
                <a:spcPts val="300"/>
              </a:spcBef>
              <a:spcAft>
                <a:spcPts val="0"/>
              </a:spcAft>
              <a:buClr>
                <a:srgbClr val="AAAAAA"/>
              </a:buClr>
              <a:buFont typeface="Museo For Dell 300" pitchFamily="50" charset="0"/>
              <a:buChar char="–"/>
              <a:defRPr sz="1600">
                <a:solidFill>
                  <a:schemeClr val="tx2"/>
                </a:solidFill>
                <a:latin typeface="+mn-lt"/>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9pPr>
          </a:lstStyle>
          <a:p>
            <a:r>
              <a:rPr lang="en-US" kern="0" dirty="0"/>
              <a:t>A</a:t>
            </a:r>
            <a:r>
              <a:rPr lang="en-US" kern="0" dirty="0" smtClean="0"/>
              <a:t>cross multiple container orchestrators</a:t>
            </a:r>
          </a:p>
          <a:p>
            <a:r>
              <a:rPr lang="en-US" dirty="0"/>
              <a:t>The Container Storage Initiative: What is this Project About and Where are We </a:t>
            </a:r>
            <a:r>
              <a:rPr lang="en-US" dirty="0" smtClean="0"/>
              <a:t>Going?</a:t>
            </a:r>
          </a:p>
          <a:p>
            <a:pPr lvl="1"/>
            <a:r>
              <a:rPr lang="en-US" dirty="0" smtClean="0"/>
              <a:t>Congress </a:t>
            </a:r>
            <a:r>
              <a:rPr lang="en-US" dirty="0"/>
              <a:t>Hall </a:t>
            </a:r>
            <a:r>
              <a:rPr lang="en-US" dirty="0" smtClean="0"/>
              <a:t>2 Thurs 4:30pm</a:t>
            </a:r>
            <a:endParaRPr lang="en-US" kern="0" dirty="0" smtClean="0"/>
          </a:p>
        </p:txBody>
      </p:sp>
    </p:spTree>
    <p:extLst>
      <p:ext uri="{BB962C8B-B14F-4D97-AF65-F5344CB8AC3E}">
        <p14:creationId xmlns:p14="http://schemas.microsoft.com/office/powerpoint/2010/main" val="2053440458"/>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Traditional Databases</a:t>
            </a:r>
            <a:endParaRPr lang="en-US" dirty="0"/>
          </a:p>
        </p:txBody>
      </p:sp>
    </p:spTree>
    <p:extLst>
      <p:ext uri="{BB962C8B-B14F-4D97-AF65-F5344CB8AC3E}">
        <p14:creationId xmlns:p14="http://schemas.microsoft.com/office/powerpoint/2010/main" val="1995034337"/>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Traditional Databases</a:t>
            </a:r>
            <a:endParaRPr lang="en-US" dirty="0"/>
          </a:p>
        </p:txBody>
      </p:sp>
      <p:sp>
        <p:nvSpPr>
          <p:cNvPr id="4" name="Content Placeholder 3"/>
          <p:cNvSpPr>
            <a:spLocks noGrp="1"/>
          </p:cNvSpPr>
          <p:nvPr>
            <p:ph sz="half" idx="1"/>
          </p:nvPr>
        </p:nvSpPr>
        <p:spPr>
          <a:xfrm>
            <a:off x="274319" y="1280160"/>
            <a:ext cx="5532121" cy="3200400"/>
          </a:xfrm>
        </p:spPr>
        <p:txBody>
          <a:bodyPr/>
          <a:lstStyle/>
          <a:p>
            <a:r>
              <a:rPr lang="en-US" dirty="0" smtClean="0"/>
              <a:t>Typical deployments </a:t>
            </a:r>
            <a:endParaRPr lang="en-US" dirty="0"/>
          </a:p>
          <a:p>
            <a:pPr lvl="1"/>
            <a:r>
              <a:rPr lang="en-US" dirty="0" smtClean="0"/>
              <a:t>Simple and straight forward</a:t>
            </a:r>
          </a:p>
          <a:p>
            <a:pPr lvl="1"/>
            <a:r>
              <a:rPr lang="en-US" dirty="0" smtClean="0"/>
              <a:t>Monolithic</a:t>
            </a:r>
          </a:p>
          <a:p>
            <a:r>
              <a:rPr lang="en-US" dirty="0" smtClean="0"/>
              <a:t>Some are complex</a:t>
            </a:r>
          </a:p>
          <a:p>
            <a:pPr lvl="1"/>
            <a:r>
              <a:rPr lang="en-US" dirty="0" err="1" smtClean="0"/>
              <a:t>Sharding</a:t>
            </a:r>
            <a:endParaRPr lang="en-US" dirty="0" smtClean="0"/>
          </a:p>
          <a:p>
            <a:pPr lvl="1"/>
            <a:r>
              <a:rPr lang="en-US" dirty="0" smtClean="0"/>
              <a:t>Clustering</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7940" y="1140459"/>
            <a:ext cx="1407160" cy="1294587"/>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7670" y="2068829"/>
            <a:ext cx="1722120" cy="129509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7940" y="2939892"/>
            <a:ext cx="1872788" cy="969168"/>
          </a:xfrm>
          <a:prstGeom prst="rect">
            <a:avLst/>
          </a:prstGeom>
        </p:spPr>
      </p:pic>
    </p:spTree>
    <p:extLst>
      <p:ext uri="{BB962C8B-B14F-4D97-AF65-F5344CB8AC3E}">
        <p14:creationId xmlns:p14="http://schemas.microsoft.com/office/powerpoint/2010/main" val="1879921348"/>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Deploy Using Local Disk</a:t>
            </a:r>
            <a:endParaRPr lang="en-US" dirty="0"/>
          </a:p>
        </p:txBody>
      </p:sp>
      <p:sp>
        <p:nvSpPr>
          <p:cNvPr id="4" name="Content Placeholder 3"/>
          <p:cNvSpPr>
            <a:spLocks noGrp="1"/>
          </p:cNvSpPr>
          <p:nvPr>
            <p:ph sz="half" idx="1"/>
          </p:nvPr>
        </p:nvSpPr>
        <p:spPr>
          <a:xfrm>
            <a:off x="274319" y="1280160"/>
            <a:ext cx="4686301" cy="3200400"/>
          </a:xfrm>
        </p:spPr>
        <p:txBody>
          <a:bodyPr>
            <a:normAutofit/>
          </a:bodyPr>
          <a:lstStyle/>
          <a:p>
            <a:r>
              <a:rPr lang="en-US" dirty="0" smtClean="0"/>
              <a:t>Simple and straight forward</a:t>
            </a:r>
          </a:p>
          <a:p>
            <a:r>
              <a:rPr lang="en-US" dirty="0" smtClean="0"/>
              <a:t>Performance based on compute node storage capabilities</a:t>
            </a:r>
          </a:p>
          <a:p>
            <a:r>
              <a:rPr lang="en-US" dirty="0" smtClean="0"/>
              <a:t>Targeted deploy based on resources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3520" y="2094230"/>
            <a:ext cx="2100580" cy="210058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4097" y="-382274"/>
            <a:ext cx="1722120" cy="1295091"/>
          </a:xfrm>
          <a:prstGeom prst="rect">
            <a:avLst/>
          </a:prstGeom>
        </p:spPr>
      </p:pic>
    </p:spTree>
    <p:extLst>
      <p:ext uri="{BB962C8B-B14F-4D97-AF65-F5344CB8AC3E}">
        <p14:creationId xmlns:p14="http://schemas.microsoft.com/office/powerpoint/2010/main" val="214542098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1.11111E-6 -3.20988E-6 L -0.20087 0.37686 " pathEditMode="relative" rAng="0" ptsTypes="AA">
                                      <p:cBhvr>
                                        <p:cTn id="9" dur="2000" fill="hold"/>
                                        <p:tgtEl>
                                          <p:spTgt spid="6"/>
                                        </p:tgtEl>
                                        <p:attrNameLst>
                                          <p:attrName>ppt_x</p:attrName>
                                          <p:attrName>ppt_y</p:attrName>
                                        </p:attrNameLst>
                                      </p:cBhvr>
                                      <p:rCtr x="-10052" y="188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Deploy Using External Storage</a:t>
            </a:r>
            <a:endParaRPr lang="en-US" dirty="0"/>
          </a:p>
        </p:txBody>
      </p:sp>
      <p:sp>
        <p:nvSpPr>
          <p:cNvPr id="4" name="Content Placeholder 3"/>
          <p:cNvSpPr>
            <a:spLocks noGrp="1"/>
          </p:cNvSpPr>
          <p:nvPr>
            <p:ph sz="half" idx="1"/>
          </p:nvPr>
        </p:nvSpPr>
        <p:spPr>
          <a:xfrm>
            <a:off x="274319" y="1280160"/>
            <a:ext cx="5133253" cy="3200400"/>
          </a:xfrm>
        </p:spPr>
        <p:txBody>
          <a:bodyPr/>
          <a:lstStyle/>
          <a:p>
            <a:r>
              <a:rPr lang="en-US" dirty="0" smtClean="0"/>
              <a:t>Requires an external storage platform</a:t>
            </a:r>
          </a:p>
          <a:p>
            <a:r>
              <a:rPr lang="en-US" dirty="0" smtClean="0"/>
              <a:t>Some setup required</a:t>
            </a:r>
          </a:p>
          <a:p>
            <a:r>
              <a:rPr lang="en-US" dirty="0" smtClean="0"/>
              <a:t>Managed outside Mesos</a:t>
            </a:r>
          </a:p>
          <a:p>
            <a:r>
              <a:rPr lang="en-US" dirty="0" smtClean="0"/>
              <a:t>Performance based on platform</a:t>
            </a:r>
          </a:p>
          <a:p>
            <a:r>
              <a:rPr lang="en-US" dirty="0" smtClean="0"/>
              <a:t>Storage Platform accessible everywhere!</a:t>
            </a:r>
          </a:p>
          <a:p>
            <a:endParaRPr lang="en-US" dirty="0" smtClean="0"/>
          </a:p>
          <a:p>
            <a:endParaRPr lang="en-US"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2737" y="2476061"/>
            <a:ext cx="1512614" cy="1512614"/>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6478" y="-219312"/>
            <a:ext cx="1872788" cy="969168"/>
          </a:xfrm>
          <a:prstGeom prst="rect">
            <a:avLst/>
          </a:prstGeom>
        </p:spPr>
      </p:pic>
    </p:spTree>
    <p:extLst>
      <p:ext uri="{BB962C8B-B14F-4D97-AF65-F5344CB8AC3E}">
        <p14:creationId xmlns:p14="http://schemas.microsoft.com/office/powerpoint/2010/main" val="57103440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4.44444E-6 -3.20988E-6 L -0.17066 0.45525 " pathEditMode="relative" rAng="0" ptsTypes="AA">
                                      <p:cBhvr>
                                        <p:cTn id="9" dur="2000" fill="hold"/>
                                        <p:tgtEl>
                                          <p:spTgt spid="5"/>
                                        </p:tgtEl>
                                        <p:attrNameLst>
                                          <p:attrName>ppt_x</p:attrName>
                                          <p:attrName>ppt_y</p:attrName>
                                        </p:attrNameLst>
                                      </p:cBhvr>
                                      <p:rCtr x="-8542" y="227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”Oh @#$%” Moment</a:t>
            </a:r>
            <a:r>
              <a:rPr lang="mr-IN" dirty="0" smtClean="0"/>
              <a:t>…</a:t>
            </a:r>
            <a:endParaRPr lang="en-US" dirty="0"/>
          </a:p>
        </p:txBody>
      </p:sp>
      <p:sp>
        <p:nvSpPr>
          <p:cNvPr id="4" name="Content Placeholder 3"/>
          <p:cNvSpPr>
            <a:spLocks noGrp="1"/>
          </p:cNvSpPr>
          <p:nvPr>
            <p:ph sz="half" idx="1"/>
          </p:nvPr>
        </p:nvSpPr>
        <p:spPr/>
        <p:txBody>
          <a:bodyPr/>
          <a:lstStyle/>
          <a:p>
            <a:endParaRPr lang="en-US" dirty="0" smtClean="0"/>
          </a:p>
          <a:p>
            <a:endParaRPr lang="en-US"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4550" y="1079499"/>
            <a:ext cx="5040630" cy="3780473"/>
          </a:xfrm>
          <a:prstGeom prst="rect">
            <a:avLst/>
          </a:prstGeom>
        </p:spPr>
      </p:pic>
    </p:spTree>
    <p:extLst>
      <p:ext uri="{BB962C8B-B14F-4D97-AF65-F5344CB8AC3E}">
        <p14:creationId xmlns:p14="http://schemas.microsoft.com/office/powerpoint/2010/main" val="1543797600"/>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 Operations Using Local Disk</a:t>
            </a:r>
            <a:endParaRPr lang="en-US" dirty="0"/>
          </a:p>
        </p:txBody>
      </p:sp>
      <p:sp>
        <p:nvSpPr>
          <p:cNvPr id="4" name="Content Placeholder 3"/>
          <p:cNvSpPr>
            <a:spLocks noGrp="1"/>
          </p:cNvSpPr>
          <p:nvPr>
            <p:ph sz="half" idx="1"/>
          </p:nvPr>
        </p:nvSpPr>
        <p:spPr/>
        <p:txBody>
          <a:bodyPr/>
          <a:lstStyle/>
          <a:p>
            <a:r>
              <a:rPr lang="en-US" dirty="0" smtClean="0"/>
              <a:t>Data locality!</a:t>
            </a:r>
          </a:p>
          <a:p>
            <a:pPr lvl="1"/>
            <a:r>
              <a:rPr lang="en-US" dirty="0" smtClean="0"/>
              <a:t>Disk failure</a:t>
            </a:r>
          </a:p>
          <a:p>
            <a:pPr lvl="1"/>
            <a:r>
              <a:rPr lang="en-US" dirty="0" smtClean="0"/>
              <a:t>Host failure</a:t>
            </a:r>
          </a:p>
          <a:p>
            <a:pPr lvl="1"/>
            <a:r>
              <a:rPr lang="en-US" dirty="0"/>
              <a:t>Host </a:t>
            </a:r>
            <a:r>
              <a:rPr lang="en-US" dirty="0" smtClean="0"/>
              <a:t>maintenance</a:t>
            </a:r>
          </a:p>
          <a:p>
            <a:r>
              <a:rPr lang="en-US" dirty="0" smtClean="0"/>
              <a:t>Fixed Resources</a:t>
            </a:r>
          </a:p>
          <a:p>
            <a:pPr lvl="1"/>
            <a:r>
              <a:rPr lang="en-US" dirty="0" smtClean="0"/>
              <a:t>Reserve all capacity upfront</a:t>
            </a:r>
          </a:p>
          <a:p>
            <a:pPr lvl="1"/>
            <a:r>
              <a:rPr lang="en-US" dirty="0"/>
              <a:t>More capacity</a:t>
            </a:r>
            <a:r>
              <a:rPr lang="en-US" dirty="0" smtClean="0"/>
              <a:t>?</a:t>
            </a:r>
          </a:p>
          <a:p>
            <a:endParaRPr lang="en-US" dirty="0" smtClean="0"/>
          </a:p>
          <a:p>
            <a:endParaRPr lang="en-US"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9027" y="1578829"/>
            <a:ext cx="3450571" cy="2603062"/>
          </a:xfrm>
          <a:prstGeom prst="rect">
            <a:avLst/>
          </a:prstGeom>
        </p:spPr>
      </p:pic>
    </p:spTree>
    <p:extLst>
      <p:ext uri="{BB962C8B-B14F-4D97-AF65-F5344CB8AC3E}">
        <p14:creationId xmlns:p14="http://schemas.microsoft.com/office/powerpoint/2010/main" val="1384543913"/>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 Operations Using External Storage</a:t>
            </a:r>
            <a:endParaRPr lang="en-US" dirty="0"/>
          </a:p>
        </p:txBody>
      </p:sp>
      <p:sp>
        <p:nvSpPr>
          <p:cNvPr id="4" name="Content Placeholder 3"/>
          <p:cNvSpPr>
            <a:spLocks noGrp="1"/>
          </p:cNvSpPr>
          <p:nvPr>
            <p:ph sz="half" idx="1"/>
          </p:nvPr>
        </p:nvSpPr>
        <p:spPr>
          <a:xfrm>
            <a:off x="274319" y="1280160"/>
            <a:ext cx="4691819" cy="3200400"/>
          </a:xfrm>
        </p:spPr>
        <p:txBody>
          <a:bodyPr>
            <a:normAutofit/>
          </a:bodyPr>
          <a:lstStyle/>
          <a:p>
            <a:r>
              <a:rPr lang="en-US" dirty="0" smtClean="0"/>
              <a:t>External volume moves with the Container</a:t>
            </a:r>
          </a:p>
          <a:p>
            <a:pPr lvl="1"/>
            <a:r>
              <a:rPr lang="en-US" dirty="0" smtClean="0"/>
              <a:t>Hardware failure</a:t>
            </a:r>
          </a:p>
          <a:p>
            <a:pPr lvl="1"/>
            <a:r>
              <a:rPr lang="en-US" dirty="0" smtClean="0"/>
              <a:t>Host failure</a:t>
            </a:r>
          </a:p>
          <a:p>
            <a:pPr lvl="1"/>
            <a:r>
              <a:rPr lang="en-US" dirty="0"/>
              <a:t>Maintenance</a:t>
            </a:r>
            <a:endParaRPr lang="en-US" dirty="0" smtClean="0"/>
          </a:p>
          <a:p>
            <a:pPr marL="228600" lvl="1" indent="-228600">
              <a:spcBef>
                <a:spcPts val="1200"/>
              </a:spcBef>
              <a:buFont typeface="Arial" pitchFamily="34" charset="0"/>
              <a:buChar char="•"/>
            </a:pPr>
            <a:r>
              <a:rPr lang="en-US" dirty="0"/>
              <a:t>High Availability</a:t>
            </a:r>
            <a:r>
              <a:rPr lang="en-US" dirty="0" smtClean="0"/>
              <a:t>!</a:t>
            </a:r>
          </a:p>
          <a:p>
            <a:pPr marL="228600" lvl="1" indent="-228600">
              <a:spcBef>
                <a:spcPts val="1200"/>
              </a:spcBef>
              <a:buFont typeface="Arial" pitchFamily="34" charset="0"/>
              <a:buChar char="•"/>
            </a:pPr>
            <a:r>
              <a:rPr lang="en-US" dirty="0" smtClean="0"/>
              <a:t>Consume </a:t>
            </a:r>
            <a:r>
              <a:rPr lang="en-US" dirty="0"/>
              <a:t>storage as you grow</a:t>
            </a:r>
            <a:r>
              <a:rPr lang="en-US" dirty="0" smtClean="0"/>
              <a:t>!</a:t>
            </a:r>
          </a:p>
          <a:p>
            <a:endParaRPr lang="en-US" dirty="0" smtClean="0"/>
          </a:p>
          <a:p>
            <a:endParaRPr lang="en-US" dirty="0" smtClean="0"/>
          </a:p>
          <a:p>
            <a:endParaRPr lang="en-US"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6558" y="1391395"/>
            <a:ext cx="3089165" cy="3089165"/>
          </a:xfrm>
          <a:prstGeom prst="rect">
            <a:avLst/>
          </a:prstGeom>
        </p:spPr>
      </p:pic>
    </p:spTree>
    <p:extLst>
      <p:ext uri="{BB962C8B-B14F-4D97-AF65-F5344CB8AC3E}">
        <p14:creationId xmlns:p14="http://schemas.microsoft.com/office/powerpoint/2010/main" val="1939401916"/>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NoSQL and</a:t>
            </a:r>
            <a:br>
              <a:rPr lang="en-US" dirty="0" smtClean="0"/>
            </a:br>
            <a:r>
              <a:rPr lang="en-US" dirty="0" err="1" smtClean="0"/>
              <a:t>KeyValue</a:t>
            </a:r>
            <a:r>
              <a:rPr lang="en-US" dirty="0" smtClean="0"/>
              <a:t> Stores</a:t>
            </a:r>
            <a:endParaRPr lang="en-US" dirty="0"/>
          </a:p>
        </p:txBody>
      </p:sp>
    </p:spTree>
    <p:extLst>
      <p:ext uri="{BB962C8B-B14F-4D97-AF65-F5344CB8AC3E}">
        <p14:creationId xmlns:p14="http://schemas.microsoft.com/office/powerpoint/2010/main" val="754322298"/>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NoSQL &amp; </a:t>
            </a:r>
            <a:r>
              <a:rPr lang="en-US" dirty="0" err="1" smtClean="0"/>
              <a:t>KeyValue</a:t>
            </a:r>
            <a:r>
              <a:rPr lang="en-US" dirty="0" smtClean="0"/>
              <a:t> Stores?</a:t>
            </a:r>
            <a:endParaRPr lang="en-US" dirty="0"/>
          </a:p>
        </p:txBody>
      </p:sp>
      <p:sp>
        <p:nvSpPr>
          <p:cNvPr id="4" name="Content Placeholder 3"/>
          <p:cNvSpPr>
            <a:spLocks noGrp="1"/>
          </p:cNvSpPr>
          <p:nvPr>
            <p:ph sz="half" idx="1"/>
          </p:nvPr>
        </p:nvSpPr>
        <p:spPr>
          <a:xfrm>
            <a:off x="274319" y="1280160"/>
            <a:ext cx="4423805" cy="3200400"/>
          </a:xfrm>
        </p:spPr>
        <p:txBody>
          <a:bodyPr/>
          <a:lstStyle/>
          <a:p>
            <a:r>
              <a:rPr lang="en-US" dirty="0" smtClean="0"/>
              <a:t>Initial Deploy</a:t>
            </a:r>
          </a:p>
          <a:p>
            <a:pPr lvl="1"/>
            <a:r>
              <a:rPr lang="en-US" dirty="0" smtClean="0"/>
              <a:t>Local disk: Same</a:t>
            </a:r>
          </a:p>
          <a:p>
            <a:pPr lvl="1"/>
            <a:r>
              <a:rPr lang="en-US" dirty="0" smtClean="0"/>
              <a:t>External storage: Same</a:t>
            </a:r>
          </a:p>
          <a:p>
            <a:r>
              <a:rPr lang="en-US" dirty="0" smtClean="0"/>
              <a:t>Day 2 Operations?</a:t>
            </a:r>
          </a:p>
          <a:p>
            <a:pPr lvl="1"/>
            <a:r>
              <a:rPr lang="en-US" dirty="0" smtClean="0"/>
              <a:t>Behavior characteristics of eventually consistent DBs</a:t>
            </a:r>
          </a:p>
          <a:p>
            <a:pPr lvl="1"/>
            <a:r>
              <a:rPr lang="en-US" dirty="0" smtClean="0"/>
              <a:t>Multi-node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37738" y="1952853"/>
            <a:ext cx="2490951" cy="83291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5385" y="1061225"/>
            <a:ext cx="3231931" cy="861638"/>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98124" y="2718608"/>
            <a:ext cx="2885090" cy="783257"/>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33049" y="3609746"/>
            <a:ext cx="1862997" cy="1249139"/>
          </a:xfrm>
          <a:prstGeom prst="rect">
            <a:avLst/>
          </a:prstGeom>
        </p:spPr>
      </p:pic>
    </p:spTree>
    <p:extLst>
      <p:ext uri="{BB962C8B-B14F-4D97-AF65-F5344CB8AC3E}">
        <p14:creationId xmlns:p14="http://schemas.microsoft.com/office/powerpoint/2010/main" val="1298894245"/>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4" name="Content Placeholder 3"/>
          <p:cNvSpPr>
            <a:spLocks noGrp="1"/>
          </p:cNvSpPr>
          <p:nvPr>
            <p:ph sz="half" idx="1"/>
          </p:nvPr>
        </p:nvSpPr>
        <p:spPr/>
        <p:txBody>
          <a:bodyPr>
            <a:normAutofit/>
          </a:bodyPr>
          <a:lstStyle/>
          <a:p>
            <a:r>
              <a:rPr lang="en-US" dirty="0" smtClean="0"/>
              <a:t>Mesos Storage Options</a:t>
            </a:r>
          </a:p>
          <a:p>
            <a:r>
              <a:rPr lang="en-US" dirty="0" smtClean="0"/>
              <a:t>Traditional Databases</a:t>
            </a:r>
          </a:p>
          <a:p>
            <a:r>
              <a:rPr lang="en-US" dirty="0" smtClean="0"/>
              <a:t>NoSQL, </a:t>
            </a:r>
            <a:r>
              <a:rPr lang="en-US" dirty="0" err="1" smtClean="0"/>
              <a:t>KeyValue</a:t>
            </a:r>
            <a:r>
              <a:rPr lang="en-US" dirty="0" smtClean="0"/>
              <a:t> Storage, </a:t>
            </a:r>
            <a:r>
              <a:rPr lang="en-US" dirty="0" err="1" smtClean="0"/>
              <a:t>etc</a:t>
            </a:r>
            <a:endParaRPr lang="en-US" dirty="0" smtClean="0"/>
          </a:p>
          <a:p>
            <a:r>
              <a:rPr lang="en-US" dirty="0" smtClean="0"/>
              <a:t>Wrap Up</a:t>
            </a:r>
          </a:p>
          <a:p>
            <a:endParaRPr lang="en-US" dirty="0"/>
          </a:p>
        </p:txBody>
      </p:sp>
    </p:spTree>
    <p:extLst>
      <p:ext uri="{BB962C8B-B14F-4D97-AF65-F5344CB8AC3E}">
        <p14:creationId xmlns:p14="http://schemas.microsoft.com/office/powerpoint/2010/main" val="697797954"/>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Frameworks Help, But</a:t>
            </a:r>
            <a:r>
              <a:rPr lang="mr-IN" dirty="0" smtClean="0"/>
              <a:t>…</a:t>
            </a:r>
            <a:endParaRPr lang="en-US" dirty="0"/>
          </a:p>
        </p:txBody>
      </p:sp>
      <p:sp>
        <p:nvSpPr>
          <p:cNvPr id="4" name="Content Placeholder 3"/>
          <p:cNvSpPr>
            <a:spLocks noGrp="1"/>
          </p:cNvSpPr>
          <p:nvPr>
            <p:ph sz="half" idx="1"/>
          </p:nvPr>
        </p:nvSpPr>
        <p:spPr>
          <a:xfrm>
            <a:off x="274319" y="1280160"/>
            <a:ext cx="3611881" cy="3200400"/>
          </a:xfrm>
        </p:spPr>
        <p:txBody>
          <a:bodyPr/>
          <a:lstStyle/>
          <a:p>
            <a:r>
              <a:rPr lang="en-US" dirty="0" smtClean="0"/>
              <a:t>Making operational aspects easier</a:t>
            </a:r>
          </a:p>
          <a:p>
            <a:pPr lvl="1"/>
            <a:r>
              <a:rPr lang="en-US" dirty="0" smtClean="0"/>
              <a:t>Scale out &amp; Scale in</a:t>
            </a:r>
          </a:p>
          <a:p>
            <a:pPr lvl="1"/>
            <a:r>
              <a:rPr lang="en-US" dirty="0" smtClean="0"/>
              <a:t>Monitoring</a:t>
            </a:r>
          </a:p>
          <a:p>
            <a:pPr lvl="1"/>
            <a:r>
              <a:rPr lang="en-US" dirty="0" smtClean="0"/>
              <a:t>Automated recovery</a:t>
            </a:r>
          </a:p>
          <a:p>
            <a:pPr lvl="1"/>
            <a:r>
              <a:rPr lang="en-US" dirty="0" smtClean="0"/>
              <a:t>Bootstrap and rebuild</a:t>
            </a:r>
          </a:p>
          <a:p>
            <a:r>
              <a:rPr lang="en-US" dirty="0" smtClean="0"/>
              <a:t>Elephant in the room!</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7616" y="905352"/>
            <a:ext cx="4044090" cy="3006090"/>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6200" y="1920240"/>
            <a:ext cx="4104227" cy="3097530"/>
          </a:xfrm>
          <a:prstGeom prst="rect">
            <a:avLst/>
          </a:prstGeom>
        </p:spPr>
      </p:pic>
    </p:spTree>
    <p:extLst>
      <p:ext uri="{BB962C8B-B14F-4D97-AF65-F5344CB8AC3E}">
        <p14:creationId xmlns:p14="http://schemas.microsoft.com/office/powerpoint/2010/main" val="41205633"/>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”Oh @#$%” Moment</a:t>
            </a:r>
            <a:r>
              <a:rPr lang="mr-IN" dirty="0" smtClean="0"/>
              <a:t>…</a:t>
            </a:r>
            <a:endParaRPr lang="en-US" dirty="0"/>
          </a:p>
        </p:txBody>
      </p:sp>
      <p:sp>
        <p:nvSpPr>
          <p:cNvPr id="4" name="Content Placeholder 3"/>
          <p:cNvSpPr>
            <a:spLocks noGrp="1"/>
          </p:cNvSpPr>
          <p:nvPr>
            <p:ph sz="half" idx="1"/>
          </p:nvPr>
        </p:nvSpPr>
        <p:spPr/>
        <p:txBody>
          <a:bodyPr/>
          <a:lstStyle/>
          <a:p>
            <a:endParaRPr lang="en-US" dirty="0" smtClean="0"/>
          </a:p>
          <a:p>
            <a:endParaRPr lang="en-US"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041400"/>
            <a:ext cx="5140960" cy="3855720"/>
          </a:xfrm>
          <a:prstGeom prst="rect">
            <a:avLst/>
          </a:prstGeom>
        </p:spPr>
      </p:pic>
    </p:spTree>
    <p:extLst>
      <p:ext uri="{BB962C8B-B14F-4D97-AF65-F5344CB8AC3E}">
        <p14:creationId xmlns:p14="http://schemas.microsoft.com/office/powerpoint/2010/main" val="1769223858"/>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Disk: Bootstrap and Rebuild</a:t>
            </a:r>
            <a:endParaRPr lang="en-US" dirty="0"/>
          </a:p>
        </p:txBody>
      </p:sp>
      <p:sp>
        <p:nvSpPr>
          <p:cNvPr id="4" name="Content Placeholder 3"/>
          <p:cNvSpPr>
            <a:spLocks noGrp="1"/>
          </p:cNvSpPr>
          <p:nvPr>
            <p:ph sz="half" idx="1"/>
          </p:nvPr>
        </p:nvSpPr>
        <p:spPr>
          <a:xfrm>
            <a:off x="274319" y="1280160"/>
            <a:ext cx="3931921" cy="2082956"/>
          </a:xfrm>
        </p:spPr>
        <p:txBody>
          <a:bodyPr>
            <a:normAutofit/>
          </a:bodyPr>
          <a:lstStyle/>
          <a:p>
            <a:r>
              <a:rPr lang="en-US" dirty="0" smtClean="0"/>
              <a:t>Cassandra (example)</a:t>
            </a:r>
          </a:p>
          <a:p>
            <a:pPr lvl="1"/>
            <a:r>
              <a:rPr lang="en-US" dirty="0" smtClean="0"/>
              <a:t>Dataset grows, rebuild takes longer</a:t>
            </a:r>
          </a:p>
          <a:p>
            <a:pPr lvl="1"/>
            <a:r>
              <a:rPr lang="en-US" dirty="0" smtClean="0"/>
              <a:t>Hours (and even Days)</a:t>
            </a:r>
          </a:p>
          <a:p>
            <a:pPr lvl="1"/>
            <a:r>
              <a:rPr lang="en-US" dirty="0" smtClean="0"/>
              <a:t>When complete?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370" y="1031082"/>
            <a:ext cx="4697730" cy="2082956"/>
          </a:xfrm>
          <a:prstGeom prst="rect">
            <a:avLst/>
          </a:prstGeom>
        </p:spPr>
      </p:pic>
      <p:sp>
        <p:nvSpPr>
          <p:cNvPr id="5" name="Content Placeholder 3"/>
          <p:cNvSpPr txBox="1">
            <a:spLocks/>
          </p:cNvSpPr>
          <p:nvPr/>
        </p:nvSpPr>
        <p:spPr>
          <a:xfrm>
            <a:off x="323849" y="3191666"/>
            <a:ext cx="7955279" cy="1380334"/>
          </a:xfrm>
          <a:prstGeom prst="rect">
            <a:avLst/>
          </a:prstGeom>
        </p:spPr>
        <p:txBody>
          <a:bodyPr wrap="square" lIns="0" tIns="0" rIns="0" bIns="0">
            <a:normAutofit/>
          </a:bodyPr>
          <a:lst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2400">
                <a:solidFill>
                  <a:schemeClr val="tx2"/>
                </a:solidFill>
                <a:latin typeface="Arial" panose="020B0604020202020204" pitchFamily="34" charset="0"/>
                <a:ea typeface="Museo Sans For Dell" pitchFamily="2" charset="0"/>
                <a:cs typeface="Arial" panose="020B0604020202020204" pitchFamily="34" charset="0"/>
              </a:defRPr>
            </a:lvl1pPr>
            <a:lvl2pPr marL="573088" indent="-231775" algn="l" rtl="0" eaLnBrk="1" fontAlgn="base" hangingPunct="1">
              <a:lnSpc>
                <a:spcPct val="100000"/>
              </a:lnSpc>
              <a:spcBef>
                <a:spcPts val="300"/>
              </a:spcBef>
              <a:spcAft>
                <a:spcPts val="0"/>
              </a:spcAft>
              <a:buClr>
                <a:srgbClr val="AAAAAA"/>
              </a:buClr>
              <a:buFont typeface="Museo Sans For Dell" pitchFamily="2" charset="0"/>
              <a:buChar char="–"/>
              <a:defRPr sz="2200" baseline="0">
                <a:solidFill>
                  <a:schemeClr val="tx2"/>
                </a:solidFill>
                <a:latin typeface="Arial" panose="020B0604020202020204" pitchFamily="34" charset="0"/>
                <a:ea typeface="Museo Sans For Dell" pitchFamily="2" charset="0"/>
                <a:cs typeface="Arial" panose="020B0604020202020204" pitchFamily="34"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2000" baseline="0">
                <a:solidFill>
                  <a:schemeClr val="tx2"/>
                </a:solidFill>
                <a:latin typeface="Arial" panose="020B0604020202020204" pitchFamily="34" charset="0"/>
                <a:ea typeface="Museo Sans For Dell" pitchFamily="2" charset="0"/>
                <a:cs typeface="Arial" panose="020B0604020202020204" pitchFamily="34"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800" baseline="0">
                <a:solidFill>
                  <a:schemeClr val="tx2"/>
                </a:solidFill>
                <a:latin typeface="+mn-lt"/>
                <a:ea typeface="Museo Sans For Dell" pitchFamily="2" charset="0"/>
              </a:defRPr>
            </a:lvl4pPr>
            <a:lvl5pPr marL="1608138" indent="-236538" algn="l" rtl="0" eaLnBrk="1" fontAlgn="base" hangingPunct="1">
              <a:lnSpc>
                <a:spcPct val="90000"/>
              </a:lnSpc>
              <a:spcBef>
                <a:spcPts val="300"/>
              </a:spcBef>
              <a:spcAft>
                <a:spcPts val="0"/>
              </a:spcAft>
              <a:buClr>
                <a:srgbClr val="AAAAAA"/>
              </a:buClr>
              <a:buFont typeface="Museo For Dell 300" pitchFamily="50" charset="0"/>
              <a:buChar char="–"/>
              <a:defRPr sz="1600">
                <a:solidFill>
                  <a:schemeClr val="tx2"/>
                </a:solidFill>
                <a:latin typeface="+mn-lt"/>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9pPr>
          </a:lstStyle>
          <a:p>
            <a:r>
              <a:rPr lang="en-US" kern="0" dirty="0" smtClean="0"/>
              <a:t>Alexander </a:t>
            </a:r>
            <a:r>
              <a:rPr lang="en-US" kern="0" dirty="0" err="1" smtClean="0"/>
              <a:t>Dejanovski</a:t>
            </a:r>
            <a:r>
              <a:rPr lang="en-US" kern="0" dirty="0" smtClean="0"/>
              <a:t>, Cassandra Summit 2016</a:t>
            </a:r>
          </a:p>
          <a:p>
            <a:pPr lvl="1"/>
            <a:r>
              <a:rPr lang="en-US" kern="0" dirty="0" smtClean="0"/>
              <a:t>How to: Bootstrap and Rebuild</a:t>
            </a:r>
          </a:p>
          <a:p>
            <a:pPr lvl="1"/>
            <a:r>
              <a:rPr lang="en-US" kern="0" dirty="0" smtClean="0">
                <a:hlinkClick r:id="rId4"/>
              </a:rPr>
              <a:t>https://www.youtube.com/watch?v=1Sz_K8UID6E</a:t>
            </a:r>
            <a:endParaRPr lang="en-US" kern="0" dirty="0" smtClean="0"/>
          </a:p>
        </p:txBody>
      </p:sp>
    </p:spTree>
    <p:extLst>
      <p:ext uri="{BB962C8B-B14F-4D97-AF65-F5344CB8AC3E}">
        <p14:creationId xmlns:p14="http://schemas.microsoft.com/office/powerpoint/2010/main" val="24565571"/>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Disk: Degraded Performance</a:t>
            </a:r>
            <a:endParaRPr lang="en-US" dirty="0"/>
          </a:p>
        </p:txBody>
      </p:sp>
      <p:sp>
        <p:nvSpPr>
          <p:cNvPr id="4" name="Content Placeholder 3"/>
          <p:cNvSpPr>
            <a:spLocks noGrp="1"/>
          </p:cNvSpPr>
          <p:nvPr>
            <p:ph sz="half" idx="1"/>
          </p:nvPr>
        </p:nvSpPr>
        <p:spPr>
          <a:xfrm>
            <a:off x="274319" y="1280160"/>
            <a:ext cx="3303271" cy="3200400"/>
          </a:xfrm>
        </p:spPr>
        <p:txBody>
          <a:bodyPr>
            <a:normAutofit fontScale="92500" lnSpcReduction="10000"/>
          </a:bodyPr>
          <a:lstStyle/>
          <a:p>
            <a:r>
              <a:rPr lang="en-US" dirty="0" smtClean="0"/>
              <a:t>Latency increases </a:t>
            </a:r>
            <a:r>
              <a:rPr lang="mr-IN" dirty="0" smtClean="0"/>
              <a:t>–</a:t>
            </a:r>
            <a:r>
              <a:rPr lang="en-US" dirty="0" smtClean="0"/>
              <a:t> repair process is expensive</a:t>
            </a:r>
          </a:p>
          <a:p>
            <a:r>
              <a:rPr lang="en-US" dirty="0" smtClean="0"/>
              <a:t>Your application</a:t>
            </a:r>
            <a:r>
              <a:rPr lang="mr-IN" dirty="0" smtClean="0"/>
              <a:t>…</a:t>
            </a:r>
            <a:endParaRPr lang="en-US" dirty="0" smtClean="0"/>
          </a:p>
          <a:p>
            <a:pPr lvl="1"/>
            <a:r>
              <a:rPr lang="en-US" dirty="0" smtClean="0"/>
              <a:t>Slows down</a:t>
            </a:r>
          </a:p>
          <a:p>
            <a:pPr lvl="1"/>
            <a:r>
              <a:rPr lang="en-US" dirty="0"/>
              <a:t>G</a:t>
            </a:r>
            <a:r>
              <a:rPr lang="en-US" dirty="0" smtClean="0"/>
              <a:t>rinds to a halt</a:t>
            </a:r>
          </a:p>
          <a:p>
            <a:r>
              <a:rPr lang="en-US" dirty="0" smtClean="0"/>
              <a:t>Can even bring down Cassandra if you aren’t careful</a:t>
            </a:r>
          </a:p>
          <a:p>
            <a:endParaRPr lang="en-US"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22370" y="1520190"/>
            <a:ext cx="5100320" cy="2868930"/>
          </a:xfrm>
          <a:prstGeom prst="rect">
            <a:avLst/>
          </a:prstGeom>
        </p:spPr>
      </p:pic>
    </p:spTree>
    <p:extLst>
      <p:ext uri="{BB962C8B-B14F-4D97-AF65-F5344CB8AC3E}">
        <p14:creationId xmlns:p14="http://schemas.microsoft.com/office/powerpoint/2010/main" val="1876501079"/>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Disk: Window of Vulnerability</a:t>
            </a:r>
            <a:endParaRPr lang="en-US" dirty="0"/>
          </a:p>
        </p:txBody>
      </p:sp>
      <p:sp>
        <p:nvSpPr>
          <p:cNvPr id="4" name="Content Placeholder 3"/>
          <p:cNvSpPr>
            <a:spLocks noGrp="1"/>
          </p:cNvSpPr>
          <p:nvPr>
            <p:ph sz="half" idx="1"/>
          </p:nvPr>
        </p:nvSpPr>
        <p:spPr>
          <a:xfrm>
            <a:off x="274319" y="1280160"/>
            <a:ext cx="3851911" cy="3200400"/>
          </a:xfrm>
        </p:spPr>
        <p:txBody>
          <a:bodyPr>
            <a:normAutofit fontScale="92500"/>
          </a:bodyPr>
          <a:lstStyle/>
          <a:p>
            <a:r>
              <a:rPr lang="en-US" dirty="0" smtClean="0"/>
              <a:t>Node repair</a:t>
            </a:r>
          </a:p>
          <a:p>
            <a:pPr lvl="1"/>
            <a:r>
              <a:rPr lang="en-US" dirty="0"/>
              <a:t>V</a:t>
            </a:r>
            <a:r>
              <a:rPr lang="en-US" dirty="0" smtClean="0"/>
              <a:t>ulnerable to additional failures</a:t>
            </a:r>
          </a:p>
          <a:p>
            <a:pPr lvl="1"/>
            <a:r>
              <a:rPr lang="en-US" dirty="0" smtClean="0"/>
              <a:t>Multiple deployment strategies</a:t>
            </a:r>
          </a:p>
          <a:p>
            <a:r>
              <a:rPr lang="en-US" dirty="0" smtClean="0"/>
              <a:t>Windows, Internet Explorer, No Anti-Virus, No Spyware</a:t>
            </a:r>
          </a:p>
          <a:p>
            <a:r>
              <a:rPr lang="en-US" dirty="0" smtClean="0"/>
              <a:t>Limiting Risk!</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6230" y="1280160"/>
            <a:ext cx="4491989" cy="2834944"/>
          </a:xfrm>
          <a:prstGeom prst="rect">
            <a:avLst/>
          </a:prstGeom>
        </p:spPr>
      </p:pic>
    </p:spTree>
    <p:extLst>
      <p:ext uri="{BB962C8B-B14F-4D97-AF65-F5344CB8AC3E}">
        <p14:creationId xmlns:p14="http://schemas.microsoft.com/office/powerpoint/2010/main" val="815882424"/>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External Storage Can Help!</a:t>
            </a:r>
            <a:endParaRPr lang="en-US" dirty="0"/>
          </a:p>
        </p:txBody>
      </p:sp>
      <p:sp>
        <p:nvSpPr>
          <p:cNvPr id="4" name="Content Placeholder 3"/>
          <p:cNvSpPr>
            <a:spLocks noGrp="1"/>
          </p:cNvSpPr>
          <p:nvPr>
            <p:ph sz="half" idx="1"/>
          </p:nvPr>
        </p:nvSpPr>
        <p:spPr>
          <a:xfrm>
            <a:off x="274319" y="1280160"/>
            <a:ext cx="3525171" cy="3200400"/>
          </a:xfrm>
        </p:spPr>
        <p:txBody>
          <a:bodyPr>
            <a:normAutofit lnSpcReduction="10000"/>
          </a:bodyPr>
          <a:lstStyle/>
          <a:p>
            <a:r>
              <a:rPr lang="en-US" dirty="0" smtClean="0"/>
              <a:t>Cassandra node failure</a:t>
            </a:r>
          </a:p>
          <a:p>
            <a:pPr lvl="1"/>
            <a:r>
              <a:rPr lang="en-US" dirty="0" smtClean="0"/>
              <a:t>Bad Disk</a:t>
            </a:r>
            <a:endParaRPr lang="en-US" dirty="0" smtClean="0"/>
          </a:p>
          <a:p>
            <a:pPr lvl="1"/>
            <a:r>
              <a:rPr lang="en-US" dirty="0" smtClean="0"/>
              <a:t>Compute failure</a:t>
            </a:r>
          </a:p>
          <a:p>
            <a:pPr lvl="1"/>
            <a:r>
              <a:rPr lang="en-US" dirty="0"/>
              <a:t>Network </a:t>
            </a:r>
            <a:r>
              <a:rPr lang="en-US" dirty="0" smtClean="0"/>
              <a:t>partition</a:t>
            </a:r>
          </a:p>
          <a:p>
            <a:pPr lvl="1"/>
            <a:r>
              <a:rPr lang="en-US" dirty="0"/>
              <a:t>Maintenance</a:t>
            </a:r>
            <a:endParaRPr lang="en-US" dirty="0" smtClean="0"/>
          </a:p>
          <a:p>
            <a:r>
              <a:rPr lang="en-US" dirty="0" smtClean="0"/>
              <a:t>Migration of Cassandra instance</a:t>
            </a:r>
          </a:p>
          <a:p>
            <a:pPr lvl="1"/>
            <a:r>
              <a:rPr lang="en-US" dirty="0" smtClean="0"/>
              <a:t>Volume tied to container!</a:t>
            </a:r>
          </a:p>
          <a:p>
            <a:pPr lvl="1"/>
            <a:endParaRPr lang="en-US" dirty="0" smtClean="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40674" y="1954530"/>
            <a:ext cx="2120081" cy="157734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01984" y="1931670"/>
            <a:ext cx="2120081" cy="1577340"/>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1425" y="2075422"/>
            <a:ext cx="1319963" cy="130456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3385" y="2720340"/>
            <a:ext cx="547370" cy="54737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52652" y="1771650"/>
            <a:ext cx="1033119" cy="692706"/>
          </a:xfrm>
          <a:prstGeom prst="rect">
            <a:avLst/>
          </a:prstGeom>
        </p:spPr>
      </p:pic>
    </p:spTree>
    <p:extLst>
      <p:ext uri="{BB962C8B-B14F-4D97-AF65-F5344CB8AC3E}">
        <p14:creationId xmlns:p14="http://schemas.microsoft.com/office/powerpoint/2010/main" val="94026483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0" presetClass="path" presetSubtype="0" accel="50000" decel="50000" fill="hold" nodeType="afterEffect">
                                  <p:stCondLst>
                                    <p:cond delay="1500"/>
                                  </p:stCondLst>
                                  <p:childTnLst>
                                    <p:animMotion origin="layout" path="M -0.00608 -0.01296 L 0.32917 -0.00833 " pathEditMode="relative" rAng="0" ptsTypes="AA">
                                      <p:cBhvr>
                                        <p:cTn id="9" dur="2000" fill="hold"/>
                                        <p:tgtEl>
                                          <p:spTgt spid="8"/>
                                        </p:tgtEl>
                                        <p:attrNameLst>
                                          <p:attrName>ppt_x</p:attrName>
                                          <p:attrName>ppt_y</p:attrName>
                                        </p:attrNameLst>
                                      </p:cBhvr>
                                      <p:rCtr x="16753" y="216"/>
                                    </p:animMotion>
                                  </p:childTnLst>
                                </p:cTn>
                              </p:par>
                              <p:par>
                                <p:cTn id="10" presetID="0" presetClass="path" presetSubtype="0" accel="50000" decel="50000" fill="hold" nodeType="withEffect">
                                  <p:stCondLst>
                                    <p:cond delay="1500"/>
                                  </p:stCondLst>
                                  <p:childTnLst>
                                    <p:animMotion origin="layout" path="M -0.00157 -0.00309 L 0.31164 0.00031 " pathEditMode="relative" rAng="0" ptsTypes="AA">
                                      <p:cBhvr>
                                        <p:cTn id="11" dur="2000" fill="hold"/>
                                        <p:tgtEl>
                                          <p:spTgt spid="7"/>
                                        </p:tgtEl>
                                        <p:attrNameLst>
                                          <p:attrName>ppt_x</p:attrName>
                                          <p:attrName>ppt_y</p:attrName>
                                        </p:attrNameLst>
                                      </p:cBhvr>
                                      <p:rCtr x="15660" y="1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External Storage Can Help!</a:t>
            </a:r>
            <a:endParaRPr lang="en-US" dirty="0"/>
          </a:p>
        </p:txBody>
      </p:sp>
      <p:sp>
        <p:nvSpPr>
          <p:cNvPr id="4" name="Content Placeholder 3"/>
          <p:cNvSpPr>
            <a:spLocks noGrp="1"/>
          </p:cNvSpPr>
          <p:nvPr>
            <p:ph sz="half" idx="1"/>
          </p:nvPr>
        </p:nvSpPr>
        <p:spPr>
          <a:xfrm>
            <a:off x="274319" y="1280160"/>
            <a:ext cx="3525171" cy="3200400"/>
          </a:xfrm>
        </p:spPr>
        <p:txBody>
          <a:bodyPr>
            <a:normAutofit/>
          </a:bodyPr>
          <a:lstStyle/>
          <a:p>
            <a:r>
              <a:rPr lang="en-US" dirty="0" smtClean="0"/>
              <a:t>Minimize window of vulnerability</a:t>
            </a:r>
          </a:p>
          <a:p>
            <a:r>
              <a:rPr lang="en-US" dirty="0" smtClean="0"/>
              <a:t>Run node repair tool</a:t>
            </a:r>
          </a:p>
          <a:p>
            <a:pPr lvl="1"/>
            <a:r>
              <a:rPr lang="en-US" dirty="0" smtClean="0"/>
              <a:t>Not a full node rebuild</a:t>
            </a:r>
          </a:p>
          <a:p>
            <a:pPr lvl="1"/>
            <a:r>
              <a:rPr lang="en-US" dirty="0" smtClean="0"/>
              <a:t>Delta - Migration time</a:t>
            </a:r>
          </a:p>
          <a:p>
            <a:endParaRPr lang="en-US" dirty="0" smtClean="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300" y="1263688"/>
            <a:ext cx="5248458" cy="3103360"/>
          </a:xfrm>
          <a:prstGeom prst="rect">
            <a:avLst/>
          </a:prstGeom>
        </p:spPr>
      </p:pic>
    </p:spTree>
    <p:extLst>
      <p:ext uri="{BB962C8B-B14F-4D97-AF65-F5344CB8AC3E}">
        <p14:creationId xmlns:p14="http://schemas.microsoft.com/office/powerpoint/2010/main" val="862480085"/>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Wrap Up</a:t>
            </a:r>
            <a:endParaRPr lang="en-US" dirty="0"/>
          </a:p>
        </p:txBody>
      </p:sp>
    </p:spTree>
    <p:extLst>
      <p:ext uri="{BB962C8B-B14F-4D97-AF65-F5344CB8AC3E}">
        <p14:creationId xmlns:p14="http://schemas.microsoft.com/office/powerpoint/2010/main" val="1499867031"/>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p:nvPr/>
        </p:nvSpPr>
        <p:spPr>
          <a:xfrm>
            <a:off x="1915883" y="362857"/>
            <a:ext cx="6081599" cy="646199"/>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3600" b="0" i="0" u="none" strike="noStrike" cap="none">
              <a:solidFill>
                <a:srgbClr val="FFFFFF"/>
              </a:solidFill>
              <a:latin typeface="Arial"/>
              <a:ea typeface="Arial"/>
              <a:cs typeface="Arial"/>
              <a:sym typeface="Arial"/>
            </a:endParaRPr>
          </a:p>
        </p:txBody>
      </p:sp>
      <p:sp>
        <p:nvSpPr>
          <p:cNvPr id="269" name="Shape 269"/>
          <p:cNvSpPr txBox="1">
            <a:spLocks noGrp="1"/>
          </p:cNvSpPr>
          <p:nvPr>
            <p:ph type="title"/>
          </p:nvPr>
        </p:nvSpPr>
        <p:spPr>
          <a:xfrm>
            <a:off x="276780" y="267705"/>
            <a:ext cx="7495500" cy="640200"/>
          </a:xfrm>
          <a:prstGeom prst="rect">
            <a:avLst/>
          </a:prstGeom>
          <a:noFill/>
          <a:ln>
            <a:noFill/>
          </a:ln>
        </p:spPr>
        <p:txBody>
          <a:bodyPr wrap="square" lIns="91425" tIns="91425" rIns="91425" bIns="91425"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dirty="0" smtClean="0">
                <a:solidFill>
                  <a:schemeClr val="dk2"/>
                </a:solidFill>
                <a:latin typeface="Arial"/>
                <a:ea typeface="Arial"/>
                <a:cs typeface="Arial"/>
                <a:sym typeface="Arial"/>
              </a:rPr>
              <a:t>L</a:t>
            </a:r>
            <a:r>
              <a:rPr lang="en-US" sz="2800" b="0" i="0" u="none" strike="noStrike" cap="none" dirty="0" smtClean="0">
                <a:solidFill>
                  <a:schemeClr val="dk2"/>
                </a:solidFill>
                <a:latin typeface="Arial"/>
                <a:ea typeface="Arial"/>
                <a:cs typeface="Arial"/>
                <a:sym typeface="Arial"/>
              </a:rPr>
              <a:t>ocal Storage </a:t>
            </a:r>
            <a:r>
              <a:rPr lang="en-US" sz="2800" b="0" i="0" u="none" strike="noStrike" cap="none" dirty="0">
                <a:solidFill>
                  <a:schemeClr val="dk2"/>
                </a:solidFill>
                <a:latin typeface="Arial"/>
                <a:ea typeface="Arial"/>
                <a:cs typeface="Arial"/>
                <a:sym typeface="Arial"/>
              </a:rPr>
              <a:t>for </a:t>
            </a:r>
            <a:r>
              <a:rPr lang="en-US" sz="2800" b="0" i="0" u="none" strike="noStrike" cap="none" dirty="0" smtClean="0">
                <a:solidFill>
                  <a:schemeClr val="dk2"/>
                </a:solidFill>
                <a:latin typeface="Arial"/>
                <a:ea typeface="Arial"/>
                <a:cs typeface="Arial"/>
                <a:sym typeface="Arial"/>
              </a:rPr>
              <a:t>State</a:t>
            </a:r>
            <a:endParaRPr lang="en-US" sz="2800" b="0" i="0" u="none" strike="noStrike" cap="none"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25000"/>
              <a:buFont typeface="Arial"/>
              <a:buNone/>
            </a:pPr>
            <a:endParaRPr sz="2800" b="0" i="0" u="none" strike="noStrike" cap="none"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chemeClr val="dk2"/>
              </a:buClr>
              <a:buSzPct val="25000"/>
              <a:buFont typeface="Arial"/>
              <a:buNone/>
            </a:pPr>
            <a:endParaRPr sz="2800" b="0" i="0" u="none" strike="noStrike" cap="none" dirty="0">
              <a:solidFill>
                <a:schemeClr val="dk2"/>
              </a:solidFill>
              <a:latin typeface="Arial"/>
              <a:ea typeface="Arial"/>
              <a:cs typeface="Arial"/>
              <a:sym typeface="Arial"/>
            </a:endParaRPr>
          </a:p>
        </p:txBody>
      </p:sp>
      <p:pic>
        <p:nvPicPr>
          <p:cNvPr id="270" name="Shape 270"/>
          <p:cNvPicPr preferRelativeResize="0"/>
          <p:nvPr/>
        </p:nvPicPr>
        <p:blipFill rotWithShape="1">
          <a:blip r:embed="rId3">
            <a:alphaModFix/>
          </a:blip>
          <a:srcRect/>
          <a:stretch/>
        </p:blipFill>
        <p:spPr>
          <a:xfrm>
            <a:off x="455020" y="1257299"/>
            <a:ext cx="1851662" cy="3422505"/>
          </a:xfrm>
          <a:prstGeom prst="rect">
            <a:avLst/>
          </a:prstGeom>
          <a:noFill/>
          <a:ln>
            <a:noFill/>
          </a:ln>
        </p:spPr>
      </p:pic>
      <p:sp>
        <p:nvSpPr>
          <p:cNvPr id="271" name="Shape 271"/>
          <p:cNvSpPr txBox="1"/>
          <p:nvPr/>
        </p:nvSpPr>
        <p:spPr>
          <a:xfrm>
            <a:off x="2441110" y="1194234"/>
            <a:ext cx="6302841" cy="3645779"/>
          </a:xfrm>
          <a:prstGeom prst="rect">
            <a:avLst/>
          </a:prstGeom>
          <a:noFill/>
          <a:ln>
            <a:noFill/>
          </a:ln>
        </p:spPr>
        <p:txBody>
          <a:bodyPr wrap="square" lIns="91425" tIns="91425" rIns="91425" bIns="91425" anchor="t" anchorCtr="0">
            <a:noAutofit/>
          </a:bodyPr>
          <a:lstStyle/>
          <a:p>
            <a:pPr marL="457200" marR="0" lvl="0" indent="-381000" algn="l" rtl="0">
              <a:lnSpc>
                <a:spcPct val="115000"/>
              </a:lnSpc>
              <a:spcBef>
                <a:spcPts val="0"/>
              </a:spcBef>
              <a:spcAft>
                <a:spcPts val="0"/>
              </a:spcAft>
              <a:buClr>
                <a:schemeClr val="lt2"/>
              </a:buClr>
              <a:buSzPct val="100000"/>
              <a:buFont typeface="Source Sans Pro"/>
              <a:buChar char="●"/>
            </a:pPr>
            <a:r>
              <a:rPr lang="en-US" sz="2200" u="none" strike="noStrike" cap="none" dirty="0" smtClean="0">
                <a:solidFill>
                  <a:schemeClr val="lt2"/>
                </a:solidFill>
                <a:ea typeface="Arial" charset="0"/>
                <a:cs typeface="Arial" charset="0"/>
                <a:sym typeface="Source Sans Pro"/>
              </a:rPr>
              <a:t>Availability </a:t>
            </a:r>
            <a:r>
              <a:rPr lang="en-US" sz="2200" u="none" strike="noStrike" cap="none" dirty="0">
                <a:solidFill>
                  <a:schemeClr val="lt2"/>
                </a:solidFill>
                <a:ea typeface="Arial" charset="0"/>
                <a:cs typeface="Arial" charset="0"/>
                <a:sym typeface="Source Sans Pro"/>
              </a:rPr>
              <a:t>Risk</a:t>
            </a:r>
          </a:p>
          <a:p>
            <a:pPr marL="914400" marR="0" lvl="1" indent="-381000" algn="l" rtl="0">
              <a:lnSpc>
                <a:spcPct val="115000"/>
              </a:lnSpc>
              <a:spcBef>
                <a:spcPts val="0"/>
              </a:spcBef>
              <a:spcAft>
                <a:spcPts val="0"/>
              </a:spcAft>
              <a:buClr>
                <a:schemeClr val="lt2"/>
              </a:buClr>
              <a:buSzPct val="100000"/>
              <a:buFont typeface="Source Sans Pro"/>
              <a:buChar char="○"/>
            </a:pPr>
            <a:r>
              <a:rPr lang="en-US" sz="2200" u="none" strike="noStrike" cap="none" dirty="0">
                <a:solidFill>
                  <a:schemeClr val="lt2"/>
                </a:solidFill>
                <a:ea typeface="Arial" charset="0"/>
                <a:cs typeface="Arial" charset="0"/>
                <a:sym typeface="Source Sans Pro"/>
              </a:rPr>
              <a:t>Migrate container to another host – your storage is gone</a:t>
            </a:r>
          </a:p>
          <a:p>
            <a:pPr marL="914400" marR="0" lvl="1" indent="-381000" algn="l" rtl="0">
              <a:lnSpc>
                <a:spcPct val="115000"/>
              </a:lnSpc>
              <a:spcBef>
                <a:spcPts val="0"/>
              </a:spcBef>
              <a:spcAft>
                <a:spcPts val="0"/>
              </a:spcAft>
              <a:buClr>
                <a:schemeClr val="lt2"/>
              </a:buClr>
              <a:buSzPct val="100000"/>
              <a:buFont typeface="Source Sans Pro"/>
              <a:buChar char="○"/>
            </a:pPr>
            <a:r>
              <a:rPr lang="en-US" sz="2200" u="none" strike="noStrike" cap="none" dirty="0">
                <a:solidFill>
                  <a:schemeClr val="lt2"/>
                </a:solidFill>
                <a:ea typeface="Arial" charset="0"/>
                <a:cs typeface="Arial" charset="0"/>
                <a:sym typeface="Source Sans Pro"/>
              </a:rPr>
              <a:t>Host goes down – your service goes down</a:t>
            </a:r>
          </a:p>
          <a:p>
            <a:pPr marL="457200" marR="0" lvl="0" indent="-381000" algn="l" rtl="0">
              <a:lnSpc>
                <a:spcPct val="115000"/>
              </a:lnSpc>
              <a:spcBef>
                <a:spcPts val="0"/>
              </a:spcBef>
              <a:spcAft>
                <a:spcPts val="0"/>
              </a:spcAft>
              <a:buClr>
                <a:schemeClr val="lt2"/>
              </a:buClr>
              <a:buSzPct val="100000"/>
              <a:buFont typeface="Source Sans Pro"/>
              <a:buChar char="●"/>
            </a:pPr>
            <a:r>
              <a:rPr lang="en-US" sz="2200" u="none" strike="noStrike" cap="none" dirty="0">
                <a:solidFill>
                  <a:schemeClr val="lt2"/>
                </a:solidFill>
                <a:ea typeface="Arial" charset="0"/>
                <a:cs typeface="Arial" charset="0"/>
                <a:sym typeface="Source Sans Pro"/>
              </a:rPr>
              <a:t>Scale Limitation</a:t>
            </a:r>
          </a:p>
          <a:p>
            <a:pPr marL="914400" marR="0" lvl="1" indent="-381000" algn="l" rtl="0">
              <a:lnSpc>
                <a:spcPct val="115000"/>
              </a:lnSpc>
              <a:spcBef>
                <a:spcPts val="0"/>
              </a:spcBef>
              <a:spcAft>
                <a:spcPts val="0"/>
              </a:spcAft>
              <a:buClr>
                <a:schemeClr val="lt2"/>
              </a:buClr>
              <a:buSzPct val="100000"/>
              <a:buFont typeface="Source Sans Pro"/>
              <a:buChar char="○"/>
            </a:pPr>
            <a:r>
              <a:rPr lang="en-US" sz="2200" u="none" strike="noStrike" cap="none" dirty="0">
                <a:solidFill>
                  <a:schemeClr val="lt2"/>
                </a:solidFill>
                <a:ea typeface="Arial" charset="0"/>
                <a:cs typeface="Arial" charset="0"/>
                <a:sym typeface="Source Sans Pro"/>
              </a:rPr>
              <a:t>Need more storage than the host has? Sorry</a:t>
            </a:r>
            <a:r>
              <a:rPr lang="en-US" sz="2200" u="none" strike="noStrike" cap="none" dirty="0" smtClean="0">
                <a:solidFill>
                  <a:schemeClr val="lt2"/>
                </a:solidFill>
                <a:ea typeface="Arial" charset="0"/>
                <a:cs typeface="Arial" charset="0"/>
                <a:sym typeface="Source Sans Pro"/>
              </a:rPr>
              <a:t>…</a:t>
            </a:r>
            <a:endParaRPr lang="en-US" sz="2200" dirty="0">
              <a:solidFill>
                <a:schemeClr val="lt2"/>
              </a:solidFill>
              <a:ea typeface="Arial" charset="0"/>
              <a:cs typeface="Arial" charset="0"/>
              <a:sym typeface="Source Sans Pro"/>
            </a:endParaRPr>
          </a:p>
          <a:p>
            <a:pPr marL="457200" lvl="0" indent="-381000">
              <a:lnSpc>
                <a:spcPct val="115000"/>
              </a:lnSpc>
              <a:spcBef>
                <a:spcPts val="0"/>
              </a:spcBef>
              <a:spcAft>
                <a:spcPts val="0"/>
              </a:spcAft>
              <a:buClr>
                <a:schemeClr val="lt2"/>
              </a:buClr>
              <a:buSzPct val="100000"/>
              <a:buFont typeface="Source Sans Pro"/>
              <a:buChar char="●"/>
            </a:pPr>
            <a:r>
              <a:rPr lang="en-US" sz="2200" dirty="0" smtClean="0">
                <a:solidFill>
                  <a:schemeClr val="lt2"/>
                </a:solidFill>
                <a:ea typeface="Arial" charset="0"/>
                <a:cs typeface="Arial" charset="0"/>
                <a:sym typeface="Source Sans Pro"/>
              </a:rPr>
              <a:t>Performance </a:t>
            </a:r>
            <a:r>
              <a:rPr lang="mr-IN" sz="2200" dirty="0" smtClean="0">
                <a:solidFill>
                  <a:schemeClr val="lt2"/>
                </a:solidFill>
                <a:ea typeface="Arial" charset="0"/>
                <a:cs typeface="Arial" charset="0"/>
                <a:sym typeface="Source Sans Pro"/>
              </a:rPr>
              <a:t>–</a:t>
            </a:r>
            <a:r>
              <a:rPr lang="en-US" sz="2200" dirty="0" smtClean="0">
                <a:solidFill>
                  <a:schemeClr val="lt2"/>
                </a:solidFill>
                <a:ea typeface="Arial" charset="0"/>
                <a:cs typeface="Arial" charset="0"/>
                <a:sym typeface="Source Sans Pro"/>
              </a:rPr>
              <a:t> simple + relatively low cost</a:t>
            </a:r>
            <a:endParaRPr lang="en-US" sz="2200" dirty="0">
              <a:solidFill>
                <a:schemeClr val="lt2"/>
              </a:solidFill>
              <a:ea typeface="Arial" charset="0"/>
              <a:cs typeface="Arial" charset="0"/>
              <a:sym typeface="Source Sans Pro"/>
            </a:endParaRPr>
          </a:p>
          <a:p>
            <a:pPr marL="0" marR="0" lvl="0" indent="0" algn="l" rtl="0">
              <a:lnSpc>
                <a:spcPct val="100000"/>
              </a:lnSpc>
              <a:spcBef>
                <a:spcPts val="0"/>
              </a:spcBef>
              <a:spcAft>
                <a:spcPts val="0"/>
              </a:spcAft>
              <a:buClr>
                <a:srgbClr val="000000"/>
              </a:buClr>
              <a:buFont typeface="Arial"/>
              <a:buNone/>
            </a:pPr>
            <a:endParaRPr sz="2200" u="none" strike="noStrike" cap="none" dirty="0">
              <a:solidFill>
                <a:srgbClr val="000000"/>
              </a:solidFill>
              <a:ea typeface="Arial" charset="0"/>
              <a:cs typeface="Arial" charset="0"/>
              <a:sym typeface="Arial"/>
            </a:endParaRPr>
          </a:p>
        </p:txBody>
      </p:sp>
    </p:spTree>
    <p:extLst>
      <p:ext uri="{BB962C8B-B14F-4D97-AF65-F5344CB8AC3E}">
        <p14:creationId xmlns:p14="http://schemas.microsoft.com/office/powerpoint/2010/main" val="1102141531"/>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p:nvPr/>
        </p:nvSpPr>
        <p:spPr>
          <a:xfrm>
            <a:off x="1915883" y="362857"/>
            <a:ext cx="6081599" cy="646199"/>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3600" b="0" i="0" u="none" strike="noStrike" cap="none">
              <a:solidFill>
                <a:srgbClr val="FFFFFF"/>
              </a:solidFill>
              <a:latin typeface="Arial"/>
              <a:ea typeface="Arial"/>
              <a:cs typeface="Arial"/>
              <a:sym typeface="Arial"/>
            </a:endParaRPr>
          </a:p>
        </p:txBody>
      </p:sp>
      <p:sp>
        <p:nvSpPr>
          <p:cNvPr id="269" name="Shape 269"/>
          <p:cNvSpPr txBox="1">
            <a:spLocks noGrp="1"/>
          </p:cNvSpPr>
          <p:nvPr>
            <p:ph type="title"/>
          </p:nvPr>
        </p:nvSpPr>
        <p:spPr>
          <a:xfrm>
            <a:off x="276780" y="267705"/>
            <a:ext cx="7495500" cy="640200"/>
          </a:xfrm>
          <a:prstGeom prst="rect">
            <a:avLst/>
          </a:prstGeom>
          <a:noFill/>
          <a:ln>
            <a:noFill/>
          </a:ln>
        </p:spPr>
        <p:txBody>
          <a:bodyPr wrap="square" lIns="91425" tIns="91425" rIns="91425" bIns="91425"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dirty="0" smtClean="0">
                <a:solidFill>
                  <a:schemeClr val="dk2"/>
                </a:solidFill>
                <a:latin typeface="Arial"/>
                <a:ea typeface="Arial"/>
                <a:cs typeface="Arial"/>
                <a:sym typeface="Arial"/>
              </a:rPr>
              <a:t>External </a:t>
            </a:r>
            <a:r>
              <a:rPr lang="en-US" sz="2800" b="0" i="0" u="none" strike="noStrike" cap="none" dirty="0" smtClean="0">
                <a:solidFill>
                  <a:schemeClr val="dk2"/>
                </a:solidFill>
                <a:latin typeface="Arial"/>
                <a:ea typeface="Arial"/>
                <a:cs typeface="Arial"/>
                <a:sym typeface="Arial"/>
              </a:rPr>
              <a:t>Storage </a:t>
            </a:r>
            <a:r>
              <a:rPr lang="en-US" sz="2800" b="0" i="0" u="none" strike="noStrike" cap="none" dirty="0">
                <a:solidFill>
                  <a:schemeClr val="dk2"/>
                </a:solidFill>
                <a:latin typeface="Arial"/>
                <a:ea typeface="Arial"/>
                <a:cs typeface="Arial"/>
                <a:sym typeface="Arial"/>
              </a:rPr>
              <a:t>for </a:t>
            </a:r>
            <a:r>
              <a:rPr lang="en-US" sz="2800" b="0" i="0" u="none" strike="noStrike" cap="none" dirty="0" smtClean="0">
                <a:solidFill>
                  <a:schemeClr val="dk2"/>
                </a:solidFill>
                <a:latin typeface="Arial"/>
                <a:ea typeface="Arial"/>
                <a:cs typeface="Arial"/>
                <a:sym typeface="Arial"/>
              </a:rPr>
              <a:t>State</a:t>
            </a:r>
            <a:endParaRPr lang="en-US" sz="2800" b="0" i="0" u="none" strike="noStrike" cap="none"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25000"/>
              <a:buFont typeface="Arial"/>
              <a:buNone/>
            </a:pPr>
            <a:endParaRPr sz="2800" b="0" i="0" u="none" strike="noStrike" cap="none"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chemeClr val="dk2"/>
              </a:buClr>
              <a:buSzPct val="25000"/>
              <a:buFont typeface="Arial"/>
              <a:buNone/>
            </a:pPr>
            <a:endParaRPr sz="2800" b="0" i="0" u="none" strike="noStrike" cap="none" dirty="0">
              <a:solidFill>
                <a:schemeClr val="dk2"/>
              </a:solidFill>
              <a:latin typeface="Arial"/>
              <a:ea typeface="Arial"/>
              <a:cs typeface="Arial"/>
              <a:sym typeface="Arial"/>
            </a:endParaRPr>
          </a:p>
        </p:txBody>
      </p:sp>
      <p:sp>
        <p:nvSpPr>
          <p:cNvPr id="271" name="Shape 271"/>
          <p:cNvSpPr txBox="1"/>
          <p:nvPr/>
        </p:nvSpPr>
        <p:spPr>
          <a:xfrm>
            <a:off x="388621" y="1120140"/>
            <a:ext cx="5040629" cy="3646170"/>
          </a:xfrm>
          <a:prstGeom prst="rect">
            <a:avLst/>
          </a:prstGeom>
          <a:noFill/>
          <a:ln>
            <a:noFill/>
          </a:ln>
        </p:spPr>
        <p:txBody>
          <a:bodyPr wrap="square" lIns="91425" tIns="91425" rIns="91425" bIns="91425" anchor="t" anchorCtr="0">
            <a:noAutofit/>
          </a:bodyPr>
          <a:lstStyle/>
          <a:p>
            <a:pPr marL="457200" marR="0" lvl="0" indent="-381000" algn="l" rtl="0">
              <a:lnSpc>
                <a:spcPct val="115000"/>
              </a:lnSpc>
              <a:spcBef>
                <a:spcPts val="0"/>
              </a:spcBef>
              <a:spcAft>
                <a:spcPts val="0"/>
              </a:spcAft>
              <a:buClr>
                <a:schemeClr val="lt2"/>
              </a:buClr>
              <a:buSzPct val="100000"/>
              <a:buFont typeface="Source Sans Pro"/>
              <a:buChar char="●"/>
            </a:pPr>
            <a:r>
              <a:rPr lang="en-US" dirty="0" smtClean="0">
                <a:solidFill>
                  <a:schemeClr val="lt2"/>
                </a:solidFill>
                <a:ea typeface="Arial" charset="0"/>
                <a:cs typeface="Arial" charset="0"/>
                <a:sym typeface="Source Sans Pro"/>
              </a:rPr>
              <a:t>Container migration</a:t>
            </a:r>
            <a:endParaRPr lang="en-US" dirty="0">
              <a:solidFill>
                <a:schemeClr val="lt2"/>
              </a:solidFill>
              <a:ea typeface="Arial" charset="0"/>
              <a:cs typeface="Arial" charset="0"/>
              <a:sym typeface="Source Sans Pro"/>
            </a:endParaRPr>
          </a:p>
          <a:p>
            <a:pPr marL="457200" marR="0" lvl="0" indent="-381000" algn="l" rtl="0">
              <a:lnSpc>
                <a:spcPct val="115000"/>
              </a:lnSpc>
              <a:spcBef>
                <a:spcPts val="0"/>
              </a:spcBef>
              <a:spcAft>
                <a:spcPts val="0"/>
              </a:spcAft>
              <a:buClr>
                <a:schemeClr val="lt2"/>
              </a:buClr>
              <a:buSzPct val="100000"/>
              <a:buFont typeface="Source Sans Pro"/>
              <a:buChar char="●"/>
            </a:pPr>
            <a:r>
              <a:rPr lang="en-US" u="none" strike="noStrike" cap="none" dirty="0" smtClean="0">
                <a:solidFill>
                  <a:schemeClr val="lt2"/>
                </a:solidFill>
                <a:ea typeface="Arial" charset="0"/>
                <a:cs typeface="Arial" charset="0"/>
                <a:sym typeface="Source Sans Pro"/>
              </a:rPr>
              <a:t>Tolerate host failures</a:t>
            </a:r>
          </a:p>
          <a:p>
            <a:pPr marL="457200" marR="0" lvl="0" indent="-381000" algn="l" rtl="0">
              <a:lnSpc>
                <a:spcPct val="115000"/>
              </a:lnSpc>
              <a:spcBef>
                <a:spcPts val="0"/>
              </a:spcBef>
              <a:spcAft>
                <a:spcPts val="0"/>
              </a:spcAft>
              <a:buClr>
                <a:schemeClr val="lt2"/>
              </a:buClr>
              <a:buSzPct val="100000"/>
              <a:buFont typeface="Source Sans Pro"/>
              <a:buChar char="●"/>
            </a:pPr>
            <a:r>
              <a:rPr lang="en-US" dirty="0" smtClean="0">
                <a:solidFill>
                  <a:schemeClr val="lt2"/>
                </a:solidFill>
                <a:ea typeface="Arial" charset="0"/>
                <a:cs typeface="Arial" charset="0"/>
                <a:sym typeface="Source Sans Pro"/>
              </a:rPr>
              <a:t>Dynamic provisioning</a:t>
            </a:r>
          </a:p>
          <a:p>
            <a:pPr marL="914400" lvl="1" indent="-381000">
              <a:lnSpc>
                <a:spcPct val="115000"/>
              </a:lnSpc>
              <a:spcBef>
                <a:spcPts val="0"/>
              </a:spcBef>
              <a:spcAft>
                <a:spcPts val="0"/>
              </a:spcAft>
              <a:buClr>
                <a:schemeClr val="lt2"/>
              </a:buClr>
              <a:buSzPct val="100000"/>
              <a:buFont typeface="Courier New" charset="0"/>
              <a:buChar char="o"/>
            </a:pPr>
            <a:r>
              <a:rPr lang="en-US" u="none" strike="noStrike" cap="none" dirty="0" smtClean="0">
                <a:solidFill>
                  <a:schemeClr val="lt2"/>
                </a:solidFill>
                <a:ea typeface="Arial" charset="0"/>
                <a:cs typeface="Arial" charset="0"/>
                <a:sym typeface="Source Sans Pro"/>
              </a:rPr>
              <a:t>Thin-provisioning</a:t>
            </a:r>
          </a:p>
          <a:p>
            <a:pPr marL="457200" marR="0" lvl="0" indent="-381000" algn="l" rtl="0">
              <a:lnSpc>
                <a:spcPct val="115000"/>
              </a:lnSpc>
              <a:spcBef>
                <a:spcPts val="0"/>
              </a:spcBef>
              <a:spcAft>
                <a:spcPts val="0"/>
              </a:spcAft>
              <a:buClr>
                <a:schemeClr val="lt2"/>
              </a:buClr>
              <a:buSzPct val="100000"/>
              <a:buFont typeface="Source Sans Pro"/>
              <a:buChar char="●"/>
            </a:pPr>
            <a:r>
              <a:rPr lang="en-US" sz="2400" u="none" strike="noStrike" cap="none" dirty="0" smtClean="0">
                <a:solidFill>
                  <a:schemeClr val="lt2"/>
                </a:solidFill>
                <a:ea typeface="Arial" charset="0"/>
                <a:cs typeface="Arial" charset="0"/>
                <a:sym typeface="Source Sans Pro"/>
              </a:rPr>
              <a:t>Facilitates growth</a:t>
            </a:r>
          </a:p>
          <a:p>
            <a:pPr marL="914400" lvl="1" indent="-381000">
              <a:lnSpc>
                <a:spcPct val="115000"/>
              </a:lnSpc>
              <a:spcBef>
                <a:spcPts val="0"/>
              </a:spcBef>
              <a:spcAft>
                <a:spcPts val="0"/>
              </a:spcAft>
              <a:buClr>
                <a:schemeClr val="lt2"/>
              </a:buClr>
              <a:buSzPct val="100000"/>
              <a:buFont typeface="Courier New" charset="0"/>
              <a:buChar char="o"/>
            </a:pPr>
            <a:r>
              <a:rPr lang="en-US" dirty="0" smtClean="0">
                <a:solidFill>
                  <a:schemeClr val="lt2"/>
                </a:solidFill>
                <a:ea typeface="Arial" charset="0"/>
                <a:cs typeface="Arial" charset="0"/>
                <a:sym typeface="Source Sans Pro"/>
              </a:rPr>
              <a:t>Add more disk</a:t>
            </a:r>
            <a:endParaRPr lang="en-US" dirty="0">
              <a:solidFill>
                <a:schemeClr val="lt2"/>
              </a:solidFill>
              <a:ea typeface="Arial" charset="0"/>
              <a:cs typeface="Arial" charset="0"/>
              <a:sym typeface="Source Sans Pro"/>
            </a:endParaRPr>
          </a:p>
          <a:p>
            <a:pPr marL="457200" lvl="0" indent="-381000">
              <a:lnSpc>
                <a:spcPct val="115000"/>
              </a:lnSpc>
              <a:spcBef>
                <a:spcPts val="0"/>
              </a:spcBef>
              <a:spcAft>
                <a:spcPts val="0"/>
              </a:spcAft>
              <a:buClr>
                <a:schemeClr val="lt2"/>
              </a:buClr>
              <a:buSzPct val="100000"/>
              <a:buFont typeface="Source Sans Pro"/>
              <a:buChar char="●"/>
            </a:pPr>
            <a:r>
              <a:rPr lang="en-US" dirty="0" smtClean="0">
                <a:solidFill>
                  <a:schemeClr val="lt2"/>
                </a:solidFill>
                <a:ea typeface="Arial" charset="0"/>
                <a:cs typeface="Arial" charset="0"/>
                <a:sym typeface="Source Sans Pro"/>
              </a:rPr>
              <a:t>Performance platform based</a:t>
            </a:r>
            <a:endParaRPr lang="en-US" dirty="0">
              <a:solidFill>
                <a:schemeClr val="lt2"/>
              </a:solidFill>
              <a:ea typeface="Arial" charset="0"/>
              <a:cs typeface="Arial" charset="0"/>
              <a:sym typeface="Source Sans Pro"/>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9031" y="1262235"/>
            <a:ext cx="3158632" cy="2315355"/>
          </a:xfrm>
          <a:prstGeom prst="rect">
            <a:avLst/>
          </a:prstGeom>
        </p:spPr>
      </p:pic>
    </p:spTree>
    <p:extLst>
      <p:ext uri="{BB962C8B-B14F-4D97-AF65-F5344CB8AC3E}">
        <p14:creationId xmlns:p14="http://schemas.microsoft.com/office/powerpoint/2010/main" val="447670646"/>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748271"/>
            <a:ext cx="7237730" cy="1495794"/>
          </a:xfrm>
        </p:spPr>
        <p:txBody>
          <a:bodyPr>
            <a:normAutofit/>
          </a:bodyPr>
          <a:lstStyle/>
          <a:p>
            <a:r>
              <a:rPr lang="en-US" dirty="0" smtClean="0"/>
              <a:t>Mesos Storage Options</a:t>
            </a:r>
            <a:endParaRPr lang="en-US" dirty="0"/>
          </a:p>
        </p:txBody>
      </p:sp>
    </p:spTree>
    <p:extLst>
      <p:ext uri="{BB962C8B-B14F-4D97-AF65-F5344CB8AC3E}">
        <p14:creationId xmlns:p14="http://schemas.microsoft.com/office/powerpoint/2010/main" val="482016611"/>
      </p:ext>
    </p:extLst>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7386573"/>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3000" y="3441857"/>
            <a:ext cx="2290499" cy="1369606"/>
          </a:xfrm>
          <a:prstGeom prst="rect">
            <a:avLst/>
          </a:prstGeom>
          <a:noFill/>
        </p:spPr>
        <p:txBody>
          <a:bodyPr wrap="none" rtlCol="0">
            <a:spAutoFit/>
          </a:bodyPr>
          <a:lstStyle/>
          <a:p>
            <a:pPr>
              <a:lnSpc>
                <a:spcPct val="90000"/>
              </a:lnSpc>
              <a:spcBef>
                <a:spcPts val="600"/>
              </a:spcBef>
              <a:spcAft>
                <a:spcPts val="0"/>
              </a:spcAft>
              <a:buClr>
                <a:schemeClr val="bg1"/>
              </a:buClr>
            </a:pPr>
            <a:r>
              <a:rPr lang="en-US" sz="1400" dirty="0" smtClean="0">
                <a:solidFill>
                  <a:schemeClr val="tx2"/>
                </a:solidFill>
                <a:latin typeface="+mn-lt"/>
              </a:rPr>
              <a:t>David vonThenen</a:t>
            </a:r>
          </a:p>
          <a:p>
            <a:pPr>
              <a:lnSpc>
                <a:spcPct val="90000"/>
              </a:lnSpc>
              <a:spcBef>
                <a:spcPts val="600"/>
              </a:spcBef>
              <a:spcAft>
                <a:spcPts val="0"/>
              </a:spcAft>
              <a:buClr>
                <a:schemeClr val="bg1"/>
              </a:buClr>
            </a:pPr>
            <a:r>
              <a:rPr lang="en-US" sz="1400" dirty="0" smtClean="0">
                <a:solidFill>
                  <a:schemeClr val="tx2"/>
                </a:solidFill>
                <a:latin typeface="+mn-lt"/>
              </a:rPr>
              <a:t>{code} </a:t>
            </a:r>
            <a:r>
              <a:rPr lang="mr-IN" sz="1400" dirty="0" smtClean="0">
                <a:solidFill>
                  <a:schemeClr val="tx2"/>
                </a:solidFill>
                <a:latin typeface="+mn-lt"/>
              </a:rPr>
              <a:t>–</a:t>
            </a:r>
            <a:r>
              <a:rPr lang="en-US" sz="1400" dirty="0" smtClean="0">
                <a:solidFill>
                  <a:schemeClr val="tx2"/>
                </a:solidFill>
                <a:latin typeface="+mn-lt"/>
              </a:rPr>
              <a:t> Dell Technologies</a:t>
            </a:r>
          </a:p>
          <a:p>
            <a:pPr>
              <a:lnSpc>
                <a:spcPct val="90000"/>
              </a:lnSpc>
              <a:spcBef>
                <a:spcPts val="600"/>
              </a:spcBef>
              <a:spcAft>
                <a:spcPts val="0"/>
              </a:spcAft>
              <a:buClr>
                <a:schemeClr val="bg1"/>
              </a:buClr>
            </a:pPr>
            <a:r>
              <a:rPr lang="en-US" sz="1400" dirty="0">
                <a:solidFill>
                  <a:srgbClr val="FFFFFF"/>
                </a:solidFill>
              </a:rPr>
              <a:t>@</a:t>
            </a:r>
            <a:r>
              <a:rPr lang="en-US" sz="1400" dirty="0" err="1" smtClean="0">
                <a:solidFill>
                  <a:srgbClr val="FFFFFF"/>
                </a:solidFill>
              </a:rPr>
              <a:t>dvonthenen</a:t>
            </a:r>
            <a:endParaRPr lang="en-US" sz="1400" dirty="0" smtClean="0">
              <a:solidFill>
                <a:srgbClr val="FFFFFF"/>
              </a:solidFill>
            </a:endParaRPr>
          </a:p>
          <a:p>
            <a:pPr>
              <a:lnSpc>
                <a:spcPct val="90000"/>
              </a:lnSpc>
              <a:spcBef>
                <a:spcPts val="600"/>
              </a:spcBef>
              <a:spcAft>
                <a:spcPts val="0"/>
              </a:spcAft>
              <a:buClr>
                <a:schemeClr val="bg1"/>
              </a:buClr>
            </a:pPr>
            <a:r>
              <a:rPr lang="en-US" sz="1400" dirty="0" smtClean="0">
                <a:solidFill>
                  <a:srgbClr val="FFFFFF"/>
                </a:solidFill>
              </a:rPr>
              <a:t>http://</a:t>
            </a:r>
            <a:r>
              <a:rPr lang="en-US" sz="1400" dirty="0" err="1" smtClean="0">
                <a:solidFill>
                  <a:srgbClr val="FFFFFF"/>
                </a:solidFill>
              </a:rPr>
              <a:t>dvonthenen.com</a:t>
            </a:r>
            <a:endParaRPr lang="en-US" sz="1400" dirty="0" smtClean="0">
              <a:solidFill>
                <a:srgbClr val="FFFFFF"/>
              </a:solidFill>
            </a:endParaRPr>
          </a:p>
          <a:p>
            <a:pPr>
              <a:lnSpc>
                <a:spcPct val="90000"/>
              </a:lnSpc>
              <a:spcBef>
                <a:spcPts val="600"/>
              </a:spcBef>
              <a:spcAft>
                <a:spcPts val="0"/>
              </a:spcAft>
              <a:buClr>
                <a:schemeClr val="bg1"/>
              </a:buClr>
            </a:pPr>
            <a:r>
              <a:rPr lang="en-US" sz="1400" dirty="0" smtClean="0">
                <a:solidFill>
                  <a:srgbClr val="FFFFFF"/>
                </a:solidFill>
              </a:rPr>
              <a:t>github.com</a:t>
            </a:r>
            <a:r>
              <a:rPr lang="en-US" sz="1400" dirty="0">
                <a:solidFill>
                  <a:srgbClr val="FFFFFF"/>
                </a:solidFill>
              </a:rPr>
              <a:t>/</a:t>
            </a:r>
            <a:r>
              <a:rPr lang="en-US" sz="1400" dirty="0" smtClean="0">
                <a:solidFill>
                  <a:srgbClr val="FFFFFF"/>
                </a:solidFill>
              </a:rPr>
              <a:t>dvonthenen</a:t>
            </a:r>
            <a:endParaRPr lang="en-US" sz="1400" dirty="0">
              <a:solidFill>
                <a:srgbClr val="FFFFFF"/>
              </a:solidFill>
            </a:endParaRPr>
          </a:p>
        </p:txBody>
      </p:sp>
    </p:spTree>
    <p:extLst>
      <p:ext uri="{BB962C8B-B14F-4D97-AF65-F5344CB8AC3E}">
        <p14:creationId xmlns:p14="http://schemas.microsoft.com/office/powerpoint/2010/main" val="280131978"/>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1719127"/>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Containers Today</a:t>
            </a:r>
            <a:endParaRPr lang="en-US" dirty="0"/>
          </a:p>
        </p:txBody>
      </p:sp>
      <p:sp>
        <p:nvSpPr>
          <p:cNvPr id="4" name="Content Placeholder 3"/>
          <p:cNvSpPr>
            <a:spLocks noGrp="1"/>
          </p:cNvSpPr>
          <p:nvPr>
            <p:ph sz="half" idx="1"/>
          </p:nvPr>
        </p:nvSpPr>
        <p:spPr>
          <a:xfrm>
            <a:off x="274320" y="1280160"/>
            <a:ext cx="3856282" cy="3200400"/>
          </a:xfrm>
        </p:spPr>
        <p:txBody>
          <a:bodyPr>
            <a:normAutofit lnSpcReduction="10000"/>
          </a:bodyPr>
          <a:lstStyle/>
          <a:p>
            <a:r>
              <a:rPr lang="en-US" dirty="0" smtClean="0"/>
              <a:t>Many container workloads are long running</a:t>
            </a:r>
          </a:p>
          <a:p>
            <a:r>
              <a:rPr lang="en-US" dirty="0" smtClean="0"/>
              <a:t>Many have state: user data, configuration, and etc</a:t>
            </a:r>
          </a:p>
          <a:p>
            <a:r>
              <a:rPr lang="en-US" smtClean="0"/>
              <a:t>Top 10 of 20 Apps </a:t>
            </a:r>
            <a:r>
              <a:rPr lang="en-US" dirty="0" smtClean="0"/>
              <a:t>in Docker Hub are persistent applications</a:t>
            </a:r>
            <a:endParaRPr lang="en-US"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5086" y="0"/>
            <a:ext cx="3299759" cy="5143500"/>
          </a:xfrm>
          <a:prstGeom prst="rect">
            <a:avLst/>
          </a:prstGeom>
        </p:spPr>
      </p:pic>
    </p:spTree>
    <p:extLst>
      <p:ext uri="{BB962C8B-B14F-4D97-AF65-F5344CB8AC3E}">
        <p14:creationId xmlns:p14="http://schemas.microsoft.com/office/powerpoint/2010/main" val="1035825276"/>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p:nvPr/>
        </p:nvSpPr>
        <p:spPr>
          <a:xfrm>
            <a:off x="1915883" y="362857"/>
            <a:ext cx="6081599" cy="646199"/>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3600" b="0" i="0" u="none" strike="noStrike" cap="none">
              <a:solidFill>
                <a:srgbClr val="FFFFFF"/>
              </a:solidFill>
              <a:latin typeface="Arial"/>
              <a:ea typeface="Arial"/>
              <a:cs typeface="Arial"/>
              <a:sym typeface="Arial"/>
            </a:endParaRPr>
          </a:p>
        </p:txBody>
      </p:sp>
      <p:sp>
        <p:nvSpPr>
          <p:cNvPr id="236" name="Shape 236"/>
          <p:cNvSpPr txBox="1">
            <a:spLocks noGrp="1"/>
          </p:cNvSpPr>
          <p:nvPr>
            <p:ph type="title"/>
          </p:nvPr>
        </p:nvSpPr>
        <p:spPr>
          <a:xfrm>
            <a:off x="276779" y="267704"/>
            <a:ext cx="8421742" cy="529465"/>
          </a:xfrm>
          <a:prstGeom prst="rect">
            <a:avLst/>
          </a:prstGeom>
          <a:noFill/>
          <a:ln>
            <a:noFill/>
          </a:ln>
        </p:spPr>
        <p:txBody>
          <a:bodyPr wrap="square" lIns="91425" tIns="91425" rIns="91425" bIns="91425" anchor="t" anchorCtr="0">
            <a:noAutofit/>
          </a:bodyPr>
          <a:lstStyle/>
          <a:p>
            <a:pPr marL="0" marR="0" lvl="0" indent="0" algn="l" rtl="0">
              <a:lnSpc>
                <a:spcPct val="90000"/>
              </a:lnSpc>
              <a:spcBef>
                <a:spcPts val="0"/>
              </a:spcBef>
              <a:spcAft>
                <a:spcPts val="0"/>
              </a:spcAft>
              <a:buClr>
                <a:schemeClr val="dk1"/>
              </a:buClr>
              <a:buSzPct val="25000"/>
              <a:buFont typeface="Arial"/>
              <a:buNone/>
            </a:pPr>
            <a:r>
              <a:rPr lang="en-US" sz="2800" b="0" i="0" u="none" strike="noStrike" cap="none" dirty="0">
                <a:solidFill>
                  <a:schemeClr val="dk2"/>
                </a:solidFill>
                <a:latin typeface="Arial"/>
                <a:ea typeface="Arial"/>
                <a:cs typeface="Arial"/>
                <a:sym typeface="Arial"/>
              </a:rPr>
              <a:t>Container </a:t>
            </a:r>
            <a:r>
              <a:rPr lang="en-US" sz="2800" b="0" i="0" u="none" strike="noStrike" cap="none" dirty="0" smtClean="0">
                <a:solidFill>
                  <a:schemeClr val="dk2"/>
                </a:solidFill>
                <a:latin typeface="Arial"/>
                <a:ea typeface="Arial"/>
                <a:cs typeface="Arial"/>
                <a:sym typeface="Arial"/>
              </a:rPr>
              <a:t>Advantages </a:t>
            </a:r>
            <a:r>
              <a:rPr lang="en-US" dirty="0">
                <a:solidFill>
                  <a:schemeClr val="dk2"/>
                </a:solidFill>
                <a:latin typeface="Arial"/>
                <a:ea typeface="Arial"/>
                <a:cs typeface="Arial"/>
                <a:sym typeface="Arial"/>
              </a:rPr>
              <a:t>M</a:t>
            </a:r>
            <a:r>
              <a:rPr lang="en-US" sz="2800" b="0" i="0" u="none" strike="noStrike" cap="none" dirty="0" smtClean="0">
                <a:solidFill>
                  <a:schemeClr val="dk2"/>
                </a:solidFill>
                <a:latin typeface="Arial"/>
                <a:ea typeface="Arial"/>
                <a:cs typeface="Arial"/>
                <a:sym typeface="Arial"/>
              </a:rPr>
              <a:t>ake </a:t>
            </a:r>
            <a:r>
              <a:rPr lang="en-US" dirty="0">
                <a:solidFill>
                  <a:schemeClr val="dk2"/>
                </a:solidFill>
                <a:latin typeface="Arial"/>
                <a:ea typeface="Arial"/>
                <a:cs typeface="Arial"/>
                <a:sym typeface="Arial"/>
              </a:rPr>
              <a:t>S</a:t>
            </a:r>
            <a:r>
              <a:rPr lang="en-US" sz="2800" b="0" i="0" u="none" strike="noStrike" cap="none" dirty="0" smtClean="0">
                <a:solidFill>
                  <a:schemeClr val="dk2"/>
                </a:solidFill>
                <a:latin typeface="Arial"/>
                <a:ea typeface="Arial"/>
                <a:cs typeface="Arial"/>
                <a:sym typeface="Arial"/>
              </a:rPr>
              <a:t>ense </a:t>
            </a:r>
            <a:r>
              <a:rPr lang="en-US" sz="2800" b="0" i="0" u="none" strike="noStrike" cap="none" dirty="0">
                <a:solidFill>
                  <a:schemeClr val="dk2"/>
                </a:solidFill>
                <a:latin typeface="Arial"/>
                <a:ea typeface="Arial"/>
                <a:cs typeface="Arial"/>
                <a:sym typeface="Arial"/>
              </a:rPr>
              <a:t>for </a:t>
            </a:r>
            <a:r>
              <a:rPr lang="en-US" sz="2800" b="0" i="0" u="none" strike="noStrike" cap="none" dirty="0" smtClean="0">
                <a:solidFill>
                  <a:schemeClr val="dk2"/>
                </a:solidFill>
                <a:latin typeface="Arial"/>
                <a:ea typeface="Arial"/>
                <a:cs typeface="Arial"/>
                <a:sym typeface="Arial"/>
              </a:rPr>
              <a:t>Stateful </a:t>
            </a:r>
            <a:r>
              <a:rPr lang="en-US" dirty="0">
                <a:solidFill>
                  <a:schemeClr val="dk2"/>
                </a:solidFill>
                <a:latin typeface="Arial"/>
                <a:ea typeface="Arial"/>
                <a:cs typeface="Arial"/>
                <a:sym typeface="Arial"/>
              </a:rPr>
              <a:t>T</a:t>
            </a:r>
            <a:r>
              <a:rPr lang="en-US" sz="2800" b="0" i="0" u="none" strike="noStrike" cap="none" dirty="0" smtClean="0">
                <a:solidFill>
                  <a:schemeClr val="dk2"/>
                </a:solidFill>
                <a:latin typeface="Arial"/>
                <a:ea typeface="Arial"/>
                <a:cs typeface="Arial"/>
                <a:sym typeface="Arial"/>
              </a:rPr>
              <a:t>oo</a:t>
            </a:r>
            <a:endParaRPr lang="en-US" sz="2800" b="0" i="0" u="none" strike="noStrike" cap="none"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chemeClr val="dk1"/>
              </a:buClr>
              <a:buSzPct val="25000"/>
              <a:buFont typeface="Arial"/>
              <a:buNone/>
            </a:pPr>
            <a:endParaRPr sz="2800" b="0" i="0" u="none" strike="noStrike" cap="none"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chemeClr val="dk2"/>
              </a:buClr>
              <a:buSzPct val="25000"/>
              <a:buFont typeface="Arial"/>
              <a:buNone/>
            </a:pPr>
            <a:endParaRPr sz="2800" b="0" i="0" u="none" strike="noStrike" cap="none" dirty="0">
              <a:solidFill>
                <a:schemeClr val="dk2"/>
              </a:solidFill>
              <a:latin typeface="Arial"/>
              <a:ea typeface="Arial"/>
              <a:cs typeface="Arial"/>
              <a:sym typeface="Arial"/>
            </a:endParaRPr>
          </a:p>
        </p:txBody>
      </p:sp>
      <p:sp>
        <p:nvSpPr>
          <p:cNvPr id="237" name="Shape 237"/>
          <p:cNvSpPr txBox="1"/>
          <p:nvPr/>
        </p:nvSpPr>
        <p:spPr>
          <a:xfrm>
            <a:off x="276779" y="1245379"/>
            <a:ext cx="4079630" cy="2308323"/>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lt2"/>
              </a:buClr>
              <a:buSzPct val="25000"/>
              <a:buFont typeface="Arial"/>
              <a:buNone/>
            </a:pPr>
            <a:r>
              <a:rPr lang="en-US" sz="2400" b="0" i="0" u="none" strike="noStrike" cap="none" dirty="0">
                <a:solidFill>
                  <a:schemeClr val="lt2"/>
                </a:solidFill>
                <a:latin typeface="Arial"/>
                <a:ea typeface="Arial"/>
                <a:cs typeface="Arial"/>
                <a:sym typeface="Arial"/>
              </a:rPr>
              <a:t>Container attributes:</a:t>
            </a:r>
          </a:p>
          <a:p>
            <a:pPr marL="342900" marR="0" lvl="0" indent="-342900" algn="l" rtl="0">
              <a:lnSpc>
                <a:spcPct val="100000"/>
              </a:lnSpc>
              <a:spcBef>
                <a:spcPts val="0"/>
              </a:spcBef>
              <a:spcAft>
                <a:spcPts val="0"/>
              </a:spcAft>
              <a:buClr>
                <a:schemeClr val="lt2"/>
              </a:buClr>
              <a:buSzPct val="100000"/>
              <a:buFont typeface="Arial"/>
              <a:buChar char="•"/>
            </a:pPr>
            <a:r>
              <a:rPr lang="en-US" sz="2400" b="0" i="0" u="none" strike="noStrike" cap="none" dirty="0">
                <a:solidFill>
                  <a:schemeClr val="lt2"/>
                </a:solidFill>
                <a:latin typeface="Arial"/>
                <a:ea typeface="Arial"/>
                <a:cs typeface="Arial"/>
                <a:sym typeface="Arial"/>
              </a:rPr>
              <a:t>Consistent environment – same anywhere</a:t>
            </a:r>
          </a:p>
          <a:p>
            <a:pPr marL="342900" marR="0" lvl="0" indent="-342900" algn="l" rtl="0">
              <a:lnSpc>
                <a:spcPct val="100000"/>
              </a:lnSpc>
              <a:spcBef>
                <a:spcPts val="0"/>
              </a:spcBef>
              <a:spcAft>
                <a:spcPts val="0"/>
              </a:spcAft>
              <a:buClr>
                <a:schemeClr val="lt2"/>
              </a:buClr>
              <a:buSzPct val="100000"/>
              <a:buFont typeface="Arial"/>
              <a:buChar char="•"/>
            </a:pPr>
            <a:r>
              <a:rPr lang="en-US" sz="2400" b="0" i="0" u="none" strike="noStrike" cap="none" dirty="0">
                <a:solidFill>
                  <a:schemeClr val="lt2"/>
                </a:solidFill>
                <a:latin typeface="Arial"/>
                <a:ea typeface="Arial"/>
                <a:cs typeface="Arial"/>
                <a:sym typeface="Arial"/>
              </a:rPr>
              <a:t>Dependency management </a:t>
            </a:r>
            <a:r>
              <a:rPr lang="mr-IN" sz="2400" b="0" i="0" u="none" strike="noStrike" cap="none" dirty="0" smtClean="0">
                <a:solidFill>
                  <a:schemeClr val="lt2"/>
                </a:solidFill>
                <a:latin typeface="Arial"/>
                <a:ea typeface="Arial"/>
                <a:cs typeface="Arial"/>
                <a:sym typeface="Arial"/>
              </a:rPr>
              <a:t>–</a:t>
            </a:r>
            <a:r>
              <a:rPr lang="en-US" sz="2400" b="0" i="0" u="none" strike="noStrike" cap="none" dirty="0" smtClean="0">
                <a:solidFill>
                  <a:schemeClr val="lt2"/>
                </a:solidFill>
                <a:latin typeface="Arial"/>
                <a:ea typeface="Arial"/>
                <a:cs typeface="Arial"/>
                <a:sym typeface="Arial"/>
              </a:rPr>
              <a:t> packaging</a:t>
            </a:r>
          </a:p>
          <a:p>
            <a:pPr marL="342900" marR="0" lvl="0" indent="-342900" algn="l" rtl="0">
              <a:lnSpc>
                <a:spcPct val="100000"/>
              </a:lnSpc>
              <a:spcBef>
                <a:spcPts val="0"/>
              </a:spcBef>
              <a:spcAft>
                <a:spcPts val="0"/>
              </a:spcAft>
              <a:buClr>
                <a:schemeClr val="lt2"/>
              </a:buClr>
              <a:buSzPct val="100000"/>
              <a:buFont typeface="Arial"/>
              <a:buChar char="•"/>
            </a:pPr>
            <a:r>
              <a:rPr lang="en-US" dirty="0" smtClean="0">
                <a:solidFill>
                  <a:schemeClr val="lt2"/>
                </a:solidFill>
                <a:latin typeface="Arial"/>
                <a:ea typeface="Arial"/>
                <a:cs typeface="Arial"/>
                <a:sym typeface="Arial"/>
              </a:rPr>
              <a:t>No snowflakes!</a:t>
            </a:r>
            <a:endParaRPr lang="en-US" sz="2400" b="0" i="0" u="none" strike="noStrike" cap="none" dirty="0">
              <a:solidFill>
                <a:schemeClr val="lt2"/>
              </a:solidFill>
              <a:latin typeface="Arial"/>
              <a:ea typeface="Arial"/>
              <a:cs typeface="Arial"/>
              <a:sym typeface="Arial"/>
            </a:endParaRPr>
          </a:p>
          <a:p>
            <a:pPr marL="0" marR="0" lvl="0" indent="0" algn="l" rtl="0">
              <a:lnSpc>
                <a:spcPct val="100000"/>
              </a:lnSpc>
              <a:spcBef>
                <a:spcPts val="0"/>
              </a:spcBef>
              <a:spcAft>
                <a:spcPts val="0"/>
              </a:spcAft>
              <a:buClr>
                <a:srgbClr val="000000"/>
              </a:buClr>
              <a:buFont typeface="Arial"/>
              <a:buNone/>
            </a:pPr>
            <a:endParaRPr sz="2400" b="0" i="0" u="none" strike="noStrike" cap="none" dirty="0">
              <a:solidFill>
                <a:schemeClr val="lt2"/>
              </a:solidFill>
              <a:latin typeface="Arial"/>
              <a:ea typeface="Arial"/>
              <a:cs typeface="Arial"/>
              <a:sym typeface="Arial"/>
            </a:endParaRPr>
          </a:p>
        </p:txBody>
      </p:sp>
      <p:sp>
        <p:nvSpPr>
          <p:cNvPr id="238" name="Shape 238"/>
          <p:cNvSpPr txBox="1"/>
          <p:nvPr/>
        </p:nvSpPr>
        <p:spPr>
          <a:xfrm>
            <a:off x="4356410" y="1245379"/>
            <a:ext cx="4553128" cy="3046988"/>
          </a:xfrm>
          <a:prstGeom prst="rect">
            <a:avLst/>
          </a:prstGeom>
          <a:noFill/>
          <a:ln>
            <a:noFill/>
          </a:ln>
        </p:spPr>
        <p:txBody>
          <a:bodyPr wrap="square" lIns="91425" tIns="45700" rIns="91425" bIns="45700" anchor="t" anchorCtr="0">
            <a:noAutofit/>
          </a:bodyPr>
          <a:lstStyle/>
          <a:p>
            <a:pPr marL="0" marR="0" lvl="0" indent="0" algn="l" rtl="0">
              <a:lnSpc>
                <a:spcPct val="100000"/>
              </a:lnSpc>
              <a:spcBef>
                <a:spcPts val="0"/>
              </a:spcBef>
              <a:spcAft>
                <a:spcPts val="0"/>
              </a:spcAft>
              <a:buClr>
                <a:schemeClr val="lt2"/>
              </a:buClr>
              <a:buSzPct val="25000"/>
              <a:buFont typeface="Arial"/>
              <a:buNone/>
            </a:pPr>
            <a:r>
              <a:rPr lang="en-US" sz="2400" b="0" i="0" u="none" strike="noStrike" cap="none">
                <a:solidFill>
                  <a:schemeClr val="lt2"/>
                </a:solidFill>
                <a:latin typeface="Arial"/>
                <a:ea typeface="Arial"/>
                <a:cs typeface="Arial"/>
                <a:sym typeface="Arial"/>
              </a:rPr>
              <a:t>Orchestration can add:</a:t>
            </a:r>
          </a:p>
          <a:p>
            <a:pPr marL="342900" marR="0" lvl="0" indent="-342900" algn="l" rtl="0">
              <a:lnSpc>
                <a:spcPct val="100000"/>
              </a:lnSpc>
              <a:spcBef>
                <a:spcPts val="0"/>
              </a:spcBef>
              <a:spcAft>
                <a:spcPts val="0"/>
              </a:spcAft>
              <a:buClr>
                <a:schemeClr val="lt2"/>
              </a:buClr>
              <a:buSzPct val="100000"/>
              <a:buFont typeface="Arial"/>
              <a:buChar char="•"/>
            </a:pPr>
            <a:r>
              <a:rPr lang="en-US" sz="2400" b="0" i="0" u="none" strike="noStrike" cap="none">
                <a:solidFill>
                  <a:schemeClr val="lt2"/>
                </a:solidFill>
                <a:latin typeface="Arial"/>
                <a:ea typeface="Arial"/>
                <a:cs typeface="Arial"/>
                <a:sym typeface="Arial"/>
              </a:rPr>
              <a:t>Health monitoring</a:t>
            </a:r>
          </a:p>
          <a:p>
            <a:pPr marL="342900" marR="0" lvl="0" indent="-342900" algn="l" rtl="0">
              <a:lnSpc>
                <a:spcPct val="100000"/>
              </a:lnSpc>
              <a:spcBef>
                <a:spcPts val="0"/>
              </a:spcBef>
              <a:spcAft>
                <a:spcPts val="0"/>
              </a:spcAft>
              <a:buClr>
                <a:schemeClr val="lt2"/>
              </a:buClr>
              <a:buSzPct val="100000"/>
              <a:buFont typeface="Arial"/>
              <a:buChar char="•"/>
            </a:pPr>
            <a:r>
              <a:rPr lang="en-US" sz="2400" b="0" i="0" u="none" strike="noStrike" cap="none">
                <a:solidFill>
                  <a:schemeClr val="lt2"/>
                </a:solidFill>
                <a:latin typeface="Arial"/>
                <a:ea typeface="Arial"/>
                <a:cs typeface="Arial"/>
                <a:sym typeface="Arial"/>
              </a:rPr>
              <a:t>Automated rollouts and rollbacks</a:t>
            </a:r>
          </a:p>
          <a:p>
            <a:pPr marL="342900" marR="0" lvl="0" indent="-342900" algn="l" rtl="0">
              <a:lnSpc>
                <a:spcPct val="100000"/>
              </a:lnSpc>
              <a:spcBef>
                <a:spcPts val="0"/>
              </a:spcBef>
              <a:spcAft>
                <a:spcPts val="0"/>
              </a:spcAft>
              <a:buClr>
                <a:schemeClr val="lt2"/>
              </a:buClr>
              <a:buSzPct val="100000"/>
              <a:buFont typeface="Arial"/>
              <a:buChar char="•"/>
            </a:pPr>
            <a:r>
              <a:rPr lang="en-US" sz="2400" b="0" i="0" u="none" strike="noStrike" cap="none">
                <a:solidFill>
                  <a:schemeClr val="lt2"/>
                </a:solidFill>
                <a:latin typeface="Arial"/>
                <a:ea typeface="Arial"/>
                <a:cs typeface="Arial"/>
                <a:sym typeface="Arial"/>
              </a:rPr>
              <a:t>Declarative configuration</a:t>
            </a:r>
          </a:p>
          <a:p>
            <a:pPr marL="342900" marR="0" lvl="0" indent="-342900" algn="l" rtl="0">
              <a:lnSpc>
                <a:spcPct val="100000"/>
              </a:lnSpc>
              <a:spcBef>
                <a:spcPts val="0"/>
              </a:spcBef>
              <a:spcAft>
                <a:spcPts val="0"/>
              </a:spcAft>
              <a:buClr>
                <a:schemeClr val="lt2"/>
              </a:buClr>
              <a:buSzPct val="100000"/>
              <a:buFont typeface="Arial"/>
              <a:buChar char="•"/>
            </a:pPr>
            <a:r>
              <a:rPr lang="en-US" sz="2400" b="0" i="0" u="none" strike="noStrike" cap="none">
                <a:solidFill>
                  <a:schemeClr val="lt2"/>
                </a:solidFill>
                <a:latin typeface="Arial"/>
                <a:ea typeface="Arial"/>
                <a:cs typeface="Arial"/>
                <a:sym typeface="Arial"/>
              </a:rPr>
              <a:t>App/package store deploy experience</a:t>
            </a:r>
          </a:p>
          <a:p>
            <a:pPr marL="0" marR="0" lvl="0" indent="0" algn="l" rtl="0">
              <a:lnSpc>
                <a:spcPct val="100000"/>
              </a:lnSpc>
              <a:spcBef>
                <a:spcPts val="0"/>
              </a:spcBef>
              <a:spcAft>
                <a:spcPts val="0"/>
              </a:spcAft>
              <a:buClr>
                <a:srgbClr val="000000"/>
              </a:buClr>
              <a:buFont typeface="Arial"/>
              <a:buNone/>
            </a:pPr>
            <a:endParaRPr sz="2400" b="0" i="0" u="none" strike="noStrike" cap="none">
              <a:solidFill>
                <a:schemeClr val="lt2"/>
              </a:solidFill>
              <a:latin typeface="Arial"/>
              <a:ea typeface="Arial"/>
              <a:cs typeface="Arial"/>
              <a:sym typeface="Arial"/>
            </a:endParaRPr>
          </a:p>
        </p:txBody>
      </p:sp>
    </p:spTree>
    <p:extLst>
      <p:ext uri="{BB962C8B-B14F-4D97-AF65-F5344CB8AC3E}">
        <p14:creationId xmlns:p14="http://schemas.microsoft.com/office/powerpoint/2010/main" val="1520041969"/>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Death of a Container</a:t>
            </a:r>
            <a:endParaRPr lang="en-US" dirty="0"/>
          </a:p>
        </p:txBody>
      </p:sp>
      <p:sp>
        <p:nvSpPr>
          <p:cNvPr id="4" name="Content Placeholder 3"/>
          <p:cNvSpPr>
            <a:spLocks noGrp="1"/>
          </p:cNvSpPr>
          <p:nvPr>
            <p:ph sz="half" idx="1"/>
          </p:nvPr>
        </p:nvSpPr>
        <p:spPr>
          <a:xfrm>
            <a:off x="274319" y="1280159"/>
            <a:ext cx="3750987" cy="3297529"/>
          </a:xfrm>
        </p:spPr>
        <p:txBody>
          <a:bodyPr>
            <a:normAutofit/>
          </a:bodyPr>
          <a:lstStyle/>
          <a:p>
            <a:r>
              <a:rPr lang="en-US" dirty="0" smtClean="0"/>
              <a:t>Where does my data go?</a:t>
            </a:r>
          </a:p>
          <a:p>
            <a:r>
              <a:rPr lang="en-US" dirty="0" smtClean="0"/>
              <a:t>Production </a:t>
            </a:r>
            <a:r>
              <a:rPr lang="en-US" dirty="0"/>
              <a:t>applications require high </a:t>
            </a:r>
            <a:r>
              <a:rPr lang="en-US" dirty="0" smtClean="0"/>
              <a:t>availability</a:t>
            </a:r>
          </a:p>
          <a:p>
            <a:r>
              <a:rPr lang="en-US" dirty="0" smtClean="0"/>
              <a:t>Options:</a:t>
            </a:r>
          </a:p>
          <a:p>
            <a:pPr lvl="1"/>
            <a:r>
              <a:rPr lang="en-US" dirty="0" smtClean="0"/>
              <a:t>Local Attached Disk</a:t>
            </a:r>
          </a:p>
          <a:p>
            <a:pPr lvl="1"/>
            <a:r>
              <a:rPr lang="en-US" dirty="0" smtClean="0"/>
              <a:t>External Storage</a:t>
            </a:r>
            <a:endParaRPr lang="en-US" dirty="0"/>
          </a:p>
          <a:p>
            <a:endParaRPr lang="en-US" dirty="0"/>
          </a:p>
          <a:p>
            <a:endParaRPr lang="en-US" dirty="0"/>
          </a:p>
        </p:txBody>
      </p:sp>
      <p:sp>
        <p:nvSpPr>
          <p:cNvPr id="6" name="Content Placeholder 3"/>
          <p:cNvSpPr txBox="1">
            <a:spLocks/>
          </p:cNvSpPr>
          <p:nvPr/>
        </p:nvSpPr>
        <p:spPr>
          <a:xfrm>
            <a:off x="274319" y="2606733"/>
            <a:ext cx="3802200" cy="1892531"/>
          </a:xfrm>
          <a:prstGeom prst="rect">
            <a:avLst/>
          </a:prstGeom>
        </p:spPr>
        <p:txBody>
          <a:bodyPr wrap="square" lIns="0" tIns="0" rIns="0" bIns="0">
            <a:normAutofit/>
          </a:bodyPr>
          <a:lstStyle>
            <a:lvl1pPr marL="228600" indent="-228600" algn="l" rtl="0" eaLnBrk="1" fontAlgn="base" hangingPunct="1">
              <a:lnSpc>
                <a:spcPct val="100000"/>
              </a:lnSpc>
              <a:spcBef>
                <a:spcPts val="1200"/>
              </a:spcBef>
              <a:spcAft>
                <a:spcPts val="0"/>
              </a:spcAft>
              <a:buClr>
                <a:srgbClr val="AAAAAA"/>
              </a:buClr>
              <a:buFont typeface="Arial" pitchFamily="34" charset="0"/>
              <a:buChar char="•"/>
              <a:defRPr sz="2400">
                <a:solidFill>
                  <a:schemeClr val="tx2"/>
                </a:solidFill>
                <a:latin typeface="Arial" panose="020B0604020202020204" pitchFamily="34" charset="0"/>
                <a:ea typeface="Museo Sans For Dell" pitchFamily="2" charset="0"/>
                <a:cs typeface="Arial" panose="020B0604020202020204" pitchFamily="34" charset="0"/>
              </a:defRPr>
            </a:lvl1pPr>
            <a:lvl2pPr marL="573088" indent="-231775" algn="l" rtl="0" eaLnBrk="1" fontAlgn="base" hangingPunct="1">
              <a:lnSpc>
                <a:spcPct val="100000"/>
              </a:lnSpc>
              <a:spcBef>
                <a:spcPts val="300"/>
              </a:spcBef>
              <a:spcAft>
                <a:spcPts val="0"/>
              </a:spcAft>
              <a:buClr>
                <a:srgbClr val="AAAAAA"/>
              </a:buClr>
              <a:buFont typeface="Museo Sans For Dell" pitchFamily="2" charset="0"/>
              <a:buChar char="–"/>
              <a:defRPr sz="2200" baseline="0">
                <a:solidFill>
                  <a:schemeClr val="tx2"/>
                </a:solidFill>
                <a:latin typeface="Arial" panose="020B0604020202020204" pitchFamily="34" charset="0"/>
                <a:ea typeface="Museo Sans For Dell" pitchFamily="2" charset="0"/>
                <a:cs typeface="Arial" panose="020B0604020202020204" pitchFamily="34" charset="0"/>
              </a:defRPr>
            </a:lvl2pPr>
            <a:lvl3pPr marL="909638" indent="-220663" algn="l" rtl="0" eaLnBrk="1" fontAlgn="base" hangingPunct="1">
              <a:lnSpc>
                <a:spcPct val="100000"/>
              </a:lnSpc>
              <a:spcBef>
                <a:spcPts val="300"/>
              </a:spcBef>
              <a:spcAft>
                <a:spcPts val="0"/>
              </a:spcAft>
              <a:buClr>
                <a:srgbClr val="AAAAAA"/>
              </a:buClr>
              <a:buFont typeface="Museo Sans For Dell" pitchFamily="2" charset="0"/>
              <a:buChar char="›"/>
              <a:defRPr sz="2000" baseline="0">
                <a:solidFill>
                  <a:schemeClr val="tx2"/>
                </a:solidFill>
                <a:latin typeface="Arial" panose="020B0604020202020204" pitchFamily="34" charset="0"/>
                <a:ea typeface="Museo Sans For Dell" pitchFamily="2" charset="0"/>
                <a:cs typeface="Arial" panose="020B0604020202020204" pitchFamily="34" charset="0"/>
              </a:defRPr>
            </a:lvl3pPr>
            <a:lvl4pPr marL="1246188" indent="-222250" algn="l" rtl="0" eaLnBrk="1" fontAlgn="base" hangingPunct="1">
              <a:lnSpc>
                <a:spcPct val="90000"/>
              </a:lnSpc>
              <a:spcBef>
                <a:spcPts val="300"/>
              </a:spcBef>
              <a:spcAft>
                <a:spcPts val="0"/>
              </a:spcAft>
              <a:buClr>
                <a:srgbClr val="AAAAAA"/>
              </a:buClr>
              <a:buFont typeface="Courier New" panose="02070309020205020404" pitchFamily="49" charset="0"/>
              <a:buChar char="o"/>
              <a:defRPr sz="1800" baseline="0">
                <a:solidFill>
                  <a:schemeClr val="tx2"/>
                </a:solidFill>
                <a:latin typeface="+mn-lt"/>
                <a:ea typeface="Museo Sans For Dell" pitchFamily="2" charset="0"/>
              </a:defRPr>
            </a:lvl4pPr>
            <a:lvl5pPr marL="1608138" indent="-236538" algn="l" rtl="0" eaLnBrk="1" fontAlgn="base" hangingPunct="1">
              <a:lnSpc>
                <a:spcPct val="90000"/>
              </a:lnSpc>
              <a:spcBef>
                <a:spcPts val="300"/>
              </a:spcBef>
              <a:spcAft>
                <a:spcPts val="0"/>
              </a:spcAft>
              <a:buClr>
                <a:srgbClr val="AAAAAA"/>
              </a:buClr>
              <a:buFont typeface="Museo For Dell 300" pitchFamily="50" charset="0"/>
              <a:buChar char="–"/>
              <a:defRPr sz="1600">
                <a:solidFill>
                  <a:schemeClr val="tx2"/>
                </a:solidFill>
                <a:latin typeface="+mn-lt"/>
                <a:ea typeface="Museo Sans For Dell" pitchFamily="2" charset="0"/>
              </a:defRPr>
            </a:lvl5pPr>
            <a:lvl6pPr marL="20653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6pPr>
            <a:lvl7pPr marL="25225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7pPr>
            <a:lvl8pPr marL="29797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8pPr>
            <a:lvl9pPr marL="3436938" indent="-236538" algn="l" rtl="0" eaLnBrk="1" fontAlgn="base" hangingPunct="1">
              <a:lnSpc>
                <a:spcPct val="95000"/>
              </a:lnSpc>
              <a:spcBef>
                <a:spcPct val="30000"/>
              </a:spcBef>
              <a:spcAft>
                <a:spcPct val="0"/>
              </a:spcAft>
              <a:buClr>
                <a:schemeClr val="accent1"/>
              </a:buClr>
              <a:buFont typeface="Arial" charset="0"/>
              <a:buChar char="–"/>
              <a:defRPr sz="1800">
                <a:solidFill>
                  <a:schemeClr val="accent1"/>
                </a:solidFill>
                <a:latin typeface="+mn-lt"/>
              </a:defRPr>
            </a:lvl9pPr>
          </a:lstStyle>
          <a:p>
            <a:endParaRPr lang="en-US" kern="0" dirty="0"/>
          </a:p>
        </p:txBody>
      </p:sp>
      <p:grpSp>
        <p:nvGrpSpPr>
          <p:cNvPr id="3" name="Group 2"/>
          <p:cNvGrpSpPr/>
          <p:nvPr/>
        </p:nvGrpSpPr>
        <p:grpSpPr>
          <a:xfrm>
            <a:off x="4192940" y="895118"/>
            <a:ext cx="4740320" cy="4007494"/>
            <a:chOff x="4192940" y="895118"/>
            <a:chExt cx="4740320" cy="4007494"/>
          </a:xfrm>
        </p:grpSpPr>
        <p:sp>
          <p:nvSpPr>
            <p:cNvPr id="7" name="Rounded Rectangle 6"/>
            <p:cNvSpPr/>
            <p:nvPr/>
          </p:nvSpPr>
          <p:spPr>
            <a:xfrm>
              <a:off x="4192940" y="895118"/>
              <a:ext cx="4740320" cy="4007494"/>
            </a:xfrm>
            <a:prstGeom prst="roundRect">
              <a:avLst/>
            </a:prstGeom>
            <a:solidFill>
              <a:schemeClr val="bg1">
                <a:alpha val="20000"/>
              </a:schemeClr>
            </a:solidFill>
            <a:ln>
              <a:solidFill>
                <a:schemeClr val="bg1">
                  <a:lumMod val="75000"/>
                </a:schemeClr>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8" name="Rounded Rectangular Callout 7"/>
            <p:cNvSpPr/>
            <p:nvPr/>
          </p:nvSpPr>
          <p:spPr>
            <a:xfrm>
              <a:off x="7193023" y="952601"/>
              <a:ext cx="1313278" cy="1127772"/>
            </a:xfrm>
            <a:prstGeom prst="wedgeRoundRectCallout">
              <a:avLst>
                <a:gd name="adj1" fmla="val -16454"/>
                <a:gd name="adj2" fmla="val 65164"/>
                <a:gd name="adj3" fmla="val 16667"/>
              </a:avLst>
            </a:prstGeom>
            <a:solidFill>
              <a:schemeClr val="accent4">
                <a:alpha val="79000"/>
              </a:schemeClr>
            </a:solidFill>
            <a:ln>
              <a:solidFill>
                <a:schemeClr val="bg2"/>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pic>
          <p:nvPicPr>
            <p:cNvPr id="9" name="Picture 8" descr="serv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74" y="3205270"/>
              <a:ext cx="3399066" cy="758428"/>
            </a:xfrm>
            <a:prstGeom prst="rect">
              <a:avLst/>
            </a:prstGeom>
          </p:spPr>
        </p:pic>
        <p:pic>
          <p:nvPicPr>
            <p:cNvPr id="10" name="Picture 9" descr="container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3064" y="2209741"/>
              <a:ext cx="1029106" cy="973976"/>
            </a:xfrm>
            <a:prstGeom prst="rect">
              <a:avLst/>
            </a:prstGeom>
          </p:spPr>
        </p:pic>
        <p:pic>
          <p:nvPicPr>
            <p:cNvPr id="11" name="Picture 10" descr="container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6122" y="2211787"/>
              <a:ext cx="1026001" cy="971037"/>
            </a:xfrm>
            <a:prstGeom prst="rect">
              <a:avLst/>
            </a:prstGeom>
          </p:spPr>
        </p:pic>
        <p:pic>
          <p:nvPicPr>
            <p:cNvPr id="12" name="Picture 11" descr="container0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0884" y="2214937"/>
              <a:ext cx="1022674" cy="967888"/>
            </a:xfrm>
            <a:prstGeom prst="rect">
              <a:avLst/>
            </a:prstGeom>
          </p:spPr>
        </p:pic>
        <p:sp>
          <p:nvSpPr>
            <p:cNvPr id="13" name="TextBox 12"/>
            <p:cNvSpPr txBox="1"/>
            <p:nvPr/>
          </p:nvSpPr>
          <p:spPr>
            <a:xfrm>
              <a:off x="7280167" y="1040196"/>
              <a:ext cx="1204239" cy="998735"/>
            </a:xfrm>
            <a:prstGeom prst="rect">
              <a:avLst/>
            </a:prstGeom>
            <a:noFill/>
          </p:spPr>
          <p:txBody>
            <a:bodyPr wrap="square" rtlCol="0">
              <a:spAutoFit/>
            </a:bodyPr>
            <a:lstStyle/>
            <a:p>
              <a:pPr>
                <a:lnSpc>
                  <a:spcPct val="90000"/>
                </a:lnSpc>
                <a:spcBef>
                  <a:spcPts val="600"/>
                </a:spcBef>
                <a:spcAft>
                  <a:spcPts val="0"/>
                </a:spcAft>
                <a:buClr>
                  <a:schemeClr val="bg1"/>
                </a:buClr>
              </a:pPr>
              <a:r>
                <a:rPr lang="en-US" sz="1800" b="1" dirty="0" smtClean="0">
                  <a:solidFill>
                    <a:srgbClr val="000000"/>
                  </a:solidFill>
                  <a:latin typeface="+mn-lt"/>
                </a:rPr>
                <a:t>/</a:t>
              </a:r>
              <a:r>
                <a:rPr lang="en-US" sz="1800" b="1" dirty="0" err="1" smtClean="0">
                  <a:solidFill>
                    <a:srgbClr val="000000"/>
                  </a:solidFill>
                  <a:latin typeface="+mn-lt"/>
                </a:rPr>
                <a:t>etc</a:t>
              </a:r>
              <a:r>
                <a:rPr lang="en-US" sz="1800" b="1" dirty="0" smtClean="0">
                  <a:solidFill>
                    <a:srgbClr val="000000"/>
                  </a:solidFill>
                  <a:latin typeface="+mn-lt"/>
                </a:rPr>
                <a:t> /</a:t>
              </a:r>
              <a:r>
                <a:rPr lang="en-US" sz="1800" b="1" dirty="0" err="1" smtClean="0">
                  <a:solidFill>
                    <a:srgbClr val="000000"/>
                  </a:solidFill>
                  <a:latin typeface="+mn-lt"/>
                </a:rPr>
                <a:t>var</a:t>
              </a:r>
              <a:endParaRPr lang="en-US" sz="1800" b="1" dirty="0" smtClean="0">
                <a:solidFill>
                  <a:srgbClr val="000000"/>
                </a:solidFill>
                <a:latin typeface="+mn-lt"/>
              </a:endParaRPr>
            </a:p>
            <a:p>
              <a:pPr>
                <a:lnSpc>
                  <a:spcPct val="90000"/>
                </a:lnSpc>
                <a:spcBef>
                  <a:spcPts val="600"/>
                </a:spcBef>
                <a:spcAft>
                  <a:spcPts val="0"/>
                </a:spcAft>
                <a:buClr>
                  <a:schemeClr val="bg1"/>
                </a:buClr>
              </a:pPr>
              <a:r>
                <a:rPr lang="en-US" sz="1800" b="1" dirty="0" smtClean="0">
                  <a:solidFill>
                    <a:srgbClr val="000000"/>
                  </a:solidFill>
                  <a:latin typeface="+mn-lt"/>
                </a:rPr>
                <a:t>/bin /opt</a:t>
              </a:r>
            </a:p>
            <a:p>
              <a:pPr>
                <a:lnSpc>
                  <a:spcPct val="90000"/>
                </a:lnSpc>
                <a:spcBef>
                  <a:spcPts val="600"/>
                </a:spcBef>
                <a:spcAft>
                  <a:spcPts val="0"/>
                </a:spcAft>
                <a:buClr>
                  <a:schemeClr val="bg1"/>
                </a:buClr>
              </a:pPr>
              <a:r>
                <a:rPr lang="en-US" sz="1800" b="1" dirty="0" smtClean="0">
                  <a:solidFill>
                    <a:srgbClr val="000000"/>
                  </a:solidFill>
                  <a:latin typeface="+mn-lt"/>
                </a:rPr>
                <a:t>/data</a:t>
              </a:r>
            </a:p>
          </p:txBody>
        </p:sp>
        <p:sp>
          <p:nvSpPr>
            <p:cNvPr id="14" name="Rounded Rectangle 13"/>
            <p:cNvSpPr/>
            <p:nvPr/>
          </p:nvSpPr>
          <p:spPr>
            <a:xfrm>
              <a:off x="4806005" y="3175337"/>
              <a:ext cx="3667452" cy="843107"/>
            </a:xfrm>
            <a:prstGeom prst="roundRect">
              <a:avLst/>
            </a:prstGeom>
            <a:solidFill>
              <a:schemeClr val="accent4">
                <a:alpha val="70000"/>
              </a:schemeClr>
            </a:solidFill>
            <a:ln>
              <a:solidFill>
                <a:schemeClr val="bg2"/>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sp>
          <p:nvSpPr>
            <p:cNvPr id="15" name="Multiply 14"/>
            <p:cNvSpPr/>
            <p:nvPr/>
          </p:nvSpPr>
          <p:spPr>
            <a:xfrm>
              <a:off x="6842261" y="1861405"/>
              <a:ext cx="1707829" cy="1686214"/>
            </a:xfrm>
            <a:prstGeom prst="mathMultiply">
              <a:avLst>
                <a:gd name="adj1" fmla="val 24346"/>
              </a:avLst>
            </a:prstGeom>
            <a:solidFill>
              <a:schemeClr val="accent4">
                <a:alpha val="86000"/>
              </a:schemeClr>
            </a:solidFill>
            <a:ln>
              <a:solidFill>
                <a:schemeClr val="bg2"/>
              </a:solidFill>
            </a:ln>
            <a:effectLst/>
          </p:spPr>
          <p:txBody>
            <a:bodyPr wrap="square" lIns="182880" tIns="137160" rIns="137160" bIns="137160" rtlCol="0" anchor="ctr">
              <a:noAutofit/>
            </a:bodyPr>
            <a:lstStyle/>
            <a:p>
              <a:pPr algn="ctr">
                <a:lnSpc>
                  <a:spcPct val="90000"/>
                </a:lnSpc>
                <a:spcBef>
                  <a:spcPts val="600"/>
                </a:spcBef>
                <a:spcAft>
                  <a:spcPts val="0"/>
                </a:spcAft>
              </a:pPr>
              <a:endParaRPr lang="en-US" sz="2000" dirty="0" err="1" smtClean="0">
                <a:solidFill>
                  <a:schemeClr val="tx2"/>
                </a:solidFill>
                <a:latin typeface="+mn-lt"/>
              </a:endParaRPr>
            </a:p>
          </p:txBody>
        </p:sp>
      </p:grpSp>
    </p:spTree>
    <p:extLst>
      <p:ext uri="{BB962C8B-B14F-4D97-AF65-F5344CB8AC3E}">
        <p14:creationId xmlns:p14="http://schemas.microsoft.com/office/powerpoint/2010/main" val="1045917455"/>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Storage Options</a:t>
            </a:r>
            <a:endParaRPr lang="en-US" dirty="0"/>
          </a:p>
        </p:txBody>
      </p:sp>
      <p:sp>
        <p:nvSpPr>
          <p:cNvPr id="4" name="Content Placeholder 3"/>
          <p:cNvSpPr>
            <a:spLocks noGrp="1"/>
          </p:cNvSpPr>
          <p:nvPr>
            <p:ph sz="half" idx="1"/>
          </p:nvPr>
        </p:nvSpPr>
        <p:spPr/>
        <p:txBody>
          <a:bodyPr/>
          <a:lstStyle/>
          <a:p>
            <a:r>
              <a:rPr lang="en-US" dirty="0" smtClean="0"/>
              <a:t>Local Disk introduced in 0.23.0 </a:t>
            </a:r>
            <a:r>
              <a:rPr lang="mr-IN" dirty="0"/>
              <a:t>[MESOS-1554</a:t>
            </a:r>
            <a:r>
              <a:rPr lang="mr-IN" dirty="0" smtClean="0"/>
              <a:t>]</a:t>
            </a:r>
            <a:endParaRPr lang="en-US" dirty="0" smtClean="0"/>
          </a:p>
          <a:p>
            <a:r>
              <a:rPr lang="en-US" dirty="0" smtClean="0"/>
              <a:t>External volumes via </a:t>
            </a:r>
            <a:r>
              <a:rPr lang="en-US" dirty="0" err="1" smtClean="0"/>
              <a:t>mesos</a:t>
            </a:r>
            <a:r>
              <a:rPr lang="en-US" dirty="0" smtClean="0"/>
              <a:t>-module-</a:t>
            </a:r>
            <a:r>
              <a:rPr lang="en-US" dirty="0" err="1" smtClean="0"/>
              <a:t>dvdi</a:t>
            </a:r>
            <a:r>
              <a:rPr lang="en-US" dirty="0" smtClean="0"/>
              <a:t> (Sept 2015)</a:t>
            </a:r>
          </a:p>
          <a:p>
            <a:pPr lvl="1"/>
            <a:r>
              <a:rPr lang="en-US" dirty="0" smtClean="0"/>
              <a:t>3</a:t>
            </a:r>
            <a:r>
              <a:rPr lang="en-US" baseline="30000" dirty="0" smtClean="0"/>
              <a:t>rd</a:t>
            </a:r>
            <a:r>
              <a:rPr lang="en-US" dirty="0" smtClean="0"/>
              <a:t> party component</a:t>
            </a:r>
          </a:p>
          <a:p>
            <a:pPr lvl="1"/>
            <a:r>
              <a:rPr lang="en-US" dirty="0" smtClean="0"/>
              <a:t>Hooks into Docker Volume support</a:t>
            </a:r>
          </a:p>
          <a:p>
            <a:pPr lvl="1"/>
            <a:r>
              <a:rPr lang="en-US" dirty="0" smtClean="0"/>
              <a:t>Configured/Managed outside of Mesos</a:t>
            </a:r>
          </a:p>
          <a:p>
            <a:r>
              <a:rPr lang="en-US" dirty="0" smtClean="0"/>
              <a:t>Native external volume support in 1.0 </a:t>
            </a:r>
            <a:r>
              <a:rPr lang="mr-IN" dirty="0"/>
              <a:t>[MESOS-4355]</a:t>
            </a:r>
            <a:endParaRPr lang="en-US" dirty="0" smtClean="0"/>
          </a:p>
        </p:txBody>
      </p:sp>
    </p:spTree>
    <p:extLst>
      <p:ext uri="{BB962C8B-B14F-4D97-AF65-F5344CB8AC3E}">
        <p14:creationId xmlns:p14="http://schemas.microsoft.com/office/powerpoint/2010/main" val="1312176099"/>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External Storage Enablement</a:t>
            </a:r>
            <a:endParaRPr lang="en-US" dirty="0"/>
          </a:p>
        </p:txBody>
      </p:sp>
      <p:sp>
        <p:nvSpPr>
          <p:cNvPr id="4" name="Content Placeholder 3"/>
          <p:cNvSpPr>
            <a:spLocks noGrp="1"/>
          </p:cNvSpPr>
          <p:nvPr>
            <p:ph sz="half" idx="1"/>
          </p:nvPr>
        </p:nvSpPr>
        <p:spPr>
          <a:xfrm>
            <a:off x="274320" y="1280160"/>
            <a:ext cx="6578764" cy="3200400"/>
          </a:xfrm>
        </p:spPr>
        <p:txBody>
          <a:bodyPr>
            <a:normAutofit fontScale="92500"/>
          </a:bodyPr>
          <a:lstStyle/>
          <a:p>
            <a:r>
              <a:rPr lang="en-US" dirty="0" smtClean="0"/>
              <a:t>REX-Ray</a:t>
            </a:r>
          </a:p>
          <a:p>
            <a:pPr lvl="1"/>
            <a:r>
              <a:rPr lang="en-US" dirty="0"/>
              <a:t>V</a:t>
            </a:r>
            <a:r>
              <a:rPr lang="en-US" dirty="0" smtClean="0"/>
              <a:t>endor agnostic storage orchestration engine</a:t>
            </a:r>
          </a:p>
          <a:p>
            <a:pPr lvl="1"/>
            <a:r>
              <a:rPr lang="en-US" dirty="0"/>
              <a:t>AWS, </a:t>
            </a:r>
            <a:r>
              <a:rPr lang="en-US" dirty="0" smtClean="0"/>
              <a:t>GCE, </a:t>
            </a:r>
            <a:r>
              <a:rPr lang="en-US" dirty="0" err="1"/>
              <a:t>Ceph</a:t>
            </a:r>
            <a:r>
              <a:rPr lang="en-US" dirty="0"/>
              <a:t>, </a:t>
            </a:r>
            <a:r>
              <a:rPr lang="en-US" dirty="0" err="1" smtClean="0"/>
              <a:t>DigitalOcean</a:t>
            </a:r>
            <a:r>
              <a:rPr lang="en-US" dirty="0" smtClean="0"/>
              <a:t>, Cinder, </a:t>
            </a:r>
            <a:r>
              <a:rPr lang="en-US" dirty="0"/>
              <a:t>ScaleIO, </a:t>
            </a:r>
            <a:r>
              <a:rPr lang="en-US" dirty="0" err="1"/>
              <a:t>VirtualBox</a:t>
            </a:r>
            <a:r>
              <a:rPr lang="en-US" dirty="0"/>
              <a:t>, many more</a:t>
            </a:r>
          </a:p>
          <a:p>
            <a:pPr lvl="1"/>
            <a:r>
              <a:rPr lang="en-US" dirty="0" smtClean="0">
                <a:hlinkClick r:id="rId3"/>
              </a:rPr>
              <a:t>https://</a:t>
            </a:r>
            <a:r>
              <a:rPr lang="en-US" dirty="0" smtClean="0">
                <a:hlinkClick r:id="rId4"/>
              </a:rPr>
              <a:t>github.com/codedellemc/rexray</a:t>
            </a:r>
            <a:endParaRPr lang="en-US" dirty="0"/>
          </a:p>
          <a:p>
            <a:r>
              <a:rPr lang="en-US" dirty="0" smtClean="0"/>
              <a:t>mesos-module-dvdi</a:t>
            </a:r>
          </a:p>
          <a:p>
            <a:pPr lvl="1"/>
            <a:r>
              <a:rPr lang="en-US" dirty="0" smtClean="0"/>
              <a:t>Hook for Mesos nodes to manage external storage</a:t>
            </a:r>
          </a:p>
          <a:p>
            <a:pPr lvl="1"/>
            <a:r>
              <a:rPr lang="en-US" dirty="0" smtClean="0">
                <a:hlinkClick r:id="rId5"/>
              </a:rPr>
              <a:t>https://</a:t>
            </a:r>
            <a:r>
              <a:rPr lang="en-US" dirty="0" smtClean="0">
                <a:hlinkClick r:id="rId6"/>
              </a:rPr>
              <a:t>github.com/codedellemc/mesos-module-dvdi</a:t>
            </a:r>
            <a:endParaRPr lang="en-US" dirty="0" smtClean="0"/>
          </a:p>
          <a:p>
            <a:pPr lvl="1"/>
            <a:r>
              <a:rPr lang="en-US" dirty="0" smtClean="0"/>
              <a:t>Contributed back and is apart of Mesos proper (1.0+)</a:t>
            </a:r>
            <a:endParaRPr lang="en-US" dirty="0"/>
          </a:p>
          <a:p>
            <a:pPr lvl="1"/>
            <a:endParaRPr lang="en-US" dirty="0"/>
          </a:p>
        </p:txBody>
      </p:sp>
      <p:pic>
        <p:nvPicPr>
          <p:cNvPr id="3" name="Picture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800030" y="1280161"/>
            <a:ext cx="1029706" cy="1362950"/>
          </a:xfrm>
          <a:prstGeom prst="rect">
            <a:avLst/>
          </a:prstGeom>
        </p:spPr>
      </p:pic>
      <p:pic>
        <p:nvPicPr>
          <p:cNvPr id="5" name="Pictur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800030" y="2880360"/>
            <a:ext cx="1075669" cy="1515936"/>
          </a:xfrm>
          <a:prstGeom prst="rect">
            <a:avLst/>
          </a:prstGeom>
        </p:spPr>
      </p:pic>
    </p:spTree>
    <p:extLst>
      <p:ext uri="{BB962C8B-B14F-4D97-AF65-F5344CB8AC3E}">
        <p14:creationId xmlns:p14="http://schemas.microsoft.com/office/powerpoint/2010/main" val="1539291224"/>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19" y="339412"/>
            <a:ext cx="7955280" cy="640080"/>
          </a:xfrm>
        </p:spPr>
        <p:txBody>
          <a:bodyPr/>
          <a:lstStyle/>
          <a:p>
            <a:r>
              <a:rPr lang="en-US" dirty="0" smtClean="0"/>
              <a:t>DC/OS Storage Options</a:t>
            </a:r>
            <a:endParaRPr lang="en-US" dirty="0"/>
          </a:p>
        </p:txBody>
      </p:sp>
      <p:sp>
        <p:nvSpPr>
          <p:cNvPr id="4" name="Content Placeholder 3"/>
          <p:cNvSpPr>
            <a:spLocks noGrp="1"/>
          </p:cNvSpPr>
          <p:nvPr>
            <p:ph sz="half" idx="1"/>
          </p:nvPr>
        </p:nvSpPr>
        <p:spPr>
          <a:xfrm>
            <a:off x="274319" y="1280160"/>
            <a:ext cx="5006341" cy="3200400"/>
          </a:xfrm>
        </p:spPr>
        <p:txBody>
          <a:bodyPr/>
          <a:lstStyle/>
          <a:p>
            <a:r>
              <a:rPr lang="en-US" dirty="0" smtClean="0"/>
              <a:t>Easily consume via </a:t>
            </a:r>
            <a:r>
              <a:rPr lang="en-US" dirty="0">
                <a:solidFill>
                  <a:schemeClr val="lt2"/>
                </a:solidFill>
                <a:latin typeface="Arial"/>
                <a:ea typeface="Arial"/>
                <a:cs typeface="Arial"/>
                <a:sym typeface="Arial"/>
              </a:rPr>
              <a:t>curated </a:t>
            </a:r>
            <a:r>
              <a:rPr lang="en-US" dirty="0" smtClean="0">
                <a:solidFill>
                  <a:schemeClr val="lt2"/>
                </a:solidFill>
                <a:latin typeface="Arial"/>
                <a:ea typeface="Arial"/>
                <a:cs typeface="Arial"/>
                <a:sym typeface="Arial"/>
              </a:rPr>
              <a:t>repository</a:t>
            </a:r>
            <a:r>
              <a:rPr lang="en-US" dirty="0" smtClean="0"/>
              <a:t>:</a:t>
            </a:r>
          </a:p>
          <a:p>
            <a:pPr lvl="1">
              <a:buFont typeface="Courier New" charset="0"/>
              <a:buChar char="o"/>
            </a:pPr>
            <a:r>
              <a:rPr lang="en-US" dirty="0" smtClean="0"/>
              <a:t>Local attach disk</a:t>
            </a:r>
          </a:p>
          <a:p>
            <a:pPr lvl="1">
              <a:buFont typeface="Courier New" charset="0"/>
              <a:buChar char="o"/>
            </a:pPr>
            <a:r>
              <a:rPr lang="en-US" dirty="0" smtClean="0"/>
              <a:t>External storage</a:t>
            </a:r>
          </a:p>
          <a:p>
            <a:pPr>
              <a:buFont typeface="Arial" charset="0"/>
              <a:buChar char="•"/>
            </a:pPr>
            <a:r>
              <a:rPr lang="en-US" dirty="0" smtClean="0"/>
              <a:t>REX-Ray provides the means for external storage!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6712" y="1078348"/>
            <a:ext cx="1905000" cy="3517900"/>
          </a:xfrm>
          <a:prstGeom prst="rect">
            <a:avLst/>
          </a:prstGeom>
        </p:spPr>
      </p:pic>
    </p:spTree>
    <p:extLst>
      <p:ext uri="{BB962C8B-B14F-4D97-AF65-F5344CB8AC3E}">
        <p14:creationId xmlns:p14="http://schemas.microsoft.com/office/powerpoint/2010/main" val="1960968362"/>
      </p:ext>
    </p:extLst>
  </p:cSld>
  <p:clrMapOvr>
    <a:masterClrMapping/>
  </p:clrMapOvr>
  <p:transition spd="med">
    <p:wipe dir="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llEMC template">
  <a:themeElements>
    <a:clrScheme name="Custom 2">
      <a:dk1>
        <a:srgbClr val="000000"/>
      </a:dk1>
      <a:lt1>
        <a:srgbClr val="444444"/>
      </a:lt1>
      <a:dk2>
        <a:srgbClr val="007DB8"/>
      </a:dk2>
      <a:lt2>
        <a:srgbClr val="FFFFFF"/>
      </a:lt2>
      <a:accent1>
        <a:srgbClr val="007DB8"/>
      </a:accent1>
      <a:accent2>
        <a:srgbClr val="7AB800"/>
      </a:accent2>
      <a:accent3>
        <a:srgbClr val="F2AF00"/>
      </a:accent3>
      <a:accent4>
        <a:srgbClr val="DC5034"/>
      </a:accent4>
      <a:accent5>
        <a:srgbClr val="5482AB"/>
      </a:accent5>
      <a:accent6>
        <a:srgbClr val="6E2585"/>
      </a:accent6>
      <a:hlink>
        <a:srgbClr val="009BBB"/>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1EFC1308-3DB6-0545-B5BF-4FE0EE8C2258}" vid="{E40D5658-1898-B94B-A71C-2538984926AD}"/>
    </a:ext>
  </a:extLst>
</a:theme>
</file>

<file path=ppt/theme/theme2.xml><?xml version="1.0" encoding="utf-8"?>
<a:theme xmlns:a="http://schemas.openxmlformats.org/drawingml/2006/main" name="{ code } by DellEMC template">
  <a:themeElements>
    <a:clrScheme name="Custom 2">
      <a:dk1>
        <a:srgbClr val="000000"/>
      </a:dk1>
      <a:lt1>
        <a:srgbClr val="444444"/>
      </a:lt1>
      <a:dk2>
        <a:srgbClr val="007DB8"/>
      </a:dk2>
      <a:lt2>
        <a:srgbClr val="FFFFFF"/>
      </a:lt2>
      <a:accent1>
        <a:srgbClr val="007DB8"/>
      </a:accent1>
      <a:accent2>
        <a:srgbClr val="7AB800"/>
      </a:accent2>
      <a:accent3>
        <a:srgbClr val="F2AF00"/>
      </a:accent3>
      <a:accent4>
        <a:srgbClr val="DC5034"/>
      </a:accent4>
      <a:accent5>
        <a:srgbClr val="5482AB"/>
      </a:accent5>
      <a:accent6>
        <a:srgbClr val="6E2585"/>
      </a:accent6>
      <a:hlink>
        <a:srgbClr val="009BBB"/>
      </a:hlink>
      <a:folHlink>
        <a:srgbClr val="6E258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1EFC1308-3DB6-0545-B5BF-4FE0EE8C2258}" vid="{B501401E-FA65-6545-872C-343072863657}"/>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AEEBEE83C66E54EA9BED83B0A9A60DB" ma:contentTypeVersion="1" ma:contentTypeDescription="Create a new document." ma:contentTypeScope="" ma:versionID="51a43b2161297f783d65b37e357c79e9">
  <xsd:schema xmlns:xsd="http://www.w3.org/2001/XMLSchema" xmlns:p="http://schemas.microsoft.com/office/2006/metadata/properties" targetNamespace="http://schemas.microsoft.com/office/2006/metadata/properties" ma:root="true" ma:fieldsID="b9cfef283e0bc2d986a66f9ec0cdc42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86FC490B-1F77-48C5-AC70-1DD939DBDF04}">
  <ds:schemaRefs>
    <ds:schemaRef ds:uri="http://schemas.microsoft.com/sharepoint/v3/contenttype/forms"/>
  </ds:schemaRefs>
</ds:datastoreItem>
</file>

<file path=customXml/itemProps2.xml><?xml version="1.0" encoding="utf-8"?>
<ds:datastoreItem xmlns:ds="http://schemas.openxmlformats.org/officeDocument/2006/customXml" ds:itemID="{0873BDD3-AA35-4F19-A12A-C6462BECFBD1}">
  <ds:schemaRefs>
    <ds:schemaRef ds:uri="http://purl.org/dc/terms/"/>
    <ds:schemaRef ds:uri="http://purl.org/dc/elements/1.1/"/>
    <ds:schemaRef ds:uri="http://schemas.openxmlformats.org/package/2006/metadata/core-properties"/>
    <ds:schemaRef ds:uri="http://schemas.microsoft.com/office/2006/metadata/properties"/>
    <ds:schemaRef ds:uri="http://www.w3.org/XML/1998/namespace"/>
    <ds:schemaRef ds:uri="http://schemas.microsoft.com/office/2006/documentManagement/types"/>
    <ds:schemaRef ds:uri="http://purl.org/dc/dcmitype/"/>
  </ds:schemaRefs>
</ds:datastoreItem>
</file>

<file path=customXml/itemProps3.xml><?xml version="1.0" encoding="utf-8"?>
<ds:datastoreItem xmlns:ds="http://schemas.openxmlformats.org/officeDocument/2006/customXml" ds:itemID="{A3332CB6-AB82-4DD3-8C89-C660A1C394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Dell-Code-DEW-Template-COMBINED</Template>
  <TotalTime>546</TotalTime>
  <Words>3065</Words>
  <Application>Microsoft Macintosh PowerPoint</Application>
  <PresentationFormat>On-screen Show (16:9)</PresentationFormat>
  <Paragraphs>301</Paragraphs>
  <Slides>32</Slides>
  <Notes>29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32</vt:i4>
      </vt:variant>
    </vt:vector>
  </HeadingPairs>
  <TitlesOfParts>
    <vt:vector size="44" baseType="lpstr">
      <vt:lpstr>Arial Black</vt:lpstr>
      <vt:lpstr>Avenir Book</vt:lpstr>
      <vt:lpstr>Courier New</vt:lpstr>
      <vt:lpstr>Mangal</vt:lpstr>
      <vt:lpstr>Museo For Dell 300</vt:lpstr>
      <vt:lpstr>Museo Sans For Dell</vt:lpstr>
      <vt:lpstr>Museo Sans For Dell</vt:lpstr>
      <vt:lpstr>Source Sans Pro</vt:lpstr>
      <vt:lpstr>Wingdings</vt:lpstr>
      <vt:lpstr>Arial</vt:lpstr>
      <vt:lpstr>DellEMC template</vt:lpstr>
      <vt:lpstr>{ code } by DellEMC template</vt:lpstr>
      <vt:lpstr>PowerPoint Presentation</vt:lpstr>
      <vt:lpstr>Agenda</vt:lpstr>
      <vt:lpstr>Mesos Storage Options</vt:lpstr>
      <vt:lpstr>Containers Today</vt:lpstr>
      <vt:lpstr>Container Advantages Make Sense for Stateful Too  </vt:lpstr>
      <vt:lpstr>Death of a Container</vt:lpstr>
      <vt:lpstr>Storage Options</vt:lpstr>
      <vt:lpstr>External Storage Enablement</vt:lpstr>
      <vt:lpstr>DC/OS Storage Options</vt:lpstr>
      <vt:lpstr>Looking to the Future… </vt:lpstr>
      <vt:lpstr>Traditional Databases</vt:lpstr>
      <vt:lpstr>Traditional Databases</vt:lpstr>
      <vt:lpstr>Initial Deploy Using Local Disk</vt:lpstr>
      <vt:lpstr>Initial Deploy Using External Storage</vt:lpstr>
      <vt:lpstr>The ”Oh @#$%” Moment…</vt:lpstr>
      <vt:lpstr>Day 2 Operations Using Local Disk</vt:lpstr>
      <vt:lpstr>Day 2 Operations Using External Storage</vt:lpstr>
      <vt:lpstr>NoSQL and KeyValue Stores</vt:lpstr>
      <vt:lpstr>What about NoSQL &amp; KeyValue Stores?</vt:lpstr>
      <vt:lpstr>Frameworks Help, But…</vt:lpstr>
      <vt:lpstr>The ”Oh @#$%” Moment…</vt:lpstr>
      <vt:lpstr>Local Disk: Bootstrap and Rebuild</vt:lpstr>
      <vt:lpstr>Local Disk: Degraded Performance</vt:lpstr>
      <vt:lpstr>Local Disk: Window of Vulnerability</vt:lpstr>
      <vt:lpstr>How External Storage Can Help!</vt:lpstr>
      <vt:lpstr>How External Storage Can Help!</vt:lpstr>
      <vt:lpstr>Wrap Up</vt:lpstr>
      <vt:lpstr>Local Storage for State  </vt:lpstr>
      <vt:lpstr>External Storage for State  </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vonThenen</dc:creator>
  <cp:keywords>Internal Use</cp:keywords>
  <cp:lastModifiedBy>David vonThenen</cp:lastModifiedBy>
  <cp:revision>134</cp:revision>
  <cp:lastPrinted>2014-02-14T16:26:12Z</cp:lastPrinted>
  <dcterms:created xsi:type="dcterms:W3CDTF">2017-10-12T13:36:29Z</dcterms:created>
  <dcterms:modified xsi:type="dcterms:W3CDTF">2017-10-26T07:29:33Z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0x010100EAEEBEE83C66E54EA9BED83B0A9A60DB</vt:lpwstr>
  </property>
  <property fmtid="{D5CDD505-2E9C-101B-9397-08002B2CF9AE}" pid="3" name="TitusGUID">
    <vt:lpwstr>6b83fb70-f992-42a3-bd65-798715d6638b</vt:lpwstr>
  </property>
  <property fmtid="{D5CDD505-2E9C-101B-9397-08002B2CF9AE}" pid="4" name="DellClassification">
    <vt:lpwstr>Internal Use</vt:lpwstr>
  </property>
  <property fmtid="{D5CDD505-2E9C-101B-9397-08002B2CF9AE}" pid="5" name="DellSubLabels">
    <vt:lpwstr/>
  </property>
  <property fmtid="{D5CDD505-2E9C-101B-9397-08002B2CF9AE}" pid="6" name="DellVisual Markings (PPT)">
    <vt:lpwstr>Classification Footer</vt:lpwstr>
  </property>
  <property fmtid="{D5CDD505-2E9C-101B-9397-08002B2CF9AE}" pid="7" name="titusconfig">
    <vt:lpwstr>1.3BrandsTest</vt:lpwstr>
  </property>
</Properties>
</file>