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59ab59db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59ab59d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e59ab59d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e59ab59d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63e139b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63e139b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63e139ba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63e139ba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63e139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63e139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3e139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3e139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63e139b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63e139b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63e139b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63e139b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63e139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63e139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63e139ba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63e139b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orldometers.info/corona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64175" y="650950"/>
            <a:ext cx="8520600" cy="110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Capstone 1</a:t>
            </a:r>
            <a:endParaRPr/>
          </a:p>
        </p:txBody>
      </p:sp>
      <p:pic>
        <p:nvPicPr>
          <p:cNvPr id="60" name="Google Shape;60;p13"/>
          <p:cNvPicPr preferRelativeResize="0"/>
          <p:nvPr/>
        </p:nvPicPr>
        <p:blipFill>
          <a:blip r:embed="rId3">
            <a:alphaModFix/>
          </a:blip>
          <a:stretch>
            <a:fillRect/>
          </a:stretch>
        </p:blipFill>
        <p:spPr>
          <a:xfrm>
            <a:off x="883887" y="1475225"/>
            <a:ext cx="7376224" cy="2992525"/>
          </a:xfrm>
          <a:prstGeom prst="rect">
            <a:avLst/>
          </a:prstGeom>
          <a:noFill/>
          <a:ln>
            <a:noFill/>
          </a:ln>
        </p:spPr>
      </p:pic>
      <p:sp>
        <p:nvSpPr>
          <p:cNvPr id="61" name="Google Shape;61;p13"/>
          <p:cNvSpPr txBox="1"/>
          <p:nvPr/>
        </p:nvSpPr>
        <p:spPr>
          <a:xfrm>
            <a:off x="1409875" y="4467750"/>
            <a:ext cx="6229200" cy="2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a:t>Image from:https://www.google.com/url?sa=i&amp;url=https%3A%2F%2Fsouthkingstownri.com%2F998%2FCOVID-19&amp;psig=AOvVaw0Li-SNGRSnrOzyUhO6EItm&amp;ust=1610808037875000&amp;source=images&amp;cd=vfe&amp;ved=0CAIQjRxqFwoTCLiT9N6Vnu4CFQAAAAAdAAAAABAD</a:t>
            </a:r>
            <a:endParaRPr sz="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Lato"/>
                <a:ea typeface="Lato"/>
                <a:cs typeface="Lato"/>
                <a:sym typeface="Lato"/>
              </a:rPr>
              <a:t>CONCLUSION</a:t>
            </a:r>
            <a:endParaRPr sz="2500">
              <a:latin typeface="Lato"/>
              <a:ea typeface="Lato"/>
              <a:cs typeface="Lato"/>
              <a:sym typeface="Lato"/>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2F5496"/>
              </a:buClr>
              <a:buSzPct val="100000"/>
              <a:buChar char="●"/>
            </a:pPr>
            <a:r>
              <a:rPr lang="en" sz="1500">
                <a:solidFill>
                  <a:srgbClr val="000000"/>
                </a:solidFill>
              </a:rPr>
              <a:t>Based on the p-values obtained, it seems that the Low level testing group death rate is significant different comparing to High and Medium level testing countries, although no significant difference identified between High level and Medium level testing countries.</a:t>
            </a:r>
            <a:endParaRPr sz="1500">
              <a:solidFill>
                <a:srgbClr val="000000"/>
              </a:solidFill>
            </a:endParaRPr>
          </a:p>
          <a:p>
            <a:pPr indent="0" lvl="0" marL="457200" rtl="0" algn="l">
              <a:spcBef>
                <a:spcPts val="0"/>
              </a:spcBef>
              <a:spcAft>
                <a:spcPts val="0"/>
              </a:spcAft>
              <a:buNone/>
            </a:pPr>
            <a:r>
              <a:t/>
            </a:r>
            <a:endParaRPr sz="1500">
              <a:solidFill>
                <a:srgbClr val="000000"/>
              </a:solidFill>
            </a:endParaRPr>
          </a:p>
          <a:p>
            <a:pPr indent="-322580" lvl="0" marL="457200" rtl="0" algn="l">
              <a:spcBef>
                <a:spcPts val="0"/>
              </a:spcBef>
              <a:spcAft>
                <a:spcPts val="0"/>
              </a:spcAft>
              <a:buClr>
                <a:srgbClr val="2F5496"/>
              </a:buClr>
              <a:buSzPct val="100000"/>
              <a:buChar char="●"/>
            </a:pPr>
            <a:r>
              <a:rPr lang="en" sz="1600">
                <a:solidFill>
                  <a:srgbClr val="000000"/>
                </a:solidFill>
              </a:rPr>
              <a:t>Based on the number represented in the histogram, specifically the mean and variance data, M/H testing rate is generally associated with Higher death rate comparing to Low level testing, which could due to testing rate is a reactive action based on the how serious the death rate are. </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22580" lvl="0" marL="457200" rtl="0" algn="l">
              <a:spcBef>
                <a:spcPts val="0"/>
              </a:spcBef>
              <a:spcAft>
                <a:spcPts val="0"/>
              </a:spcAft>
              <a:buClr>
                <a:srgbClr val="2F5496"/>
              </a:buClr>
              <a:buSzPct val="100000"/>
              <a:buChar char="●"/>
            </a:pPr>
            <a:r>
              <a:rPr lang="en" sz="1600">
                <a:solidFill>
                  <a:srgbClr val="000000"/>
                </a:solidFill>
              </a:rPr>
              <a:t>The death rate is probably higher due to more testing is conducted to link associated death to Covid. In this case, there is a possibility that if higher level testing is conducted in Low level countries, we may see an increase of death rate in those region as well. This potentially indicated that the real situation could be much worse comparing to the number represented currently. </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63050" y="170375"/>
            <a:ext cx="8520600" cy="62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latin typeface="Lato"/>
                <a:ea typeface="Lato"/>
                <a:cs typeface="Lato"/>
                <a:sym typeface="Lato"/>
              </a:rPr>
              <a:t>Any Question</a:t>
            </a:r>
            <a:endParaRPr sz="2500">
              <a:latin typeface="Lato"/>
              <a:ea typeface="Lato"/>
              <a:cs typeface="Lato"/>
              <a:sym typeface="Lato"/>
            </a:endParaRPr>
          </a:p>
        </p:txBody>
      </p:sp>
      <p:pic>
        <p:nvPicPr>
          <p:cNvPr id="126" name="Google Shape;126;p23"/>
          <p:cNvPicPr preferRelativeResize="0"/>
          <p:nvPr/>
        </p:nvPicPr>
        <p:blipFill>
          <a:blip r:embed="rId3">
            <a:alphaModFix/>
          </a:blip>
          <a:stretch>
            <a:fillRect/>
          </a:stretch>
        </p:blipFill>
        <p:spPr>
          <a:xfrm>
            <a:off x="260350" y="904925"/>
            <a:ext cx="8623300" cy="4054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712400"/>
            <a:ext cx="8520600" cy="4161900"/>
          </a:xfrm>
          <a:prstGeom prst="rect">
            <a:avLst/>
          </a:prstGeom>
        </p:spPr>
        <p:txBody>
          <a:bodyPr anchorCtr="0" anchor="t" bIns="91425" lIns="91425" spcFirstLastPara="1" rIns="91425" wrap="square" tIns="91425">
            <a:normAutofit lnSpcReduction="10000"/>
          </a:bodyPr>
          <a:lstStyle/>
          <a:p>
            <a:pPr indent="-330200" lvl="0" marL="457200" rtl="0" algn="l">
              <a:spcBef>
                <a:spcPts val="600"/>
              </a:spcBef>
              <a:spcAft>
                <a:spcPts val="0"/>
              </a:spcAft>
              <a:buClr>
                <a:srgbClr val="2F5496"/>
              </a:buClr>
              <a:buSzPts val="1600"/>
              <a:buChar char="●"/>
            </a:pPr>
            <a:r>
              <a:rPr lang="en" sz="1600">
                <a:solidFill>
                  <a:schemeClr val="dk1"/>
                </a:solidFill>
              </a:rPr>
              <a:t>Currently (on the date 13 Jan 2021), this leads to a total of over 1.9M Deaths across the globe.</a:t>
            </a:r>
            <a:endParaRPr sz="1600">
              <a:solidFill>
                <a:schemeClr val="dk1"/>
              </a:solidFill>
            </a:endParaRPr>
          </a:p>
          <a:p>
            <a:pPr indent="-330200" lvl="0" marL="457200" rtl="0" algn="l">
              <a:spcBef>
                <a:spcPts val="0"/>
              </a:spcBef>
              <a:spcAft>
                <a:spcPts val="0"/>
              </a:spcAft>
              <a:buClr>
                <a:srgbClr val="2F5496"/>
              </a:buClr>
              <a:buSzPts val="1600"/>
              <a:buChar char="●"/>
            </a:pPr>
            <a:r>
              <a:rPr lang="en" sz="1600">
                <a:solidFill>
                  <a:schemeClr val="dk1"/>
                </a:solidFill>
              </a:rPr>
              <a:t>Pandemic is spreading all over the world; it becomes more important to understand about this spread.</a:t>
            </a:r>
            <a:endParaRPr sz="1600">
              <a:solidFill>
                <a:srgbClr val="2F5496"/>
              </a:solidFill>
            </a:endParaRPr>
          </a:p>
          <a:p>
            <a:pPr indent="0" lvl="0" marL="0" rtl="0" algn="l">
              <a:spcBef>
                <a:spcPts val="1200"/>
              </a:spcBef>
              <a:spcAft>
                <a:spcPts val="0"/>
              </a:spcAft>
              <a:buClr>
                <a:schemeClr val="dk1"/>
              </a:buClr>
              <a:buSzPts val="1100"/>
              <a:buFont typeface="Arial"/>
              <a:buNone/>
            </a:pPr>
            <a:r>
              <a:rPr lang="en" sz="1600">
                <a:solidFill>
                  <a:srgbClr val="2F5496"/>
                </a:solidFill>
              </a:rPr>
              <a:t>Data</a:t>
            </a:r>
            <a:r>
              <a:rPr lang="en" sz="1200">
                <a:solidFill>
                  <a:schemeClr val="dk1"/>
                </a:solidFill>
              </a:rPr>
              <a:t> </a:t>
            </a:r>
            <a:endParaRPr sz="1200">
              <a:solidFill>
                <a:schemeClr val="dk1"/>
              </a:solidFill>
            </a:endParaRPr>
          </a:p>
          <a:p>
            <a:pPr indent="-304800" lvl="0" marL="457200" rtl="0" algn="l">
              <a:spcBef>
                <a:spcPts val="0"/>
              </a:spcBef>
              <a:spcAft>
                <a:spcPts val="0"/>
              </a:spcAft>
              <a:buClr>
                <a:srgbClr val="2F5496"/>
              </a:buClr>
              <a:buSzPts val="1200"/>
              <a:buChar char="●"/>
            </a:pPr>
            <a:r>
              <a:rPr lang="en" sz="1200">
                <a:solidFill>
                  <a:schemeClr val="dk1"/>
                </a:solidFill>
              </a:rPr>
              <a:t>The dataset used in research is published worldometers website, which can be accessed using the link below:</a:t>
            </a:r>
            <a:endParaRPr sz="1200">
              <a:solidFill>
                <a:schemeClr val="dk1"/>
              </a:solidFill>
            </a:endParaRPr>
          </a:p>
          <a:p>
            <a:pPr indent="0" lvl="0" marL="0" rtl="0" algn="l">
              <a:spcBef>
                <a:spcPts val="0"/>
              </a:spcBef>
              <a:spcAft>
                <a:spcPts val="0"/>
              </a:spcAft>
              <a:buNone/>
            </a:pPr>
            <a:r>
              <a:rPr lang="en" sz="1200" u="sng">
                <a:solidFill>
                  <a:srgbClr val="954F72"/>
                </a:solidFill>
                <a:hlinkClick r:id="rId3">
                  <a:extLst>
                    <a:ext uri="{A12FA001-AC4F-418D-AE19-62706E023703}">
                      <ahyp:hlinkClr val="tx"/>
                    </a:ext>
                  </a:extLst>
                </a:hlinkClick>
              </a:rPr>
              <a:t>https://www.worldometers.info/coronavirus/</a:t>
            </a:r>
            <a:endParaRPr/>
          </a:p>
          <a:p>
            <a:pPr indent="0" lvl="0" marL="0" rtl="0" algn="l">
              <a:spcBef>
                <a:spcPts val="0"/>
              </a:spcBef>
              <a:spcAft>
                <a:spcPts val="0"/>
              </a:spcAft>
              <a:buNone/>
            </a:pPr>
            <a:r>
              <a:t/>
            </a:r>
            <a:endParaRPr/>
          </a:p>
          <a:p>
            <a:pPr indent="0" lvl="0" marL="0" rtl="0" algn="l">
              <a:spcBef>
                <a:spcPts val="200"/>
              </a:spcBef>
              <a:spcAft>
                <a:spcPts val="0"/>
              </a:spcAft>
              <a:buClr>
                <a:schemeClr val="dk1"/>
              </a:buClr>
              <a:buSzPts val="1100"/>
              <a:buFont typeface="Arial"/>
              <a:buNone/>
            </a:pPr>
            <a:r>
              <a:rPr lang="en" sz="1600">
                <a:solidFill>
                  <a:srgbClr val="2F5496"/>
                </a:solidFill>
              </a:rPr>
              <a:t>Research Question:</a:t>
            </a:r>
            <a:endParaRPr sz="1600">
              <a:solidFill>
                <a:srgbClr val="2F5496"/>
              </a:solidFill>
            </a:endParaRPr>
          </a:p>
          <a:p>
            <a:pPr indent="-330200" lvl="0" marL="457200" rtl="0" algn="l">
              <a:spcBef>
                <a:spcPts val="600"/>
              </a:spcBef>
              <a:spcAft>
                <a:spcPts val="0"/>
              </a:spcAft>
              <a:buClr>
                <a:srgbClr val="2F5496"/>
              </a:buClr>
              <a:buSzPts val="1600"/>
              <a:buChar char="●"/>
            </a:pPr>
            <a:r>
              <a:rPr lang="en" sz="1600">
                <a:solidFill>
                  <a:schemeClr val="dk1"/>
                </a:solidFill>
              </a:rPr>
              <a:t>How accurate are those data presented? </a:t>
            </a:r>
            <a:endParaRPr sz="1600">
              <a:solidFill>
                <a:schemeClr val="dk1"/>
              </a:solidFill>
            </a:endParaRPr>
          </a:p>
          <a:p>
            <a:pPr indent="-330200" lvl="0" marL="457200" rtl="0" algn="l">
              <a:spcBef>
                <a:spcPts val="0"/>
              </a:spcBef>
              <a:spcAft>
                <a:spcPts val="0"/>
              </a:spcAft>
              <a:buClr>
                <a:srgbClr val="2F5496"/>
              </a:buClr>
              <a:buSzPts val="1600"/>
              <a:buChar char="●"/>
            </a:pPr>
            <a:r>
              <a:rPr lang="en" sz="1600">
                <a:solidFill>
                  <a:schemeClr val="dk1"/>
                </a:solidFill>
              </a:rPr>
              <a:t>For countries with lower number of death rate, can we rely on those data to represent the true situation? </a:t>
            </a:r>
            <a:endParaRPr sz="1600">
              <a:solidFill>
                <a:schemeClr val="dk1"/>
              </a:solidFill>
            </a:endParaRPr>
          </a:p>
          <a:p>
            <a:pPr indent="-330200" lvl="0" marL="457200" rtl="0" algn="l">
              <a:spcBef>
                <a:spcPts val="0"/>
              </a:spcBef>
              <a:spcAft>
                <a:spcPts val="0"/>
              </a:spcAft>
              <a:buClr>
                <a:srgbClr val="2F5496"/>
              </a:buClr>
              <a:buSzPts val="1600"/>
              <a:buChar char="●"/>
            </a:pPr>
            <a:r>
              <a:rPr lang="en" sz="1600">
                <a:solidFill>
                  <a:schemeClr val="dk1"/>
                </a:solidFill>
              </a:rPr>
              <a:t>Are those low death rate simply due to insufficient number of testing performed? </a:t>
            </a:r>
            <a:endParaRPr sz="1600">
              <a:solidFill>
                <a:schemeClr val="dk1"/>
              </a:solidFill>
            </a:endParaRPr>
          </a:p>
          <a:p>
            <a:pPr indent="-330200" lvl="0" marL="457200" rtl="0" algn="l">
              <a:spcBef>
                <a:spcPts val="0"/>
              </a:spcBef>
              <a:spcAft>
                <a:spcPts val="0"/>
              </a:spcAft>
              <a:buClr>
                <a:srgbClr val="2F5496"/>
              </a:buClr>
              <a:buSzPts val="1600"/>
              <a:buChar char="●"/>
            </a:pPr>
            <a:r>
              <a:rPr lang="en" sz="1600">
                <a:solidFill>
                  <a:schemeClr val="dk1"/>
                </a:solidFill>
              </a:rPr>
              <a:t>How serious is the true situation if the number of testing is increased?</a:t>
            </a:r>
            <a:endParaRPr sz="1900"/>
          </a:p>
        </p:txBody>
      </p:sp>
      <p:sp>
        <p:nvSpPr>
          <p:cNvPr id="67" name="Google Shape;67;p14"/>
          <p:cNvSpPr txBox="1"/>
          <p:nvPr>
            <p:ph type="title"/>
          </p:nvPr>
        </p:nvSpPr>
        <p:spPr>
          <a:xfrm>
            <a:off x="311700" y="8630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highlight>
                  <a:srgbClr val="FFFFFF"/>
                </a:highlight>
                <a:latin typeface="Lato"/>
                <a:ea typeface="Lato"/>
                <a:cs typeface="Lato"/>
                <a:sym typeface="Lato"/>
              </a:rPr>
              <a:t>Introduction</a:t>
            </a:r>
            <a:endParaRPr sz="2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735850"/>
            <a:ext cx="8688300" cy="4129500"/>
          </a:xfrm>
          <a:prstGeom prst="rect">
            <a:avLst/>
          </a:prstGeom>
        </p:spPr>
        <p:txBody>
          <a:bodyPr anchorCtr="0" anchor="t" bIns="91425" lIns="91425" spcFirstLastPara="1" rIns="91425" wrap="square" tIns="91425">
            <a:normAutofit lnSpcReduction="10000"/>
          </a:bodyPr>
          <a:lstStyle/>
          <a:p>
            <a:pPr indent="0" lvl="0" marL="0" rtl="0" algn="l">
              <a:spcBef>
                <a:spcPts val="200"/>
              </a:spcBef>
              <a:spcAft>
                <a:spcPts val="0"/>
              </a:spcAft>
              <a:buClr>
                <a:schemeClr val="dk1"/>
              </a:buClr>
              <a:buSzPts val="1100"/>
              <a:buFont typeface="Arial"/>
              <a:buNone/>
            </a:pPr>
            <a:r>
              <a:rPr lang="en" sz="1945">
                <a:solidFill>
                  <a:srgbClr val="2F5496"/>
                </a:solidFill>
              </a:rPr>
              <a:t>Hypothesis Testing:</a:t>
            </a:r>
            <a:endParaRPr sz="1945">
              <a:solidFill>
                <a:srgbClr val="2F5496"/>
              </a:solidFill>
            </a:endParaRPr>
          </a:p>
          <a:p>
            <a:pPr indent="0" lvl="0" marL="0" rtl="0" algn="l">
              <a:spcBef>
                <a:spcPts val="600"/>
              </a:spcBef>
              <a:spcAft>
                <a:spcPts val="0"/>
              </a:spcAft>
              <a:buClr>
                <a:schemeClr val="dk1"/>
              </a:buClr>
              <a:buSzPts val="1100"/>
              <a:buFont typeface="Arial"/>
              <a:buNone/>
            </a:pPr>
            <a:r>
              <a:rPr lang="en" sz="1716">
                <a:solidFill>
                  <a:schemeClr val="dk1"/>
                </a:solidFill>
              </a:rPr>
              <a:t>The number of testing performed per million population by different countries are divided into three groups: High Level Testing, Medium Level Testing, and Low Level Testing.</a:t>
            </a:r>
            <a:endParaRPr sz="1716">
              <a:solidFill>
                <a:schemeClr val="dk1"/>
              </a:solidFill>
            </a:endParaRPr>
          </a:p>
          <a:p>
            <a:pPr indent="0" lvl="0" marL="0" rtl="0" algn="l">
              <a:spcBef>
                <a:spcPts val="600"/>
              </a:spcBef>
              <a:spcAft>
                <a:spcPts val="0"/>
              </a:spcAft>
              <a:buNone/>
            </a:pPr>
            <a:r>
              <a:rPr lang="en" sz="1716">
                <a:solidFill>
                  <a:schemeClr val="dk1"/>
                </a:solidFill>
              </a:rPr>
              <a:t>Null Hypothesis: The level of testing is NOT associated with the number of death per million population. Therefore, the mean difference in the total number of death per million population amongst those three groups is zero.</a:t>
            </a:r>
            <a:endParaRPr sz="1716">
              <a:solidFill>
                <a:schemeClr val="dk1"/>
              </a:solidFill>
            </a:endParaRPr>
          </a:p>
          <a:p>
            <a:pPr indent="0" lvl="0" marL="0" rtl="0" algn="l">
              <a:spcBef>
                <a:spcPts val="1200"/>
              </a:spcBef>
              <a:spcAft>
                <a:spcPts val="0"/>
              </a:spcAft>
              <a:buNone/>
            </a:pPr>
            <a:r>
              <a:rPr lang="en" sz="2116">
                <a:solidFill>
                  <a:srgbClr val="2F5496"/>
                </a:solidFill>
              </a:rPr>
              <a:t>Audience</a:t>
            </a:r>
            <a:endParaRPr sz="1200">
              <a:solidFill>
                <a:schemeClr val="dk1"/>
              </a:solidFill>
            </a:endParaRPr>
          </a:p>
          <a:p>
            <a:pPr indent="0" lvl="0" marL="0" rtl="0" algn="l">
              <a:spcBef>
                <a:spcPts val="600"/>
              </a:spcBef>
              <a:spcAft>
                <a:spcPts val="0"/>
              </a:spcAft>
              <a:buNone/>
            </a:pPr>
            <a:r>
              <a:rPr lang="en" sz="1700">
                <a:solidFill>
                  <a:schemeClr val="dk1"/>
                </a:solidFill>
              </a:rPr>
              <a:t>This research will help Disease Control and Prevention Agencies such as WHO, CDC, as well as Health Professionals/Advisors to gain better understanding of the true situation of the pandemic and identify any improvement can be made towards the testing strategy across the globe. </a:t>
            </a:r>
            <a:endParaRPr sz="2100"/>
          </a:p>
        </p:txBody>
      </p:sp>
      <p:sp>
        <p:nvSpPr>
          <p:cNvPr id="73" name="Google Shape;73;p15"/>
          <p:cNvSpPr txBox="1"/>
          <p:nvPr>
            <p:ph type="title"/>
          </p:nvPr>
        </p:nvSpPr>
        <p:spPr>
          <a:xfrm>
            <a:off x="311700" y="1097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highlight>
                  <a:srgbClr val="FFFFFF"/>
                </a:highlight>
                <a:latin typeface="Lato"/>
                <a:ea typeface="Lato"/>
                <a:cs typeface="Lato"/>
                <a:sym typeface="Lato"/>
              </a:rPr>
              <a:t>Method</a:t>
            </a:r>
            <a:endParaRPr sz="2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511850"/>
            <a:ext cx="8520600" cy="20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116">
                <a:solidFill>
                  <a:srgbClr val="2F5496"/>
                </a:solidFill>
                <a:latin typeface="Lato"/>
                <a:ea typeface="Lato"/>
                <a:cs typeface="Lato"/>
                <a:sym typeface="Lato"/>
              </a:rPr>
              <a:t>The Pearson Correlation</a:t>
            </a:r>
            <a:endParaRPr b="0" sz="2116">
              <a:solidFill>
                <a:srgbClr val="2F5496"/>
              </a:solidFill>
              <a:latin typeface="Lato"/>
              <a:ea typeface="Lato"/>
              <a:cs typeface="Lato"/>
              <a:sym typeface="Lato"/>
            </a:endParaRPr>
          </a:p>
          <a:p>
            <a:pPr indent="0" lvl="0" marL="0" rtl="0" algn="l">
              <a:spcBef>
                <a:spcPts val="0"/>
              </a:spcBef>
              <a:spcAft>
                <a:spcPts val="0"/>
              </a:spcAft>
              <a:buNone/>
            </a:pPr>
            <a:r>
              <a:t/>
            </a:r>
            <a:endParaRPr b="0" sz="2116">
              <a:solidFill>
                <a:srgbClr val="2F5496"/>
              </a:solidFill>
              <a:latin typeface="Lato"/>
              <a:ea typeface="Lato"/>
              <a:cs typeface="Lato"/>
              <a:sym typeface="Lato"/>
            </a:endParaRPr>
          </a:p>
          <a:p>
            <a:pPr indent="-330200" lvl="0" marL="457200" rtl="0" algn="l">
              <a:spcBef>
                <a:spcPts val="0"/>
              </a:spcBef>
              <a:spcAft>
                <a:spcPts val="0"/>
              </a:spcAft>
              <a:buClr>
                <a:srgbClr val="2F5496"/>
              </a:buClr>
              <a:buSzPts val="1600"/>
              <a:buFont typeface="Lato"/>
              <a:buChar char="●"/>
            </a:pPr>
            <a:r>
              <a:rPr lang="en" sz="1600">
                <a:highlight>
                  <a:srgbClr val="FFFFFF"/>
                </a:highlight>
                <a:latin typeface="Lato"/>
                <a:ea typeface="Lato"/>
                <a:cs typeface="Lato"/>
                <a:sym typeface="Lato"/>
              </a:rPr>
              <a:t>This coefficient is a number between -1 and 1. </a:t>
            </a:r>
            <a:endParaRPr sz="1600">
              <a:highlight>
                <a:srgbClr val="FFFFFF"/>
              </a:highlight>
              <a:latin typeface="Lato"/>
              <a:ea typeface="Lato"/>
              <a:cs typeface="Lato"/>
              <a:sym typeface="Lato"/>
            </a:endParaRPr>
          </a:p>
          <a:p>
            <a:pPr indent="-330200" lvl="0" marL="457200" rtl="0" algn="l">
              <a:spcBef>
                <a:spcPts val="0"/>
              </a:spcBef>
              <a:spcAft>
                <a:spcPts val="0"/>
              </a:spcAft>
              <a:buClr>
                <a:srgbClr val="2F5496"/>
              </a:buClr>
              <a:buSzPts val="1600"/>
              <a:buFont typeface="Lato"/>
              <a:buChar char="●"/>
            </a:pPr>
            <a:r>
              <a:rPr lang="en" sz="1600">
                <a:highlight>
                  <a:srgbClr val="FFFFFF"/>
                </a:highlight>
                <a:latin typeface="Lato"/>
                <a:ea typeface="Lato"/>
                <a:cs typeface="Lato"/>
                <a:sym typeface="Lato"/>
              </a:rPr>
              <a:t> 1 means that a strong relationship exists, </a:t>
            </a:r>
            <a:endParaRPr sz="1600">
              <a:highlight>
                <a:srgbClr val="FFFFFF"/>
              </a:highlight>
              <a:latin typeface="Lato"/>
              <a:ea typeface="Lato"/>
              <a:cs typeface="Lato"/>
              <a:sym typeface="Lato"/>
            </a:endParaRPr>
          </a:p>
          <a:p>
            <a:pPr indent="-330200" lvl="0" marL="457200" rtl="0" algn="l">
              <a:spcBef>
                <a:spcPts val="0"/>
              </a:spcBef>
              <a:spcAft>
                <a:spcPts val="0"/>
              </a:spcAft>
              <a:buClr>
                <a:srgbClr val="2F5496"/>
              </a:buClr>
              <a:buSzPts val="1600"/>
              <a:buFont typeface="Lato"/>
              <a:buChar char="●"/>
            </a:pPr>
            <a:r>
              <a:rPr lang="en" sz="1600">
                <a:highlight>
                  <a:srgbClr val="FFFFFF"/>
                </a:highlight>
                <a:latin typeface="Lato"/>
                <a:ea typeface="Lato"/>
                <a:cs typeface="Lato"/>
                <a:sym typeface="Lato"/>
              </a:rPr>
              <a:t>-1 means that a strong negative relationship exists</a:t>
            </a:r>
            <a:endParaRPr sz="1600">
              <a:highlight>
                <a:srgbClr val="FFFFFF"/>
              </a:highlight>
              <a:latin typeface="Lato"/>
              <a:ea typeface="Lato"/>
              <a:cs typeface="Lato"/>
              <a:sym typeface="Lato"/>
            </a:endParaRPr>
          </a:p>
          <a:p>
            <a:pPr indent="-330200" lvl="0" marL="457200" rtl="0" algn="l">
              <a:spcBef>
                <a:spcPts val="0"/>
              </a:spcBef>
              <a:spcAft>
                <a:spcPts val="0"/>
              </a:spcAft>
              <a:buClr>
                <a:srgbClr val="2F5496"/>
              </a:buClr>
              <a:buSzPts val="1600"/>
              <a:buFont typeface="Lato"/>
              <a:buChar char="●"/>
            </a:pPr>
            <a:r>
              <a:rPr lang="en" sz="1600">
                <a:highlight>
                  <a:srgbClr val="FFFFFF"/>
                </a:highlight>
                <a:latin typeface="Lato"/>
                <a:ea typeface="Lato"/>
                <a:cs typeface="Lato"/>
                <a:sym typeface="Lato"/>
              </a:rPr>
              <a:t>0 means that there is no relationship at all.</a:t>
            </a:r>
            <a:endParaRPr sz="1600">
              <a:latin typeface="Lato"/>
              <a:ea typeface="Lato"/>
              <a:cs typeface="Lato"/>
              <a:sym typeface="Lato"/>
            </a:endParaRPr>
          </a:p>
        </p:txBody>
      </p:sp>
      <p:pic>
        <p:nvPicPr>
          <p:cNvPr id="79" name="Google Shape;79;p16"/>
          <p:cNvPicPr preferRelativeResize="0"/>
          <p:nvPr/>
        </p:nvPicPr>
        <p:blipFill>
          <a:blip r:embed="rId3">
            <a:alphaModFix/>
          </a:blip>
          <a:stretch>
            <a:fillRect/>
          </a:stretch>
        </p:blipFill>
        <p:spPr>
          <a:xfrm>
            <a:off x="197850" y="2348975"/>
            <a:ext cx="8839200" cy="1978449"/>
          </a:xfrm>
          <a:prstGeom prst="rect">
            <a:avLst/>
          </a:prstGeom>
          <a:noFill/>
          <a:ln>
            <a:noFill/>
          </a:ln>
        </p:spPr>
      </p:pic>
      <p:sp>
        <p:nvSpPr>
          <p:cNvPr id="80" name="Google Shape;80;p16"/>
          <p:cNvSpPr txBox="1"/>
          <p:nvPr/>
        </p:nvSpPr>
        <p:spPr>
          <a:xfrm>
            <a:off x="471625" y="4404900"/>
            <a:ext cx="809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ato"/>
                <a:ea typeface="Lato"/>
                <a:cs typeface="Lato"/>
                <a:sym typeface="Lato"/>
              </a:rPr>
              <a:t>Based on the analysis above, there may be a correlation between Death per 1M pop and Total cases per 1M pop, with coefficient of 0.788400 </a:t>
            </a:r>
            <a:endParaRPr b="1">
              <a:solidFill>
                <a:schemeClr val="dk1"/>
              </a:solidFill>
              <a:latin typeface="Lato"/>
              <a:ea typeface="Lato"/>
              <a:cs typeface="Lato"/>
              <a:sym typeface="Lato"/>
            </a:endParaRPr>
          </a:p>
        </p:txBody>
      </p:sp>
      <p:sp>
        <p:nvSpPr>
          <p:cNvPr id="81" name="Google Shape;81;p16"/>
          <p:cNvSpPr/>
          <p:nvPr/>
        </p:nvSpPr>
        <p:spPr>
          <a:xfrm>
            <a:off x="7679450" y="3445125"/>
            <a:ext cx="963600" cy="356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82" name="Google Shape;82;p16"/>
          <p:cNvSpPr/>
          <p:nvPr/>
        </p:nvSpPr>
        <p:spPr>
          <a:xfrm>
            <a:off x="5805775" y="3847950"/>
            <a:ext cx="963600" cy="356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00">
                <a:latin typeface="Lato"/>
                <a:ea typeface="Lato"/>
                <a:cs typeface="Lato"/>
                <a:sym typeface="Lato"/>
              </a:rPr>
              <a:t>Covid Table sort by Tests Per 1M</a:t>
            </a:r>
            <a:endParaRPr sz="2500">
              <a:latin typeface="Lato"/>
              <a:ea typeface="Lato"/>
              <a:cs typeface="Lato"/>
              <a:sym typeface="Lato"/>
            </a:endParaRPr>
          </a:p>
        </p:txBody>
      </p:sp>
      <p:pic>
        <p:nvPicPr>
          <p:cNvPr id="88" name="Google Shape;88;p17"/>
          <p:cNvPicPr preferRelativeResize="0"/>
          <p:nvPr/>
        </p:nvPicPr>
        <p:blipFill rotWithShape="1">
          <a:blip r:embed="rId3">
            <a:alphaModFix/>
          </a:blip>
          <a:srcRect b="0" l="8519" r="842" t="0"/>
          <a:stretch/>
        </p:blipFill>
        <p:spPr>
          <a:xfrm>
            <a:off x="620425" y="1145375"/>
            <a:ext cx="7769575" cy="368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highlight>
                  <a:srgbClr val="FFFFFF"/>
                </a:highlight>
                <a:latin typeface="Lato"/>
                <a:ea typeface="Lato"/>
                <a:cs typeface="Lato"/>
                <a:sym typeface="Lato"/>
              </a:rPr>
              <a:t>Statistical</a:t>
            </a:r>
            <a:r>
              <a:rPr lang="en" sz="2000">
                <a:highlight>
                  <a:srgbClr val="FFFFFF"/>
                </a:highlight>
                <a:latin typeface="Lato"/>
                <a:ea typeface="Lato"/>
                <a:cs typeface="Lato"/>
                <a:sym typeface="Lato"/>
              </a:rPr>
              <a:t> </a:t>
            </a:r>
            <a:r>
              <a:rPr lang="en" sz="2500">
                <a:highlight>
                  <a:srgbClr val="FFFFFF"/>
                </a:highlight>
                <a:latin typeface="Lato"/>
                <a:ea typeface="Lato"/>
                <a:cs typeface="Lato"/>
                <a:sym typeface="Lato"/>
              </a:rPr>
              <a:t>Details</a:t>
            </a:r>
            <a:r>
              <a:rPr lang="en" sz="2000">
                <a:highlight>
                  <a:srgbClr val="FFFFFF"/>
                </a:highlight>
                <a:latin typeface="Lato"/>
                <a:ea typeface="Lato"/>
                <a:cs typeface="Lato"/>
                <a:sym typeface="Lato"/>
              </a:rPr>
              <a:t> </a:t>
            </a:r>
            <a:endParaRPr sz="2000">
              <a:latin typeface="Lato"/>
              <a:ea typeface="Lato"/>
              <a:cs typeface="Lato"/>
              <a:sym typeface="Lato"/>
            </a:endParaRPr>
          </a:p>
        </p:txBody>
      </p:sp>
      <p:pic>
        <p:nvPicPr>
          <p:cNvPr id="94" name="Google Shape;94;p18"/>
          <p:cNvPicPr preferRelativeResize="0"/>
          <p:nvPr/>
        </p:nvPicPr>
        <p:blipFill>
          <a:blip r:embed="rId3">
            <a:alphaModFix/>
          </a:blip>
          <a:stretch>
            <a:fillRect/>
          </a:stretch>
        </p:blipFill>
        <p:spPr>
          <a:xfrm>
            <a:off x="466650" y="1017450"/>
            <a:ext cx="8103926"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49425" y="261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latin typeface="Lato"/>
                <a:ea typeface="Lato"/>
                <a:cs typeface="Lato"/>
                <a:sym typeface="Lato"/>
              </a:rPr>
              <a:t>Histogram (General): Deaths / 1M Population</a:t>
            </a:r>
            <a:endParaRPr sz="2500">
              <a:latin typeface="Lato"/>
              <a:ea typeface="Lato"/>
              <a:cs typeface="Lato"/>
              <a:sym typeface="Lato"/>
            </a:endParaRPr>
          </a:p>
        </p:txBody>
      </p:sp>
      <p:pic>
        <p:nvPicPr>
          <p:cNvPr id="100" name="Google Shape;100;p19"/>
          <p:cNvPicPr preferRelativeResize="0"/>
          <p:nvPr/>
        </p:nvPicPr>
        <p:blipFill rotWithShape="1">
          <a:blip r:embed="rId3">
            <a:alphaModFix/>
          </a:blip>
          <a:srcRect b="0" l="4631" r="5253" t="3956"/>
          <a:stretch/>
        </p:blipFill>
        <p:spPr>
          <a:xfrm>
            <a:off x="1263625" y="1720225"/>
            <a:ext cx="6113451" cy="3140701"/>
          </a:xfrm>
          <a:prstGeom prst="rect">
            <a:avLst/>
          </a:prstGeom>
          <a:noFill/>
          <a:ln>
            <a:noFill/>
          </a:ln>
        </p:spPr>
      </p:pic>
      <p:sp>
        <p:nvSpPr>
          <p:cNvPr id="101" name="Google Shape;101;p19"/>
          <p:cNvSpPr txBox="1"/>
          <p:nvPr/>
        </p:nvSpPr>
        <p:spPr>
          <a:xfrm>
            <a:off x="275975" y="709550"/>
            <a:ext cx="846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 want to take a closer look into the relationship between death per million population and test per million population to determine if any significant difference on death rate can be identified based on different level of testing. First, I need to understand the distribution of the data, so I need to start with histogram analysis. Below is the histogram of the overall death / 1M population data.</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807675" y="1361375"/>
            <a:ext cx="3046500" cy="3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1700">
              <a:latin typeface="Lato"/>
              <a:ea typeface="Lato"/>
              <a:cs typeface="Lato"/>
              <a:sym typeface="Lato"/>
            </a:endParaRPr>
          </a:p>
          <a:p>
            <a:pPr indent="-337185" lvl="0" marL="457200" rtl="0" algn="just">
              <a:spcBef>
                <a:spcPts val="0"/>
              </a:spcBef>
              <a:spcAft>
                <a:spcPts val="0"/>
              </a:spcAft>
              <a:buClr>
                <a:srgbClr val="2F5496"/>
              </a:buClr>
              <a:buSzPct val="100000"/>
              <a:buFont typeface="Lato"/>
              <a:buChar char="●"/>
            </a:pPr>
            <a:r>
              <a:rPr lang="en" sz="1900">
                <a:solidFill>
                  <a:srgbClr val="2F5496"/>
                </a:solidFill>
                <a:latin typeface="Lato"/>
                <a:ea typeface="Lato"/>
                <a:cs typeface="Lato"/>
                <a:sym typeface="Lato"/>
              </a:rPr>
              <a:t>High Level Testing</a:t>
            </a:r>
            <a:endParaRPr sz="1900">
              <a:solidFill>
                <a:srgbClr val="2F5496"/>
              </a:solidFill>
              <a:latin typeface="Lato"/>
              <a:ea typeface="Lato"/>
              <a:cs typeface="Lato"/>
              <a:sym typeface="Lato"/>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variance=235644.8508196721, </a:t>
            </a:r>
            <a:endParaRPr sz="1161">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161">
                <a:highlight>
                  <a:srgbClr val="FFFFFF"/>
                </a:highlight>
                <a:latin typeface="Lato"/>
                <a:ea typeface="Lato"/>
                <a:cs typeface="Lato"/>
                <a:sym typeface="Lato"/>
              </a:rPr>
              <a:t>                  mean=554.5573770491803</a:t>
            </a:r>
            <a:endParaRPr b="0" sz="105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skewness=0.8154267025213013, kurtosis=-0.23031313534159725)</a:t>
            </a:r>
            <a:endParaRPr sz="1161">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050">
              <a:highlight>
                <a:srgbClr val="FFFFFF"/>
              </a:highlight>
              <a:latin typeface="Lato"/>
              <a:ea typeface="Lato"/>
              <a:cs typeface="Lato"/>
              <a:sym typeface="Lato"/>
            </a:endParaRPr>
          </a:p>
          <a:p>
            <a:pPr indent="-337185" lvl="0" marL="457200" rtl="0" algn="just">
              <a:spcBef>
                <a:spcPts val="0"/>
              </a:spcBef>
              <a:spcAft>
                <a:spcPts val="0"/>
              </a:spcAft>
              <a:buClr>
                <a:srgbClr val="2F5496"/>
              </a:buClr>
              <a:buSzPct val="100000"/>
              <a:buFont typeface="Lato"/>
              <a:buChar char="●"/>
            </a:pPr>
            <a:r>
              <a:rPr lang="en" sz="1900">
                <a:solidFill>
                  <a:srgbClr val="2F5496"/>
                </a:solidFill>
                <a:latin typeface="Lato"/>
                <a:ea typeface="Lato"/>
                <a:cs typeface="Lato"/>
                <a:sym typeface="Lato"/>
              </a:rPr>
              <a:t>Medium Level of Testing</a:t>
            </a:r>
            <a:r>
              <a:rPr lang="en" sz="1900">
                <a:latin typeface="Lato"/>
                <a:ea typeface="Lato"/>
                <a:cs typeface="Lato"/>
                <a:sym typeface="Lato"/>
              </a:rPr>
              <a:t> </a:t>
            </a:r>
            <a:endParaRPr sz="1900">
              <a:latin typeface="Lato"/>
              <a:ea typeface="Lato"/>
              <a:cs typeface="Lato"/>
              <a:sym typeface="Lato"/>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variance=143531.90190476188, </a:t>
            </a:r>
            <a:endParaRPr sz="1161">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161">
                <a:highlight>
                  <a:srgbClr val="FFFFFF"/>
                </a:highlight>
                <a:latin typeface="Lato"/>
                <a:ea typeface="Lato"/>
                <a:cs typeface="Lato"/>
                <a:sym typeface="Lato"/>
              </a:rPr>
              <a:t>                  mean=423.52857142857135</a:t>
            </a:r>
            <a:endParaRPr b="0" sz="105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skewness=0.8484500174660172, kurtosis=-0.3601419275981024)</a:t>
            </a:r>
            <a:endParaRPr sz="2011">
              <a:latin typeface="Lato"/>
              <a:ea typeface="Lato"/>
              <a:cs typeface="Lato"/>
              <a:sym typeface="Lato"/>
            </a:endParaRPr>
          </a:p>
          <a:p>
            <a:pPr indent="-337185" lvl="0" marL="457200" rtl="0" algn="just">
              <a:spcBef>
                <a:spcPts val="0"/>
              </a:spcBef>
              <a:spcAft>
                <a:spcPts val="0"/>
              </a:spcAft>
              <a:buClr>
                <a:srgbClr val="2F5496"/>
              </a:buClr>
              <a:buSzPct val="100000"/>
              <a:buFont typeface="Lato"/>
              <a:buChar char="●"/>
            </a:pPr>
            <a:r>
              <a:rPr lang="en" sz="1900">
                <a:solidFill>
                  <a:srgbClr val="2F5496"/>
                </a:solidFill>
                <a:latin typeface="Lato"/>
                <a:ea typeface="Lato"/>
                <a:cs typeface="Lato"/>
                <a:sym typeface="Lato"/>
              </a:rPr>
              <a:t>Low Level of Testing</a:t>
            </a:r>
            <a:endParaRPr sz="1900">
              <a:solidFill>
                <a:srgbClr val="2F5496"/>
              </a:solidFill>
              <a:latin typeface="Lato"/>
              <a:ea typeface="Lato"/>
              <a:cs typeface="Lato"/>
              <a:sym typeface="Lato"/>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variance=42113.09534920635, </a:t>
            </a:r>
            <a:endParaRPr sz="1161">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161">
                <a:highlight>
                  <a:srgbClr val="FFFFFF"/>
                </a:highlight>
                <a:latin typeface="Lato"/>
                <a:ea typeface="Lato"/>
                <a:cs typeface="Lato"/>
                <a:sym typeface="Lato"/>
              </a:rPr>
              <a:t>                  mean=134.64814814814815</a:t>
            </a:r>
            <a:endParaRPr b="0" sz="105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161">
                <a:highlight>
                  <a:srgbClr val="FFFFFF"/>
                </a:highlight>
                <a:latin typeface="Lato"/>
                <a:ea typeface="Lato"/>
                <a:cs typeface="Lato"/>
                <a:sym typeface="Lato"/>
              </a:rPr>
              <a:t>skewness=2.2220254534944455, kurtosis=5.33775273848898)</a:t>
            </a:r>
            <a:endParaRPr sz="1161">
              <a:highlight>
                <a:srgbClr val="FFFFFF"/>
              </a:highlight>
              <a:latin typeface="Lato"/>
              <a:ea typeface="Lato"/>
              <a:cs typeface="Lato"/>
              <a:sym typeface="Lato"/>
            </a:endParaRPr>
          </a:p>
          <a:p>
            <a:pPr indent="0" lvl="0" marL="0" rtl="0" algn="l">
              <a:spcBef>
                <a:spcPts val="0"/>
              </a:spcBef>
              <a:spcAft>
                <a:spcPts val="0"/>
              </a:spcAft>
              <a:buNone/>
            </a:pPr>
            <a:r>
              <a:t/>
            </a:r>
            <a:endParaRPr sz="1900"/>
          </a:p>
        </p:txBody>
      </p:sp>
      <p:pic>
        <p:nvPicPr>
          <p:cNvPr id="107" name="Google Shape;107;p20"/>
          <p:cNvPicPr preferRelativeResize="0"/>
          <p:nvPr/>
        </p:nvPicPr>
        <p:blipFill rotWithShape="1">
          <a:blip r:embed="rId3">
            <a:alphaModFix/>
          </a:blip>
          <a:srcRect b="0" l="5289" r="7129" t="2458"/>
          <a:stretch/>
        </p:blipFill>
        <p:spPr>
          <a:xfrm>
            <a:off x="327000" y="1361296"/>
            <a:ext cx="5030074" cy="3394879"/>
          </a:xfrm>
          <a:prstGeom prst="rect">
            <a:avLst/>
          </a:prstGeom>
          <a:noFill/>
          <a:ln>
            <a:noFill/>
          </a:ln>
        </p:spPr>
      </p:pic>
      <p:sp>
        <p:nvSpPr>
          <p:cNvPr id="108" name="Google Shape;108;p20"/>
          <p:cNvSpPr txBox="1"/>
          <p:nvPr/>
        </p:nvSpPr>
        <p:spPr>
          <a:xfrm>
            <a:off x="327000" y="96875"/>
            <a:ext cx="849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500">
                <a:solidFill>
                  <a:schemeClr val="dk1"/>
                </a:solidFill>
                <a:latin typeface="Lato"/>
                <a:ea typeface="Lato"/>
                <a:cs typeface="Lato"/>
                <a:sym typeface="Lato"/>
              </a:rPr>
              <a:t>Histogram: Deaths / 1M Population</a:t>
            </a:r>
            <a:endParaRPr sz="2400"/>
          </a:p>
        </p:txBody>
      </p:sp>
      <p:sp>
        <p:nvSpPr>
          <p:cNvPr id="109" name="Google Shape;109;p20"/>
          <p:cNvSpPr txBox="1"/>
          <p:nvPr/>
        </p:nvSpPr>
        <p:spPr>
          <a:xfrm>
            <a:off x="249175" y="569525"/>
            <a:ext cx="856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Then I divided the data into three groups based on total number of testing per million population: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High level testing, Medium level testing, and Low level testing. I then looked into more detailed distribution in each group including the mean and </a:t>
            </a:r>
            <a:r>
              <a:rPr lang="en">
                <a:latin typeface="Lato"/>
                <a:ea typeface="Lato"/>
                <a:cs typeface="Lato"/>
                <a:sym typeface="Lato"/>
              </a:rPr>
              <a:t>variance</a:t>
            </a:r>
            <a:r>
              <a:rPr lang="en">
                <a:latin typeface="Lato"/>
                <a:ea typeface="Lato"/>
                <a:cs typeface="Lato"/>
                <a:sym typeface="Lato"/>
              </a:rPr>
              <a:t> between those groups - see detail below:</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96250"/>
            <a:ext cx="8720700" cy="4947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2200">
                <a:solidFill>
                  <a:srgbClr val="2F5496"/>
                </a:solidFill>
                <a:highlight>
                  <a:srgbClr val="FFFFFF"/>
                </a:highlight>
              </a:rPr>
              <a:t>The Kruskal-Wallis Test:	</a:t>
            </a:r>
            <a:endParaRPr sz="2200">
              <a:solidFill>
                <a:srgbClr val="2F5496"/>
              </a:solidFill>
              <a:highlight>
                <a:srgbClr val="FFFFFF"/>
              </a:highlight>
            </a:endParaRPr>
          </a:p>
          <a:p>
            <a:pPr indent="0" lvl="0" marL="0" rtl="0" algn="l">
              <a:lnSpc>
                <a:spcPct val="100000"/>
              </a:lnSpc>
              <a:spcBef>
                <a:spcPts val="0"/>
              </a:spcBef>
              <a:spcAft>
                <a:spcPts val="0"/>
              </a:spcAft>
              <a:buNone/>
            </a:pPr>
            <a:r>
              <a:rPr lang="en" sz="2200">
                <a:solidFill>
                  <a:srgbClr val="2F5496"/>
                </a:solidFill>
                <a:highlight>
                  <a:srgbClr val="FFFFFF"/>
                </a:highlight>
              </a:rPr>
              <a:t>														(alpha = 0.05)</a:t>
            </a:r>
            <a:endParaRPr sz="2200">
              <a:solidFill>
                <a:srgbClr val="2F5496"/>
              </a:solidFill>
              <a:highlight>
                <a:srgbClr val="FFFFFF"/>
              </a:highlight>
            </a:endParaRPr>
          </a:p>
          <a:p>
            <a:pPr indent="0" lvl="0" marL="0" rtl="0" algn="l">
              <a:lnSpc>
                <a:spcPct val="100000"/>
              </a:lnSpc>
              <a:spcBef>
                <a:spcPts val="0"/>
              </a:spcBef>
              <a:spcAft>
                <a:spcPts val="0"/>
              </a:spcAft>
              <a:buNone/>
            </a:pPr>
            <a:r>
              <a:rPr lang="en" sz="1450">
                <a:solidFill>
                  <a:srgbClr val="000000"/>
                </a:solidFill>
                <a:highlight>
                  <a:srgbClr val="FFFFFF"/>
                </a:highlight>
                <a:latin typeface="Arial"/>
                <a:ea typeface="Arial"/>
                <a:cs typeface="Arial"/>
                <a:sym typeface="Arial"/>
              </a:rPr>
              <a:t>Based on the histogram analysis, all three groups are skewed and not normally distributed so I will have to run a non-parametric test. I decided to run a Kruskal-Wallis test because it is quite skewed and I am working with three variables</a:t>
            </a:r>
            <a:endParaRPr sz="2600">
              <a:solidFill>
                <a:srgbClr val="2F5496"/>
              </a:solidFill>
              <a:highlight>
                <a:srgbClr val="FFFFFF"/>
              </a:highlight>
            </a:endParaRPr>
          </a:p>
          <a:p>
            <a:pPr indent="0" lvl="0" marL="457200" rtl="0" algn="l">
              <a:spcBef>
                <a:spcPts val="0"/>
              </a:spcBef>
              <a:spcAft>
                <a:spcPts val="0"/>
              </a:spcAft>
              <a:buNone/>
            </a:pPr>
            <a:r>
              <a:t/>
            </a:r>
            <a:endParaRPr sz="1600">
              <a:solidFill>
                <a:schemeClr val="dk1"/>
              </a:solidFill>
              <a:highlight>
                <a:srgbClr val="FFFFFF"/>
              </a:highlight>
            </a:endParaRPr>
          </a:p>
          <a:p>
            <a:pPr indent="-314960" lvl="0" marL="457200" rtl="0" algn="l">
              <a:spcBef>
                <a:spcPts val="0"/>
              </a:spcBef>
              <a:spcAft>
                <a:spcPts val="0"/>
              </a:spcAft>
              <a:buClr>
                <a:srgbClr val="2F5496"/>
              </a:buClr>
              <a:buSzPct val="100000"/>
              <a:buChar char="●"/>
            </a:pPr>
            <a:r>
              <a:rPr lang="en" sz="1600">
                <a:solidFill>
                  <a:schemeClr val="dk1"/>
                </a:solidFill>
                <a:highlight>
                  <a:srgbClr val="FFFFFF"/>
                </a:highlight>
              </a:rPr>
              <a:t>statistic=51.62456958685288, </a:t>
            </a:r>
            <a:endParaRPr sz="1600">
              <a:solidFill>
                <a:schemeClr val="dk1"/>
              </a:solidFill>
              <a:highlight>
                <a:srgbClr val="FFFFFF"/>
              </a:highlight>
            </a:endParaRPr>
          </a:p>
          <a:p>
            <a:pPr indent="-314960" lvl="0" marL="457200" rtl="0" algn="l">
              <a:spcBef>
                <a:spcPts val="0"/>
              </a:spcBef>
              <a:spcAft>
                <a:spcPts val="0"/>
              </a:spcAft>
              <a:buClr>
                <a:srgbClr val="2F5496"/>
              </a:buClr>
              <a:buSzPct val="100000"/>
              <a:buChar char="●"/>
            </a:pPr>
            <a:r>
              <a:rPr lang="en" sz="1600">
                <a:solidFill>
                  <a:schemeClr val="dk1"/>
                </a:solidFill>
                <a:highlight>
                  <a:srgbClr val="FFFFFF"/>
                </a:highlight>
              </a:rPr>
              <a:t>pvalue=6.164064137026368e-12</a:t>
            </a:r>
            <a:endParaRPr sz="1600">
              <a:solidFill>
                <a:schemeClr val="dk1"/>
              </a:solidFill>
              <a:highlight>
                <a:srgbClr val="FFFFFF"/>
              </a:highlight>
            </a:endParaRPr>
          </a:p>
          <a:p>
            <a:pPr indent="0" lvl="0" marL="0" marR="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 sz="1400">
                <a:solidFill>
                  <a:srgbClr val="000000"/>
                </a:solidFill>
                <a:latin typeface="Arial"/>
                <a:ea typeface="Arial"/>
                <a:cs typeface="Arial"/>
                <a:sym typeface="Arial"/>
              </a:rPr>
              <a:t>Based on the Kruskal-Wallis test, the p-value (6.164e-12) obtained is below Alpha value 0.05. A statistically significant test result (P≤ 0.05) means that the test hypothesis is false or should be rejected, t</a:t>
            </a:r>
            <a:r>
              <a:rPr lang="en" sz="1400">
                <a:solidFill>
                  <a:srgbClr val="000000"/>
                </a:solidFill>
                <a:latin typeface="Arial"/>
                <a:ea typeface="Arial"/>
                <a:cs typeface="Arial"/>
                <a:sym typeface="Arial"/>
              </a:rPr>
              <a:t>herefore the null hypothesis can be rejected, and </a:t>
            </a:r>
            <a:r>
              <a:rPr lang="en" sz="1400">
                <a:solidFill>
                  <a:srgbClr val="000000"/>
                </a:solidFill>
                <a:latin typeface="Arial"/>
                <a:ea typeface="Arial"/>
                <a:cs typeface="Arial"/>
                <a:sym typeface="Arial"/>
              </a:rPr>
              <a:t>at least one group’s death rate is significantly different compare the others.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2F5496"/>
                </a:solidFill>
                <a:highlight>
                  <a:srgbClr val="FFFFFF"/>
                </a:highlight>
              </a:rPr>
              <a:t>Mann-Whitney Test:</a:t>
            </a:r>
            <a:endParaRPr sz="2200">
              <a:solidFill>
                <a:srgbClr val="2F5496"/>
              </a:solidFill>
              <a:highlight>
                <a:srgbClr val="FFFFFF"/>
              </a:highlight>
            </a:endParaRPr>
          </a:p>
          <a:p>
            <a:pPr indent="0" lvl="0" marL="0" rtl="0" algn="l">
              <a:spcBef>
                <a:spcPts val="0"/>
              </a:spcBef>
              <a:spcAft>
                <a:spcPts val="0"/>
              </a:spcAft>
              <a:buNone/>
            </a:pPr>
            <a:r>
              <a:t/>
            </a:r>
            <a:endParaRPr sz="2200">
              <a:solidFill>
                <a:srgbClr val="2F5496"/>
              </a:solidFill>
              <a:highlight>
                <a:srgbClr val="FFFFFF"/>
              </a:highlight>
            </a:endParaRPr>
          </a:p>
          <a:p>
            <a:pPr indent="0" lvl="0" marL="0" rtl="0" algn="l">
              <a:spcBef>
                <a:spcPts val="0"/>
              </a:spcBef>
              <a:spcAft>
                <a:spcPts val="0"/>
              </a:spcAft>
              <a:buNone/>
            </a:pPr>
            <a:r>
              <a:rPr lang="en" sz="1400">
                <a:solidFill>
                  <a:srgbClr val="000000"/>
                </a:solidFill>
                <a:latin typeface="Arial"/>
                <a:ea typeface="Arial"/>
                <a:cs typeface="Arial"/>
                <a:sym typeface="Arial"/>
              </a:rPr>
              <a:t>I run Mann-Whitney tests to compare each two groups, to see if any significant difference can be identified between High level/Low Level testing, High level/Medium level testing, and Medium level/Low level testing.</a:t>
            </a:r>
            <a:endParaRPr sz="1400">
              <a:solidFill>
                <a:srgbClr val="000000"/>
              </a:solidFill>
              <a:latin typeface="Arial"/>
              <a:ea typeface="Arial"/>
              <a:cs typeface="Arial"/>
              <a:sym typeface="Arial"/>
            </a:endParaRPr>
          </a:p>
          <a:p>
            <a:pPr indent="0" lvl="0" marL="0" rtl="0" algn="l">
              <a:spcBef>
                <a:spcPts val="0"/>
              </a:spcBef>
              <a:spcAft>
                <a:spcPts val="0"/>
              </a:spcAft>
              <a:buClr>
                <a:schemeClr val="dk1"/>
              </a:buClr>
              <a:buSzPct val="78571"/>
              <a:buFont typeface="Arial"/>
              <a:buNone/>
            </a:pPr>
            <a:r>
              <a:t/>
            </a:r>
            <a:endParaRPr sz="1400">
              <a:solidFill>
                <a:schemeClr val="dk1"/>
              </a:solidFill>
              <a:highlight>
                <a:srgbClr val="FFFFFF"/>
              </a:highlight>
            </a:endParaRPr>
          </a:p>
          <a:p>
            <a:pPr indent="-314960" lvl="0" marL="457200" rtl="0" algn="l">
              <a:spcBef>
                <a:spcPts val="0"/>
              </a:spcBef>
              <a:spcAft>
                <a:spcPts val="0"/>
              </a:spcAft>
              <a:buClr>
                <a:srgbClr val="2F5496"/>
              </a:buClr>
              <a:buSzPct val="100000"/>
              <a:buChar char="●"/>
            </a:pPr>
            <a:r>
              <a:rPr lang="en" sz="1600">
                <a:solidFill>
                  <a:schemeClr val="dk1"/>
                </a:solidFill>
                <a:highlight>
                  <a:srgbClr val="FFFFFF"/>
                </a:highlight>
              </a:rPr>
              <a:t>x=High_test, y=Low_test[(statistic=77262.0, pvalue=0.0002717639625187274)</a:t>
            </a:r>
            <a:endParaRPr sz="1600">
              <a:solidFill>
                <a:schemeClr val="dk1"/>
              </a:solidFill>
              <a:highlight>
                <a:srgbClr val="FFFFFF"/>
              </a:highlight>
            </a:endParaRPr>
          </a:p>
          <a:p>
            <a:pPr indent="-314960" lvl="0" marL="457200" rtl="0" algn="l">
              <a:spcBef>
                <a:spcPts val="0"/>
              </a:spcBef>
              <a:spcAft>
                <a:spcPts val="0"/>
              </a:spcAft>
              <a:buClr>
                <a:srgbClr val="2F5496"/>
              </a:buClr>
              <a:buSzPct val="100000"/>
              <a:buChar char="●"/>
            </a:pPr>
            <a:r>
              <a:rPr lang="en" sz="1600">
                <a:solidFill>
                  <a:schemeClr val="dk1"/>
                </a:solidFill>
                <a:highlight>
                  <a:srgbClr val="FFFFFF"/>
                </a:highlight>
              </a:rPr>
              <a:t>x=High_test, y=Medium_test[(statistic=43979.5, pvalue=0.490508458893215)</a:t>
            </a:r>
            <a:endParaRPr sz="1600">
              <a:solidFill>
                <a:schemeClr val="dk1"/>
              </a:solidFill>
              <a:highlight>
                <a:srgbClr val="FFFFFF"/>
              </a:highlight>
            </a:endParaRPr>
          </a:p>
          <a:p>
            <a:pPr indent="-314960" lvl="0" marL="457200" rtl="0" algn="l">
              <a:spcBef>
                <a:spcPts val="0"/>
              </a:spcBef>
              <a:spcAft>
                <a:spcPts val="0"/>
              </a:spcAft>
              <a:buClr>
                <a:srgbClr val="2F5496"/>
              </a:buClr>
              <a:buSzPct val="100000"/>
              <a:buChar char="●"/>
            </a:pPr>
            <a:r>
              <a:rPr lang="en" sz="1600">
                <a:solidFill>
                  <a:schemeClr val="dk1"/>
                </a:solidFill>
                <a:highlight>
                  <a:srgbClr val="FFFFFF"/>
                </a:highlight>
              </a:rPr>
              <a:t>x=Medium_test, y=Low_test[(statistic=49199.5, pvalue=0.0006665303742629587)</a:t>
            </a:r>
            <a:endParaRPr sz="1600">
              <a:solidFill>
                <a:schemeClr val="dk1"/>
              </a:solidFill>
              <a:highlight>
                <a:srgbClr val="FFFFFF"/>
              </a:highlight>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Again, looking at the p value, both High/Low level testing and Medium/Low level testing had a value below 0.05, where the High/Medium level testing had a value significantly above 0.05. This further indicated that there is a significant difference between H/M level testing against L level testings, with no significant difference identified between High/ Medium level testing groups.</a:t>
            </a:r>
            <a:endParaRPr sz="16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