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7" roundtripDataSignature="AMtx7mh84bXutUfaIjKaTGA60MyaUAFE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CA87D6-61F7-46D1-ADA6-C395FE16DF56}">
  <a:tblStyle styleId="{C9CA87D6-61F7-46D1-ADA6-C395FE16DF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customschemas.google.com/relationships/presentationmetadata" Target="meta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behind the minikube emojis 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edb46c9bd_1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edb46c9bd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edb46c9b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8edb46c9bd_0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edb46c9bd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way to measure is, when a cluster is Actually usable by the user.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shows </a:t>
            </a:r>
            <a:r>
              <a:rPr lang="en-US"/>
              <a:t>comparison</a:t>
            </a:r>
            <a:r>
              <a:rPr lang="en-US"/>
              <a:t> between k3d and minikube and kind. as you see for kind cluster to be usable u need to wait more than 60 seconds.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You might have seen time sleeps in the scripts that use kind.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minikube verifies and waits for a few components to be ready before exiting. (can be overridied by --wait=false or you can make minikube wait for all of the components by specifying --wait=all)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8edb46c9bd_1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edb46c9b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Most reacted issue in minikube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8edb46c9bd_0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edb46c9bd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but first coffee? … no yes…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8edb46c9bd_2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edb46c9b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we wanted to know how much a PR would affect the performance.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we certainly didn’t wanna accept a PR that made minikube slower ! but also we didnt wanna merge a PR that claimed makes minikbue faster but added too much complexity or technical debt.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we had PRs that did some crazy hard to maintain </a:t>
            </a:r>
            <a:r>
              <a:rPr lang="en-US"/>
              <a:t>parallelization</a:t>
            </a:r>
            <a:r>
              <a:rPr lang="en-US"/>
              <a:t> that we thought it would make minikube faster but the performance bot proved it didnt !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8edb46c9bd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edb46c9b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 slowjam we could see exactly which function in the stack trace is taking longer.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was another part of collecting metrics and analyzing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remebeber we are talking about minikube taking 2.5 minutes to start and wanna make under it 30 seconds.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8edb46c9bd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edb46c9bd_2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edb46c9bd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are two big ones, and also tons of other small thing that all added up to significant numbers.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edb46c9bd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most obvious was instead of creating a VM, create something more light-weight.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8edb46c9bd_2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edb46c9bd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I joined minikube team as my second big task I picked up delivering VM-Free minikube. and I spend time studying why someone has not already done it ? why there is a project called kind and it is not a driver of minikube?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the answer is, when we tried to do that the container exits.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spent a lot of time studying kind’s code to see what that we are not, and I couldn’t find anything we were not doing or anything I could reusse. infact minikube was already dong all of those things plus more…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more features like more container-runtimes, more features such as docker-env, loadbalancer, service , corp certs, ….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quite frannkly I was discourged by some pople, that it is not possible to do this in minikube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but I am a presistant kurdish guy ! I dont give up 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I found out the reason that container exists, is systemd can run in a container normally 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8edb46c9bd_2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edb46c9b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</a:rPr>
              <a:t>Where I mention I work on minikube in conferneces or tech meetings, the first thing I usually hear is how much they love the emojis !</a:t>
            </a:r>
            <a:endParaRPr sz="2400">
              <a:solidFill>
                <a:srgbClr val="262626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</a:rPr>
              <a:t>I am a witness of hard work of these names behind minikube emojis.</a:t>
            </a:r>
            <a:endParaRPr sz="2400">
              <a:solidFill>
                <a:srgbClr val="262626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 sz="2400">
                <a:solidFill>
                  <a:srgbClr val="262626"/>
                </a:solidFill>
              </a:rPr>
              <a:t>3.3M Github downloads </a:t>
            </a:r>
            <a:endParaRPr sz="2400">
              <a:solidFill>
                <a:srgbClr val="262626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 sz="2400">
                <a:solidFill>
                  <a:srgbClr val="262626"/>
                </a:solidFill>
              </a:rPr>
              <a:t>527 Contributors</a:t>
            </a:r>
            <a:endParaRPr sz="2400">
              <a:solidFill>
                <a:srgbClr val="262626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 sz="2400">
                <a:solidFill>
                  <a:srgbClr val="262626"/>
                </a:solidFill>
              </a:rPr>
              <a:t>97 Releases</a:t>
            </a:r>
            <a:endParaRPr sz="2400">
              <a:solidFill>
                <a:srgbClr val="262626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 sz="2400">
                <a:solidFill>
                  <a:srgbClr val="262626"/>
                </a:solidFill>
              </a:rPr>
              <a:t>18.8K stars</a:t>
            </a:r>
            <a:endParaRPr/>
          </a:p>
        </p:txBody>
      </p:sp>
      <p:sp>
        <p:nvSpPr>
          <p:cNvPr id="94" name="Google Shape;94;g8edb46c9bd_0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edb46c9bd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now the question becomes </a:t>
            </a:r>
            <a:r>
              <a:rPr lang="en-US"/>
              <a:t>simpler</a:t>
            </a:r>
            <a:r>
              <a:rPr lang="en-US"/>
              <a:t> ! and there was a tech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Kind has solved this by adding an entrypioint to their ubuntu image 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8edb46c9bd_2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edb46c9bd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answer was, in expremenal version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we released an experiment docker driver on Christams.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8edb46c9bd_2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edb46c9bd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8edb46c9bd_2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edb46c9bd_2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edb46c9bd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and thats how minikube docker driver became GA !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edb46c9bd_2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edb46c9bd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 analyze using slowjam and performance bot showed we need to make invest in preloading the images.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example in kind they backe the image with the kubernetes images loaded into them, and for each version of you need an image.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but minikube had a different model. remember we had to support all other drivers and not make minikube code Special just for docker driver.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edb46c9bd_2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edb46c9bd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edb46c9b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1 Allowed us 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use the same approach for both VM and ISO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making base images smaller and more reusable.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8edb46c9bd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edb46c9bd_2_1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edb46c9bd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edb46c9bd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8edb46c9bd_1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edb46c9bd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8edb46c9bd_1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cecd95ea1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8cecd95ea1_1_1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edb46c9bd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8edb46c9bd_1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edb46c9bd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8edb46c9bd_1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cecd95ea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Most reacted issue in minikube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8cecd95ea1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8edb46c9bd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8edb46c9bd_1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edb46c9bd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8edb46c9bd_1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8cecd95ea1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8cecd95ea1_1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8edb46c9bd_2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8edb46c9bd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edb46c9bd_2_1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edb46c9bd_2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8edb46c9bd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minikube has a huge user base, we have 3.3 million download on github. … and our users have different platforms and different needs.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add to this chart users from all over the world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arm64 users deploy minikube to raspberry pi</a:t>
            </a:r>
            <a:endParaRPr/>
          </a:p>
        </p:txBody>
      </p:sp>
      <p:sp>
        <p:nvSpPr>
          <p:cNvPr id="360" name="Google Shape;360;g8edb46c9bd_2_1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8ee8e084d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8ee8e084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edb46c9b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Probably you already know about minikube features.</a:t>
            </a:r>
            <a:endParaRPr/>
          </a:p>
        </p:txBody>
      </p:sp>
      <p:sp>
        <p:nvSpPr>
          <p:cNvPr id="109" name="Google Shape;109;g8edb46c9bd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8cecd95ea1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8cecd95ea1_1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cecd95ea1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test all kind of things in our </a:t>
            </a:r>
            <a:r>
              <a:rPr lang="en-US"/>
              <a:t>integration</a:t>
            </a:r>
            <a:r>
              <a:rPr lang="en-US"/>
              <a:t> tests, like we test all </a:t>
            </a:r>
            <a:r>
              <a:rPr lang="en-US"/>
              <a:t>functionalities</a:t>
            </a:r>
            <a:r>
              <a:rPr lang="en-US"/>
              <a:t>, Airplane Mode, Proxy Environment, Corp Environment, Tessting Upgrading minikube, ...all kind of things.</a:t>
            </a:r>
            <a:endParaRPr/>
          </a:p>
        </p:txBody>
      </p:sp>
      <p:sp>
        <p:nvSpPr>
          <p:cNvPr id="395" name="Google Shape;395;g8cecd95ea1_1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cecd95ea1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8cecd95ea1_1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edb46c9bd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8edb46c9bd_1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edb46c9bd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8edb46c9bd_1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8cecd95ea1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issue </a:t>
            </a:r>
            <a:r>
              <a:rPr lang="en-US"/>
              <a:t>templates</a:t>
            </a:r>
            <a:r>
              <a:rPr lang="en-US"/>
              <a:t> in multiple language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minikube UI lanuage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rohit will demo how to add translations to minikube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8cecd95ea1_1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cecd95ea1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8cecd95ea1_1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8cecd95ea1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8cecd95ea1_1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cecd95ea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listened to Q1 </a:t>
            </a:r>
            <a:r>
              <a:rPr lang="en-US"/>
              <a:t>Survives</a:t>
            </a:r>
            <a:r>
              <a:rPr lang="en-US"/>
              <a:t>, request for improving multi-node and vm-free was top requests from the 2020 Q1 survey.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that Q2 Survey we were </a:t>
            </a:r>
            <a:r>
              <a:rPr lang="en-US"/>
              <a:t>successful</a:t>
            </a:r>
            <a:r>
              <a:rPr lang="en-US"/>
              <a:t> to </a:t>
            </a:r>
            <a:r>
              <a:rPr lang="en-US"/>
              <a:t>deliver</a:t>
            </a:r>
            <a:r>
              <a:rPr lang="en-US"/>
              <a:t> the Q1 requests. </a:t>
            </a:r>
            <a:endParaRPr/>
          </a:p>
        </p:txBody>
      </p:sp>
      <p:sp>
        <p:nvSpPr>
          <p:cNvPr id="441" name="Google Shape;441;g8cecd95ea1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cecd95ea1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8cecd95ea1_1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edb46c9bd_2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edb46c9bd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8edb46c9b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Most reacted issue in minikube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8edb46c9bd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cecd95ea1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8cecd95ea1_1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edb46c9bd_2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edb46c9bd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those are big annoucements I just made let’s take a deeper look at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but before that, we first need to undrestand what minikube supports and who are the users of minikube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cecd95ea1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minikube has a huge user base, we have 3.3 million download on github. … and our users have different platforms and different needs.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add to this chart users from all over the world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arm64 users deploy minikube to </a:t>
            </a:r>
            <a:r>
              <a:rPr lang="en-US"/>
              <a:t>raspberry pi</a:t>
            </a:r>
            <a:endParaRPr/>
          </a:p>
        </p:txBody>
      </p:sp>
      <p:sp>
        <p:nvSpPr>
          <p:cNvPr id="132" name="Google Shape;132;g8cecd95ea1_1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edb46c9bd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  <p:sp>
        <p:nvSpPr>
          <p:cNvPr id="155" name="Google Shape;155;g8edb46c9bd_1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bg>
      <p:bgPr>
        <a:solidFill>
          <a:schemeClr val="accen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2" name="Google Shape;1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4" name="Google Shape;1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chemeClr val="accen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6" name="Google Shape;1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hyperlink" Target="https://github.com/tstromberg/time-to-k8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hyperlink" Target="https://github.com/priyawadhwa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github.com/google/slowjam" TargetMode="External"/><Relationship Id="rId4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s.redhat.com/blog/2014/05/05/running-systemd-within-docker-container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kubernetes/minikube/tree/master/hack/preload-image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minikube.sigs.k8s.io/docs/handbook/addons/gcp-auth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inikube.sigs.k8s.io/docs/handbook/pushing/" TargetMode="External"/><Relationship Id="rId4" Type="http://schemas.openxmlformats.org/officeDocument/2006/relationships/hyperlink" Target="https://minikube.sigs.k8s.io/docs/handbook/accessing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storage.googleapis.com/minikube-builds/logs/8817/Docker_Linux.txt" TargetMode="External"/><Relationship Id="rId4" Type="http://schemas.openxmlformats.org/officeDocument/2006/relationships/hyperlink" Target="https://storage.googleapis.com/minikube-builds/logs/8817/b9c2182/Docker_Linux.html" TargetMode="External"/><Relationship Id="rId5" Type="http://schemas.openxmlformats.org/officeDocument/2006/relationships/hyperlink" Target="https://github.com/medyagh/gopogh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github.com/marketplace/actions/setup-minikube" TargetMode="External"/><Relationship Id="rId4" Type="http://schemas.openxmlformats.org/officeDocument/2006/relationships/hyperlink" Target="https://github.com/marketplace/actions/setup-minikube" TargetMode="External"/><Relationship Id="rId5" Type="http://schemas.openxmlformats.org/officeDocument/2006/relationships/image" Target="../media/image1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minikube.sigs.k8s.io/docs/contrib/triage/" TargetMode="External"/><Relationship Id="rId4" Type="http://schemas.openxmlformats.org/officeDocument/2006/relationships/hyperlink" Target="https://minikube.sigs.k8s.io/docs/contrib/triage/" TargetMode="External"/><Relationship Id="rId5" Type="http://schemas.openxmlformats.org/officeDocument/2006/relationships/image" Target="../media/image28.png"/></Relationships>
</file>

<file path=ppt/slides/_rels/slide47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GoogleContainerTools/gcp-auth-webhook" TargetMode="External"/><Relationship Id="rId10" Type="http://schemas.openxmlformats.org/officeDocument/2006/relationships/hyperlink" Target="https://github.com/medyagh/gopogh" TargetMode="External"/><Relationship Id="rId13" Type="http://schemas.openxmlformats.org/officeDocument/2006/relationships/hyperlink" Target="https://kubernetes.slack.com/messages/C1F5CT6Q1" TargetMode="External"/><Relationship Id="rId12" Type="http://schemas.openxmlformats.org/officeDocument/2006/relationships/hyperlink" Target="https://github.com/GoogleContainerTools/gcp-auth-webhook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github.com/marketplace/actions/setup-minikube" TargetMode="External"/><Relationship Id="rId4" Type="http://schemas.openxmlformats.org/officeDocument/2006/relationships/hyperlink" Target="https://github.com/marketplace/actions/setup-minikube" TargetMode="External"/><Relationship Id="rId9" Type="http://schemas.openxmlformats.org/officeDocument/2006/relationships/hyperlink" Target="https://github.com/medyagh/gopogh" TargetMode="External"/><Relationship Id="rId5" Type="http://schemas.openxmlformats.org/officeDocument/2006/relationships/hyperlink" Target="https://github.com/google/slowjam" TargetMode="External"/><Relationship Id="rId6" Type="http://schemas.openxmlformats.org/officeDocument/2006/relationships/hyperlink" Target="https://github.com/google/slowjam" TargetMode="External"/><Relationship Id="rId7" Type="http://schemas.openxmlformats.org/officeDocument/2006/relationships/hyperlink" Target="https://github.com/google/triage-party" TargetMode="External"/><Relationship Id="rId8" Type="http://schemas.openxmlformats.org/officeDocument/2006/relationships/hyperlink" Target="https://github.com/google/triage-party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minikube.sigs.k8s.io/docs/contrib/roadmap/" TargetMode="External"/><Relationship Id="rId4" Type="http://schemas.openxmlformats.org/officeDocument/2006/relationships/hyperlink" Target="https://minikube.sigs.k8s.io/docs/contrib/roadmap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minikube.sigs.k8s.io/docs/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559904" y="315009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br>
              <a:rPr i="1" lang="en-US" sz="3400">
                <a:solidFill>
                  <a:schemeClr val="lt1"/>
                </a:solidFill>
              </a:rPr>
            </a:br>
            <a:br>
              <a:rPr i="1" lang="en-US" sz="3400">
                <a:solidFill>
                  <a:schemeClr val="lt1"/>
                </a:solidFill>
              </a:rPr>
            </a:br>
            <a:r>
              <a:rPr i="1" lang="en-US" sz="3400">
                <a:solidFill>
                  <a:schemeClr val="lt1"/>
                </a:solidFill>
              </a:rPr>
              <a:t>Medya Ghazizadeh - Google</a:t>
            </a:r>
            <a:endParaRPr i="1" sz="34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i="1" lang="en-US" sz="3400">
                <a:solidFill>
                  <a:schemeClr val="lt1"/>
                </a:solidFill>
              </a:rPr>
              <a:t>Rohit Anand - NEC</a:t>
            </a:r>
            <a:endParaRPr i="1" sz="3400">
              <a:solidFill>
                <a:schemeClr val="lt1"/>
              </a:solidFill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559900" y="1275357"/>
            <a:ext cx="10618200" cy="21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b="1" lang="en-US" sz="8000">
                <a:solidFill>
                  <a:schemeClr val="lt1"/>
                </a:solidFill>
              </a:rPr>
              <a:t>minikube</a:t>
            </a:r>
            <a:br>
              <a:rPr b="1" lang="en-US" sz="8000">
                <a:solidFill>
                  <a:schemeClr val="lt1"/>
                </a:solidFill>
              </a:rPr>
            </a:br>
            <a:r>
              <a:rPr b="1" lang="en-US" sz="8000">
                <a:solidFill>
                  <a:schemeClr val="lt1"/>
                </a:solidFill>
              </a:rPr>
              <a:t>deep dive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g8edb46c9bd_1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325" y="936875"/>
            <a:ext cx="10276627" cy="57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edb46c9bd_0_102"/>
          <p:cNvSpPr txBox="1"/>
          <p:nvPr/>
        </p:nvSpPr>
        <p:spPr>
          <a:xfrm>
            <a:off x="838200" y="1633900"/>
            <a:ext cx="10515600" cy="38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62626"/>
                </a:solidFill>
              </a:rPr>
              <a:t>once upon a time (last year)</a:t>
            </a:r>
            <a:endParaRPr sz="1900">
              <a:solidFill>
                <a:srgbClr val="262626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62626"/>
                </a:solidFill>
              </a:rPr>
              <a:t>hyperkit driver minikube </a:t>
            </a:r>
            <a:r>
              <a:rPr lang="en-US" sz="2300">
                <a:solidFill>
                  <a:srgbClr val="262626"/>
                </a:solidFill>
              </a:rPr>
              <a:t>took </a:t>
            </a:r>
            <a:r>
              <a:rPr lang="en-US" sz="2300">
                <a:solidFill>
                  <a:srgbClr val="FF0000"/>
                </a:solidFill>
              </a:rPr>
              <a:t>2m35.</a:t>
            </a:r>
            <a:r>
              <a:rPr lang="en-US" sz="2300">
                <a:solidFill>
                  <a:srgbClr val="FF0000"/>
                </a:solidFill>
              </a:rPr>
              <a:t>07</a:t>
            </a:r>
            <a:r>
              <a:rPr lang="en-US" sz="2300">
                <a:solidFill>
                  <a:srgbClr val="FF0000"/>
                </a:solidFill>
              </a:rPr>
              <a:t>2s</a:t>
            </a:r>
            <a:br>
              <a:rPr lang="en-US" sz="1900">
                <a:solidFill>
                  <a:srgbClr val="FF0000"/>
                </a:solidFill>
              </a:rPr>
            </a:br>
            <a:r>
              <a:rPr lang="en-US" sz="1900">
                <a:solidFill>
                  <a:srgbClr val="262626"/>
                </a:solidFill>
              </a:rPr>
              <a:t>to start. same driver </a:t>
            </a:r>
            <a:r>
              <a:rPr lang="en-US" sz="2400">
                <a:solidFill>
                  <a:srgbClr val="262626"/>
                </a:solidFill>
              </a:rPr>
              <a:t>now takes </a:t>
            </a:r>
            <a:r>
              <a:rPr b="1" lang="en-US" sz="2400">
                <a:solidFill>
                  <a:srgbClr val="00FF00"/>
                </a:solidFill>
              </a:rPr>
              <a:t>35s </a:t>
            </a:r>
            <a:endParaRPr b="1" sz="2400">
              <a:solidFill>
                <a:srgbClr val="00FF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62626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62626"/>
                </a:solidFill>
              </a:rPr>
              <a:t>and with the new docker driver on linux</a:t>
            </a:r>
            <a:br>
              <a:rPr lang="en-US" sz="1900">
                <a:solidFill>
                  <a:srgbClr val="262626"/>
                </a:solidFill>
              </a:rPr>
            </a:br>
            <a:r>
              <a:rPr lang="en-US" sz="1900">
                <a:solidFill>
                  <a:srgbClr val="262626"/>
                </a:solidFill>
              </a:rPr>
              <a:t>it can be a fast as </a:t>
            </a:r>
            <a:r>
              <a:rPr lang="en-US" sz="1900">
                <a:solidFill>
                  <a:srgbClr val="00FF00"/>
                </a:solidFill>
              </a:rPr>
              <a:t>21</a:t>
            </a:r>
            <a:r>
              <a:rPr lang="en-US" sz="1900">
                <a:solidFill>
                  <a:srgbClr val="262626"/>
                </a:solidFill>
              </a:rPr>
              <a:t> seconds (%86 faster)</a:t>
            </a:r>
            <a:br>
              <a:rPr lang="en-US" sz="1900">
                <a:solidFill>
                  <a:srgbClr val="262626"/>
                </a:solidFill>
              </a:rPr>
            </a:br>
            <a:endParaRPr sz="2400">
              <a:solidFill>
                <a:srgbClr val="262626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3C47D"/>
                </a:solidFill>
              </a:rPr>
              <a:t>** </a:t>
            </a:r>
            <a:r>
              <a:rPr lang="en-US" sz="1200">
                <a:solidFill>
                  <a:srgbClr val="93C47D"/>
                </a:solidFill>
              </a:rPr>
              <a:t>macbook pro 2.8 GHz Quad-Core Intel Core i7</a:t>
            </a:r>
            <a:br>
              <a:rPr lang="en-US" sz="1200">
                <a:solidFill>
                  <a:srgbClr val="93C47D"/>
                </a:solidFill>
              </a:rPr>
            </a:br>
            <a:r>
              <a:rPr lang="en-US" sz="1200">
                <a:solidFill>
                  <a:srgbClr val="93C47D"/>
                </a:solidFill>
              </a:rPr>
              <a:t>** </a:t>
            </a:r>
            <a:r>
              <a:rPr lang="en-US" sz="1200">
                <a:solidFill>
                  <a:srgbClr val="93C47D"/>
                </a:solidFill>
              </a:rPr>
              <a:t>does not</a:t>
            </a:r>
            <a:r>
              <a:rPr lang="en-US" sz="1200">
                <a:solidFill>
                  <a:srgbClr val="93C47D"/>
                </a:solidFill>
              </a:rPr>
              <a:t> include the first time download images time</a:t>
            </a:r>
            <a:endParaRPr sz="1200">
              <a:solidFill>
                <a:srgbClr val="93C47D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</p:txBody>
      </p:sp>
      <p:sp>
        <p:nvSpPr>
          <p:cNvPr id="187" name="Google Shape;187;g8edb46c9bd_0_102"/>
          <p:cNvSpPr txBox="1"/>
          <p:nvPr/>
        </p:nvSpPr>
        <p:spPr>
          <a:xfrm>
            <a:off x="403682" y="-17329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86% </a:t>
            </a:r>
            <a:r>
              <a:rPr b="1" lang="en-US" sz="4000">
                <a:solidFill>
                  <a:schemeClr val="lt1"/>
                </a:solidFill>
              </a:rPr>
              <a:t>Faster Start </a:t>
            </a:r>
            <a:endParaRPr/>
          </a:p>
        </p:txBody>
      </p:sp>
      <p:pic>
        <p:nvPicPr>
          <p:cNvPr id="188" name="Google Shape;188;g8edb46c9bd_0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9563" y="1456550"/>
            <a:ext cx="572452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edb46c9bd_1_17"/>
          <p:cNvSpPr txBox="1"/>
          <p:nvPr/>
        </p:nvSpPr>
        <p:spPr>
          <a:xfrm>
            <a:off x="403682" y="-17329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The Actual time cluster is usable</a:t>
            </a:r>
            <a:endParaRPr b="1" sz="4000">
              <a:solidFill>
                <a:schemeClr val="lt1"/>
              </a:solidFill>
            </a:endParaRPr>
          </a:p>
        </p:txBody>
      </p:sp>
      <p:sp>
        <p:nvSpPr>
          <p:cNvPr id="194" name="Google Shape;194;g8edb46c9bd_1_17"/>
          <p:cNvSpPr txBox="1"/>
          <p:nvPr/>
        </p:nvSpPr>
        <p:spPr>
          <a:xfrm>
            <a:off x="838200" y="1621825"/>
            <a:ext cx="10515600" cy="38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</p:txBody>
      </p:sp>
      <p:pic>
        <p:nvPicPr>
          <p:cNvPr id="195" name="Google Shape;195;g8edb46c9bd_1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050" y="1474175"/>
            <a:ext cx="7825850" cy="42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8edb46c9bd_1_17"/>
          <p:cNvSpPr txBox="1"/>
          <p:nvPr/>
        </p:nvSpPr>
        <p:spPr>
          <a:xfrm>
            <a:off x="280575" y="1555875"/>
            <a:ext cx="3124500" cy="36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 was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aggregated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across 113 runs using automated tools.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k3d forks the kubernetes code, to replace etcd.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8edb46c9bd_1_17"/>
          <p:cNvSpPr txBox="1"/>
          <p:nvPr/>
        </p:nvSpPr>
        <p:spPr>
          <a:xfrm>
            <a:off x="4544450" y="5825175"/>
            <a:ext cx="69201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Scripts that was used to generate data is available at </a:t>
            </a:r>
            <a:r>
              <a:rPr lang="en-US" sz="1100" u="sng">
                <a:solidFill>
                  <a:schemeClr val="hlink"/>
                </a:solidFill>
                <a:hlinkClick r:id="rId4"/>
              </a:rPr>
              <a:t>https://github.com/tstromberg/time-to-k8s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edb46c9bd_0_121"/>
          <p:cNvSpPr txBox="1"/>
          <p:nvPr/>
        </p:nvSpPr>
        <p:spPr>
          <a:xfrm>
            <a:off x="1442325" y="3108850"/>
            <a:ext cx="9223200" cy="28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</a:rPr>
              <a:t>How did minikube go from</a:t>
            </a:r>
            <a:endParaRPr b="1" sz="4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FF0000"/>
                </a:solidFill>
              </a:rPr>
              <a:t>2m35s minute </a:t>
            </a:r>
            <a:r>
              <a:rPr b="1" lang="en-US" sz="4400">
                <a:solidFill>
                  <a:schemeClr val="lt1"/>
                </a:solidFill>
              </a:rPr>
              <a:t>to </a:t>
            </a:r>
            <a:r>
              <a:rPr b="1" lang="en-US" sz="4400">
                <a:solidFill>
                  <a:srgbClr val="00FF00"/>
                </a:solidFill>
              </a:rPr>
              <a:t>21 seconds</a:t>
            </a:r>
            <a:r>
              <a:rPr b="1" lang="en-US" sz="4400">
                <a:solidFill>
                  <a:schemeClr val="dk1"/>
                </a:solidFill>
              </a:rPr>
              <a:t> </a:t>
            </a:r>
            <a:r>
              <a:rPr b="1" lang="en-US" sz="4400">
                <a:solidFill>
                  <a:schemeClr val="lt1"/>
                </a:solidFill>
              </a:rPr>
              <a:t>?</a:t>
            </a:r>
            <a:endParaRPr b="1" sz="4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edb46c9bd_2_35"/>
          <p:cNvSpPr txBox="1"/>
          <p:nvPr/>
        </p:nvSpPr>
        <p:spPr>
          <a:xfrm>
            <a:off x="806750" y="3181000"/>
            <a:ext cx="93213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</a:rPr>
              <a:t>Step 1: Collect metrics</a:t>
            </a:r>
            <a:endParaRPr b="1" sz="4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edb46c9bd_0_33"/>
          <p:cNvSpPr txBox="1"/>
          <p:nvPr/>
        </p:nvSpPr>
        <p:spPr>
          <a:xfrm>
            <a:off x="403682" y="-17329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Performance Bot PR commet</a:t>
            </a:r>
            <a:endParaRPr/>
          </a:p>
        </p:txBody>
      </p:sp>
      <p:pic>
        <p:nvPicPr>
          <p:cNvPr id="213" name="Google Shape;213;g8edb46c9bd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8578" y="-1"/>
            <a:ext cx="968572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8edb46c9bd_0_33"/>
          <p:cNvSpPr txBox="1"/>
          <p:nvPr/>
        </p:nvSpPr>
        <p:spPr>
          <a:xfrm>
            <a:off x="293475" y="1374700"/>
            <a:ext cx="2255100" cy="17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Github bot to analyze PR’s </a:t>
            </a:r>
            <a:r>
              <a:rPr lang="en-US" sz="2400"/>
              <a:t>performance</a:t>
            </a:r>
            <a:r>
              <a:rPr lang="en-US" sz="2400"/>
              <a:t> difference.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by</a:t>
            </a:r>
            <a:r>
              <a:rPr lang="en-US" sz="2400"/>
              <a:t>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Priya Wadhwa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edb46c9bd_0_45"/>
          <p:cNvSpPr txBox="1"/>
          <p:nvPr/>
        </p:nvSpPr>
        <p:spPr>
          <a:xfrm>
            <a:off x="403682" y="-17329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FFFFFF"/>
                </a:solidFill>
              </a:rPr>
              <a:t>Slowjam: Visualize stack trace 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220" name="Google Shape;220;g8edb46c9bd_0_45"/>
          <p:cNvSpPr txBox="1"/>
          <p:nvPr/>
        </p:nvSpPr>
        <p:spPr>
          <a:xfrm>
            <a:off x="3892375" y="5730450"/>
            <a:ext cx="48867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Slowjam by Thomas Stromberg</a:t>
            </a:r>
            <a:endParaRPr sz="2400"/>
          </a:p>
        </p:txBody>
      </p:sp>
      <p:pic>
        <p:nvPicPr>
          <p:cNvPr id="221" name="Google Shape;221;g8edb46c9bd_0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4225" y="1420900"/>
            <a:ext cx="9323549" cy="41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edb46c9bd_2_50"/>
          <p:cNvSpPr txBox="1"/>
          <p:nvPr/>
        </p:nvSpPr>
        <p:spPr>
          <a:xfrm>
            <a:off x="1250900" y="1261875"/>
            <a:ext cx="6660600" cy="42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8edb46c9bd_2_50"/>
          <p:cNvSpPr txBox="1"/>
          <p:nvPr/>
        </p:nvSpPr>
        <p:spPr>
          <a:xfrm>
            <a:off x="899775" y="1261875"/>
            <a:ext cx="7242000" cy="45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Big Targets for </a:t>
            </a:r>
            <a:r>
              <a:rPr lang="en-US" sz="3000">
                <a:solidFill>
                  <a:srgbClr val="FFFFFF"/>
                </a:solidFill>
              </a:rPr>
              <a:t>optimization</a:t>
            </a:r>
            <a:br>
              <a:rPr lang="en-US" sz="3000">
                <a:solidFill>
                  <a:srgbClr val="FFFFFF"/>
                </a:solidFill>
              </a:rPr>
            </a:br>
            <a:endParaRPr sz="3000">
              <a:solidFill>
                <a:srgbClr val="FFFFFF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</a:pPr>
            <a:r>
              <a:rPr lang="en-US" sz="3000">
                <a:solidFill>
                  <a:srgbClr val="FFFFFF"/>
                </a:solidFill>
              </a:rPr>
              <a:t>Creating VM</a:t>
            </a:r>
            <a:br>
              <a:rPr lang="en-US" sz="3000">
                <a:solidFill>
                  <a:srgbClr val="FFFFFF"/>
                </a:solidFill>
              </a:rPr>
            </a:br>
            <a:endParaRPr sz="3000">
              <a:solidFill>
                <a:srgbClr val="FFFFFF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</a:pPr>
            <a:r>
              <a:rPr lang="en-US" sz="3000">
                <a:solidFill>
                  <a:srgbClr val="FFFFFF"/>
                </a:solidFill>
              </a:rPr>
              <a:t>Loading kubernetes Images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edb46c9bd_2_14"/>
          <p:cNvSpPr txBox="1"/>
          <p:nvPr/>
        </p:nvSpPr>
        <p:spPr>
          <a:xfrm>
            <a:off x="403682" y="-17329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VM-Free Request 2016</a:t>
            </a:r>
            <a:endParaRPr/>
          </a:p>
        </p:txBody>
      </p:sp>
      <p:sp>
        <p:nvSpPr>
          <p:cNvPr id="233" name="Google Shape;233;g8edb46c9bd_2_14"/>
          <p:cNvSpPr txBox="1"/>
          <p:nvPr/>
        </p:nvSpPr>
        <p:spPr>
          <a:xfrm>
            <a:off x="838200" y="2014900"/>
            <a:ext cx="10515600" cy="38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</a:endParaRPr>
          </a:p>
          <a:p>
            <a:pPr indent="-3746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●"/>
            </a:pPr>
            <a:r>
              <a:rPr lang="en-US" sz="2300">
                <a:solidFill>
                  <a:srgbClr val="FFFFFF"/>
                </a:solidFill>
              </a:rPr>
              <a:t>one of the oldest feature requests of minikube (June, 2016)</a:t>
            </a:r>
            <a:endParaRPr sz="23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</a:endParaRPr>
          </a:p>
        </p:txBody>
      </p:sp>
      <p:pic>
        <p:nvPicPr>
          <p:cNvPr id="234" name="Google Shape;234;g8edb46c9bd_2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775" y="2181570"/>
            <a:ext cx="4062949" cy="7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edb46c9bd_2_57"/>
          <p:cNvSpPr txBox="1"/>
          <p:nvPr/>
        </p:nvSpPr>
        <p:spPr>
          <a:xfrm>
            <a:off x="403682" y="-17329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VM-Free Design </a:t>
            </a:r>
            <a:endParaRPr/>
          </a:p>
        </p:txBody>
      </p:sp>
      <p:sp>
        <p:nvSpPr>
          <p:cNvPr id="240" name="Google Shape;240;g8edb46c9bd_2_57"/>
          <p:cNvSpPr txBox="1"/>
          <p:nvPr/>
        </p:nvSpPr>
        <p:spPr>
          <a:xfrm>
            <a:off x="838200" y="2014900"/>
            <a:ext cx="10515600" cy="38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8edb46c9bd_2_57"/>
          <p:cNvSpPr txBox="1"/>
          <p:nvPr/>
        </p:nvSpPr>
        <p:spPr>
          <a:xfrm>
            <a:off x="612150" y="1761150"/>
            <a:ext cx="8484300" cy="3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FFFFFF"/>
                </a:solidFill>
              </a:rPr>
              <a:t>Question </a:t>
            </a:r>
            <a:endParaRPr sz="4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FFFF"/>
                </a:solidFill>
              </a:rPr>
              <a:t>in minikube we create a VM and setup kubernetes inside.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FFFF"/>
                </a:solidFill>
              </a:rPr>
              <a:t>why can’t we just create a container and do exact same thing ?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</a:endParaRPr>
          </a:p>
        </p:txBody>
      </p:sp>
      <p:pic>
        <p:nvPicPr>
          <p:cNvPr id="242" name="Google Shape;242;g8edb46c9bd_2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1150" y="0"/>
            <a:ext cx="3050450" cy="32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edb46c9bd_0_153"/>
          <p:cNvSpPr txBox="1"/>
          <p:nvPr/>
        </p:nvSpPr>
        <p:spPr>
          <a:xfrm>
            <a:off x="860875" y="3732975"/>
            <a:ext cx="35487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24292E"/>
                </a:solidFill>
                <a:highlight>
                  <a:srgbClr val="FFFFFF"/>
                </a:highlight>
              </a:rPr>
              <a:t>Maintainers</a:t>
            </a:r>
            <a:endParaRPr sz="195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 sz="1950">
                <a:solidFill>
                  <a:srgbClr val="24292E"/>
                </a:solidFill>
                <a:highlight>
                  <a:srgbClr val="FFFFFF"/>
                </a:highlight>
              </a:rPr>
              <a:t>Thomas Strömberg</a:t>
            </a:r>
            <a:endParaRPr sz="195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52425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950"/>
              <a:buChar char="●"/>
            </a:pPr>
            <a:r>
              <a:rPr lang="en-US" sz="1950">
                <a:solidFill>
                  <a:srgbClr val="24292E"/>
                </a:solidFill>
                <a:highlight>
                  <a:srgbClr val="FFFFFF"/>
                </a:highlight>
              </a:rPr>
              <a:t>Medya Ghazizadeh</a:t>
            </a:r>
            <a:endParaRPr sz="195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52425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950"/>
              <a:buChar char="●"/>
            </a:pPr>
            <a:r>
              <a:rPr lang="en-US" sz="1950">
                <a:solidFill>
                  <a:srgbClr val="24292E"/>
                </a:solidFill>
                <a:highlight>
                  <a:srgbClr val="FFFFFF"/>
                </a:highlight>
              </a:rPr>
              <a:t>Anders Björklund</a:t>
            </a:r>
            <a:endParaRPr sz="195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52425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950"/>
              <a:buChar char="●"/>
            </a:pPr>
            <a:r>
              <a:rPr lang="en-US" sz="1950">
                <a:solidFill>
                  <a:srgbClr val="24292E"/>
                </a:solidFill>
                <a:highlight>
                  <a:srgbClr val="FFFFFF"/>
                </a:highlight>
              </a:rPr>
              <a:t>Sharif Elgamal</a:t>
            </a:r>
            <a:endParaRPr sz="195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52425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950"/>
              <a:buChar char="●"/>
            </a:pPr>
            <a:r>
              <a:rPr lang="en-US" sz="1950">
                <a:solidFill>
                  <a:srgbClr val="24292E"/>
                </a:solidFill>
                <a:highlight>
                  <a:srgbClr val="FFFFFF"/>
                </a:highlight>
              </a:rPr>
              <a:t>Priya Wadhwa</a:t>
            </a:r>
            <a:endParaRPr sz="195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52425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950"/>
              <a:buChar char="●"/>
            </a:pPr>
            <a:r>
              <a:rPr lang="en-US" sz="1950">
                <a:solidFill>
                  <a:srgbClr val="24292E"/>
                </a:solidFill>
                <a:highlight>
                  <a:srgbClr val="FFFFFF"/>
                </a:highlight>
              </a:rPr>
              <a:t>Jose Donizetti</a:t>
            </a:r>
            <a:endParaRPr sz="2400">
              <a:solidFill>
                <a:srgbClr val="262626"/>
              </a:solidFill>
            </a:endParaRPr>
          </a:p>
        </p:txBody>
      </p:sp>
      <p:sp>
        <p:nvSpPr>
          <p:cNvPr id="97" name="Google Shape;97;g8edb46c9bd_0_153"/>
          <p:cNvSpPr txBox="1"/>
          <p:nvPr/>
        </p:nvSpPr>
        <p:spPr>
          <a:xfrm>
            <a:off x="403682" y="-17329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Behind the emojis</a:t>
            </a:r>
            <a:endParaRPr/>
          </a:p>
        </p:txBody>
      </p:sp>
      <p:pic>
        <p:nvPicPr>
          <p:cNvPr id="98" name="Google Shape;98;g8edb46c9bd_0_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975" y="1723751"/>
            <a:ext cx="7420999" cy="163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8edb46c9bd_0_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8075" y="3932650"/>
            <a:ext cx="4482701" cy="22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8edb46c9bd_0_153"/>
          <p:cNvSpPr txBox="1"/>
          <p:nvPr/>
        </p:nvSpPr>
        <p:spPr>
          <a:xfrm>
            <a:off x="4409575" y="3732975"/>
            <a:ext cx="32385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24292E"/>
                </a:solidFill>
                <a:highlight>
                  <a:srgbClr val="FFFFFF"/>
                </a:highlight>
              </a:rPr>
              <a:t>Honourable mentions</a:t>
            </a:r>
            <a:endParaRPr sz="195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 sz="1950">
                <a:solidFill>
                  <a:srgbClr val="24292E"/>
                </a:solidFill>
                <a:highlight>
                  <a:srgbClr val="FFFFFF"/>
                </a:highlight>
              </a:rPr>
              <a:t>Dan Lorenc</a:t>
            </a:r>
            <a:endParaRPr sz="195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 sz="1950">
                <a:solidFill>
                  <a:srgbClr val="24292E"/>
                </a:solidFill>
                <a:highlight>
                  <a:srgbClr val="FFFFFF"/>
                </a:highlight>
              </a:rPr>
              <a:t>Govargo</a:t>
            </a:r>
            <a:endParaRPr sz="195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52425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950"/>
              <a:buChar char="●"/>
            </a:pPr>
            <a:r>
              <a:rPr lang="en-US" sz="1950">
                <a:solidFill>
                  <a:srgbClr val="24292E"/>
                </a:solidFill>
                <a:highlight>
                  <a:srgbClr val="FFFFFF"/>
                </a:highlight>
              </a:rPr>
              <a:t>Ruben Baez</a:t>
            </a:r>
            <a:endParaRPr sz="195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52425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950"/>
              <a:buChar char="●"/>
            </a:pPr>
            <a:r>
              <a:rPr lang="en-US" sz="1950">
                <a:solidFill>
                  <a:srgbClr val="24292E"/>
                </a:solidFill>
                <a:highlight>
                  <a:srgbClr val="FFFFFF"/>
                </a:highlight>
              </a:rPr>
              <a:t>Matt Rickard</a:t>
            </a:r>
            <a:endParaRPr sz="195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52425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950"/>
              <a:buChar char="●"/>
            </a:pPr>
            <a:r>
              <a:rPr lang="en-US" sz="1950">
                <a:solidFill>
                  <a:srgbClr val="24292E"/>
                </a:solidFill>
                <a:highlight>
                  <a:srgbClr val="FFFFFF"/>
                </a:highlight>
              </a:rPr>
              <a:t>Aaron Prindle</a:t>
            </a:r>
            <a:endParaRPr sz="195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edb46c9bd_2_67"/>
          <p:cNvSpPr txBox="1"/>
          <p:nvPr/>
        </p:nvSpPr>
        <p:spPr>
          <a:xfrm>
            <a:off x="403682" y="-17329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VM-Free Design </a:t>
            </a:r>
            <a:endParaRPr/>
          </a:p>
        </p:txBody>
      </p:sp>
      <p:sp>
        <p:nvSpPr>
          <p:cNvPr id="248" name="Google Shape;248;g8edb46c9bd_2_67"/>
          <p:cNvSpPr txBox="1"/>
          <p:nvPr/>
        </p:nvSpPr>
        <p:spPr>
          <a:xfrm>
            <a:off x="838200" y="2014900"/>
            <a:ext cx="10515600" cy="38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8edb46c9bd_2_67"/>
          <p:cNvSpPr txBox="1"/>
          <p:nvPr/>
        </p:nvSpPr>
        <p:spPr>
          <a:xfrm>
            <a:off x="987550" y="1689800"/>
            <a:ext cx="9535500" cy="46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New </a:t>
            </a:r>
            <a:r>
              <a:rPr lang="en-US" sz="2300"/>
              <a:t>Question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How to run Systemd in a container ?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u="sng">
                <a:solidFill>
                  <a:schemeClr val="hlink"/>
                </a:solidFill>
                <a:hlinkClick r:id="rId3"/>
              </a:rPr>
              <a:t>Answer in Redhat blog 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edb46c9bd_2_74"/>
          <p:cNvSpPr txBox="1"/>
          <p:nvPr/>
        </p:nvSpPr>
        <p:spPr>
          <a:xfrm>
            <a:off x="403682" y="-17329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and it worked !</a:t>
            </a:r>
            <a:endParaRPr/>
          </a:p>
        </p:txBody>
      </p:sp>
      <p:sp>
        <p:nvSpPr>
          <p:cNvPr id="255" name="Google Shape;255;g8edb46c9bd_2_74"/>
          <p:cNvSpPr txBox="1"/>
          <p:nvPr/>
        </p:nvSpPr>
        <p:spPr>
          <a:xfrm>
            <a:off x="838200" y="2014900"/>
            <a:ext cx="10515600" cy="38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8edb46c9bd_2_74"/>
          <p:cNvSpPr txBox="1"/>
          <p:nvPr/>
        </p:nvSpPr>
        <p:spPr>
          <a:xfrm>
            <a:off x="987550" y="1689800"/>
            <a:ext cx="9535500" cy="46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Question</a:t>
            </a:r>
            <a:r>
              <a:rPr lang="en-US" sz="3200">
                <a:solidFill>
                  <a:schemeClr val="dk1"/>
                </a:solidFill>
              </a:rPr>
              <a:t> ! can we have all minikube features ?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Yes. Some with more work.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edb46c9bd_2_96"/>
          <p:cNvSpPr txBox="1"/>
          <p:nvPr/>
        </p:nvSpPr>
        <p:spPr>
          <a:xfrm>
            <a:off x="403682" y="-17329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It’s called Kic for a reason !</a:t>
            </a:r>
            <a:endParaRPr/>
          </a:p>
        </p:txBody>
      </p:sp>
      <p:sp>
        <p:nvSpPr>
          <p:cNvPr id="262" name="Google Shape;262;g8edb46c9bd_2_96"/>
          <p:cNvSpPr txBox="1"/>
          <p:nvPr/>
        </p:nvSpPr>
        <p:spPr>
          <a:xfrm>
            <a:off x="838200" y="2014900"/>
            <a:ext cx="10515600" cy="38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8edb46c9bd_2_96"/>
          <p:cNvSpPr txBox="1"/>
          <p:nvPr/>
        </p:nvSpPr>
        <p:spPr>
          <a:xfrm>
            <a:off x="987550" y="1689800"/>
            <a:ext cx="9535500" cy="46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If we could add Docker driver, what stopped us from adding Podman ?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edb46c9bd_2_81"/>
          <p:cNvSpPr txBox="1"/>
          <p:nvPr/>
        </p:nvSpPr>
        <p:spPr>
          <a:xfrm>
            <a:off x="403682" y="-17329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Docker on Mac/Windows</a:t>
            </a:r>
            <a:endParaRPr/>
          </a:p>
        </p:txBody>
      </p:sp>
      <p:sp>
        <p:nvSpPr>
          <p:cNvPr id="269" name="Google Shape;269;g8edb46c9bd_2_81"/>
          <p:cNvSpPr txBox="1"/>
          <p:nvPr/>
        </p:nvSpPr>
        <p:spPr>
          <a:xfrm>
            <a:off x="318200" y="1218600"/>
            <a:ext cx="11466600" cy="3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Docker Desktop (on mac and windows) does not give you an accessible IP address for the container 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That made These features challenging: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-431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US" sz="3200">
                <a:solidFill>
                  <a:schemeClr val="dk1"/>
                </a:solidFill>
              </a:rPr>
              <a:t>Tunnell</a:t>
            </a:r>
            <a:endParaRPr sz="3200">
              <a:solidFill>
                <a:schemeClr val="dk1"/>
              </a:solidFill>
            </a:endParaRPr>
          </a:p>
          <a:p>
            <a:pPr indent="-431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US" sz="3200">
                <a:solidFill>
                  <a:schemeClr val="dk1"/>
                </a:solidFill>
              </a:rPr>
              <a:t>Service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Jose Donizetti’s implemented a solution for docker network limitations.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edb46c9bd_2_115"/>
          <p:cNvSpPr txBox="1"/>
          <p:nvPr/>
        </p:nvSpPr>
        <p:spPr>
          <a:xfrm>
            <a:off x="526700" y="2589575"/>
            <a:ext cx="8701500" cy="3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KIC and other refactors made minikube more than 1 minute faster but still we had a long way to go …to become under 35 seconds.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Next Target is preloading images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g8edb46c9bd_2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875" y="733975"/>
            <a:ext cx="2659150" cy="1994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edb46c9bd_2_120"/>
          <p:cNvSpPr txBox="1"/>
          <p:nvPr/>
        </p:nvSpPr>
        <p:spPr>
          <a:xfrm>
            <a:off x="526700" y="2589575"/>
            <a:ext cx="8701500" cy="3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New question: </a:t>
            </a:r>
            <a:endParaRPr sz="2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can we preload the images for both VM drivers and Container drivers (docker,podman) same way ? 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g8edb46c9bd_2_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075" y="218250"/>
            <a:ext cx="2659000" cy="26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edb46c9bd_1_7"/>
          <p:cNvSpPr txBox="1"/>
          <p:nvPr/>
        </p:nvSpPr>
        <p:spPr>
          <a:xfrm>
            <a:off x="403682" y="-17329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Preload Images</a:t>
            </a:r>
            <a:endParaRPr/>
          </a:p>
        </p:txBody>
      </p:sp>
      <p:sp>
        <p:nvSpPr>
          <p:cNvPr id="287" name="Google Shape;287;g8edb46c9bd_1_7"/>
          <p:cNvSpPr txBox="1"/>
          <p:nvPr/>
        </p:nvSpPr>
        <p:spPr>
          <a:xfrm>
            <a:off x="515725" y="1239925"/>
            <a:ext cx="10838100" cy="42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AutoNum type="arabicPeriod"/>
            </a:pPr>
            <a:r>
              <a:rPr lang="en-US" sz="2400">
                <a:solidFill>
                  <a:srgbClr val="262626"/>
                </a:solidFill>
              </a:rPr>
              <a:t>Pull kubernetes images into the container-runtime </a:t>
            </a:r>
            <a:br>
              <a:rPr lang="en-US" sz="2400">
                <a:solidFill>
                  <a:srgbClr val="262626"/>
                </a:solidFill>
              </a:rPr>
            </a:br>
            <a:endParaRPr sz="2400">
              <a:solidFill>
                <a:srgbClr val="262626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AutoNum type="arabicPeriod"/>
            </a:pPr>
            <a:r>
              <a:rPr lang="en-US" sz="2400">
                <a:solidFill>
                  <a:srgbClr val="262626"/>
                </a:solidFill>
              </a:rPr>
              <a:t>Freeze the file-system and lz4 zip them (for smallest size)</a:t>
            </a:r>
            <a:br>
              <a:rPr lang="en-US" sz="2400">
                <a:solidFill>
                  <a:srgbClr val="262626"/>
                </a:solidFill>
              </a:rPr>
            </a:br>
            <a:endParaRPr sz="2400">
              <a:solidFill>
                <a:srgbClr val="262626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AutoNum type="arabicPeriod"/>
            </a:pPr>
            <a:r>
              <a:rPr lang="en-US" sz="2400">
                <a:solidFill>
                  <a:srgbClr val="262626"/>
                </a:solidFill>
              </a:rPr>
              <a:t>Upon container creation, spin up a side-container and unzip in Parallel and by the time the main container is running.</a:t>
            </a:r>
            <a:endParaRPr sz="2400">
              <a:solidFill>
                <a:srgbClr val="262626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AutoNum type="arabicPeriod"/>
            </a:pPr>
            <a:r>
              <a:rPr lang="en-US" sz="2400">
                <a:solidFill>
                  <a:srgbClr val="262626"/>
                </a:solidFill>
              </a:rPr>
              <a:t>Save time by doing this in parallel and load the volume to the main container.</a:t>
            </a:r>
            <a:endParaRPr sz="24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</a:rPr>
              <a:t>For details on generating the preload images checkout:</a:t>
            </a:r>
            <a:endParaRPr sz="2400">
              <a:solidFill>
                <a:srgbClr val="262626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</a:rPr>
              <a:t> </a:t>
            </a:r>
            <a:br>
              <a:rPr lang="en-US" sz="2400">
                <a:solidFill>
                  <a:srgbClr val="262626"/>
                </a:solidFill>
              </a:rPr>
            </a:br>
            <a:r>
              <a:rPr lang="en-US" sz="1900">
                <a:solidFill>
                  <a:srgbClr val="262626"/>
                </a:solidFill>
                <a:uFill>
                  <a:noFill/>
                </a:uFill>
                <a:hlinkClick r:id="rId3"/>
              </a:rPr>
              <a:t>github.com/kubernetes/minikube/tree/master/hack/preload-images</a:t>
            </a:r>
            <a:endParaRPr sz="19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edb46c9bd_2_136"/>
          <p:cNvSpPr txBox="1"/>
          <p:nvPr/>
        </p:nvSpPr>
        <p:spPr>
          <a:xfrm>
            <a:off x="1426475" y="1196025"/>
            <a:ext cx="6221700" cy="44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In addition to VM-Free and Preload, we did tons of other small </a:t>
            </a:r>
            <a:r>
              <a:rPr lang="en-US" sz="2400">
                <a:solidFill>
                  <a:srgbClr val="FFFFFF"/>
                </a:solidFill>
              </a:rPr>
              <a:t>optimizations</a:t>
            </a:r>
            <a:r>
              <a:rPr lang="en-US" sz="2400">
                <a:solidFill>
                  <a:srgbClr val="FFFFFF"/>
                </a:solidFill>
              </a:rPr>
              <a:t> in kubernetes that made minikube start %86 faster 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edb46c9bd_1_63"/>
          <p:cNvSpPr txBox="1"/>
          <p:nvPr/>
        </p:nvSpPr>
        <p:spPr>
          <a:xfrm>
            <a:off x="1078825" y="4439650"/>
            <a:ext cx="10351200" cy="23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62626"/>
                </a:solidFill>
              </a:rPr>
              <a:t>Screenshot from related talk:</a:t>
            </a:r>
            <a:br>
              <a:rPr lang="en-US" sz="2400">
                <a:solidFill>
                  <a:srgbClr val="262626"/>
                </a:solidFill>
              </a:rPr>
            </a:br>
            <a:r>
              <a:rPr lang="en-US" sz="2400">
                <a:solidFill>
                  <a:srgbClr val="4A86E8"/>
                </a:solidFill>
              </a:rPr>
              <a:t>Improving the Performance of Your Kubernetes Cluster </a:t>
            </a:r>
            <a:endParaRPr sz="2400">
              <a:solidFill>
                <a:srgbClr val="4A86E8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4A86E8"/>
                </a:solidFill>
              </a:rPr>
              <a:t>by Priya Wadhwa, Google</a:t>
            </a:r>
            <a:endParaRPr sz="2400">
              <a:solidFill>
                <a:srgbClr val="4A86E8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4A86E8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4A86E8"/>
                </a:solidFill>
              </a:rPr>
              <a:t>Tuesday, August 18 • 18:30 - 19:05</a:t>
            </a:r>
            <a:endParaRPr sz="2400">
              <a:solidFill>
                <a:srgbClr val="4A86E8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</p:txBody>
      </p:sp>
      <p:sp>
        <p:nvSpPr>
          <p:cNvPr id="298" name="Google Shape;298;g8edb46c9bd_1_63"/>
          <p:cNvSpPr txBox="1"/>
          <p:nvPr/>
        </p:nvSpPr>
        <p:spPr>
          <a:xfrm>
            <a:off x="403682" y="-17329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minikube cpu overhead in 2020</a:t>
            </a:r>
            <a:endParaRPr b="1" sz="4000">
              <a:solidFill>
                <a:schemeClr val="lt1"/>
              </a:solidFill>
            </a:endParaRPr>
          </a:p>
        </p:txBody>
      </p:sp>
      <p:pic>
        <p:nvPicPr>
          <p:cNvPr id="299" name="Google Shape;299;g8edb46c9bd_1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7500" y="1068174"/>
            <a:ext cx="5516449" cy="344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edb46c9bd_1_114"/>
          <p:cNvSpPr txBox="1"/>
          <p:nvPr/>
        </p:nvSpPr>
        <p:spPr>
          <a:xfrm>
            <a:off x="1078825" y="4439650"/>
            <a:ext cx="10351200" cy="23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A86E8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</p:txBody>
      </p:sp>
      <p:sp>
        <p:nvSpPr>
          <p:cNvPr id="305" name="Google Shape;305;g8edb46c9bd_1_114"/>
          <p:cNvSpPr txBox="1"/>
          <p:nvPr/>
        </p:nvSpPr>
        <p:spPr>
          <a:xfrm>
            <a:off x="403682" y="-17329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minikube vs others</a:t>
            </a:r>
            <a:endParaRPr b="1" sz="4000">
              <a:solidFill>
                <a:schemeClr val="lt1"/>
              </a:solidFill>
            </a:endParaRPr>
          </a:p>
        </p:txBody>
      </p:sp>
      <p:pic>
        <p:nvPicPr>
          <p:cNvPr id="306" name="Google Shape;306;g8edb46c9bd_1_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500" y="1152400"/>
            <a:ext cx="8225850" cy="5095799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8edb46c9bd_1_114"/>
          <p:cNvSpPr txBox="1"/>
          <p:nvPr/>
        </p:nvSpPr>
        <p:spPr>
          <a:xfrm>
            <a:off x="4656325" y="6290650"/>
            <a:ext cx="17238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Lower is better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cecd95ea1_1_132"/>
          <p:cNvSpPr txBox="1"/>
          <p:nvPr/>
        </p:nvSpPr>
        <p:spPr>
          <a:xfrm>
            <a:off x="403675" y="983301"/>
            <a:ext cx="10515600" cy="52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262626"/>
                </a:solidFill>
              </a:rPr>
              <a:t>The primary goal of minikube is to make it simple to run Kubernetes locally, for day-to-day development workflows and learning purposes.</a:t>
            </a:r>
            <a:endParaRPr sz="2400">
              <a:solidFill>
                <a:srgbClr val="262626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 sz="2400">
                <a:solidFill>
                  <a:srgbClr val="262626"/>
                </a:solidFill>
              </a:rPr>
              <a:t>Kubernetes #sig-cluster-lifecycle project</a:t>
            </a:r>
            <a:endParaRPr sz="2400">
              <a:solidFill>
                <a:srgbClr val="262626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 sz="2400">
                <a:solidFill>
                  <a:srgbClr val="262626"/>
                </a:solidFill>
              </a:rPr>
              <a:t>Inclusive and community-driven (CNCF)</a:t>
            </a:r>
            <a:endParaRPr sz="2400">
              <a:solidFill>
                <a:srgbClr val="262626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 sz="2400">
                <a:solidFill>
                  <a:srgbClr val="262626"/>
                </a:solidFill>
              </a:rPr>
              <a:t>User-friendly</a:t>
            </a:r>
            <a:endParaRPr sz="2400">
              <a:solidFill>
                <a:srgbClr val="262626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 sz="2400">
                <a:solidFill>
                  <a:srgbClr val="262626"/>
                </a:solidFill>
              </a:rPr>
              <a:t>Support all Kubernetes features</a:t>
            </a:r>
            <a:endParaRPr sz="2400">
              <a:solidFill>
                <a:srgbClr val="262626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 sz="2400">
                <a:solidFill>
                  <a:srgbClr val="262626"/>
                </a:solidFill>
              </a:rPr>
              <a:t>Cross-platform</a:t>
            </a:r>
            <a:endParaRPr sz="2400">
              <a:solidFill>
                <a:srgbClr val="262626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 sz="2400">
                <a:solidFill>
                  <a:srgbClr val="262626"/>
                </a:solidFill>
              </a:rPr>
              <a:t>Reliable</a:t>
            </a:r>
            <a:endParaRPr sz="2400">
              <a:solidFill>
                <a:srgbClr val="262626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 sz="2400">
                <a:solidFill>
                  <a:srgbClr val="262626"/>
                </a:solidFill>
              </a:rPr>
              <a:t>High Performance</a:t>
            </a:r>
            <a:endParaRPr sz="2400">
              <a:solidFill>
                <a:srgbClr val="262626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 sz="2400">
                <a:solidFill>
                  <a:srgbClr val="262626"/>
                </a:solidFill>
              </a:rPr>
              <a:t>Developer Focused</a:t>
            </a:r>
            <a:endParaRPr sz="2400">
              <a:solidFill>
                <a:srgbClr val="262626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</p:txBody>
      </p:sp>
      <p:sp>
        <p:nvSpPr>
          <p:cNvPr id="106" name="Google Shape;106;g8cecd95ea1_1_132"/>
          <p:cNvSpPr txBox="1"/>
          <p:nvPr/>
        </p:nvSpPr>
        <p:spPr>
          <a:xfrm>
            <a:off x="403682" y="-17329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What is minikube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edb46c9bd_1_121"/>
          <p:cNvSpPr txBox="1"/>
          <p:nvPr/>
        </p:nvSpPr>
        <p:spPr>
          <a:xfrm>
            <a:off x="1078825" y="4439650"/>
            <a:ext cx="10351200" cy="23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A86E8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</p:txBody>
      </p:sp>
      <p:sp>
        <p:nvSpPr>
          <p:cNvPr id="313" name="Google Shape;313;g8edb46c9bd_1_121"/>
          <p:cNvSpPr txBox="1"/>
          <p:nvPr/>
        </p:nvSpPr>
        <p:spPr>
          <a:xfrm>
            <a:off x="403682" y="-17329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minikube vs others</a:t>
            </a:r>
            <a:endParaRPr b="1" sz="4000">
              <a:solidFill>
                <a:schemeClr val="lt1"/>
              </a:solidFill>
            </a:endParaRPr>
          </a:p>
        </p:txBody>
      </p:sp>
      <p:pic>
        <p:nvPicPr>
          <p:cNvPr id="314" name="Google Shape;314;g8edb46c9bd_1_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300" y="1304797"/>
            <a:ext cx="8101549" cy="501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edb46c9bd_1_69"/>
          <p:cNvSpPr txBox="1"/>
          <p:nvPr/>
        </p:nvSpPr>
        <p:spPr>
          <a:xfrm>
            <a:off x="838200" y="1621825"/>
            <a:ext cx="10515600" cy="38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</p:txBody>
      </p:sp>
      <p:sp>
        <p:nvSpPr>
          <p:cNvPr id="320" name="Google Shape;320;g8edb46c9bd_1_69"/>
          <p:cNvSpPr txBox="1"/>
          <p:nvPr/>
        </p:nvSpPr>
        <p:spPr>
          <a:xfrm>
            <a:off x="403682" y="-17329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Pause Kubernetes, Continue App</a:t>
            </a:r>
            <a:endParaRPr b="1" sz="4000">
              <a:solidFill>
                <a:schemeClr val="lt1"/>
              </a:solidFill>
            </a:endParaRPr>
          </a:p>
        </p:txBody>
      </p:sp>
      <p:pic>
        <p:nvPicPr>
          <p:cNvPr id="321" name="Google Shape;321;g8edb46c9bd_1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5248" y="1282737"/>
            <a:ext cx="7621801" cy="450527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8edb46c9bd_1_69"/>
          <p:cNvSpPr txBox="1"/>
          <p:nvPr/>
        </p:nvSpPr>
        <p:spPr>
          <a:xfrm>
            <a:off x="834125" y="1282725"/>
            <a:ext cx="2641800" cy="1119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Try pause command today !</a:t>
            </a:r>
            <a:endParaRPr b="1" sz="16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$ minikube pause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$ minikube unpause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8edb46c9bd_1_69"/>
          <p:cNvSpPr txBox="1"/>
          <p:nvPr/>
        </p:nvSpPr>
        <p:spPr>
          <a:xfrm>
            <a:off x="331475" y="2466475"/>
            <a:ext cx="3265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Kubernete’s apiserver is the main cause high CPU of local kubernetes experience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“minkube pause” will pause kubernetes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 paused minikube CPU load is close to zero !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during a pased minikube your deployed app continues to be running and accessible !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minikube service and tunnell command works fine even on a paused kuberntes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cecd95ea1_1_6"/>
          <p:cNvSpPr txBox="1"/>
          <p:nvPr/>
        </p:nvSpPr>
        <p:spPr>
          <a:xfrm>
            <a:off x="403682" y="-17329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Multi-node ready to use !</a:t>
            </a:r>
            <a:endParaRPr/>
          </a:p>
        </p:txBody>
      </p:sp>
      <p:pic>
        <p:nvPicPr>
          <p:cNvPr id="329" name="Google Shape;329;g8cecd95ea1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363" y="1620113"/>
            <a:ext cx="10201275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edb46c9bd_1_98"/>
          <p:cNvSpPr txBox="1"/>
          <p:nvPr/>
        </p:nvSpPr>
        <p:spPr>
          <a:xfrm>
            <a:off x="288750" y="983297"/>
            <a:ext cx="10630500" cy="3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</a:rPr>
              <a:t>minikube has many many flags and options to set, which is great for advanced users.</a:t>
            </a:r>
            <a:endParaRPr sz="2400">
              <a:solidFill>
                <a:srgbClr val="262626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</a:rPr>
              <a:t>“minikube start” should do the right thing without any flags.</a:t>
            </a:r>
            <a:endParaRPr sz="2400">
              <a:solidFill>
                <a:srgbClr val="262626"/>
              </a:solidFill>
            </a:endParaRPr>
          </a:p>
        </p:txBody>
      </p:sp>
      <p:sp>
        <p:nvSpPr>
          <p:cNvPr id="335" name="Google Shape;335;g8edb46c9bd_1_98"/>
          <p:cNvSpPr txBox="1"/>
          <p:nvPr/>
        </p:nvSpPr>
        <p:spPr>
          <a:xfrm>
            <a:off x="403682" y="-17329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Auto-select options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edb46c9bd_1_105"/>
          <p:cNvSpPr txBox="1"/>
          <p:nvPr/>
        </p:nvSpPr>
        <p:spPr>
          <a:xfrm>
            <a:off x="299800" y="983301"/>
            <a:ext cx="106194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 sz="2400">
                <a:solidFill>
                  <a:srgbClr val="262626"/>
                </a:solidFill>
              </a:rPr>
              <a:t>Auto-select driver </a:t>
            </a:r>
            <a:endParaRPr sz="2400">
              <a:solidFill>
                <a:srgbClr val="262626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○"/>
            </a:pPr>
            <a:r>
              <a:rPr lang="en-US" sz="1800">
                <a:solidFill>
                  <a:srgbClr val="262626"/>
                </a:solidFill>
              </a:rPr>
              <a:t>checks your system for all available options and picks best driver based on their health.</a:t>
            </a:r>
            <a:endParaRPr sz="1800">
              <a:solidFill>
                <a:srgbClr val="262626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 sz="2400">
                <a:solidFill>
                  <a:srgbClr val="262626"/>
                </a:solidFill>
              </a:rPr>
              <a:t>Auto-select memory-size: </a:t>
            </a:r>
            <a:endParaRPr sz="2400">
              <a:solidFill>
                <a:srgbClr val="262626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○"/>
            </a:pPr>
            <a:r>
              <a:rPr lang="en-US" sz="1800">
                <a:solidFill>
                  <a:srgbClr val="262626"/>
                </a:solidFill>
              </a:rPr>
              <a:t>picks the best memory size for your cluster based on how much ram you have.</a:t>
            </a:r>
            <a:endParaRPr sz="2400">
              <a:solidFill>
                <a:srgbClr val="262626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 sz="2400">
                <a:solidFill>
                  <a:srgbClr val="262626"/>
                </a:solidFill>
              </a:rPr>
              <a:t>Auto-Select CNI networks</a:t>
            </a:r>
            <a:endParaRPr sz="2400">
              <a:solidFill>
                <a:srgbClr val="262626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○"/>
            </a:pPr>
            <a:r>
              <a:rPr lang="en-US" sz="2400">
                <a:solidFill>
                  <a:srgbClr val="262626"/>
                </a:solidFill>
              </a:rPr>
              <a:t>based on on if you selected options (single or multinode,...)</a:t>
            </a:r>
            <a:endParaRPr sz="2400">
              <a:solidFill>
                <a:srgbClr val="262626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</p:txBody>
      </p:sp>
      <p:sp>
        <p:nvSpPr>
          <p:cNvPr id="341" name="Google Shape;341;g8edb46c9bd_1_105"/>
          <p:cNvSpPr txBox="1"/>
          <p:nvPr/>
        </p:nvSpPr>
        <p:spPr>
          <a:xfrm>
            <a:off x="403682" y="-17329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Auto-select options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cecd95ea1_1_41"/>
          <p:cNvSpPr txBox="1"/>
          <p:nvPr/>
        </p:nvSpPr>
        <p:spPr>
          <a:xfrm>
            <a:off x="403682" y="-17329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Addon - Auto Auth GCP </a:t>
            </a:r>
            <a:endParaRPr/>
          </a:p>
        </p:txBody>
      </p:sp>
      <p:sp>
        <p:nvSpPr>
          <p:cNvPr id="347" name="Google Shape;347;g8cecd95ea1_1_41"/>
          <p:cNvSpPr txBox="1"/>
          <p:nvPr/>
        </p:nvSpPr>
        <p:spPr>
          <a:xfrm>
            <a:off x="403675" y="2315250"/>
            <a:ext cx="10515600" cy="20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 sz="52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minikube addons enable gcp-auth</a:t>
            </a:r>
            <a:endParaRPr sz="5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edb46c9bd_2_144"/>
          <p:cNvSpPr txBox="1"/>
          <p:nvPr/>
        </p:nvSpPr>
        <p:spPr>
          <a:xfrm>
            <a:off x="1294800" y="1689800"/>
            <a:ext cx="6133800" cy="3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</a:rPr>
              <a:t>Demo Time</a:t>
            </a:r>
            <a:endParaRPr sz="3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</a:rPr>
              <a:t>How to add a new language to minikube ?</a:t>
            </a:r>
            <a:endParaRPr sz="3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edb46c9bd_2_173"/>
          <p:cNvSpPr txBox="1"/>
          <p:nvPr/>
        </p:nvSpPr>
        <p:spPr>
          <a:xfrm>
            <a:off x="2071950" y="3296300"/>
            <a:ext cx="8347800" cy="19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How do you we not break things when </a:t>
            </a:r>
            <a:r>
              <a:rPr lang="en-US" sz="2400">
                <a:solidFill>
                  <a:srgbClr val="FFFFFF"/>
                </a:solidFill>
              </a:rPr>
              <a:t>supporting</a:t>
            </a:r>
            <a:r>
              <a:rPr lang="en-US" sz="2400">
                <a:solidFill>
                  <a:srgbClr val="FFFFFF"/>
                </a:solidFill>
              </a:rPr>
              <a:t> so many different platforms/drivers/options ?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Each time we break a thing, we write an integration test for it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2" name="Google Shape;362;g8edb46c9bd_2_151"/>
          <p:cNvGraphicFramePr/>
          <p:nvPr/>
        </p:nvGraphicFramePr>
        <p:xfrm>
          <a:off x="5123825" y="1674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{C9CA87D6-61F7-46D1-ADA6-C395FE16DF56}</a:tableStyleId>
              </a:tblPr>
              <a:tblGrid>
                <a:gridCol w="758050"/>
                <a:gridCol w="1402450"/>
              </a:tblGrid>
              <a:tr h="415125"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Hypervisor technology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 rowSpan="2" hMerge="1"/>
              </a:tr>
              <a:tr h="204900">
                <a:tc gridSpan="2" vMerge="1"/>
                <a:tc hMerge="1" vMerge="1"/>
              </a:tr>
              <a:tr h="4152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Container</a:t>
                      </a:r>
                      <a:endParaRPr sz="10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Docker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438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Podman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5225">
                <a:tc row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/>
                      </a:br>
                      <a:br>
                        <a:rPr lang="en-US"/>
                      </a:br>
                      <a:br>
                        <a:rPr lang="en-US"/>
                      </a:br>
                      <a:br>
                        <a:rPr lang="en-US"/>
                      </a:br>
                      <a:br>
                        <a:rPr lang="en-US"/>
                      </a:br>
                      <a:r>
                        <a:rPr lang="en-US"/>
                        <a:t>VM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Hyperkit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</a:tr>
              <a:tr h="4152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KVM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152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Hyper-V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152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Virtualbox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261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Barmetal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152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Vmware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4152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Parallels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363" name="Google Shape;363;g8edb46c9bd_2_151"/>
          <p:cNvSpPr txBox="1"/>
          <p:nvPr/>
        </p:nvSpPr>
        <p:spPr>
          <a:xfrm>
            <a:off x="403682" y="-17329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remember this slide ?</a:t>
            </a:r>
            <a:endParaRPr b="1" sz="4000">
              <a:solidFill>
                <a:schemeClr val="lt1"/>
              </a:solidFill>
            </a:endParaRPr>
          </a:p>
        </p:txBody>
      </p:sp>
      <p:graphicFrame>
        <p:nvGraphicFramePr>
          <p:cNvPr id="364" name="Google Shape;364;g8edb46c9bd_2_151"/>
          <p:cNvGraphicFramePr/>
          <p:nvPr/>
        </p:nvGraphicFramePr>
        <p:xfrm>
          <a:off x="7891413" y="271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{C9CA87D6-61F7-46D1-ADA6-C395FE16DF56}</a:tableStyleId>
              </a:tblPr>
              <a:tblGrid>
                <a:gridCol w="1415150"/>
              </a:tblGrid>
              <a:tr h="624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Container Runtime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536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Docker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536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Containerd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536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CRI-O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5" name="Google Shape;365;g8edb46c9bd_2_151"/>
          <p:cNvGraphicFramePr/>
          <p:nvPr/>
        </p:nvGraphicFramePr>
        <p:xfrm>
          <a:off x="891375" y="286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{C9CA87D6-61F7-46D1-ADA6-C395FE16DF56}</a:tableStyleId>
              </a:tblPr>
              <a:tblGrid>
                <a:gridCol w="1415150"/>
              </a:tblGrid>
              <a:tr h="48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48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Linux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8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MacOs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8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Windows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6" name="Google Shape;366;g8edb46c9bd_2_151"/>
          <p:cNvGraphicFramePr/>
          <p:nvPr/>
        </p:nvGraphicFramePr>
        <p:xfrm>
          <a:off x="9913650" y="204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{C9CA87D6-61F7-46D1-ADA6-C395FE16DF56}</a:tableStyleId>
              </a:tblPr>
              <a:tblGrid>
                <a:gridCol w="1659550"/>
              </a:tblGrid>
              <a:tr h="48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CNIs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48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bridge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8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calico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8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cilium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8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flannel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8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weave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8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kindnet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367" name="Google Shape;367;g8edb46c9bd_2_151"/>
          <p:cNvSpPr txBox="1"/>
          <p:nvPr/>
        </p:nvSpPr>
        <p:spPr>
          <a:xfrm>
            <a:off x="847600" y="1092675"/>
            <a:ext cx="3451200" cy="747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3C47D"/>
                </a:solidFill>
              </a:rPr>
              <a:t>Green : Tested</a:t>
            </a:r>
            <a:endParaRPr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A9999"/>
                </a:solidFill>
              </a:rPr>
              <a:t>Red : Tested but experimental</a:t>
            </a:r>
            <a:endParaRPr>
              <a:solidFill>
                <a:srgbClr val="EA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9999"/>
                </a:solidFill>
              </a:rPr>
              <a:t>Gay :  Not Tested 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graphicFrame>
        <p:nvGraphicFramePr>
          <p:cNvPr id="368" name="Google Shape;368;g8edb46c9bd_2_151"/>
          <p:cNvGraphicFramePr/>
          <p:nvPr/>
        </p:nvGraphicFramePr>
        <p:xfrm>
          <a:off x="3132663" y="2653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{C9CA87D6-61F7-46D1-ADA6-C395FE16DF56}</a:tableStyleId>
              </a:tblPr>
              <a:tblGrid>
                <a:gridCol w="1242900"/>
              </a:tblGrid>
              <a:tr h="386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CPU Arch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86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amd64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6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arm64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6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ppc64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6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s39x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6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x86_64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cxnSp>
        <p:nvCxnSpPr>
          <p:cNvPr id="369" name="Google Shape;369;g8edb46c9bd_2_151"/>
          <p:cNvCxnSpPr/>
          <p:nvPr/>
        </p:nvCxnSpPr>
        <p:spPr>
          <a:xfrm flipH="1" rot="10800000">
            <a:off x="2332850" y="3194650"/>
            <a:ext cx="777600" cy="55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g8edb46c9bd_2_151"/>
          <p:cNvCxnSpPr/>
          <p:nvPr/>
        </p:nvCxnSpPr>
        <p:spPr>
          <a:xfrm flipH="1" rot="10800000">
            <a:off x="2323475" y="3860000"/>
            <a:ext cx="796500" cy="4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g8edb46c9bd_2_151"/>
          <p:cNvCxnSpPr/>
          <p:nvPr/>
        </p:nvCxnSpPr>
        <p:spPr>
          <a:xfrm>
            <a:off x="2332850" y="4028600"/>
            <a:ext cx="740100" cy="43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g8edb46c9bd_2_151"/>
          <p:cNvCxnSpPr/>
          <p:nvPr/>
        </p:nvCxnSpPr>
        <p:spPr>
          <a:xfrm flipH="1" rot="10800000">
            <a:off x="4403350" y="3269825"/>
            <a:ext cx="674700" cy="4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g8edb46c9bd_2_151"/>
          <p:cNvCxnSpPr/>
          <p:nvPr/>
        </p:nvCxnSpPr>
        <p:spPr>
          <a:xfrm>
            <a:off x="4394000" y="3831850"/>
            <a:ext cx="67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g8edb46c9bd_2_151"/>
          <p:cNvCxnSpPr/>
          <p:nvPr/>
        </p:nvCxnSpPr>
        <p:spPr>
          <a:xfrm>
            <a:off x="4422100" y="3972400"/>
            <a:ext cx="66510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g8edb46c9bd_2_151"/>
          <p:cNvCxnSpPr/>
          <p:nvPr/>
        </p:nvCxnSpPr>
        <p:spPr>
          <a:xfrm flipH="1" rot="10800000">
            <a:off x="7307700" y="3363400"/>
            <a:ext cx="552900" cy="3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g8edb46c9bd_2_151"/>
          <p:cNvCxnSpPr/>
          <p:nvPr/>
        </p:nvCxnSpPr>
        <p:spPr>
          <a:xfrm flipH="1" rot="10800000">
            <a:off x="7335800" y="3860025"/>
            <a:ext cx="4779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g8edb46c9bd_2_151"/>
          <p:cNvCxnSpPr/>
          <p:nvPr/>
        </p:nvCxnSpPr>
        <p:spPr>
          <a:xfrm>
            <a:off x="7279600" y="3991125"/>
            <a:ext cx="571500" cy="3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g8edb46c9bd_2_151"/>
          <p:cNvCxnSpPr/>
          <p:nvPr/>
        </p:nvCxnSpPr>
        <p:spPr>
          <a:xfrm flipH="1" rot="10800000">
            <a:off x="9368850" y="3176200"/>
            <a:ext cx="5247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g8edb46c9bd_2_151"/>
          <p:cNvCxnSpPr/>
          <p:nvPr/>
        </p:nvCxnSpPr>
        <p:spPr>
          <a:xfrm>
            <a:off x="9350125" y="3747550"/>
            <a:ext cx="5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" name="Google Shape;380;g8edb46c9bd_2_151"/>
          <p:cNvCxnSpPr/>
          <p:nvPr/>
        </p:nvCxnSpPr>
        <p:spPr>
          <a:xfrm>
            <a:off x="9378225" y="3906800"/>
            <a:ext cx="496500" cy="4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g8ee8e084d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77675"/>
            <a:ext cx="8261174" cy="438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g8ee8e084d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8450" y="702025"/>
            <a:ext cx="5430275" cy="12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edb46c9bd_0_76"/>
          <p:cNvSpPr txBox="1"/>
          <p:nvPr/>
        </p:nvSpPr>
        <p:spPr>
          <a:xfrm>
            <a:off x="403682" y="-17329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minikube features</a:t>
            </a:r>
            <a:endParaRPr/>
          </a:p>
        </p:txBody>
      </p:sp>
      <p:sp>
        <p:nvSpPr>
          <p:cNvPr id="112" name="Google Shape;112;g8edb46c9bd_0_76"/>
          <p:cNvSpPr txBox="1"/>
          <p:nvPr/>
        </p:nvSpPr>
        <p:spPr>
          <a:xfrm>
            <a:off x="796350" y="1246050"/>
            <a:ext cx="10557600" cy="46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 sz="24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5 ways to build Images</a:t>
            </a:r>
            <a:endParaRPr sz="2400">
              <a:solidFill>
                <a:srgbClr val="262626"/>
              </a:solidFill>
            </a:endParaRPr>
          </a:p>
          <a:p>
            <a:pPr indent="-3810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○"/>
            </a:pPr>
            <a:r>
              <a:rPr lang="en-US" sz="2400">
                <a:solidFill>
                  <a:srgbClr val="262626"/>
                </a:solidFill>
              </a:rPr>
              <a:t>fast build option using “dock</a:t>
            </a:r>
            <a:r>
              <a:rPr lang="en-US" sz="2400">
                <a:solidFill>
                  <a:srgbClr val="262626"/>
                </a:solidFill>
              </a:rPr>
              <a:t>er-env” </a:t>
            </a:r>
            <a:br>
              <a:rPr lang="en-US" sz="2400">
                <a:solidFill>
                  <a:srgbClr val="262626"/>
                </a:solidFill>
              </a:rPr>
            </a:br>
            <a:endParaRPr sz="2400">
              <a:solidFill>
                <a:srgbClr val="262626"/>
              </a:solidFill>
            </a:endParaRPr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 sz="2400">
                <a:solidFill>
                  <a:srgbClr val="262626"/>
                </a:solidFill>
              </a:rPr>
              <a:t>Access your app:</a:t>
            </a:r>
            <a:endParaRPr sz="2400">
              <a:solidFill>
                <a:srgbClr val="262626"/>
              </a:solidFill>
            </a:endParaRPr>
          </a:p>
          <a:p>
            <a:pPr indent="-38100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○"/>
            </a:pPr>
            <a:r>
              <a:rPr lang="en-US" sz="2400">
                <a:solidFill>
                  <a:schemeClr val="hlink"/>
                </a:solidFill>
                <a:uFill>
                  <a:noFill/>
                </a:uFill>
                <a:hlinkClick r:id="rId4"/>
              </a:rPr>
              <a:t>Loadbalander &amp; NodePort</a:t>
            </a:r>
            <a:br>
              <a:rPr lang="en-US" sz="2400">
                <a:solidFill>
                  <a:srgbClr val="262626"/>
                </a:solidFill>
              </a:rPr>
            </a:br>
            <a:endParaRPr sz="2400">
              <a:solidFill>
                <a:srgbClr val="262626"/>
              </a:solidFill>
            </a:endParaRPr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 sz="2400">
                <a:solidFill>
                  <a:srgbClr val="262626"/>
                </a:solidFill>
              </a:rPr>
              <a:t>Filesystem mounts </a:t>
            </a:r>
            <a:br>
              <a:rPr lang="en-US" sz="2400">
                <a:solidFill>
                  <a:srgbClr val="262626"/>
                </a:solidFill>
              </a:rPr>
            </a:br>
            <a:endParaRPr sz="2400">
              <a:solidFill>
                <a:srgbClr val="262626"/>
              </a:solidFill>
            </a:endParaRPr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 sz="2400">
                <a:solidFill>
                  <a:srgbClr val="262626"/>
                </a:solidFill>
              </a:rPr>
              <a:t>Feature Gates</a:t>
            </a:r>
            <a:br>
              <a:rPr lang="en-US" sz="2400">
                <a:solidFill>
                  <a:srgbClr val="262626"/>
                </a:solidFill>
              </a:rPr>
            </a:br>
            <a:endParaRPr sz="2400">
              <a:solidFill>
                <a:srgbClr val="262626"/>
              </a:solidFill>
            </a:endParaRPr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 sz="2400">
                <a:solidFill>
                  <a:srgbClr val="262626"/>
                </a:solidFill>
              </a:rPr>
              <a:t>25+ Addons </a:t>
            </a:r>
            <a:endParaRPr sz="2400">
              <a:solidFill>
                <a:srgbClr val="262626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8cecd95ea1_1_49"/>
          <p:cNvSpPr txBox="1"/>
          <p:nvPr/>
        </p:nvSpPr>
        <p:spPr>
          <a:xfrm>
            <a:off x="403682" y="-17329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Gopogh </a:t>
            </a:r>
            <a:endParaRPr b="1" sz="4000">
              <a:solidFill>
                <a:schemeClr val="lt1"/>
              </a:solidFill>
            </a:endParaRPr>
          </a:p>
        </p:txBody>
      </p:sp>
      <p:sp>
        <p:nvSpPr>
          <p:cNvPr id="392" name="Google Shape;392;g8cecd95ea1_1_49"/>
          <p:cNvSpPr txBox="1"/>
          <p:nvPr/>
        </p:nvSpPr>
        <p:spPr>
          <a:xfrm>
            <a:off x="403675" y="1440496"/>
            <a:ext cx="10515600" cy="38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</a:rPr>
              <a:t>When we do so much testing and have so much log ! we need a tool to help us read the integration logs</a:t>
            </a:r>
            <a:endParaRPr sz="24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 sz="2400">
                <a:solidFill>
                  <a:srgbClr val="262626"/>
                </a:solidFill>
              </a:rPr>
              <a:t>Gopogh converts golang test logs to HTML.</a:t>
            </a:r>
            <a:endParaRPr sz="24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 sz="2400">
                <a:solidFill>
                  <a:srgbClr val="262626"/>
                </a:solidFill>
              </a:rPr>
              <a:t>See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Before</a:t>
            </a:r>
            <a:r>
              <a:rPr lang="en-US" sz="2400">
                <a:solidFill>
                  <a:srgbClr val="262626"/>
                </a:solidFill>
              </a:rPr>
              <a:t> ,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After</a:t>
            </a:r>
            <a:r>
              <a:rPr lang="en-US" sz="2400">
                <a:solidFill>
                  <a:srgbClr val="262626"/>
                </a:solidFill>
              </a:rPr>
              <a:t> </a:t>
            </a:r>
            <a:br>
              <a:rPr lang="en-US" sz="2400">
                <a:solidFill>
                  <a:srgbClr val="262626"/>
                </a:solidFill>
              </a:rPr>
            </a:br>
            <a:endParaRPr sz="2400">
              <a:solidFill>
                <a:srgbClr val="262626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 sz="2400">
                <a:solidFill>
                  <a:srgbClr val="262626"/>
                </a:solidFill>
              </a:rPr>
              <a:t>Github repo: </a:t>
            </a:r>
            <a:r>
              <a:rPr lang="en-US" sz="2400" u="sng">
                <a:solidFill>
                  <a:schemeClr val="hlink"/>
                </a:solidFill>
                <a:hlinkClick r:id="rId5"/>
              </a:rPr>
              <a:t>github.com/medyagh/gopogh</a:t>
            </a:r>
            <a:endParaRPr sz="24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8cecd95ea1_1_98"/>
          <p:cNvSpPr txBox="1"/>
          <p:nvPr/>
        </p:nvSpPr>
        <p:spPr>
          <a:xfrm>
            <a:off x="403682" y="-17329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Testing minikube</a:t>
            </a:r>
            <a:endParaRPr b="1" sz="4000">
              <a:solidFill>
                <a:schemeClr val="lt1"/>
              </a:solidFill>
            </a:endParaRPr>
          </a:p>
        </p:txBody>
      </p:sp>
      <p:sp>
        <p:nvSpPr>
          <p:cNvPr id="398" name="Google Shape;398;g8cecd95ea1_1_98"/>
          <p:cNvSpPr txBox="1"/>
          <p:nvPr/>
        </p:nvSpPr>
        <p:spPr>
          <a:xfrm>
            <a:off x="288750" y="983297"/>
            <a:ext cx="10630500" cy="3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 sz="2400">
                <a:solidFill>
                  <a:srgbClr val="262626"/>
                </a:solidFill>
              </a:rPr>
              <a:t>Unit Test</a:t>
            </a:r>
            <a:endParaRPr sz="2400">
              <a:solidFill>
                <a:srgbClr val="262626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 sz="2400">
                <a:solidFill>
                  <a:srgbClr val="262626"/>
                </a:solidFill>
              </a:rPr>
              <a:t>Integration Test</a:t>
            </a:r>
            <a:endParaRPr sz="2400">
              <a:solidFill>
                <a:srgbClr val="262626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○"/>
            </a:pPr>
            <a:r>
              <a:rPr lang="en-US" sz="2400">
                <a:solidFill>
                  <a:srgbClr val="262626"/>
                </a:solidFill>
              </a:rPr>
              <a:t>200 </a:t>
            </a:r>
            <a:r>
              <a:rPr lang="en-US" sz="2400">
                <a:solidFill>
                  <a:srgbClr val="262626"/>
                </a:solidFill>
              </a:rPr>
              <a:t>integration</a:t>
            </a:r>
            <a:r>
              <a:rPr lang="en-US" sz="2400">
                <a:solidFill>
                  <a:srgbClr val="262626"/>
                </a:solidFill>
              </a:rPr>
              <a:t> tests</a:t>
            </a:r>
            <a:endParaRPr sz="2400">
              <a:solidFill>
                <a:srgbClr val="262626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 sz="2400">
                <a:solidFill>
                  <a:srgbClr val="262626"/>
                </a:solidFill>
              </a:rPr>
              <a:t>Conformance</a:t>
            </a:r>
            <a:r>
              <a:rPr lang="en-US" sz="2400">
                <a:solidFill>
                  <a:srgbClr val="262626"/>
                </a:solidFill>
              </a:rPr>
              <a:t> Test</a:t>
            </a:r>
            <a:endParaRPr sz="2400">
              <a:solidFill>
                <a:srgbClr val="262626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 sz="2400">
                <a:solidFill>
                  <a:srgbClr val="262626"/>
                </a:solidFill>
              </a:rPr>
              <a:t>ISO / Base Image Test</a:t>
            </a:r>
            <a:endParaRPr sz="2400">
              <a:solidFill>
                <a:srgbClr val="262626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 sz="2400">
                <a:solidFill>
                  <a:srgbClr val="262626"/>
                </a:solidFill>
              </a:rPr>
              <a:t>Stress Test</a:t>
            </a:r>
            <a:endParaRPr sz="2400">
              <a:solidFill>
                <a:srgbClr val="262626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cecd95ea1_1_126"/>
          <p:cNvSpPr txBox="1"/>
          <p:nvPr/>
        </p:nvSpPr>
        <p:spPr>
          <a:xfrm>
            <a:off x="403682" y="-17329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Testing Infra</a:t>
            </a:r>
            <a:endParaRPr b="1" sz="4000">
              <a:solidFill>
                <a:schemeClr val="lt1"/>
              </a:solidFill>
            </a:endParaRPr>
          </a:p>
        </p:txBody>
      </p:sp>
      <p:sp>
        <p:nvSpPr>
          <p:cNvPr id="404" name="Google Shape;404;g8cecd95ea1_1_126"/>
          <p:cNvSpPr txBox="1"/>
          <p:nvPr/>
        </p:nvSpPr>
        <p:spPr>
          <a:xfrm>
            <a:off x="288750" y="983297"/>
            <a:ext cx="10630500" cy="3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 sz="2400">
                <a:solidFill>
                  <a:srgbClr val="262626"/>
                </a:solidFill>
              </a:rPr>
              <a:t>Google Cloud</a:t>
            </a:r>
            <a:endParaRPr sz="2400">
              <a:solidFill>
                <a:srgbClr val="262626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 sz="2400">
                <a:solidFill>
                  <a:srgbClr val="262626"/>
                </a:solidFill>
              </a:rPr>
              <a:t>Microsoft Azure</a:t>
            </a:r>
            <a:endParaRPr sz="2400">
              <a:solidFill>
                <a:srgbClr val="262626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 sz="2400">
                <a:solidFill>
                  <a:srgbClr val="262626"/>
                </a:solidFill>
              </a:rPr>
              <a:t>Jenkins</a:t>
            </a:r>
            <a:endParaRPr sz="2400">
              <a:solidFill>
                <a:srgbClr val="262626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 sz="2400">
                <a:solidFill>
                  <a:srgbClr val="262626"/>
                </a:solidFill>
              </a:rPr>
              <a:t>Github actions</a:t>
            </a:r>
            <a:endParaRPr sz="2400">
              <a:solidFill>
                <a:srgbClr val="262626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8edb46c9bd_1_31"/>
          <p:cNvSpPr txBox="1"/>
          <p:nvPr/>
        </p:nvSpPr>
        <p:spPr>
          <a:xfrm>
            <a:off x="403682" y="-17329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minikube flags for ci</a:t>
            </a:r>
            <a:endParaRPr b="1" sz="4000">
              <a:solidFill>
                <a:schemeClr val="lt1"/>
              </a:solidFill>
            </a:endParaRPr>
          </a:p>
        </p:txBody>
      </p:sp>
      <p:sp>
        <p:nvSpPr>
          <p:cNvPr id="410" name="Google Shape;410;g8edb46c9bd_1_31"/>
          <p:cNvSpPr txBox="1"/>
          <p:nvPr/>
        </p:nvSpPr>
        <p:spPr>
          <a:xfrm>
            <a:off x="403675" y="1364296"/>
            <a:ext cx="10515600" cy="38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minikube --wait=all --delete-on-failure --interactive false</a:t>
            </a:r>
            <a:endParaRPr sz="36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 sz="41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edb46c9bd_1_40"/>
          <p:cNvSpPr txBox="1"/>
          <p:nvPr/>
        </p:nvSpPr>
        <p:spPr>
          <a:xfrm>
            <a:off x="403682" y="-17329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setup-minikube github action</a:t>
            </a:r>
            <a:endParaRPr b="1" sz="4000">
              <a:solidFill>
                <a:schemeClr val="lt1"/>
              </a:solidFill>
            </a:endParaRPr>
          </a:p>
        </p:txBody>
      </p:sp>
      <p:sp>
        <p:nvSpPr>
          <p:cNvPr id="416" name="Google Shape;416;g8edb46c9bd_1_40"/>
          <p:cNvSpPr txBox="1"/>
          <p:nvPr/>
        </p:nvSpPr>
        <p:spPr>
          <a:xfrm>
            <a:off x="403675" y="1364301"/>
            <a:ext cx="10515600" cy="52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/>
            </a:br>
            <a:br>
              <a:rPr lang="en-US" sz="3200"/>
            </a:br>
            <a:br>
              <a:rPr lang="en-US" sz="3200"/>
            </a:br>
            <a:br>
              <a:rPr lang="en-US" sz="3200"/>
            </a:br>
            <a:r>
              <a:rPr lang="en-US" sz="32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Full Example Here</a:t>
            </a:r>
            <a:br>
              <a:rPr lang="en-US" sz="3200"/>
            </a:br>
            <a:r>
              <a:rPr lang="en-US" sz="2000">
                <a:solidFill>
                  <a:schemeClr val="hlink"/>
                </a:solidFill>
                <a:uFill>
                  <a:noFill/>
                </a:uFill>
                <a:hlinkClick r:id="rId4"/>
              </a:rPr>
              <a:t>https://github.com/marketplace/actions/setup-minikube</a:t>
            </a:r>
            <a:endParaRPr sz="2000">
              <a:solidFill>
                <a:srgbClr val="262626"/>
              </a:solidFill>
            </a:endParaRPr>
          </a:p>
        </p:txBody>
      </p:sp>
      <p:pic>
        <p:nvPicPr>
          <p:cNvPr id="417" name="Google Shape;417;g8edb46c9bd_1_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1288" y="1453175"/>
            <a:ext cx="6389425" cy="338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cecd95ea1_1_35"/>
          <p:cNvSpPr txBox="1"/>
          <p:nvPr/>
        </p:nvSpPr>
        <p:spPr>
          <a:xfrm>
            <a:off x="403682" y="-17329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minikube speaks yours language</a:t>
            </a:r>
            <a:endParaRPr/>
          </a:p>
        </p:txBody>
      </p:sp>
      <p:sp>
        <p:nvSpPr>
          <p:cNvPr id="423" name="Google Shape;423;g8cecd95ea1_1_35"/>
          <p:cNvSpPr txBox="1"/>
          <p:nvPr/>
        </p:nvSpPr>
        <p:spPr>
          <a:xfrm>
            <a:off x="6825200" y="1152400"/>
            <a:ext cx="3786000" cy="32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b="1" lang="en-US" sz="1800">
                <a:solidFill>
                  <a:srgbClr val="222222"/>
                </a:solidFill>
                <a:highlight>
                  <a:srgbClr val="F6F6F8"/>
                </a:highlight>
              </a:rPr>
              <a:t>minikube speaks french:</a:t>
            </a:r>
            <a:endParaRPr b="1" sz="1800">
              <a:solidFill>
                <a:srgbClr val="222222"/>
              </a:solidFill>
              <a:highlight>
                <a:srgbClr val="F6F6F8"/>
              </a:highlight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highlight>
                  <a:srgbClr val="F6F6F8"/>
                </a:highlight>
                <a:latin typeface="Courier New"/>
                <a:ea typeface="Courier New"/>
                <a:cs typeface="Courier New"/>
                <a:sym typeface="Courier New"/>
              </a:rPr>
              <a:t>LC_ALL=fr out/minikube start</a:t>
            </a:r>
            <a:endParaRPr sz="1000">
              <a:solidFill>
                <a:srgbClr val="222222"/>
              </a:solidFill>
              <a:highlight>
                <a:srgbClr val="F6F6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highlight>
                  <a:srgbClr val="F6F6F8"/>
                </a:highlight>
                <a:latin typeface="Courier New"/>
                <a:ea typeface="Courier New"/>
                <a:cs typeface="Courier New"/>
                <a:sym typeface="Courier New"/>
              </a:rPr>
              <a:t>😄  minikube v1.9.2 sur Darwin 10.14.5</a:t>
            </a:r>
            <a:endParaRPr sz="1000">
              <a:solidFill>
                <a:srgbClr val="222222"/>
              </a:solidFill>
              <a:highlight>
                <a:srgbClr val="F6F6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highlight>
                  <a:srgbClr val="F6F6F8"/>
                </a:highlight>
                <a:latin typeface="Courier New"/>
                <a:ea typeface="Courier New"/>
                <a:cs typeface="Courier New"/>
                <a:sym typeface="Courier New"/>
              </a:rPr>
              <a:t>✨  Choix automatique du driver hyperkit. Autres choix: docker</a:t>
            </a:r>
            <a:endParaRPr sz="1000">
              <a:solidFill>
                <a:srgbClr val="222222"/>
              </a:solidFill>
              <a:highlight>
                <a:srgbClr val="F6F6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highlight>
                  <a:srgbClr val="F6F6F8"/>
                </a:highlight>
                <a:latin typeface="Courier New"/>
                <a:ea typeface="Courier New"/>
                <a:cs typeface="Courier New"/>
                <a:sym typeface="Courier New"/>
              </a:rPr>
              <a:t>👍  Démarrage du noeud de plan de contrôle minikube dans le cluster minikube</a:t>
            </a:r>
            <a:endParaRPr sz="1000">
              <a:solidFill>
                <a:srgbClr val="222222"/>
              </a:solidFill>
              <a:highlight>
                <a:srgbClr val="F6F6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highlight>
                  <a:srgbClr val="F6F6F8"/>
                </a:highlight>
                <a:latin typeface="Courier New"/>
                <a:ea typeface="Courier New"/>
                <a:cs typeface="Courier New"/>
                <a:sym typeface="Courier New"/>
              </a:rPr>
              <a:t>🔥  Création de VM hyperkit (CPUs=2, Mémoire=4000MB, Disque=20000MB)...</a:t>
            </a:r>
            <a:endParaRPr sz="1000">
              <a:solidFill>
                <a:srgbClr val="222222"/>
              </a:solidFill>
              <a:highlight>
                <a:srgbClr val="F6F6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highlight>
                  <a:srgbClr val="F6F6F8"/>
                </a:highlight>
                <a:latin typeface="Courier New"/>
                <a:ea typeface="Courier New"/>
                <a:cs typeface="Courier New"/>
                <a:sym typeface="Courier New"/>
              </a:rPr>
              <a:t>🐳  Préparation de Kubernetes v1.18.0 sur Docker 19.03.8...</a:t>
            </a:r>
            <a:endParaRPr sz="1000">
              <a:solidFill>
                <a:srgbClr val="222222"/>
              </a:solidFill>
              <a:highlight>
                <a:srgbClr val="F6F6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highlight>
                  <a:srgbClr val="F6F6F8"/>
                </a:highlight>
                <a:latin typeface="Courier New"/>
                <a:ea typeface="Courier New"/>
                <a:cs typeface="Courier New"/>
                <a:sym typeface="Courier New"/>
              </a:rPr>
              <a:t>🌟  Installation des addons: default-storageclass, storage-provisioner</a:t>
            </a:r>
            <a:endParaRPr sz="1000">
              <a:solidFill>
                <a:srgbClr val="222222"/>
              </a:solidFill>
              <a:highlight>
                <a:srgbClr val="F6F6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highlight>
                  <a:srgbClr val="F6F6F8"/>
                </a:highlight>
                <a:latin typeface="Courier New"/>
                <a:ea typeface="Courier New"/>
                <a:cs typeface="Courier New"/>
                <a:sym typeface="Courier New"/>
              </a:rPr>
              <a:t>🏄  Terminé ! kubectl est maintenant configuré pour utiliser "minikube".</a:t>
            </a:r>
            <a:endParaRPr sz="1000">
              <a:solidFill>
                <a:srgbClr val="222222"/>
              </a:solidFill>
              <a:highlight>
                <a:srgbClr val="F6F6F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24" name="Google Shape;424;g8cecd95ea1_1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400" y="4772775"/>
            <a:ext cx="7137699" cy="147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g8cecd95ea1_1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626" y="988550"/>
            <a:ext cx="2853850" cy="545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cecd95ea1_1_29"/>
          <p:cNvSpPr txBox="1"/>
          <p:nvPr/>
        </p:nvSpPr>
        <p:spPr>
          <a:xfrm>
            <a:off x="403682" y="-17329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Triage Party Multiplayer-Game</a:t>
            </a:r>
            <a:endParaRPr b="1" sz="4000">
              <a:solidFill>
                <a:schemeClr val="lt1"/>
              </a:solidFill>
            </a:endParaRPr>
          </a:p>
        </p:txBody>
      </p:sp>
      <p:sp>
        <p:nvSpPr>
          <p:cNvPr id="431" name="Google Shape;431;g8cecd95ea1_1_29"/>
          <p:cNvSpPr txBox="1"/>
          <p:nvPr/>
        </p:nvSpPr>
        <p:spPr>
          <a:xfrm>
            <a:off x="898450" y="4833325"/>
            <a:ext cx="105156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>
                <a:solidFill>
                  <a:srgbClr val="262626"/>
                </a:solidFill>
              </a:rPr>
            </a:br>
            <a:br>
              <a:rPr lang="en-US" sz="2400">
                <a:solidFill>
                  <a:srgbClr val="262626"/>
                </a:solidFill>
              </a:rPr>
            </a:br>
            <a:r>
              <a:rPr lang="en-US" sz="2400">
                <a:solidFill>
                  <a:srgbClr val="262626"/>
                </a:solidFill>
              </a:rPr>
              <a:t>Every Wednesday we have a Triage Party !</a:t>
            </a:r>
            <a:br>
              <a:rPr lang="en-US" sz="2400">
                <a:solidFill>
                  <a:srgbClr val="262626"/>
                </a:solidFill>
              </a:rPr>
            </a:br>
            <a:r>
              <a:rPr lang="en-US" sz="2400">
                <a:solidFill>
                  <a:srgbClr val="262626"/>
                </a:solidFill>
              </a:rPr>
              <a:t>Come play </a:t>
            </a:r>
            <a:r>
              <a:rPr lang="en-US" sz="24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Read more: </a:t>
            </a:r>
            <a:r>
              <a:rPr lang="en-US" sz="2400">
                <a:solidFill>
                  <a:schemeClr val="hlink"/>
                </a:solidFill>
                <a:uFill>
                  <a:noFill/>
                </a:uFill>
                <a:hlinkClick r:id="rId4"/>
              </a:rPr>
              <a:t>https://minikube.sigs.k8s.io/docs/contrib/triage/</a:t>
            </a:r>
            <a:br>
              <a:rPr lang="en-US" sz="2400">
                <a:solidFill>
                  <a:srgbClr val="262626"/>
                </a:solidFill>
              </a:rPr>
            </a:br>
            <a:endParaRPr sz="2400">
              <a:solidFill>
                <a:srgbClr val="262626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</p:txBody>
      </p:sp>
      <p:pic>
        <p:nvPicPr>
          <p:cNvPr id="432" name="Google Shape;432;g8cecd95ea1_1_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4241" y="1152399"/>
            <a:ext cx="4614474" cy="329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cecd95ea1_1_81"/>
          <p:cNvSpPr txBox="1"/>
          <p:nvPr/>
        </p:nvSpPr>
        <p:spPr>
          <a:xfrm>
            <a:off x="403682" y="-17329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Links </a:t>
            </a:r>
            <a:endParaRPr/>
          </a:p>
        </p:txBody>
      </p:sp>
      <p:sp>
        <p:nvSpPr>
          <p:cNvPr id="438" name="Google Shape;438;g8cecd95ea1_1_81"/>
          <p:cNvSpPr txBox="1"/>
          <p:nvPr/>
        </p:nvSpPr>
        <p:spPr>
          <a:xfrm>
            <a:off x="403675" y="1592896"/>
            <a:ext cx="105156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t/>
            </a:r>
            <a:endParaRPr sz="2400">
              <a:solidFill>
                <a:srgbClr val="262626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 sz="2400">
                <a:solidFill>
                  <a:srgbClr val="262626"/>
                </a:solidFill>
              </a:rPr>
              <a:t>Tools</a:t>
            </a:r>
            <a:endParaRPr sz="2400">
              <a:solidFill>
                <a:srgbClr val="262626"/>
              </a:solidFill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Char char="○"/>
            </a:pPr>
            <a:r>
              <a:rPr lang="en-US" sz="2000">
                <a:uFill>
                  <a:noFill/>
                </a:uFill>
                <a:hlinkClick r:id="rId3"/>
              </a:rPr>
              <a:t>setup-minikube github action</a:t>
            </a:r>
            <a:r>
              <a:rPr lang="en-US" sz="2000"/>
              <a:t> </a:t>
            </a:r>
            <a:br>
              <a:rPr lang="en-US" sz="2000">
                <a:solidFill>
                  <a:srgbClr val="262626"/>
                </a:solidFill>
              </a:rPr>
            </a:br>
            <a:r>
              <a:rPr lang="en-US" sz="2000">
                <a:solidFill>
                  <a:schemeClr val="hlink"/>
                </a:solidFill>
                <a:uFill>
                  <a:noFill/>
                </a:uFill>
                <a:hlinkClick r:id="rId4"/>
              </a:rPr>
              <a:t>github.com/marketplace/actions/setup-minikube</a:t>
            </a:r>
            <a:r>
              <a:rPr lang="en-US" sz="2000">
                <a:solidFill>
                  <a:srgbClr val="262626"/>
                </a:solidFill>
              </a:rPr>
              <a:t> </a:t>
            </a:r>
            <a:br>
              <a:rPr lang="en-US" sz="2000">
                <a:solidFill>
                  <a:srgbClr val="262626"/>
                </a:solidFill>
              </a:rPr>
            </a:br>
            <a:endParaRPr sz="2000">
              <a:solidFill>
                <a:srgbClr val="262626"/>
              </a:solidFill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Char char="○"/>
            </a:pPr>
            <a:r>
              <a:rPr lang="en-US" sz="2000">
                <a:uFill>
                  <a:noFill/>
                </a:uFill>
                <a:hlinkClick r:id="rId5"/>
              </a:rPr>
              <a:t>slowjam</a:t>
            </a:r>
            <a:r>
              <a:rPr lang="en-US" sz="2000"/>
              <a:t> </a:t>
            </a:r>
            <a:br>
              <a:rPr lang="en-US" sz="2000">
                <a:solidFill>
                  <a:srgbClr val="262626"/>
                </a:solidFill>
              </a:rPr>
            </a:br>
            <a:r>
              <a:rPr lang="en-US" sz="2000">
                <a:solidFill>
                  <a:schemeClr val="hlink"/>
                </a:solidFill>
                <a:uFill>
                  <a:noFill/>
                </a:uFill>
                <a:hlinkClick r:id="rId6"/>
              </a:rPr>
              <a:t>https://github.com/google/slowjam</a:t>
            </a:r>
            <a:br>
              <a:rPr lang="en-US" sz="2000">
                <a:solidFill>
                  <a:srgbClr val="262626"/>
                </a:solidFill>
              </a:rPr>
            </a:br>
            <a:endParaRPr sz="2000">
              <a:solidFill>
                <a:srgbClr val="262626"/>
              </a:solidFill>
            </a:endParaRPr>
          </a:p>
          <a:p>
            <a:pPr indent="-355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Char char="○"/>
            </a:pPr>
            <a:r>
              <a:rPr lang="en-US" sz="2000">
                <a:uFill>
                  <a:noFill/>
                </a:uFill>
                <a:hlinkClick r:id="rId7"/>
              </a:rPr>
              <a:t>triage party</a:t>
            </a:r>
            <a:r>
              <a:rPr lang="en-US" sz="2000"/>
              <a:t> </a:t>
            </a:r>
            <a:br>
              <a:rPr lang="en-US" sz="2000">
                <a:solidFill>
                  <a:srgbClr val="262626"/>
                </a:solidFill>
              </a:rPr>
            </a:br>
            <a:r>
              <a:rPr lang="en-US" sz="2000">
                <a:solidFill>
                  <a:schemeClr val="hlink"/>
                </a:solidFill>
                <a:uFill>
                  <a:noFill/>
                </a:uFill>
                <a:hlinkClick r:id="rId8"/>
              </a:rPr>
              <a:t>https://github.com/google/triage-party</a:t>
            </a:r>
            <a:br>
              <a:rPr lang="en-US" sz="2000">
                <a:solidFill>
                  <a:srgbClr val="262626"/>
                </a:solidFill>
              </a:rPr>
            </a:br>
            <a:endParaRPr sz="2000">
              <a:solidFill>
                <a:srgbClr val="262626"/>
              </a:solidFill>
            </a:endParaRPr>
          </a:p>
          <a:p>
            <a:pPr indent="-355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Char char="○"/>
            </a:pPr>
            <a:r>
              <a:rPr lang="en-US" sz="2000">
                <a:uFill>
                  <a:noFill/>
                </a:uFill>
                <a:hlinkClick r:id="rId9"/>
              </a:rPr>
              <a:t>gopogh</a:t>
            </a:r>
            <a:r>
              <a:rPr lang="en-US" sz="2000"/>
              <a:t> </a:t>
            </a:r>
            <a:br>
              <a:rPr lang="en-US" sz="2000">
                <a:solidFill>
                  <a:srgbClr val="262626"/>
                </a:solidFill>
              </a:rPr>
            </a:br>
            <a:r>
              <a:rPr lang="en-US" sz="2000">
                <a:solidFill>
                  <a:schemeClr val="hlink"/>
                </a:solidFill>
                <a:uFill>
                  <a:noFill/>
                </a:uFill>
                <a:hlinkClick r:id="rId10"/>
              </a:rPr>
              <a:t>https://github.com/medyagh/gopogh</a:t>
            </a:r>
            <a:br>
              <a:rPr lang="en-US" sz="2000">
                <a:solidFill>
                  <a:srgbClr val="262626"/>
                </a:solidFill>
              </a:rPr>
            </a:br>
            <a:endParaRPr sz="2000">
              <a:solidFill>
                <a:srgbClr val="262626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○"/>
            </a:pPr>
            <a:r>
              <a:rPr lang="en-US" sz="2000">
                <a:uFill>
                  <a:noFill/>
                </a:uFill>
                <a:hlinkClick r:id="rId11"/>
              </a:rPr>
              <a:t>gcp-webhook</a:t>
            </a:r>
            <a:r>
              <a:rPr lang="en-US" sz="2000">
                <a:solidFill>
                  <a:srgbClr val="262626"/>
                </a:solidFill>
              </a:rPr>
              <a:t> </a:t>
            </a:r>
            <a:br>
              <a:rPr lang="en-US" sz="2000">
                <a:solidFill>
                  <a:srgbClr val="262626"/>
                </a:solidFill>
              </a:rPr>
            </a:br>
            <a:r>
              <a:rPr lang="en-US" sz="2000">
                <a:solidFill>
                  <a:schemeClr val="hlink"/>
                </a:solidFill>
                <a:uFill>
                  <a:noFill/>
                </a:uFill>
                <a:hlinkClick r:id="rId12"/>
              </a:rPr>
              <a:t>https://github.com/GoogleContainerTools/gcp-auth-webhook</a:t>
            </a:r>
            <a:br>
              <a:rPr lang="en-US" sz="2400">
                <a:solidFill>
                  <a:srgbClr val="262626"/>
                </a:solidFill>
              </a:rPr>
            </a:br>
            <a:endParaRPr sz="2400">
              <a:solidFill>
                <a:srgbClr val="262626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 sz="2400">
                <a:solidFill>
                  <a:srgbClr val="262626"/>
                </a:solidFill>
              </a:rPr>
              <a:t>Slack</a:t>
            </a:r>
            <a:endParaRPr sz="2400">
              <a:solidFill>
                <a:srgbClr val="262626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○"/>
            </a:pPr>
            <a:r>
              <a:rPr lang="en-US" sz="2400">
                <a:solidFill>
                  <a:schemeClr val="hlink"/>
                </a:solidFill>
                <a:uFill>
                  <a:noFill/>
                </a:uFill>
                <a:hlinkClick r:id="rId13"/>
              </a:rPr>
              <a:t>https://kubernetes.slack.com/messages/C1F5CT6Q1</a:t>
            </a:r>
            <a:endParaRPr sz="2400">
              <a:solidFill>
                <a:srgbClr val="262626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8cecd95ea1_1_20"/>
          <p:cNvSpPr txBox="1"/>
          <p:nvPr/>
        </p:nvSpPr>
        <p:spPr>
          <a:xfrm>
            <a:off x="403682" y="-17329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Surveys: </a:t>
            </a:r>
            <a:r>
              <a:rPr b="1" lang="en-US" sz="4000">
                <a:solidFill>
                  <a:schemeClr val="lt1"/>
                </a:solidFill>
              </a:rPr>
              <a:t>Listened and Done !</a:t>
            </a:r>
            <a:endParaRPr b="1" sz="4000">
              <a:solidFill>
                <a:schemeClr val="lt1"/>
              </a:solidFill>
            </a:endParaRPr>
          </a:p>
        </p:txBody>
      </p:sp>
      <p:sp>
        <p:nvSpPr>
          <p:cNvPr id="444" name="Google Shape;444;g8cecd95ea1_1_20"/>
          <p:cNvSpPr txBox="1"/>
          <p:nvPr/>
        </p:nvSpPr>
        <p:spPr>
          <a:xfrm>
            <a:off x="1597054" y="1007350"/>
            <a:ext cx="93222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b="1" lang="en-US" sz="2500"/>
              <a:t>2020 </a:t>
            </a:r>
            <a:r>
              <a:rPr b="1" lang="en-US" sz="2500"/>
              <a:t>Q1 Survey</a:t>
            </a:r>
            <a:br>
              <a:rPr b="1" lang="en-US" sz="2500"/>
            </a:br>
            <a:r>
              <a:rPr b="1" lang="en-US" sz="2500"/>
              <a:t>1500 responses and counting ..</a:t>
            </a:r>
            <a:r>
              <a:rPr b="1" lang="en-US" sz="2500"/>
              <a:t>.</a:t>
            </a:r>
            <a:endParaRPr b="1" sz="2500"/>
          </a:p>
        </p:txBody>
      </p:sp>
      <p:pic>
        <p:nvPicPr>
          <p:cNvPr id="445" name="Google Shape;445;g8cecd95ea1_1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038" y="1838825"/>
            <a:ext cx="9322227" cy="428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8cecd95ea1_1_91"/>
          <p:cNvSpPr txBox="1"/>
          <p:nvPr/>
        </p:nvSpPr>
        <p:spPr>
          <a:xfrm>
            <a:off x="403682" y="-17329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What is coming next?</a:t>
            </a:r>
            <a:endParaRPr/>
          </a:p>
        </p:txBody>
      </p:sp>
      <p:sp>
        <p:nvSpPr>
          <p:cNvPr id="451" name="Google Shape;451;g8cecd95ea1_1_91"/>
          <p:cNvSpPr txBox="1"/>
          <p:nvPr/>
        </p:nvSpPr>
        <p:spPr>
          <a:xfrm>
            <a:off x="403675" y="983296"/>
            <a:ext cx="105156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 sz="2400">
                <a:solidFill>
                  <a:srgbClr val="262626"/>
                </a:solidFill>
              </a:rPr>
              <a:t>gui</a:t>
            </a:r>
            <a:endParaRPr sz="2400">
              <a:solidFill>
                <a:srgbClr val="262626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 sz="2400">
                <a:solidFill>
                  <a:srgbClr val="262626"/>
                </a:solidFill>
              </a:rPr>
              <a:t>scheduled stop and start</a:t>
            </a:r>
            <a:endParaRPr sz="2400">
              <a:solidFill>
                <a:srgbClr val="262626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 sz="2400">
                <a:solidFill>
                  <a:srgbClr val="262626"/>
                </a:solidFill>
              </a:rPr>
              <a:t>auto-pause</a:t>
            </a:r>
            <a:endParaRPr sz="2400">
              <a:solidFill>
                <a:srgbClr val="262626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 sz="2400">
                <a:solidFill>
                  <a:srgbClr val="262626"/>
                </a:solidFill>
              </a:rPr>
              <a:t>chromebook support</a:t>
            </a:r>
            <a:endParaRPr sz="2400">
              <a:solidFill>
                <a:srgbClr val="262626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 sz="2400">
                <a:solidFill>
                  <a:srgbClr val="262626"/>
                </a:solidFill>
              </a:rPr>
              <a:t>for full list see </a:t>
            </a:r>
            <a:r>
              <a:rPr lang="en-US" sz="24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public road map</a:t>
            </a:r>
            <a:r>
              <a:rPr lang="en-US" sz="2400">
                <a:solidFill>
                  <a:srgbClr val="262626"/>
                </a:solidFill>
              </a:rPr>
              <a:t> </a:t>
            </a:r>
            <a:br>
              <a:rPr lang="en-US" sz="2400">
                <a:solidFill>
                  <a:srgbClr val="262626"/>
                </a:solidFill>
              </a:rPr>
            </a:br>
            <a:r>
              <a:rPr lang="en-US" sz="1700">
                <a:solidFill>
                  <a:schemeClr val="hlink"/>
                </a:solidFill>
                <a:uFill>
                  <a:noFill/>
                </a:uFill>
                <a:hlinkClick r:id="rId4"/>
              </a:rPr>
              <a:t>https://minikube.sigs.k8s.io/docs/contrib/roadmap/</a:t>
            </a:r>
            <a:endParaRPr sz="3000">
              <a:solidFill>
                <a:srgbClr val="262626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62626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g8edb46c9bd_2_43"/>
          <p:cNvPicPr preferRelativeResize="0"/>
          <p:nvPr/>
        </p:nvPicPr>
        <p:blipFill rotWithShape="1">
          <a:blip r:embed="rId3">
            <a:alphaModFix/>
          </a:blip>
          <a:srcRect b="25172" l="0" r="0" t="0"/>
          <a:stretch/>
        </p:blipFill>
        <p:spPr>
          <a:xfrm>
            <a:off x="1396350" y="581550"/>
            <a:ext cx="6723525" cy="437717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8edb46c9bd_2_43"/>
          <p:cNvSpPr txBox="1"/>
          <p:nvPr/>
        </p:nvSpPr>
        <p:spPr>
          <a:xfrm>
            <a:off x="1396350" y="5234025"/>
            <a:ext cx="61119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What’s New minikube ?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8edb46c9bd_0_86"/>
          <p:cNvSpPr txBox="1"/>
          <p:nvPr/>
        </p:nvSpPr>
        <p:spPr>
          <a:xfrm>
            <a:off x="403682" y="-17329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minikube website</a:t>
            </a:r>
            <a:endParaRPr/>
          </a:p>
        </p:txBody>
      </p:sp>
      <p:sp>
        <p:nvSpPr>
          <p:cNvPr id="457" name="Google Shape;457;g8edb46c9bd_0_86"/>
          <p:cNvSpPr txBox="1"/>
          <p:nvPr/>
        </p:nvSpPr>
        <p:spPr>
          <a:xfrm>
            <a:off x="838200" y="1786300"/>
            <a:ext cx="10515600" cy="38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New, </a:t>
            </a:r>
            <a:r>
              <a:rPr b="1" lang="en-US" sz="3000"/>
              <a:t>Simplified, Searchable </a:t>
            </a:r>
            <a:endParaRPr b="1" sz="30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 u="sng">
                <a:solidFill>
                  <a:schemeClr val="hlink"/>
                </a:solidFill>
                <a:hlinkClick r:id="rId3"/>
              </a:rPr>
              <a:t>https://minikube.sigs.k8s.io</a:t>
            </a:r>
            <a:endParaRPr b="1" sz="3000">
              <a:solidFill>
                <a:srgbClr val="262626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t/>
            </a:r>
            <a:endParaRPr sz="30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cecd95ea1_1_140"/>
          <p:cNvSpPr txBox="1"/>
          <p:nvPr/>
        </p:nvSpPr>
        <p:spPr>
          <a:xfrm>
            <a:off x="403682" y="-17329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What’s new minikube ? </a:t>
            </a:r>
            <a:endParaRPr/>
          </a:p>
        </p:txBody>
      </p:sp>
      <p:sp>
        <p:nvSpPr>
          <p:cNvPr id="124" name="Google Shape;124;g8cecd95ea1_1_140"/>
          <p:cNvSpPr txBox="1"/>
          <p:nvPr/>
        </p:nvSpPr>
        <p:spPr>
          <a:xfrm>
            <a:off x="288950" y="2014900"/>
            <a:ext cx="10515600" cy="38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 sz="2400">
                <a:solidFill>
                  <a:srgbClr val="262626"/>
                </a:solidFill>
              </a:rPr>
              <a:t>Starts 86% faster.</a:t>
            </a:r>
            <a:endParaRPr sz="2400">
              <a:solidFill>
                <a:srgbClr val="262626"/>
              </a:solidFill>
            </a:endParaRPr>
          </a:p>
          <a:p>
            <a:pPr indent="-3810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 sz="2400">
                <a:solidFill>
                  <a:srgbClr val="262626"/>
                </a:solidFill>
              </a:rPr>
              <a:t>Uses </a:t>
            </a:r>
            <a:r>
              <a:rPr lang="en-US" sz="2400">
                <a:solidFill>
                  <a:srgbClr val="262626"/>
                </a:solidFill>
              </a:rPr>
              <a:t>20% less CPU.</a:t>
            </a:r>
            <a:endParaRPr sz="2400">
              <a:solidFill>
                <a:srgbClr val="262626"/>
              </a:solidFill>
            </a:endParaRPr>
          </a:p>
          <a:p>
            <a:pPr indent="-38100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 sz="2400">
                <a:solidFill>
                  <a:srgbClr val="262626"/>
                </a:solidFill>
              </a:rPr>
              <a:t>Has two new drivers (Docker,Podman</a:t>
            </a:r>
            <a:r>
              <a:rPr lang="en-US" sz="2400">
                <a:solidFill>
                  <a:srgbClr val="262626"/>
                </a:solidFill>
              </a:rPr>
              <a:t>)</a:t>
            </a:r>
            <a:endParaRPr sz="2400">
              <a:solidFill>
                <a:srgbClr val="262626"/>
              </a:solidFill>
            </a:endParaRPr>
          </a:p>
          <a:p>
            <a:pPr indent="-38100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 sz="2400">
                <a:solidFill>
                  <a:srgbClr val="262626"/>
                </a:solidFill>
              </a:rPr>
              <a:t>Multi-node</a:t>
            </a:r>
            <a:endParaRPr sz="2400">
              <a:solidFill>
                <a:srgbClr val="262626"/>
              </a:solidFill>
            </a:endParaRPr>
          </a:p>
          <a:p>
            <a:pPr indent="-38100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 sz="2400">
                <a:solidFill>
                  <a:srgbClr val="262626"/>
                </a:solidFill>
              </a:rPr>
              <a:t>New Commands: Pause/Unpause</a:t>
            </a:r>
            <a:endParaRPr sz="2400">
              <a:solidFill>
                <a:srgbClr val="262626"/>
              </a:solidFill>
            </a:endParaRPr>
          </a:p>
          <a:p>
            <a:pPr indent="-38100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 sz="2400">
                <a:solidFill>
                  <a:srgbClr val="262626"/>
                </a:solidFill>
              </a:rPr>
              <a:t>Auto-Select flags (driver, memory, CNI …)</a:t>
            </a:r>
            <a:endParaRPr sz="2400">
              <a:solidFill>
                <a:srgbClr val="262626"/>
              </a:solidFill>
            </a:endParaRPr>
          </a:p>
          <a:p>
            <a:pPr indent="-38100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 sz="2400">
                <a:solidFill>
                  <a:srgbClr val="262626"/>
                </a:solidFill>
              </a:rPr>
              <a:t>5 New open-source tool </a:t>
            </a:r>
            <a:r>
              <a:rPr lang="en-US" sz="2400">
                <a:solidFill>
                  <a:srgbClr val="262626"/>
                </a:solidFill>
              </a:rPr>
              <a:t>graduated</a:t>
            </a:r>
            <a:r>
              <a:rPr lang="en-US" sz="2400">
                <a:solidFill>
                  <a:srgbClr val="262626"/>
                </a:solidFill>
              </a:rPr>
              <a:t> from minikube</a:t>
            </a:r>
            <a:endParaRPr sz="24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edb46c9bd_2_29"/>
          <p:cNvSpPr txBox="1"/>
          <p:nvPr/>
        </p:nvSpPr>
        <p:spPr>
          <a:xfrm>
            <a:off x="1828100" y="2871275"/>
            <a:ext cx="71370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FFFFFF"/>
                </a:solidFill>
              </a:rPr>
              <a:t>a deeper look at </a:t>
            </a:r>
            <a:endParaRPr b="1" sz="3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FFFFFF"/>
                </a:solidFill>
              </a:rPr>
              <a:t>What’s new minikube ...</a:t>
            </a:r>
            <a:endParaRPr b="1" sz="3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" name="Google Shape;134;g8cecd95ea1_1_57"/>
          <p:cNvGraphicFramePr/>
          <p:nvPr/>
        </p:nvGraphicFramePr>
        <p:xfrm>
          <a:off x="5123825" y="1674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{C9CA87D6-61F7-46D1-ADA6-C395FE16DF56}</a:tableStyleId>
              </a:tblPr>
              <a:tblGrid>
                <a:gridCol w="758050"/>
                <a:gridCol w="1402450"/>
              </a:tblGrid>
              <a:tr h="415125"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Hypervisor technology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 rowSpan="2" hMerge="1"/>
              </a:tr>
              <a:tr h="204900">
                <a:tc gridSpan="2" vMerge="1"/>
                <a:tc hMerge="1" vMerge="1"/>
              </a:tr>
              <a:tr h="4152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Container</a:t>
                      </a:r>
                      <a:endParaRPr sz="10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Docker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438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Podman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5225">
                <a:tc row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/>
                      </a:br>
                      <a:br>
                        <a:rPr lang="en-US"/>
                      </a:br>
                      <a:br>
                        <a:rPr lang="en-US"/>
                      </a:br>
                      <a:br>
                        <a:rPr lang="en-US"/>
                      </a:br>
                      <a:br>
                        <a:rPr lang="en-US"/>
                      </a:br>
                      <a:r>
                        <a:rPr lang="en-US"/>
                        <a:t>VM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Hyperkit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</a:tr>
              <a:tr h="4152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KVM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152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Hyper-V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152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Virtualbox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261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Barmetal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152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Vmware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4152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Parallels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35" name="Google Shape;135;g8cecd95ea1_1_57"/>
          <p:cNvSpPr txBox="1"/>
          <p:nvPr/>
        </p:nvSpPr>
        <p:spPr>
          <a:xfrm>
            <a:off x="403682" y="-17329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minikube supports ...</a:t>
            </a:r>
            <a:endParaRPr b="1" sz="4000">
              <a:solidFill>
                <a:schemeClr val="lt1"/>
              </a:solidFill>
            </a:endParaRPr>
          </a:p>
        </p:txBody>
      </p:sp>
      <p:graphicFrame>
        <p:nvGraphicFramePr>
          <p:cNvPr id="136" name="Google Shape;136;g8cecd95ea1_1_57"/>
          <p:cNvGraphicFramePr/>
          <p:nvPr/>
        </p:nvGraphicFramePr>
        <p:xfrm>
          <a:off x="7891413" y="271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{C9CA87D6-61F7-46D1-ADA6-C395FE16DF56}</a:tableStyleId>
              </a:tblPr>
              <a:tblGrid>
                <a:gridCol w="1415150"/>
              </a:tblGrid>
              <a:tr h="624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Container Runtime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536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Docker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536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Containerd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536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CRI-O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7" name="Google Shape;137;g8cecd95ea1_1_57"/>
          <p:cNvGraphicFramePr/>
          <p:nvPr/>
        </p:nvGraphicFramePr>
        <p:xfrm>
          <a:off x="891375" y="286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{C9CA87D6-61F7-46D1-ADA6-C395FE16DF56}</a:tableStyleId>
              </a:tblPr>
              <a:tblGrid>
                <a:gridCol w="1415150"/>
              </a:tblGrid>
              <a:tr h="48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48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Linux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8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MacOs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8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Windows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" name="Google Shape;138;g8cecd95ea1_1_57"/>
          <p:cNvGraphicFramePr/>
          <p:nvPr/>
        </p:nvGraphicFramePr>
        <p:xfrm>
          <a:off x="9913650" y="204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{C9CA87D6-61F7-46D1-ADA6-C395FE16DF56}</a:tableStyleId>
              </a:tblPr>
              <a:tblGrid>
                <a:gridCol w="1659550"/>
              </a:tblGrid>
              <a:tr h="48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CNIs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48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bridge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8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calico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8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cilium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8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flannel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8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weave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8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kindnet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139" name="Google Shape;139;g8cecd95ea1_1_57"/>
          <p:cNvSpPr txBox="1"/>
          <p:nvPr/>
        </p:nvSpPr>
        <p:spPr>
          <a:xfrm>
            <a:off x="847600" y="1092675"/>
            <a:ext cx="3451200" cy="747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3C47D"/>
                </a:solidFill>
              </a:rPr>
              <a:t>Green : Tested</a:t>
            </a:r>
            <a:endParaRPr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EA9999"/>
                </a:solidFill>
              </a:rPr>
              <a:t>Red : Tested but experimental</a:t>
            </a:r>
            <a:endParaRPr>
              <a:solidFill>
                <a:srgbClr val="EA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9999"/>
                </a:solidFill>
              </a:rPr>
              <a:t>Gay :  Not Tested 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graphicFrame>
        <p:nvGraphicFramePr>
          <p:cNvPr id="140" name="Google Shape;140;g8cecd95ea1_1_57"/>
          <p:cNvGraphicFramePr/>
          <p:nvPr/>
        </p:nvGraphicFramePr>
        <p:xfrm>
          <a:off x="3132663" y="2653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{C9CA87D6-61F7-46D1-ADA6-C395FE16DF56}</a:tableStyleId>
              </a:tblPr>
              <a:tblGrid>
                <a:gridCol w="1242900"/>
              </a:tblGrid>
              <a:tr h="386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CPU Arch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86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amd64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6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arm64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6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ppc64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6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s39x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6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x86_64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cxnSp>
        <p:nvCxnSpPr>
          <p:cNvPr id="141" name="Google Shape;141;g8cecd95ea1_1_57"/>
          <p:cNvCxnSpPr/>
          <p:nvPr/>
        </p:nvCxnSpPr>
        <p:spPr>
          <a:xfrm flipH="1" rot="10800000">
            <a:off x="2332850" y="3194650"/>
            <a:ext cx="777600" cy="55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g8cecd95ea1_1_57"/>
          <p:cNvCxnSpPr/>
          <p:nvPr/>
        </p:nvCxnSpPr>
        <p:spPr>
          <a:xfrm flipH="1" rot="10800000">
            <a:off x="2323475" y="3860000"/>
            <a:ext cx="796500" cy="4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g8cecd95ea1_1_57"/>
          <p:cNvCxnSpPr/>
          <p:nvPr/>
        </p:nvCxnSpPr>
        <p:spPr>
          <a:xfrm>
            <a:off x="2332850" y="4028600"/>
            <a:ext cx="740100" cy="43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g8cecd95ea1_1_57"/>
          <p:cNvCxnSpPr/>
          <p:nvPr/>
        </p:nvCxnSpPr>
        <p:spPr>
          <a:xfrm flipH="1" rot="10800000">
            <a:off x="4403350" y="3269825"/>
            <a:ext cx="674700" cy="4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g8cecd95ea1_1_57"/>
          <p:cNvCxnSpPr/>
          <p:nvPr/>
        </p:nvCxnSpPr>
        <p:spPr>
          <a:xfrm>
            <a:off x="4394000" y="3831850"/>
            <a:ext cx="67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g8cecd95ea1_1_57"/>
          <p:cNvCxnSpPr/>
          <p:nvPr/>
        </p:nvCxnSpPr>
        <p:spPr>
          <a:xfrm>
            <a:off x="4422100" y="3972400"/>
            <a:ext cx="66510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g8cecd95ea1_1_57"/>
          <p:cNvCxnSpPr/>
          <p:nvPr/>
        </p:nvCxnSpPr>
        <p:spPr>
          <a:xfrm flipH="1" rot="10800000">
            <a:off x="7307700" y="3363400"/>
            <a:ext cx="552900" cy="3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g8cecd95ea1_1_57"/>
          <p:cNvCxnSpPr/>
          <p:nvPr/>
        </p:nvCxnSpPr>
        <p:spPr>
          <a:xfrm flipH="1" rot="10800000">
            <a:off x="7335800" y="3860025"/>
            <a:ext cx="4779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g8cecd95ea1_1_57"/>
          <p:cNvCxnSpPr/>
          <p:nvPr/>
        </p:nvCxnSpPr>
        <p:spPr>
          <a:xfrm>
            <a:off x="7279600" y="3991125"/>
            <a:ext cx="571500" cy="3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g8cecd95ea1_1_57"/>
          <p:cNvCxnSpPr/>
          <p:nvPr/>
        </p:nvCxnSpPr>
        <p:spPr>
          <a:xfrm flipH="1" rot="10800000">
            <a:off x="9368850" y="3176200"/>
            <a:ext cx="5247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g8cecd95ea1_1_57"/>
          <p:cNvCxnSpPr/>
          <p:nvPr/>
        </p:nvCxnSpPr>
        <p:spPr>
          <a:xfrm>
            <a:off x="9350125" y="3747550"/>
            <a:ext cx="5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g8cecd95ea1_1_57"/>
          <p:cNvCxnSpPr/>
          <p:nvPr/>
        </p:nvCxnSpPr>
        <p:spPr>
          <a:xfrm>
            <a:off x="9378225" y="3906800"/>
            <a:ext cx="496500" cy="4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g8edb46c9bd_1_143"/>
          <p:cNvGraphicFramePr/>
          <p:nvPr/>
        </p:nvGraphicFramePr>
        <p:xfrm>
          <a:off x="5170675" y="2302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{C9CA87D6-61F7-46D1-ADA6-C395FE16DF56}</a:tableStyleId>
              </a:tblPr>
              <a:tblGrid>
                <a:gridCol w="758050"/>
                <a:gridCol w="1402450"/>
              </a:tblGrid>
              <a:tr h="415125"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Hypervisor technology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 rowSpan="2" hMerge="1"/>
              </a:tr>
              <a:tr h="204900">
                <a:tc gridSpan="2" vMerge="1"/>
                <a:tc hMerge="1" vMerge="1"/>
              </a:tr>
              <a:tr h="4152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Container</a:t>
                      </a:r>
                      <a:br>
                        <a:rPr lang="en-US" sz="1000"/>
                      </a:br>
                      <a:r>
                        <a:rPr lang="en-US" sz="1000"/>
                        <a:t>Base Image</a:t>
                      </a:r>
                      <a:endParaRPr sz="10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Docker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38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Podman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15225">
                <a:tc row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/>
                      </a:br>
                      <a:br>
                        <a:rPr lang="en-US"/>
                      </a:br>
                      <a:br>
                        <a:rPr lang="en-US"/>
                      </a:br>
                      <a:br>
                        <a:rPr lang="en-US"/>
                      </a:br>
                      <a:br>
                        <a:rPr lang="en-US"/>
                      </a:br>
                      <a:r>
                        <a:rPr lang="en-US"/>
                        <a:t>VM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ISO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Hyperkit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</a:tr>
              <a:tr h="4152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KVM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4152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Hyper-V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4152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Virtualbox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261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Barmetal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4152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Vmware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4152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Parallels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58" name="Google Shape;158;g8edb46c9bd_1_143"/>
          <p:cNvSpPr txBox="1"/>
          <p:nvPr/>
        </p:nvSpPr>
        <p:spPr>
          <a:xfrm>
            <a:off x="403682" y="-17329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mac user </a:t>
            </a:r>
            <a:r>
              <a:rPr b="1" lang="en-US" sz="4000">
                <a:solidFill>
                  <a:schemeClr val="lt1"/>
                </a:solidFill>
              </a:rPr>
              <a:t>example </a:t>
            </a:r>
            <a:endParaRPr b="1" sz="4000">
              <a:solidFill>
                <a:schemeClr val="lt1"/>
              </a:solidFill>
            </a:endParaRPr>
          </a:p>
        </p:txBody>
      </p:sp>
      <p:graphicFrame>
        <p:nvGraphicFramePr>
          <p:cNvPr id="159" name="Google Shape;159;g8edb46c9bd_1_143"/>
          <p:cNvGraphicFramePr/>
          <p:nvPr/>
        </p:nvGraphicFramePr>
        <p:xfrm>
          <a:off x="7938263" y="334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{C9CA87D6-61F7-46D1-ADA6-C395FE16DF56}</a:tableStyleId>
              </a:tblPr>
              <a:tblGrid>
                <a:gridCol w="1415150"/>
              </a:tblGrid>
              <a:tr h="624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Container Runtime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536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Docker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36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Containerd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536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CRI-O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0" name="Google Shape;160;g8edb46c9bd_1_143"/>
          <p:cNvGraphicFramePr/>
          <p:nvPr/>
        </p:nvGraphicFramePr>
        <p:xfrm>
          <a:off x="938225" y="3496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{C9CA87D6-61F7-46D1-ADA6-C395FE16DF56}</a:tableStyleId>
              </a:tblPr>
              <a:tblGrid>
                <a:gridCol w="1415150"/>
              </a:tblGrid>
              <a:tr h="48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48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Linux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48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MacOs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8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Windows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1" name="Google Shape;161;g8edb46c9bd_1_143"/>
          <p:cNvGraphicFramePr/>
          <p:nvPr/>
        </p:nvGraphicFramePr>
        <p:xfrm>
          <a:off x="9960500" y="267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{C9CA87D6-61F7-46D1-ADA6-C395FE16DF56}</a:tableStyleId>
              </a:tblPr>
              <a:tblGrid>
                <a:gridCol w="1659550"/>
              </a:tblGrid>
              <a:tr h="48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CNIs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48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bridge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8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calico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48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cilium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48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flannel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48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weave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48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kindnet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" name="Google Shape;162;g8edb46c9bd_1_143"/>
          <p:cNvGraphicFramePr/>
          <p:nvPr/>
        </p:nvGraphicFramePr>
        <p:xfrm>
          <a:off x="3179513" y="3280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{C9CA87D6-61F7-46D1-ADA6-C395FE16DF56}</a:tableStyleId>
              </a:tblPr>
              <a:tblGrid>
                <a:gridCol w="1242900"/>
              </a:tblGrid>
              <a:tr h="386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CPU Arch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86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amd64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6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arm64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6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ppc64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6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s39x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6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x86_64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cxnSp>
        <p:nvCxnSpPr>
          <p:cNvPr id="163" name="Google Shape;163;g8edb46c9bd_1_143"/>
          <p:cNvCxnSpPr/>
          <p:nvPr/>
        </p:nvCxnSpPr>
        <p:spPr>
          <a:xfrm flipH="1" rot="10800000">
            <a:off x="2379700" y="3822350"/>
            <a:ext cx="777600" cy="55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g8edb46c9bd_1_143"/>
          <p:cNvCxnSpPr/>
          <p:nvPr/>
        </p:nvCxnSpPr>
        <p:spPr>
          <a:xfrm flipH="1" rot="10800000">
            <a:off x="2370325" y="4487700"/>
            <a:ext cx="796500" cy="4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g8edb46c9bd_1_143"/>
          <p:cNvCxnSpPr/>
          <p:nvPr/>
        </p:nvCxnSpPr>
        <p:spPr>
          <a:xfrm>
            <a:off x="2379700" y="4656300"/>
            <a:ext cx="740100" cy="43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g8edb46c9bd_1_143"/>
          <p:cNvCxnSpPr/>
          <p:nvPr/>
        </p:nvCxnSpPr>
        <p:spPr>
          <a:xfrm flipH="1" rot="10800000">
            <a:off x="4450200" y="3897525"/>
            <a:ext cx="674700" cy="4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g8edb46c9bd_1_143"/>
          <p:cNvCxnSpPr/>
          <p:nvPr/>
        </p:nvCxnSpPr>
        <p:spPr>
          <a:xfrm>
            <a:off x="4440850" y="4459550"/>
            <a:ext cx="67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g8edb46c9bd_1_143"/>
          <p:cNvCxnSpPr/>
          <p:nvPr/>
        </p:nvCxnSpPr>
        <p:spPr>
          <a:xfrm>
            <a:off x="4468950" y="4600100"/>
            <a:ext cx="66510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g8edb46c9bd_1_143"/>
          <p:cNvCxnSpPr/>
          <p:nvPr/>
        </p:nvCxnSpPr>
        <p:spPr>
          <a:xfrm flipH="1" rot="10800000">
            <a:off x="7354550" y="3991100"/>
            <a:ext cx="552900" cy="3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g8edb46c9bd_1_143"/>
          <p:cNvCxnSpPr/>
          <p:nvPr/>
        </p:nvCxnSpPr>
        <p:spPr>
          <a:xfrm flipH="1" rot="10800000">
            <a:off x="7382650" y="4487725"/>
            <a:ext cx="4779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g8edb46c9bd_1_143"/>
          <p:cNvCxnSpPr/>
          <p:nvPr/>
        </p:nvCxnSpPr>
        <p:spPr>
          <a:xfrm>
            <a:off x="7326450" y="4618825"/>
            <a:ext cx="571500" cy="3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g8edb46c9bd_1_143"/>
          <p:cNvCxnSpPr/>
          <p:nvPr/>
        </p:nvCxnSpPr>
        <p:spPr>
          <a:xfrm flipH="1" rot="10800000">
            <a:off x="9415700" y="3803900"/>
            <a:ext cx="5247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g8edb46c9bd_1_143"/>
          <p:cNvCxnSpPr/>
          <p:nvPr/>
        </p:nvCxnSpPr>
        <p:spPr>
          <a:xfrm>
            <a:off x="9396975" y="4375250"/>
            <a:ext cx="5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g8edb46c9bd_1_143"/>
          <p:cNvCxnSpPr/>
          <p:nvPr/>
        </p:nvCxnSpPr>
        <p:spPr>
          <a:xfrm>
            <a:off x="9425075" y="4534500"/>
            <a:ext cx="496500" cy="4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g8edb46c9bd_1_143"/>
          <p:cNvSpPr txBox="1"/>
          <p:nvPr/>
        </p:nvSpPr>
        <p:spPr>
          <a:xfrm>
            <a:off x="1480275" y="1077400"/>
            <a:ext cx="93408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g8edb46c9bd_1_143"/>
          <p:cNvPicPr preferRelativeResize="0"/>
          <p:nvPr/>
        </p:nvPicPr>
        <p:blipFill rotWithShape="1">
          <a:blip r:embed="rId3">
            <a:alphaModFix/>
          </a:blip>
          <a:srcRect b="0" l="0" r="0" t="18982"/>
          <a:stretch/>
        </p:blipFill>
        <p:spPr>
          <a:xfrm>
            <a:off x="403675" y="1203675"/>
            <a:ext cx="7241976" cy="8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2020-06-01T17:37:55Z</dcterms:created>
  <dc:creator>Alex Contini</dc:creator>
</cp:coreProperties>
</file>