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be34b4b2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cbe34b4b2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cbe1034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8cbe1034a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cbe34b4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8cbe34b4b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be1034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cbe1034a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be1034a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8cbe1034a4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cbe1034a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8cbe1034a4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cbe1034a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8cbe1034a4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cbe1034a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cbe1034a4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cbe1034a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cbe1034a4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cbe1034a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8cbe1034a4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cbe1034a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8cbe1034a4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be34b4b2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8cbe34b4b2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cbe1034a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8cbe1034a4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cbe1034a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8cbe1034a4_0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cbe1034a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8cbe1034a4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cbe1034a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8cbe1034a4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cbe1034a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8cbe1034a4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cbe1034a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8cbe1034a4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cbe1034a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8cbe1034a4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cbe1034a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8cbe1034a4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cbe1034a4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8cbe1034a4_0_5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cbe1034a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8cbe1034a4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be1034a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cbe1034a4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cbe1034a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8cbe1034a4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cbe1034a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8cbe1034a4_0_4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cbe1034a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8cbe1034a4_0_4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cbe1034a4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8cbe1034a4_0_5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cbe1034a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8cbe1034a4_0_3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cbe1034a4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8cbe1034a4_0_4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cbe34b4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8cbe34b4b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cbe1034a4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8cbe1034a4_0_6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cbe1034a4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8cbe1034a4_0_5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cbe1034a4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8cbe1034a4_0_5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be1034a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8cbe1034a4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cbe1034a4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8cbe1034a4_0_5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cbe1034a4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8cbe1034a4_0_6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cbe1034a4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8cbe1034a4_0_6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cbe1034a4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8cbe1034a4_0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cbe34b4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8cbe34b4b2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cbe1034a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8cbe1034a4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cbe1034a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8cbe1034a4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be1034a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8cbe1034a4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cbe1034a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8cbe1034a4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cbe1034a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8cbe1034a4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be1034a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cbe1034a4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be34b4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8cbe34b4b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2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4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open-telemetry/opentelemetry-js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s://www.flickr.com/photos/clement127/1909356175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hyperlink" Target="https://github.com/nstawski/opentelemetry-" TargetMode="External"/><Relationship Id="rId8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.io/JJ4xN" TargetMode="External"/><Relationship Id="rId4" Type="http://schemas.openxmlformats.org/officeDocument/2006/relationships/hyperlink" Target="https://github.com/nstawski/opentelemetry-graphq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.io/JJ4xN" TargetMode="External"/><Relationship Id="rId4" Type="http://schemas.openxmlformats.org/officeDocument/2006/relationships/hyperlink" Target="https://github.com/nstawski/opentelemetry-graphql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419928" y="28197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i="1" lang="en" sz="2700">
                <a:solidFill>
                  <a:schemeClr val="lt1"/>
                </a:solidFill>
              </a:rPr>
              <a:t>Nina Stawski, Splunk</a:t>
            </a:r>
            <a:endParaRPr sz="1100"/>
          </a:p>
        </p:txBody>
      </p:sp>
      <p:sp>
        <p:nvSpPr>
          <p:cNvPr id="136" name="Google Shape;136;p28"/>
          <p:cNvSpPr txBox="1"/>
          <p:nvPr/>
        </p:nvSpPr>
        <p:spPr>
          <a:xfrm>
            <a:off x="419925" y="1909700"/>
            <a:ext cx="822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" sz="4600">
                <a:solidFill>
                  <a:schemeClr val="lt1"/>
                </a:solidFill>
              </a:rPr>
              <a:t>Tracing is for everyone:</a:t>
            </a:r>
            <a:endParaRPr b="1" sz="4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Tracing user events with GraphQL and OpenTelemetry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Front-End is more than the UI</a:t>
            </a:r>
            <a:endParaRPr sz="1100"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00" y="1329650"/>
            <a:ext cx="1398450" cy="13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617" y="1286350"/>
            <a:ext cx="2309924" cy="16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807" y="1402799"/>
            <a:ext cx="1398451" cy="139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4100" y="1441737"/>
            <a:ext cx="1358600" cy="1320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0525" y="3203525"/>
            <a:ext cx="4745199" cy="166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1842225" y="3260600"/>
            <a:ext cx="9693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0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is OpenTelemetry?</a:t>
            </a:r>
            <a:endParaRPr sz="1100"/>
          </a:p>
        </p:txBody>
      </p:sp>
      <p:grpSp>
        <p:nvGrpSpPr>
          <p:cNvPr id="205" name="Google Shape;205;p38"/>
          <p:cNvGrpSpPr/>
          <p:nvPr/>
        </p:nvGrpSpPr>
        <p:grpSpPr>
          <a:xfrm>
            <a:off x="112675" y="1256150"/>
            <a:ext cx="8928432" cy="2478450"/>
            <a:chOff x="112675" y="1256150"/>
            <a:chExt cx="8928432" cy="2478450"/>
          </a:xfrm>
        </p:grpSpPr>
        <p:pic>
          <p:nvPicPr>
            <p:cNvPr id="206" name="Google Shape;206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88450" y="1256150"/>
              <a:ext cx="2478450" cy="2478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7" name="Google Shape;207;p38"/>
            <p:cNvGrpSpPr/>
            <p:nvPr/>
          </p:nvGrpSpPr>
          <p:grpSpPr>
            <a:xfrm>
              <a:off x="474850" y="1423046"/>
              <a:ext cx="1753135" cy="1563908"/>
              <a:chOff x="476225" y="906600"/>
              <a:chExt cx="1866626" cy="1665149"/>
            </a:xfrm>
          </p:grpSpPr>
          <p:pic>
            <p:nvPicPr>
              <p:cNvPr id="208" name="Google Shape;208;p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60662" t="0"/>
              <a:stretch/>
            </p:blipFill>
            <p:spPr>
              <a:xfrm>
                <a:off x="476225" y="906600"/>
                <a:ext cx="1866626" cy="16651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9" name="Google Shape;209;p38"/>
              <p:cNvSpPr/>
              <p:nvPr/>
            </p:nvSpPr>
            <p:spPr>
              <a:xfrm>
                <a:off x="1717050" y="1762825"/>
                <a:ext cx="625800" cy="595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38"/>
            <p:cNvSpPr txBox="1"/>
            <p:nvPr/>
          </p:nvSpPr>
          <p:spPr>
            <a:xfrm>
              <a:off x="2632250" y="1420925"/>
              <a:ext cx="961500" cy="16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0">
                  <a:solidFill>
                    <a:srgbClr val="666666"/>
                  </a:solidFill>
                </a:rPr>
                <a:t>=</a:t>
              </a:r>
              <a:endParaRPr sz="10000">
                <a:solidFill>
                  <a:srgbClr val="666666"/>
                </a:solidFill>
              </a:endParaRPr>
            </a:p>
          </p:txBody>
        </p:sp>
        <p:sp>
          <p:nvSpPr>
            <p:cNvPr id="211" name="Google Shape;211;p38"/>
            <p:cNvSpPr txBox="1"/>
            <p:nvPr/>
          </p:nvSpPr>
          <p:spPr>
            <a:xfrm>
              <a:off x="5845875" y="1420925"/>
              <a:ext cx="961500" cy="16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0">
                  <a:solidFill>
                    <a:srgbClr val="666666"/>
                  </a:solidFill>
                </a:rPr>
                <a:t>+</a:t>
              </a:r>
              <a:endParaRPr sz="10000">
                <a:solidFill>
                  <a:srgbClr val="666666"/>
                </a:solidFill>
              </a:endParaRPr>
            </a:p>
          </p:txBody>
        </p:sp>
        <p:grpSp>
          <p:nvGrpSpPr>
            <p:cNvPr id="212" name="Google Shape;212;p38"/>
            <p:cNvGrpSpPr/>
            <p:nvPr/>
          </p:nvGrpSpPr>
          <p:grpSpPr>
            <a:xfrm>
              <a:off x="6806375" y="1420937"/>
              <a:ext cx="2234732" cy="2037138"/>
              <a:chOff x="6653975" y="1420937"/>
              <a:chExt cx="2234732" cy="2037138"/>
            </a:xfrm>
          </p:grpSpPr>
          <p:pic>
            <p:nvPicPr>
              <p:cNvPr id="213" name="Google Shape;213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58371" t="0"/>
              <a:stretch/>
            </p:blipFill>
            <p:spPr>
              <a:xfrm>
                <a:off x="6838025" y="1420937"/>
                <a:ext cx="1866625" cy="16250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38"/>
              <p:cNvPicPr preferRelativeResize="0"/>
              <p:nvPr/>
            </p:nvPicPr>
            <p:blipFill rotWithShape="1">
              <a:blip r:embed="rId6">
                <a:alphaModFix/>
              </a:blip>
              <a:srcRect b="23043" l="27636" r="10355" t="29068"/>
              <a:stretch/>
            </p:blipFill>
            <p:spPr>
              <a:xfrm>
                <a:off x="6653975" y="3046000"/>
                <a:ext cx="2234732" cy="412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5" name="Google Shape;215;p38"/>
            <p:cNvPicPr preferRelativeResize="0"/>
            <p:nvPr/>
          </p:nvPicPr>
          <p:blipFill rotWithShape="1">
            <a:blip r:embed="rId7">
              <a:alphaModFix/>
            </a:blip>
            <a:srcRect b="0" l="0" r="0" t="76133"/>
            <a:stretch/>
          </p:blipFill>
          <p:spPr>
            <a:xfrm>
              <a:off x="112675" y="3005150"/>
              <a:ext cx="2854246" cy="3984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is OpenTelemetry?</a:t>
            </a:r>
            <a:endParaRPr sz="1100"/>
          </a:p>
        </p:txBody>
      </p:sp>
      <p:sp>
        <p:nvSpPr>
          <p:cNvPr id="221" name="Google Shape;221;p39"/>
          <p:cNvSpPr txBox="1"/>
          <p:nvPr/>
        </p:nvSpPr>
        <p:spPr>
          <a:xfrm>
            <a:off x="302750" y="4242998"/>
            <a:ext cx="7886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https://github.com/open-telemetry/opentelemetry-js</a:t>
            </a:r>
            <a:endParaRPr sz="1800">
              <a:solidFill>
                <a:srgbClr val="262626"/>
              </a:solidFill>
            </a:endParaRPr>
          </a:p>
        </p:txBody>
      </p:sp>
      <p:grpSp>
        <p:nvGrpSpPr>
          <p:cNvPr id="222" name="Google Shape;222;p39"/>
          <p:cNvGrpSpPr/>
          <p:nvPr/>
        </p:nvGrpSpPr>
        <p:grpSpPr>
          <a:xfrm>
            <a:off x="112675" y="1256150"/>
            <a:ext cx="8928432" cy="2478450"/>
            <a:chOff x="112675" y="1256150"/>
            <a:chExt cx="8928432" cy="2478450"/>
          </a:xfrm>
        </p:grpSpPr>
        <p:pic>
          <p:nvPicPr>
            <p:cNvPr id="223" name="Google Shape;223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88450" y="1256150"/>
              <a:ext cx="2478450" cy="2478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4" name="Google Shape;224;p39"/>
            <p:cNvGrpSpPr/>
            <p:nvPr/>
          </p:nvGrpSpPr>
          <p:grpSpPr>
            <a:xfrm>
              <a:off x="474850" y="1423046"/>
              <a:ext cx="1753135" cy="1563908"/>
              <a:chOff x="476225" y="906600"/>
              <a:chExt cx="1866626" cy="1665149"/>
            </a:xfrm>
          </p:grpSpPr>
          <p:pic>
            <p:nvPicPr>
              <p:cNvPr id="225" name="Google Shape;225;p3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60662" t="0"/>
              <a:stretch/>
            </p:blipFill>
            <p:spPr>
              <a:xfrm>
                <a:off x="476225" y="906600"/>
                <a:ext cx="1866626" cy="16651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" name="Google Shape;226;p39"/>
              <p:cNvSpPr/>
              <p:nvPr/>
            </p:nvSpPr>
            <p:spPr>
              <a:xfrm>
                <a:off x="1717050" y="1762825"/>
                <a:ext cx="625800" cy="595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" name="Google Shape;227;p39"/>
            <p:cNvSpPr txBox="1"/>
            <p:nvPr/>
          </p:nvSpPr>
          <p:spPr>
            <a:xfrm>
              <a:off x="2632250" y="1420925"/>
              <a:ext cx="961500" cy="16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0">
                  <a:solidFill>
                    <a:srgbClr val="666666"/>
                  </a:solidFill>
                </a:rPr>
                <a:t>=</a:t>
              </a:r>
              <a:endParaRPr sz="10000">
                <a:solidFill>
                  <a:srgbClr val="666666"/>
                </a:solidFill>
              </a:endParaRPr>
            </a:p>
          </p:txBody>
        </p:sp>
        <p:sp>
          <p:nvSpPr>
            <p:cNvPr id="228" name="Google Shape;228;p39"/>
            <p:cNvSpPr txBox="1"/>
            <p:nvPr/>
          </p:nvSpPr>
          <p:spPr>
            <a:xfrm>
              <a:off x="5845875" y="1420925"/>
              <a:ext cx="961500" cy="16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0">
                  <a:solidFill>
                    <a:srgbClr val="666666"/>
                  </a:solidFill>
                </a:rPr>
                <a:t>+</a:t>
              </a:r>
              <a:endParaRPr sz="10000">
                <a:solidFill>
                  <a:srgbClr val="666666"/>
                </a:solidFill>
              </a:endParaRPr>
            </a:p>
          </p:txBody>
        </p:sp>
        <p:grpSp>
          <p:nvGrpSpPr>
            <p:cNvPr id="229" name="Google Shape;229;p39"/>
            <p:cNvGrpSpPr/>
            <p:nvPr/>
          </p:nvGrpSpPr>
          <p:grpSpPr>
            <a:xfrm>
              <a:off x="6806375" y="1420937"/>
              <a:ext cx="2234732" cy="2037138"/>
              <a:chOff x="6653975" y="1420937"/>
              <a:chExt cx="2234732" cy="2037138"/>
            </a:xfrm>
          </p:grpSpPr>
          <p:pic>
            <p:nvPicPr>
              <p:cNvPr id="230" name="Google Shape;230;p3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58371" t="0"/>
              <a:stretch/>
            </p:blipFill>
            <p:spPr>
              <a:xfrm>
                <a:off x="6838025" y="1420937"/>
                <a:ext cx="1866625" cy="16250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39"/>
              <p:cNvPicPr preferRelativeResize="0"/>
              <p:nvPr/>
            </p:nvPicPr>
            <p:blipFill rotWithShape="1">
              <a:blip r:embed="rId7">
                <a:alphaModFix/>
              </a:blip>
              <a:srcRect b="23043" l="27636" r="10355" t="29068"/>
              <a:stretch/>
            </p:blipFill>
            <p:spPr>
              <a:xfrm>
                <a:off x="6653975" y="3046000"/>
                <a:ext cx="2234732" cy="412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2" name="Google Shape;232;p39"/>
            <p:cNvPicPr preferRelativeResize="0"/>
            <p:nvPr/>
          </p:nvPicPr>
          <p:blipFill rotWithShape="1">
            <a:blip r:embed="rId8">
              <a:alphaModFix/>
            </a:blip>
            <a:srcRect b="0" l="0" r="0" t="76133"/>
            <a:stretch/>
          </p:blipFill>
          <p:spPr>
            <a:xfrm>
              <a:off x="112675" y="3005150"/>
              <a:ext cx="2854246" cy="3984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is Observability?</a:t>
            </a:r>
            <a:endParaRPr sz="1100"/>
          </a:p>
        </p:txBody>
      </p:sp>
      <p:sp>
        <p:nvSpPr>
          <p:cNvPr id="238" name="Google Shape;238;p40"/>
          <p:cNvSpPr txBox="1"/>
          <p:nvPr/>
        </p:nvSpPr>
        <p:spPr>
          <a:xfrm>
            <a:off x="379075" y="1091278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262626"/>
                </a:solidFill>
              </a:rPr>
              <a:t>Traces</a:t>
            </a:r>
            <a:endParaRPr sz="16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379075" y="2647853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</a:rPr>
              <a:t>Metrics</a:t>
            </a:r>
            <a:endParaRPr sz="16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is </a:t>
            </a:r>
            <a:r>
              <a:rPr b="1" lang="en" sz="3000">
                <a:solidFill>
                  <a:schemeClr val="lt1"/>
                </a:solidFill>
              </a:rPr>
              <a:t>Observability</a:t>
            </a:r>
            <a:r>
              <a:rPr b="1" lang="en" sz="3000">
                <a:solidFill>
                  <a:schemeClr val="lt1"/>
                </a:solidFill>
              </a:rPr>
              <a:t>?</a:t>
            </a:r>
            <a:endParaRPr sz="1100"/>
          </a:p>
        </p:txBody>
      </p:sp>
      <p:sp>
        <p:nvSpPr>
          <p:cNvPr id="245" name="Google Shape;245;p41"/>
          <p:cNvSpPr txBox="1"/>
          <p:nvPr/>
        </p:nvSpPr>
        <p:spPr>
          <a:xfrm>
            <a:off x="379075" y="1091278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262626"/>
                </a:solidFill>
              </a:rPr>
              <a:t>Traces</a:t>
            </a:r>
            <a:endParaRPr sz="1600">
              <a:solidFill>
                <a:srgbClr val="262626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●"/>
            </a:pPr>
            <a:r>
              <a:rPr lang="en" sz="1100">
                <a:solidFill>
                  <a:srgbClr val="262626"/>
                </a:solidFill>
              </a:rPr>
              <a:t>Series of related events that represent an end-to-end event flow through a distributed system</a:t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379075" y="2647853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</a:rPr>
              <a:t>Metrics</a:t>
            </a:r>
            <a:endParaRPr sz="16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is </a:t>
            </a:r>
            <a:r>
              <a:rPr b="1" lang="en" sz="3000">
                <a:solidFill>
                  <a:schemeClr val="lt1"/>
                </a:solidFill>
              </a:rPr>
              <a:t>Observability</a:t>
            </a:r>
            <a:r>
              <a:rPr b="1" lang="en" sz="3000">
                <a:solidFill>
                  <a:schemeClr val="lt1"/>
                </a:solidFill>
              </a:rPr>
              <a:t>?</a:t>
            </a:r>
            <a:endParaRPr sz="1100"/>
          </a:p>
        </p:txBody>
      </p:sp>
      <p:sp>
        <p:nvSpPr>
          <p:cNvPr id="252" name="Google Shape;252;p42"/>
          <p:cNvSpPr txBox="1"/>
          <p:nvPr/>
        </p:nvSpPr>
        <p:spPr>
          <a:xfrm>
            <a:off x="379075" y="1091278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262626"/>
                </a:solidFill>
              </a:rPr>
              <a:t>Traces</a:t>
            </a:r>
            <a:endParaRPr sz="1600">
              <a:solidFill>
                <a:srgbClr val="262626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●"/>
            </a:pPr>
            <a:r>
              <a:rPr lang="en" sz="1100">
                <a:solidFill>
                  <a:srgbClr val="262626"/>
                </a:solidFill>
              </a:rPr>
              <a:t>Series of related events that represent an end-to-end event flow through a distributed system</a:t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379075" y="2647853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</a:rPr>
              <a:t>Metrics</a:t>
            </a:r>
            <a:endParaRPr sz="16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869950" y="1906550"/>
            <a:ext cx="6097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For Backend</a:t>
            </a:r>
            <a:r>
              <a:rPr lang="en" sz="1100"/>
              <a:t>: usually a request flow through multiple microservices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is Observability?</a:t>
            </a:r>
            <a:endParaRPr sz="1100"/>
          </a:p>
        </p:txBody>
      </p:sp>
      <p:sp>
        <p:nvSpPr>
          <p:cNvPr id="260" name="Google Shape;260;p43"/>
          <p:cNvSpPr txBox="1"/>
          <p:nvPr/>
        </p:nvSpPr>
        <p:spPr>
          <a:xfrm>
            <a:off x="379075" y="1091278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262626"/>
                </a:solidFill>
              </a:rPr>
              <a:t>Traces</a:t>
            </a:r>
            <a:endParaRPr sz="1600">
              <a:solidFill>
                <a:srgbClr val="262626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●"/>
            </a:pPr>
            <a:r>
              <a:rPr lang="en" sz="1100">
                <a:solidFill>
                  <a:srgbClr val="262626"/>
                </a:solidFill>
              </a:rPr>
              <a:t>Series of related events that represent an end-to-end event flow through a distributed system</a:t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379075" y="2647853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</a:rPr>
              <a:t>Metrics</a:t>
            </a:r>
            <a:endParaRPr sz="1600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869950" y="1906550"/>
            <a:ext cx="6097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For Backend</a:t>
            </a:r>
            <a:r>
              <a:rPr lang="en" sz="1100"/>
              <a:t>: usually a request flow through multiple microservices</a:t>
            </a:r>
            <a:endParaRPr sz="1100"/>
          </a:p>
        </p:txBody>
      </p:sp>
      <p:grpSp>
        <p:nvGrpSpPr>
          <p:cNvPr id="263" name="Google Shape;263;p43"/>
          <p:cNvGrpSpPr/>
          <p:nvPr/>
        </p:nvGrpSpPr>
        <p:grpSpPr>
          <a:xfrm>
            <a:off x="900175" y="2184175"/>
            <a:ext cx="6470100" cy="512700"/>
            <a:chOff x="900175" y="2184175"/>
            <a:chExt cx="6470100" cy="512700"/>
          </a:xfrm>
        </p:grpSpPr>
        <p:sp>
          <p:nvSpPr>
            <p:cNvPr id="264" name="Google Shape;264;p43"/>
            <p:cNvSpPr/>
            <p:nvPr/>
          </p:nvSpPr>
          <p:spPr>
            <a:xfrm>
              <a:off x="900175" y="2434813"/>
              <a:ext cx="625800" cy="2376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952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1B47"/>
                  </a:solidFill>
                </a:rPr>
                <a:t>UI</a:t>
              </a:r>
              <a:endParaRPr>
                <a:solidFill>
                  <a:srgbClr val="741B47"/>
                </a:solidFill>
              </a:endParaRPr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2890675" y="2434825"/>
              <a:ext cx="1274400" cy="237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</a:rPr>
                <a:t>Middleware</a:t>
              </a:r>
              <a:endParaRPr>
                <a:solidFill>
                  <a:srgbClr val="1C4587"/>
                </a:solidFill>
              </a:endParaRPr>
            </a:p>
          </p:txBody>
        </p:sp>
        <p:sp>
          <p:nvSpPr>
            <p:cNvPr id="266" name="Google Shape;266;p43"/>
            <p:cNvSpPr/>
            <p:nvPr/>
          </p:nvSpPr>
          <p:spPr>
            <a:xfrm rot="-809">
              <a:off x="4539176" y="2434823"/>
              <a:ext cx="1274100" cy="237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0000"/>
                  </a:solidFill>
                </a:rPr>
                <a:t>User service</a:t>
              </a:r>
              <a:endParaRPr>
                <a:solidFill>
                  <a:srgbClr val="990000"/>
                </a:solidFill>
              </a:endParaRPr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6163675" y="2434813"/>
              <a:ext cx="1206600" cy="2376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74E13"/>
                  </a:solidFill>
                </a:rPr>
                <a:t>Database</a:t>
              </a:r>
              <a:endParaRPr>
                <a:solidFill>
                  <a:srgbClr val="274E13"/>
                </a:solidFill>
              </a:endParaRPr>
            </a:p>
          </p:txBody>
        </p:sp>
        <p:cxnSp>
          <p:nvCxnSpPr>
            <p:cNvPr id="268" name="Google Shape;268;p43"/>
            <p:cNvCxnSpPr>
              <a:stCxn id="264" idx="3"/>
              <a:endCxn id="265" idx="1"/>
            </p:cNvCxnSpPr>
            <p:nvPr/>
          </p:nvCxnSpPr>
          <p:spPr>
            <a:xfrm>
              <a:off x="1525975" y="2553613"/>
              <a:ext cx="136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" name="Google Shape;269;p43"/>
            <p:cNvCxnSpPr>
              <a:stCxn id="265" idx="3"/>
              <a:endCxn id="266" idx="1"/>
            </p:cNvCxnSpPr>
            <p:nvPr/>
          </p:nvCxnSpPr>
          <p:spPr>
            <a:xfrm>
              <a:off x="4165075" y="2553625"/>
              <a:ext cx="374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0" name="Google Shape;270;p43"/>
            <p:cNvCxnSpPr>
              <a:stCxn id="266" idx="3"/>
              <a:endCxn id="267" idx="1"/>
            </p:cNvCxnSpPr>
            <p:nvPr/>
          </p:nvCxnSpPr>
          <p:spPr>
            <a:xfrm>
              <a:off x="5813276" y="2553473"/>
              <a:ext cx="35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1" name="Google Shape;271;p43"/>
            <p:cNvSpPr txBox="1"/>
            <p:nvPr/>
          </p:nvSpPr>
          <p:spPr>
            <a:xfrm>
              <a:off x="1640275" y="2184175"/>
              <a:ext cx="1136100" cy="5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get user info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is </a:t>
            </a:r>
            <a:r>
              <a:rPr b="1" lang="en" sz="3000">
                <a:solidFill>
                  <a:schemeClr val="lt1"/>
                </a:solidFill>
              </a:rPr>
              <a:t>Observability</a:t>
            </a:r>
            <a:r>
              <a:rPr b="1" lang="en" sz="3000">
                <a:solidFill>
                  <a:schemeClr val="lt1"/>
                </a:solidFill>
              </a:rPr>
              <a:t>?</a:t>
            </a:r>
            <a:endParaRPr sz="1100"/>
          </a:p>
        </p:txBody>
      </p:sp>
      <p:sp>
        <p:nvSpPr>
          <p:cNvPr id="277" name="Google Shape;277;p44"/>
          <p:cNvSpPr txBox="1"/>
          <p:nvPr/>
        </p:nvSpPr>
        <p:spPr>
          <a:xfrm>
            <a:off x="379075" y="1091278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262626"/>
                </a:solidFill>
              </a:rPr>
              <a:t>Traces</a:t>
            </a:r>
            <a:endParaRPr sz="1600">
              <a:solidFill>
                <a:srgbClr val="262626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●"/>
            </a:pPr>
            <a:r>
              <a:rPr lang="en" sz="1100">
                <a:solidFill>
                  <a:srgbClr val="262626"/>
                </a:solidFill>
              </a:rPr>
              <a:t>Series of related events that represent an end-to-end event flow through a distributed system</a:t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278" name="Google Shape;278;p44"/>
          <p:cNvSpPr txBox="1"/>
          <p:nvPr/>
        </p:nvSpPr>
        <p:spPr>
          <a:xfrm>
            <a:off x="379075" y="2647853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</a:rPr>
              <a:t>Metrics</a:t>
            </a:r>
            <a:endParaRPr sz="1600">
              <a:solidFill>
                <a:srgbClr val="262626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●"/>
            </a:pPr>
            <a:r>
              <a:rPr lang="en" sz="1100">
                <a:solidFill>
                  <a:srgbClr val="262626"/>
                </a:solidFill>
              </a:rPr>
              <a:t>A numeric representation of data measured over intervals of time</a:t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869950" y="1906550"/>
            <a:ext cx="6097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For Backend</a:t>
            </a:r>
            <a:r>
              <a:rPr lang="en" sz="1100"/>
              <a:t>: usually a request flow through multiple microservices</a:t>
            </a:r>
            <a:endParaRPr sz="1100"/>
          </a:p>
        </p:txBody>
      </p:sp>
      <p:grpSp>
        <p:nvGrpSpPr>
          <p:cNvPr id="280" name="Google Shape;280;p44"/>
          <p:cNvGrpSpPr/>
          <p:nvPr/>
        </p:nvGrpSpPr>
        <p:grpSpPr>
          <a:xfrm>
            <a:off x="900175" y="2184175"/>
            <a:ext cx="6470100" cy="512700"/>
            <a:chOff x="900175" y="2184175"/>
            <a:chExt cx="6470100" cy="512700"/>
          </a:xfrm>
        </p:grpSpPr>
        <p:sp>
          <p:nvSpPr>
            <p:cNvPr id="281" name="Google Shape;281;p44"/>
            <p:cNvSpPr/>
            <p:nvPr/>
          </p:nvSpPr>
          <p:spPr>
            <a:xfrm>
              <a:off x="900175" y="2434813"/>
              <a:ext cx="625800" cy="23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UI</a:t>
              </a:r>
              <a:endParaRPr/>
            </a:p>
          </p:txBody>
        </p:sp>
        <p:sp>
          <p:nvSpPr>
            <p:cNvPr id="282" name="Google Shape;282;p44"/>
            <p:cNvSpPr/>
            <p:nvPr/>
          </p:nvSpPr>
          <p:spPr>
            <a:xfrm>
              <a:off x="2890675" y="2434825"/>
              <a:ext cx="1274400" cy="23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Middleware</a:t>
              </a:r>
              <a:endParaRPr/>
            </a:p>
          </p:txBody>
        </p:sp>
        <p:sp>
          <p:nvSpPr>
            <p:cNvPr id="283" name="Google Shape;283;p44"/>
            <p:cNvSpPr/>
            <p:nvPr/>
          </p:nvSpPr>
          <p:spPr>
            <a:xfrm rot="-809">
              <a:off x="4539176" y="2434823"/>
              <a:ext cx="1274100" cy="23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User service</a:t>
              </a:r>
              <a:endParaRPr/>
            </a:p>
          </p:txBody>
        </p:sp>
        <p:sp>
          <p:nvSpPr>
            <p:cNvPr id="284" name="Google Shape;284;p44"/>
            <p:cNvSpPr/>
            <p:nvPr/>
          </p:nvSpPr>
          <p:spPr>
            <a:xfrm>
              <a:off x="6163675" y="2434813"/>
              <a:ext cx="1206600" cy="23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Database</a:t>
              </a:r>
              <a:endParaRPr/>
            </a:p>
          </p:txBody>
        </p:sp>
        <p:cxnSp>
          <p:nvCxnSpPr>
            <p:cNvPr id="285" name="Google Shape;285;p44"/>
            <p:cNvCxnSpPr>
              <a:stCxn id="281" idx="3"/>
              <a:endCxn id="282" idx="1"/>
            </p:cNvCxnSpPr>
            <p:nvPr/>
          </p:nvCxnSpPr>
          <p:spPr>
            <a:xfrm>
              <a:off x="1525975" y="2553613"/>
              <a:ext cx="136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6" name="Google Shape;286;p44"/>
            <p:cNvCxnSpPr>
              <a:stCxn id="282" idx="3"/>
              <a:endCxn id="283" idx="1"/>
            </p:cNvCxnSpPr>
            <p:nvPr/>
          </p:nvCxnSpPr>
          <p:spPr>
            <a:xfrm>
              <a:off x="4165075" y="2553625"/>
              <a:ext cx="374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7" name="Google Shape;287;p44"/>
            <p:cNvCxnSpPr>
              <a:stCxn id="283" idx="3"/>
              <a:endCxn id="284" idx="1"/>
            </p:cNvCxnSpPr>
            <p:nvPr/>
          </p:nvCxnSpPr>
          <p:spPr>
            <a:xfrm>
              <a:off x="5813276" y="2553473"/>
              <a:ext cx="35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8" name="Google Shape;288;p44"/>
            <p:cNvSpPr txBox="1"/>
            <p:nvPr/>
          </p:nvSpPr>
          <p:spPr>
            <a:xfrm>
              <a:off x="1640275" y="2184175"/>
              <a:ext cx="1136100" cy="5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get user info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44"/>
          <p:cNvGrpSpPr/>
          <p:nvPr/>
        </p:nvGrpSpPr>
        <p:grpSpPr>
          <a:xfrm>
            <a:off x="900175" y="2184175"/>
            <a:ext cx="6470100" cy="512700"/>
            <a:chOff x="900175" y="2184175"/>
            <a:chExt cx="6470100" cy="512700"/>
          </a:xfrm>
        </p:grpSpPr>
        <p:sp>
          <p:nvSpPr>
            <p:cNvPr id="290" name="Google Shape;290;p44"/>
            <p:cNvSpPr/>
            <p:nvPr/>
          </p:nvSpPr>
          <p:spPr>
            <a:xfrm>
              <a:off x="900175" y="2434813"/>
              <a:ext cx="625800" cy="2376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952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1B47"/>
                  </a:solidFill>
                </a:rPr>
                <a:t>UI</a:t>
              </a:r>
              <a:endParaRPr>
                <a:solidFill>
                  <a:srgbClr val="741B47"/>
                </a:solidFill>
              </a:endParaRPr>
            </a:p>
          </p:txBody>
        </p:sp>
        <p:sp>
          <p:nvSpPr>
            <p:cNvPr id="291" name="Google Shape;291;p44"/>
            <p:cNvSpPr/>
            <p:nvPr/>
          </p:nvSpPr>
          <p:spPr>
            <a:xfrm>
              <a:off x="2890675" y="2434825"/>
              <a:ext cx="1274400" cy="237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</a:rPr>
                <a:t>Middleware</a:t>
              </a:r>
              <a:endParaRPr>
                <a:solidFill>
                  <a:srgbClr val="1C4587"/>
                </a:solidFill>
              </a:endParaRPr>
            </a:p>
          </p:txBody>
        </p:sp>
        <p:sp>
          <p:nvSpPr>
            <p:cNvPr id="292" name="Google Shape;292;p44"/>
            <p:cNvSpPr/>
            <p:nvPr/>
          </p:nvSpPr>
          <p:spPr>
            <a:xfrm rot="-809">
              <a:off x="4539176" y="2434823"/>
              <a:ext cx="1274100" cy="237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0000"/>
                  </a:solidFill>
                </a:rPr>
                <a:t>User service</a:t>
              </a:r>
              <a:endParaRPr>
                <a:solidFill>
                  <a:srgbClr val="990000"/>
                </a:solidFill>
              </a:endParaRPr>
            </a:p>
          </p:txBody>
        </p:sp>
        <p:sp>
          <p:nvSpPr>
            <p:cNvPr id="293" name="Google Shape;293;p44"/>
            <p:cNvSpPr/>
            <p:nvPr/>
          </p:nvSpPr>
          <p:spPr>
            <a:xfrm>
              <a:off x="6163675" y="2434813"/>
              <a:ext cx="1206600" cy="2376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74E13"/>
                  </a:solidFill>
                </a:rPr>
                <a:t>Database</a:t>
              </a:r>
              <a:endParaRPr>
                <a:solidFill>
                  <a:srgbClr val="274E13"/>
                </a:solidFill>
              </a:endParaRPr>
            </a:p>
          </p:txBody>
        </p:sp>
        <p:cxnSp>
          <p:nvCxnSpPr>
            <p:cNvPr id="294" name="Google Shape;294;p44"/>
            <p:cNvCxnSpPr>
              <a:stCxn id="290" idx="3"/>
              <a:endCxn id="291" idx="1"/>
            </p:cNvCxnSpPr>
            <p:nvPr/>
          </p:nvCxnSpPr>
          <p:spPr>
            <a:xfrm>
              <a:off x="1525975" y="2553613"/>
              <a:ext cx="136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5" name="Google Shape;295;p44"/>
            <p:cNvCxnSpPr>
              <a:stCxn id="291" idx="3"/>
              <a:endCxn id="292" idx="1"/>
            </p:cNvCxnSpPr>
            <p:nvPr/>
          </p:nvCxnSpPr>
          <p:spPr>
            <a:xfrm>
              <a:off x="4165075" y="2553625"/>
              <a:ext cx="374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6" name="Google Shape;296;p44"/>
            <p:cNvCxnSpPr>
              <a:stCxn id="292" idx="3"/>
              <a:endCxn id="293" idx="1"/>
            </p:cNvCxnSpPr>
            <p:nvPr/>
          </p:nvCxnSpPr>
          <p:spPr>
            <a:xfrm>
              <a:off x="5813276" y="2553473"/>
              <a:ext cx="35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7" name="Google Shape;297;p44"/>
            <p:cNvSpPr txBox="1"/>
            <p:nvPr/>
          </p:nvSpPr>
          <p:spPr>
            <a:xfrm>
              <a:off x="1640275" y="2184175"/>
              <a:ext cx="1136100" cy="5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get user info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is </a:t>
            </a:r>
            <a:r>
              <a:rPr b="1" lang="en" sz="3000">
                <a:solidFill>
                  <a:schemeClr val="lt1"/>
                </a:solidFill>
              </a:rPr>
              <a:t>Observability</a:t>
            </a:r>
            <a:r>
              <a:rPr b="1" lang="en" sz="3000">
                <a:solidFill>
                  <a:schemeClr val="lt1"/>
                </a:solidFill>
              </a:rPr>
              <a:t>?</a:t>
            </a:r>
            <a:endParaRPr sz="1100"/>
          </a:p>
        </p:txBody>
      </p:sp>
      <p:sp>
        <p:nvSpPr>
          <p:cNvPr id="303" name="Google Shape;303;p45"/>
          <p:cNvSpPr txBox="1"/>
          <p:nvPr/>
        </p:nvSpPr>
        <p:spPr>
          <a:xfrm>
            <a:off x="379075" y="1091278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262626"/>
                </a:solidFill>
              </a:rPr>
              <a:t>Traces</a:t>
            </a:r>
            <a:endParaRPr sz="1600">
              <a:solidFill>
                <a:srgbClr val="262626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●"/>
            </a:pPr>
            <a:r>
              <a:rPr lang="en" sz="1100">
                <a:solidFill>
                  <a:srgbClr val="262626"/>
                </a:solidFill>
              </a:rPr>
              <a:t>Series of related events that represent an end-to-end event flow through a distributed system</a:t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379075" y="2647853"/>
            <a:ext cx="7886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</a:rPr>
              <a:t>Metrics</a:t>
            </a:r>
            <a:endParaRPr sz="1600">
              <a:solidFill>
                <a:srgbClr val="262626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●"/>
            </a:pPr>
            <a:r>
              <a:rPr lang="en" sz="1100">
                <a:solidFill>
                  <a:srgbClr val="262626"/>
                </a:solidFill>
              </a:rPr>
              <a:t>A numeric representation of data measured over intervals of time</a:t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305" name="Google Shape;305;p45"/>
          <p:cNvSpPr txBox="1"/>
          <p:nvPr/>
        </p:nvSpPr>
        <p:spPr>
          <a:xfrm>
            <a:off x="869950" y="1906550"/>
            <a:ext cx="6097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For Backend</a:t>
            </a:r>
            <a:r>
              <a:rPr lang="en" sz="1100"/>
              <a:t>: usually a request flow through multiple microservices</a:t>
            </a:r>
            <a:endParaRPr sz="1100"/>
          </a:p>
        </p:txBody>
      </p:sp>
      <p:grpSp>
        <p:nvGrpSpPr>
          <p:cNvPr id="306" name="Google Shape;306;p45"/>
          <p:cNvGrpSpPr/>
          <p:nvPr/>
        </p:nvGrpSpPr>
        <p:grpSpPr>
          <a:xfrm>
            <a:off x="900175" y="2184175"/>
            <a:ext cx="6470100" cy="512700"/>
            <a:chOff x="900175" y="2184175"/>
            <a:chExt cx="6470100" cy="512700"/>
          </a:xfrm>
        </p:grpSpPr>
        <p:sp>
          <p:nvSpPr>
            <p:cNvPr id="307" name="Google Shape;307;p45"/>
            <p:cNvSpPr/>
            <p:nvPr/>
          </p:nvSpPr>
          <p:spPr>
            <a:xfrm>
              <a:off x="900175" y="2434813"/>
              <a:ext cx="625800" cy="23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UI</a:t>
              </a:r>
              <a:endParaRPr/>
            </a:p>
          </p:txBody>
        </p:sp>
        <p:sp>
          <p:nvSpPr>
            <p:cNvPr id="308" name="Google Shape;308;p45"/>
            <p:cNvSpPr/>
            <p:nvPr/>
          </p:nvSpPr>
          <p:spPr>
            <a:xfrm>
              <a:off x="2890675" y="2434825"/>
              <a:ext cx="1274400" cy="23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Middleware</a:t>
              </a:r>
              <a:endParaRPr/>
            </a:p>
          </p:txBody>
        </p:sp>
        <p:sp>
          <p:nvSpPr>
            <p:cNvPr id="309" name="Google Shape;309;p45"/>
            <p:cNvSpPr/>
            <p:nvPr/>
          </p:nvSpPr>
          <p:spPr>
            <a:xfrm rot="-809">
              <a:off x="4539176" y="2434823"/>
              <a:ext cx="1274100" cy="23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User service</a:t>
              </a:r>
              <a:endParaRPr/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6163675" y="2434813"/>
              <a:ext cx="1206600" cy="23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Database</a:t>
              </a:r>
              <a:endParaRPr/>
            </a:p>
          </p:txBody>
        </p:sp>
        <p:cxnSp>
          <p:nvCxnSpPr>
            <p:cNvPr id="311" name="Google Shape;311;p45"/>
            <p:cNvCxnSpPr>
              <a:stCxn id="307" idx="3"/>
              <a:endCxn id="308" idx="1"/>
            </p:cNvCxnSpPr>
            <p:nvPr/>
          </p:nvCxnSpPr>
          <p:spPr>
            <a:xfrm>
              <a:off x="1525975" y="2553613"/>
              <a:ext cx="136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45"/>
            <p:cNvCxnSpPr>
              <a:stCxn id="308" idx="3"/>
              <a:endCxn id="309" idx="1"/>
            </p:cNvCxnSpPr>
            <p:nvPr/>
          </p:nvCxnSpPr>
          <p:spPr>
            <a:xfrm>
              <a:off x="4165075" y="2553625"/>
              <a:ext cx="374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45"/>
            <p:cNvCxnSpPr>
              <a:stCxn id="309" idx="3"/>
              <a:endCxn id="310" idx="1"/>
            </p:cNvCxnSpPr>
            <p:nvPr/>
          </p:nvCxnSpPr>
          <p:spPr>
            <a:xfrm>
              <a:off x="5813276" y="2553473"/>
              <a:ext cx="35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4" name="Google Shape;314;p45"/>
            <p:cNvSpPr txBox="1"/>
            <p:nvPr/>
          </p:nvSpPr>
          <p:spPr>
            <a:xfrm>
              <a:off x="1640275" y="2184175"/>
              <a:ext cx="1136100" cy="5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get user info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45"/>
          <p:cNvSpPr txBox="1"/>
          <p:nvPr/>
        </p:nvSpPr>
        <p:spPr>
          <a:xfrm>
            <a:off x="869950" y="3453925"/>
            <a:ext cx="6097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example, number of requests per minute</a:t>
            </a:r>
            <a:endParaRPr sz="1100"/>
          </a:p>
        </p:txBody>
      </p:sp>
      <p:grpSp>
        <p:nvGrpSpPr>
          <p:cNvPr id="316" name="Google Shape;316;p45"/>
          <p:cNvGrpSpPr/>
          <p:nvPr/>
        </p:nvGrpSpPr>
        <p:grpSpPr>
          <a:xfrm>
            <a:off x="900175" y="2184175"/>
            <a:ext cx="6470100" cy="512700"/>
            <a:chOff x="900175" y="2184175"/>
            <a:chExt cx="6470100" cy="512700"/>
          </a:xfrm>
        </p:grpSpPr>
        <p:sp>
          <p:nvSpPr>
            <p:cNvPr id="317" name="Google Shape;317;p45"/>
            <p:cNvSpPr/>
            <p:nvPr/>
          </p:nvSpPr>
          <p:spPr>
            <a:xfrm>
              <a:off x="900175" y="2434813"/>
              <a:ext cx="625800" cy="2376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952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1B47"/>
                  </a:solidFill>
                </a:rPr>
                <a:t>UI</a:t>
              </a:r>
              <a:endParaRPr>
                <a:solidFill>
                  <a:srgbClr val="741B47"/>
                </a:solidFill>
              </a:endParaRPr>
            </a:p>
          </p:txBody>
        </p:sp>
        <p:sp>
          <p:nvSpPr>
            <p:cNvPr id="318" name="Google Shape;318;p45"/>
            <p:cNvSpPr/>
            <p:nvPr/>
          </p:nvSpPr>
          <p:spPr>
            <a:xfrm>
              <a:off x="2890675" y="2434825"/>
              <a:ext cx="1274400" cy="237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C4587"/>
                  </a:solidFill>
                </a:rPr>
                <a:t>Middleware</a:t>
              </a:r>
              <a:endParaRPr>
                <a:solidFill>
                  <a:srgbClr val="1C4587"/>
                </a:solidFill>
              </a:endParaRPr>
            </a:p>
          </p:txBody>
        </p:sp>
        <p:sp>
          <p:nvSpPr>
            <p:cNvPr id="319" name="Google Shape;319;p45"/>
            <p:cNvSpPr/>
            <p:nvPr/>
          </p:nvSpPr>
          <p:spPr>
            <a:xfrm rot="-809">
              <a:off x="4539176" y="2434823"/>
              <a:ext cx="1274100" cy="237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0000"/>
                  </a:solidFill>
                </a:rPr>
                <a:t>User service</a:t>
              </a:r>
              <a:endParaRPr>
                <a:solidFill>
                  <a:srgbClr val="990000"/>
                </a:solidFill>
              </a:endParaRPr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6163675" y="2434813"/>
              <a:ext cx="1206600" cy="2376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74E13"/>
                  </a:solidFill>
                </a:rPr>
                <a:t>Database</a:t>
              </a:r>
              <a:endParaRPr>
                <a:solidFill>
                  <a:srgbClr val="274E13"/>
                </a:solidFill>
              </a:endParaRPr>
            </a:p>
          </p:txBody>
        </p:sp>
        <p:cxnSp>
          <p:nvCxnSpPr>
            <p:cNvPr id="321" name="Google Shape;321;p45"/>
            <p:cNvCxnSpPr>
              <a:stCxn id="317" idx="3"/>
              <a:endCxn id="318" idx="1"/>
            </p:cNvCxnSpPr>
            <p:nvPr/>
          </p:nvCxnSpPr>
          <p:spPr>
            <a:xfrm>
              <a:off x="1525975" y="2553613"/>
              <a:ext cx="136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2" name="Google Shape;322;p45"/>
            <p:cNvCxnSpPr>
              <a:stCxn id="318" idx="3"/>
              <a:endCxn id="319" idx="1"/>
            </p:cNvCxnSpPr>
            <p:nvPr/>
          </p:nvCxnSpPr>
          <p:spPr>
            <a:xfrm>
              <a:off x="4165075" y="2553625"/>
              <a:ext cx="374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3" name="Google Shape;323;p45"/>
            <p:cNvCxnSpPr>
              <a:stCxn id="319" idx="3"/>
              <a:endCxn id="320" idx="1"/>
            </p:cNvCxnSpPr>
            <p:nvPr/>
          </p:nvCxnSpPr>
          <p:spPr>
            <a:xfrm>
              <a:off x="5813276" y="2553473"/>
              <a:ext cx="35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4" name="Google Shape;324;p45"/>
            <p:cNvSpPr txBox="1"/>
            <p:nvPr/>
          </p:nvSpPr>
          <p:spPr>
            <a:xfrm>
              <a:off x="1640275" y="2184175"/>
              <a:ext cx="1136100" cy="5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get user info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is Observability?</a:t>
            </a:r>
            <a:endParaRPr sz="1100"/>
          </a:p>
        </p:txBody>
      </p:sp>
      <p:sp>
        <p:nvSpPr>
          <p:cNvPr id="330" name="Google Shape;330;p46"/>
          <p:cNvSpPr/>
          <p:nvPr/>
        </p:nvSpPr>
        <p:spPr>
          <a:xfrm>
            <a:off x="3481525" y="1282853"/>
            <a:ext cx="2008800" cy="762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741B47"/>
                </a:solidFill>
              </a:rPr>
              <a:t>UI</a:t>
            </a:r>
            <a:endParaRPr sz="50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302762" y="-12997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Front-End? Really?</a:t>
            </a:r>
            <a:endParaRPr sz="1100"/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026" y="780225"/>
            <a:ext cx="6103798" cy="406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496299" y="4762600"/>
            <a:ext cx="5499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b="0" i="0" lang="en" sz="1100" u="sng" cap="none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https://www.flickr.com/photos/clement127/19093561751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is Observability?</a:t>
            </a:r>
            <a:endParaRPr sz="1100"/>
          </a:p>
        </p:txBody>
      </p:sp>
      <p:sp>
        <p:nvSpPr>
          <p:cNvPr id="336" name="Google Shape;336;p47"/>
          <p:cNvSpPr txBox="1"/>
          <p:nvPr/>
        </p:nvSpPr>
        <p:spPr>
          <a:xfrm>
            <a:off x="379075" y="2158075"/>
            <a:ext cx="8213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3500">
                <a:solidFill>
                  <a:srgbClr val="262626"/>
                </a:solidFill>
              </a:rPr>
              <a:t>But UI is much more than just a service!</a:t>
            </a:r>
            <a:endParaRPr sz="3000">
              <a:solidFill>
                <a:srgbClr val="262626"/>
              </a:solidFill>
            </a:endParaRPr>
          </a:p>
        </p:txBody>
      </p:sp>
      <p:sp>
        <p:nvSpPr>
          <p:cNvPr id="337" name="Google Shape;337;p47"/>
          <p:cNvSpPr/>
          <p:nvPr/>
        </p:nvSpPr>
        <p:spPr>
          <a:xfrm>
            <a:off x="3481525" y="1282853"/>
            <a:ext cx="2008800" cy="762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741B47"/>
                </a:solidFill>
              </a:rPr>
              <a:t>UI</a:t>
            </a:r>
            <a:endParaRPr sz="50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UI?</a:t>
            </a:r>
            <a:endParaRPr sz="1100"/>
          </a:p>
        </p:txBody>
      </p:sp>
      <p:sp>
        <p:nvSpPr>
          <p:cNvPr id="343" name="Google Shape;343;p48"/>
          <p:cNvSpPr txBox="1"/>
          <p:nvPr/>
        </p:nvSpPr>
        <p:spPr>
          <a:xfrm>
            <a:off x="379075" y="2158075"/>
            <a:ext cx="8213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3500">
                <a:solidFill>
                  <a:srgbClr val="262626"/>
                </a:solidFill>
              </a:rPr>
              <a:t>But UI is much more than just a service!</a:t>
            </a:r>
            <a:endParaRPr sz="3000">
              <a:solidFill>
                <a:srgbClr val="262626"/>
              </a:solidFill>
            </a:endParaRPr>
          </a:p>
        </p:txBody>
      </p:sp>
      <p:sp>
        <p:nvSpPr>
          <p:cNvPr id="344" name="Google Shape;344;p48"/>
          <p:cNvSpPr/>
          <p:nvPr/>
        </p:nvSpPr>
        <p:spPr>
          <a:xfrm>
            <a:off x="3481525" y="1282853"/>
            <a:ext cx="2008800" cy="762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741B47"/>
                </a:solidFill>
              </a:rPr>
              <a:t>UI</a:t>
            </a:r>
            <a:endParaRPr sz="50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UI?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50" name="Google Shape;350;p49"/>
          <p:cNvSpPr txBox="1"/>
          <p:nvPr/>
        </p:nvSpPr>
        <p:spPr>
          <a:xfrm>
            <a:off x="379075" y="2158075"/>
            <a:ext cx="8213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3500">
                <a:solidFill>
                  <a:srgbClr val="262626"/>
                </a:solidFill>
              </a:rPr>
              <a:t>But UI is much more than just a service!</a:t>
            </a:r>
            <a:endParaRPr sz="3000">
              <a:solidFill>
                <a:srgbClr val="262626"/>
              </a:solidFill>
            </a:endParaRPr>
          </a:p>
        </p:txBody>
      </p:sp>
      <p:sp>
        <p:nvSpPr>
          <p:cNvPr id="351" name="Google Shape;351;p49"/>
          <p:cNvSpPr/>
          <p:nvPr/>
        </p:nvSpPr>
        <p:spPr>
          <a:xfrm>
            <a:off x="3481525" y="1282853"/>
            <a:ext cx="2008800" cy="762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741B47"/>
                </a:solidFill>
              </a:rPr>
              <a:t>UI</a:t>
            </a:r>
            <a:endParaRPr sz="5000">
              <a:solidFill>
                <a:srgbClr val="741B47"/>
              </a:solidFill>
            </a:endParaRPr>
          </a:p>
        </p:txBody>
      </p:sp>
      <p:sp>
        <p:nvSpPr>
          <p:cNvPr id="352" name="Google Shape;352;p49"/>
          <p:cNvSpPr txBox="1"/>
          <p:nvPr/>
        </p:nvSpPr>
        <p:spPr>
          <a:xfrm>
            <a:off x="2097825" y="3152400"/>
            <a:ext cx="50826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Users do a lot on the page in modern apps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UI?</a:t>
            </a:r>
            <a:endParaRPr sz="1100"/>
          </a:p>
        </p:txBody>
      </p:sp>
      <p:sp>
        <p:nvSpPr>
          <p:cNvPr id="358" name="Google Shape;358;p50"/>
          <p:cNvSpPr txBox="1"/>
          <p:nvPr/>
        </p:nvSpPr>
        <p:spPr>
          <a:xfrm>
            <a:off x="379075" y="2158075"/>
            <a:ext cx="8213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3500">
                <a:solidFill>
                  <a:srgbClr val="262626"/>
                </a:solidFill>
              </a:rPr>
              <a:t>But UI is much more than just a service!</a:t>
            </a:r>
            <a:endParaRPr sz="3000">
              <a:solidFill>
                <a:srgbClr val="262626"/>
              </a:solidFill>
            </a:endParaRPr>
          </a:p>
        </p:txBody>
      </p:sp>
      <p:sp>
        <p:nvSpPr>
          <p:cNvPr id="359" name="Google Shape;359;p50"/>
          <p:cNvSpPr/>
          <p:nvPr/>
        </p:nvSpPr>
        <p:spPr>
          <a:xfrm>
            <a:off x="3481525" y="1282853"/>
            <a:ext cx="2008800" cy="762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741B47"/>
                </a:solidFill>
              </a:rPr>
              <a:t>UI</a:t>
            </a:r>
            <a:endParaRPr sz="5000">
              <a:solidFill>
                <a:srgbClr val="741B47"/>
              </a:solidFill>
            </a:endParaRPr>
          </a:p>
        </p:txBody>
      </p:sp>
      <p:sp>
        <p:nvSpPr>
          <p:cNvPr id="360" name="Google Shape;360;p50"/>
          <p:cNvSpPr txBox="1"/>
          <p:nvPr/>
        </p:nvSpPr>
        <p:spPr>
          <a:xfrm>
            <a:off x="2097825" y="3152400"/>
            <a:ext cx="50826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Users do a lot on the page in modern apps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might trigger multiple backend calls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UI?</a:t>
            </a:r>
            <a:endParaRPr sz="1100"/>
          </a:p>
        </p:txBody>
      </p:sp>
      <p:sp>
        <p:nvSpPr>
          <p:cNvPr id="366" name="Google Shape;366;p51"/>
          <p:cNvSpPr txBox="1"/>
          <p:nvPr/>
        </p:nvSpPr>
        <p:spPr>
          <a:xfrm>
            <a:off x="379075" y="2158075"/>
            <a:ext cx="8213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3500">
                <a:solidFill>
                  <a:srgbClr val="262626"/>
                </a:solidFill>
              </a:rPr>
              <a:t>But UI is much more than just a service!</a:t>
            </a:r>
            <a:endParaRPr sz="3000">
              <a:solidFill>
                <a:srgbClr val="262626"/>
              </a:solidFill>
            </a:endParaRPr>
          </a:p>
        </p:txBody>
      </p:sp>
      <p:sp>
        <p:nvSpPr>
          <p:cNvPr id="367" name="Google Shape;367;p51"/>
          <p:cNvSpPr/>
          <p:nvPr/>
        </p:nvSpPr>
        <p:spPr>
          <a:xfrm>
            <a:off x="3481525" y="1282853"/>
            <a:ext cx="2008800" cy="762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741B47"/>
                </a:solidFill>
              </a:rPr>
              <a:t>UI</a:t>
            </a:r>
            <a:endParaRPr sz="5000">
              <a:solidFill>
                <a:srgbClr val="741B47"/>
              </a:solidFill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2097825" y="3152400"/>
            <a:ext cx="50826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Users do a lot on the page in modern apps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might trigger multiple backend calls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issues are hard to track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UI?</a:t>
            </a:r>
            <a:endParaRPr sz="1100"/>
          </a:p>
        </p:txBody>
      </p:sp>
      <p:sp>
        <p:nvSpPr>
          <p:cNvPr id="374" name="Google Shape;374;p52"/>
          <p:cNvSpPr txBox="1"/>
          <p:nvPr/>
        </p:nvSpPr>
        <p:spPr>
          <a:xfrm>
            <a:off x="379075" y="2158075"/>
            <a:ext cx="8213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3500">
                <a:solidFill>
                  <a:srgbClr val="262626"/>
                </a:solidFill>
              </a:rPr>
              <a:t>But UI is much more than just a service!</a:t>
            </a:r>
            <a:endParaRPr sz="3000">
              <a:solidFill>
                <a:srgbClr val="262626"/>
              </a:solidFill>
            </a:endParaRPr>
          </a:p>
        </p:txBody>
      </p:sp>
      <p:sp>
        <p:nvSpPr>
          <p:cNvPr id="375" name="Google Shape;375;p52"/>
          <p:cNvSpPr/>
          <p:nvPr/>
        </p:nvSpPr>
        <p:spPr>
          <a:xfrm>
            <a:off x="3481525" y="1282853"/>
            <a:ext cx="2008800" cy="762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741B47"/>
                </a:solidFill>
              </a:rPr>
              <a:t>UI</a:t>
            </a:r>
            <a:endParaRPr sz="5000">
              <a:solidFill>
                <a:srgbClr val="741B47"/>
              </a:solidFill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2097825" y="3152400"/>
            <a:ext cx="50826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Users do a lot on the page in modern apps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might trigger multiple backend calls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issues are hard to track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something fails, how do we know where the problem is?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</a:t>
            </a:r>
            <a:endParaRPr sz="1100"/>
          </a:p>
        </p:txBody>
      </p:sp>
      <p:sp>
        <p:nvSpPr>
          <p:cNvPr id="382" name="Google Shape;382;p53"/>
          <p:cNvSpPr txBox="1"/>
          <p:nvPr/>
        </p:nvSpPr>
        <p:spPr>
          <a:xfrm>
            <a:off x="2097825" y="1018800"/>
            <a:ext cx="50826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Users do a lot on the page in modern apps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might trigger multiple backend calls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issues are hard to track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something fails, how do we know where the problem is?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UI!</a:t>
            </a:r>
            <a:endParaRPr sz="1100"/>
          </a:p>
        </p:txBody>
      </p:sp>
      <p:sp>
        <p:nvSpPr>
          <p:cNvPr id="388" name="Google Shape;388;p54"/>
          <p:cNvSpPr txBox="1"/>
          <p:nvPr/>
        </p:nvSpPr>
        <p:spPr>
          <a:xfrm>
            <a:off x="2097825" y="1018800"/>
            <a:ext cx="50826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Users do a lot on the page in modern apps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might trigger multiple backend calls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issues are hard to track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something fails, how do we know where the problem is?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625" y="2692125"/>
            <a:ext cx="3671425" cy="12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395" name="Google Shape;3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" y="996435"/>
            <a:ext cx="910056" cy="64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197" y="1042312"/>
            <a:ext cx="550956" cy="5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401" y="1057652"/>
            <a:ext cx="535256" cy="520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p55"/>
          <p:cNvGrpSpPr/>
          <p:nvPr/>
        </p:nvGrpSpPr>
        <p:grpSpPr>
          <a:xfrm>
            <a:off x="2352795" y="844679"/>
            <a:ext cx="2608837" cy="733434"/>
            <a:chOff x="-753561" y="3051245"/>
            <a:chExt cx="5713615" cy="1606295"/>
          </a:xfrm>
        </p:grpSpPr>
        <p:pic>
          <p:nvPicPr>
            <p:cNvPr id="399" name="Google Shape;399;p5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2628" y="3051245"/>
              <a:ext cx="4577426" cy="1606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55"/>
            <p:cNvSpPr txBox="1"/>
            <p:nvPr/>
          </p:nvSpPr>
          <p:spPr>
            <a:xfrm>
              <a:off x="-753561" y="3125661"/>
              <a:ext cx="969300" cy="13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4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406" name="Google Shape;4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" y="996435"/>
            <a:ext cx="910056" cy="64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197" y="1042312"/>
            <a:ext cx="550956" cy="5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401" y="1057652"/>
            <a:ext cx="535256" cy="520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56"/>
          <p:cNvGrpSpPr/>
          <p:nvPr/>
        </p:nvGrpSpPr>
        <p:grpSpPr>
          <a:xfrm>
            <a:off x="2352795" y="844679"/>
            <a:ext cx="2608837" cy="733434"/>
            <a:chOff x="-753561" y="3051245"/>
            <a:chExt cx="5713615" cy="1606295"/>
          </a:xfrm>
        </p:grpSpPr>
        <p:pic>
          <p:nvPicPr>
            <p:cNvPr id="410" name="Google Shape;410;p5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2628" y="3051245"/>
              <a:ext cx="4577426" cy="1606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56"/>
            <p:cNvSpPr txBox="1"/>
            <p:nvPr/>
          </p:nvSpPr>
          <p:spPr>
            <a:xfrm>
              <a:off x="-753561" y="3125661"/>
              <a:ext cx="969300" cy="13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4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56"/>
          <p:cNvGrpSpPr/>
          <p:nvPr/>
        </p:nvGrpSpPr>
        <p:grpSpPr>
          <a:xfrm>
            <a:off x="461275" y="2103175"/>
            <a:ext cx="2708550" cy="1657075"/>
            <a:chOff x="1039100" y="1343175"/>
            <a:chExt cx="2708550" cy="1657075"/>
          </a:xfrm>
        </p:grpSpPr>
        <p:grpSp>
          <p:nvGrpSpPr>
            <p:cNvPr id="413" name="Google Shape;413;p56"/>
            <p:cNvGrpSpPr/>
            <p:nvPr/>
          </p:nvGrpSpPr>
          <p:grpSpPr>
            <a:xfrm>
              <a:off x="1039100" y="1343175"/>
              <a:ext cx="2708550" cy="1657075"/>
              <a:chOff x="200900" y="1343175"/>
              <a:chExt cx="2708550" cy="1657075"/>
            </a:xfrm>
          </p:grpSpPr>
          <p:sp>
            <p:nvSpPr>
              <p:cNvPr id="414" name="Google Shape;414;p56"/>
              <p:cNvSpPr/>
              <p:nvPr/>
            </p:nvSpPr>
            <p:spPr>
              <a:xfrm>
                <a:off x="200900" y="1343175"/>
                <a:ext cx="2668500" cy="1618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741B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15" name="Google Shape;415;p5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238150" y="1395150"/>
                <a:ext cx="671300" cy="4740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" name="Google Shape;416;p56"/>
              <p:cNvSpPr txBox="1"/>
              <p:nvPr/>
            </p:nvSpPr>
            <p:spPr>
              <a:xfrm>
                <a:off x="265925" y="2526250"/>
                <a:ext cx="1375800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741B47"/>
                    </a:solidFill>
                  </a:rPr>
                  <a:t>React UI</a:t>
                </a:r>
                <a:endParaRPr sz="1800">
                  <a:solidFill>
                    <a:srgbClr val="741B47"/>
                  </a:solidFill>
                </a:endParaRPr>
              </a:p>
            </p:txBody>
          </p:sp>
        </p:grpSp>
        <p:sp>
          <p:nvSpPr>
            <p:cNvPr id="417" name="Google Shape;417;p56"/>
            <p:cNvSpPr/>
            <p:nvPr/>
          </p:nvSpPr>
          <p:spPr>
            <a:xfrm>
              <a:off x="1212275" y="1507000"/>
              <a:ext cx="1420075" cy="346375"/>
            </a:xfrm>
            <a:prstGeom prst="flowChartInputOutput">
              <a:avLst/>
            </a:prstGeom>
            <a:solidFill>
              <a:srgbClr val="EAD1DC"/>
            </a:solidFill>
            <a:ln cap="flat" cmpd="sng" w="9525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C1130"/>
                  </a:solidFill>
                </a:rPr>
                <a:t>Tab 1</a:t>
              </a:r>
              <a:endParaRPr>
                <a:solidFill>
                  <a:srgbClr val="4C1130"/>
                </a:solidFill>
              </a:endParaRPr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1212275" y="1974600"/>
              <a:ext cx="1420075" cy="346375"/>
            </a:xfrm>
            <a:prstGeom prst="flowChartInputOutput">
              <a:avLst/>
            </a:prstGeom>
            <a:solidFill>
              <a:srgbClr val="FCE5CD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83F04"/>
                  </a:solidFill>
                </a:rPr>
                <a:t>Tab 2</a:t>
              </a:r>
              <a:endParaRPr>
                <a:solidFill>
                  <a:srgbClr val="783F0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Front-End? Really?</a:t>
            </a:r>
            <a:endParaRPr sz="1100"/>
          </a:p>
        </p:txBody>
      </p:sp>
      <p:sp>
        <p:nvSpPr>
          <p:cNvPr id="149" name="Google Shape;149;p30"/>
          <p:cNvSpPr txBox="1"/>
          <p:nvPr/>
        </p:nvSpPr>
        <p:spPr>
          <a:xfrm>
            <a:off x="302750" y="737471"/>
            <a:ext cx="78867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UI is always blamed first</a:t>
            </a:r>
            <a:endParaRPr sz="18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424" name="Google Shape;42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" y="996435"/>
            <a:ext cx="910056" cy="64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197" y="1042312"/>
            <a:ext cx="550956" cy="5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401" y="1057652"/>
            <a:ext cx="535256" cy="520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7" name="Google Shape;427;p57"/>
          <p:cNvGrpSpPr/>
          <p:nvPr/>
        </p:nvGrpSpPr>
        <p:grpSpPr>
          <a:xfrm>
            <a:off x="2352795" y="844679"/>
            <a:ext cx="2608837" cy="733434"/>
            <a:chOff x="-753561" y="3051245"/>
            <a:chExt cx="5713615" cy="1606295"/>
          </a:xfrm>
        </p:grpSpPr>
        <p:pic>
          <p:nvPicPr>
            <p:cNvPr id="428" name="Google Shape;428;p5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2628" y="3051245"/>
              <a:ext cx="4577426" cy="1606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57"/>
            <p:cNvSpPr txBox="1"/>
            <p:nvPr/>
          </p:nvSpPr>
          <p:spPr>
            <a:xfrm>
              <a:off x="-753561" y="3125661"/>
              <a:ext cx="969300" cy="13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4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p57"/>
          <p:cNvGrpSpPr/>
          <p:nvPr/>
        </p:nvGrpSpPr>
        <p:grpSpPr>
          <a:xfrm>
            <a:off x="461275" y="2103175"/>
            <a:ext cx="2708550" cy="1657075"/>
            <a:chOff x="1039100" y="1343175"/>
            <a:chExt cx="2708550" cy="1657075"/>
          </a:xfrm>
        </p:grpSpPr>
        <p:grpSp>
          <p:nvGrpSpPr>
            <p:cNvPr id="431" name="Google Shape;431;p57"/>
            <p:cNvGrpSpPr/>
            <p:nvPr/>
          </p:nvGrpSpPr>
          <p:grpSpPr>
            <a:xfrm>
              <a:off x="1039100" y="1343175"/>
              <a:ext cx="2708550" cy="1657075"/>
              <a:chOff x="200900" y="1343175"/>
              <a:chExt cx="2708550" cy="1657075"/>
            </a:xfrm>
          </p:grpSpPr>
          <p:sp>
            <p:nvSpPr>
              <p:cNvPr id="432" name="Google Shape;432;p57"/>
              <p:cNvSpPr/>
              <p:nvPr/>
            </p:nvSpPr>
            <p:spPr>
              <a:xfrm>
                <a:off x="200900" y="1343175"/>
                <a:ext cx="2668500" cy="1618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741B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33" name="Google Shape;433;p5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238150" y="1395150"/>
                <a:ext cx="671300" cy="4740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" name="Google Shape;434;p57"/>
              <p:cNvSpPr txBox="1"/>
              <p:nvPr/>
            </p:nvSpPr>
            <p:spPr>
              <a:xfrm>
                <a:off x="265925" y="2526250"/>
                <a:ext cx="1375800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741B47"/>
                    </a:solidFill>
                  </a:rPr>
                  <a:t>React UI</a:t>
                </a:r>
                <a:endParaRPr sz="1800">
                  <a:solidFill>
                    <a:srgbClr val="741B47"/>
                  </a:solidFill>
                </a:endParaRPr>
              </a:p>
            </p:txBody>
          </p:sp>
        </p:grpSp>
        <p:sp>
          <p:nvSpPr>
            <p:cNvPr id="435" name="Google Shape;435;p57"/>
            <p:cNvSpPr/>
            <p:nvPr/>
          </p:nvSpPr>
          <p:spPr>
            <a:xfrm>
              <a:off x="1212275" y="1507000"/>
              <a:ext cx="1420075" cy="346375"/>
            </a:xfrm>
            <a:prstGeom prst="flowChartInputOutput">
              <a:avLst/>
            </a:prstGeom>
            <a:solidFill>
              <a:srgbClr val="EAD1DC"/>
            </a:solidFill>
            <a:ln cap="flat" cmpd="sng" w="9525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C1130"/>
                  </a:solidFill>
                </a:rPr>
                <a:t>Tab 1</a:t>
              </a:r>
              <a:endParaRPr>
                <a:solidFill>
                  <a:srgbClr val="4C1130"/>
                </a:solidFill>
              </a:endParaRPr>
            </a:p>
          </p:txBody>
        </p:sp>
        <p:sp>
          <p:nvSpPr>
            <p:cNvPr id="436" name="Google Shape;436;p57"/>
            <p:cNvSpPr/>
            <p:nvPr/>
          </p:nvSpPr>
          <p:spPr>
            <a:xfrm>
              <a:off x="1212275" y="1974600"/>
              <a:ext cx="1420075" cy="346375"/>
            </a:xfrm>
            <a:prstGeom prst="flowChartInputOutput">
              <a:avLst/>
            </a:prstGeom>
            <a:solidFill>
              <a:srgbClr val="FCE5CD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83F04"/>
                  </a:solidFill>
                </a:rPr>
                <a:t>Tab 2</a:t>
              </a:r>
              <a:endParaRPr>
                <a:solidFill>
                  <a:srgbClr val="783F04"/>
                </a:solidFill>
              </a:endParaRPr>
            </a:p>
          </p:txBody>
        </p:sp>
      </p:grpSp>
      <p:sp>
        <p:nvSpPr>
          <p:cNvPr id="437" name="Google Shape;437;p57"/>
          <p:cNvSpPr txBox="1"/>
          <p:nvPr/>
        </p:nvSpPr>
        <p:spPr>
          <a:xfrm>
            <a:off x="865925" y="3936900"/>
            <a:ext cx="1775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Capture user actions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443" name="Google Shape;44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" y="996435"/>
            <a:ext cx="910056" cy="64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197" y="1042312"/>
            <a:ext cx="550956" cy="5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401" y="1057652"/>
            <a:ext cx="535256" cy="520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58"/>
          <p:cNvGrpSpPr/>
          <p:nvPr/>
        </p:nvGrpSpPr>
        <p:grpSpPr>
          <a:xfrm>
            <a:off x="2352795" y="844679"/>
            <a:ext cx="2608837" cy="733434"/>
            <a:chOff x="-753561" y="3051245"/>
            <a:chExt cx="5713615" cy="1606295"/>
          </a:xfrm>
        </p:grpSpPr>
        <p:pic>
          <p:nvPicPr>
            <p:cNvPr id="447" name="Google Shape;447;p5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2628" y="3051245"/>
              <a:ext cx="4577426" cy="1606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Google Shape;448;p58"/>
            <p:cNvSpPr txBox="1"/>
            <p:nvPr/>
          </p:nvSpPr>
          <p:spPr>
            <a:xfrm>
              <a:off x="-753561" y="3125661"/>
              <a:ext cx="969300" cy="13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4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58"/>
          <p:cNvGrpSpPr/>
          <p:nvPr/>
        </p:nvGrpSpPr>
        <p:grpSpPr>
          <a:xfrm>
            <a:off x="4181700" y="2411025"/>
            <a:ext cx="2163675" cy="1041375"/>
            <a:chOff x="3540925" y="2915150"/>
            <a:chExt cx="2163675" cy="1041375"/>
          </a:xfrm>
        </p:grpSpPr>
        <p:sp>
          <p:nvSpPr>
            <p:cNvPr id="450" name="Google Shape;450;p58"/>
            <p:cNvSpPr/>
            <p:nvPr/>
          </p:nvSpPr>
          <p:spPr>
            <a:xfrm>
              <a:off x="3540925" y="2915150"/>
              <a:ext cx="2136900" cy="994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1" name="Google Shape;451;p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09346" y="2997828"/>
              <a:ext cx="306309" cy="306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83065" y="3006357"/>
              <a:ext cx="297581" cy="289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Google Shape;453;p58"/>
            <p:cNvSpPr txBox="1"/>
            <p:nvPr/>
          </p:nvSpPr>
          <p:spPr>
            <a:xfrm>
              <a:off x="3567700" y="3482525"/>
              <a:ext cx="21369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C4587"/>
                  </a:solidFill>
                </a:rPr>
                <a:t>GraphQL Backend</a:t>
              </a:r>
              <a:endParaRPr sz="1800">
                <a:solidFill>
                  <a:srgbClr val="1C4587"/>
                </a:solidFill>
              </a:endParaRPr>
            </a:p>
          </p:txBody>
        </p:sp>
      </p:grpSp>
      <p:grpSp>
        <p:nvGrpSpPr>
          <p:cNvPr id="454" name="Google Shape;454;p58"/>
          <p:cNvGrpSpPr/>
          <p:nvPr/>
        </p:nvGrpSpPr>
        <p:grpSpPr>
          <a:xfrm>
            <a:off x="461275" y="2103175"/>
            <a:ext cx="2708550" cy="1657075"/>
            <a:chOff x="1039100" y="1343175"/>
            <a:chExt cx="2708550" cy="1657075"/>
          </a:xfrm>
        </p:grpSpPr>
        <p:grpSp>
          <p:nvGrpSpPr>
            <p:cNvPr id="455" name="Google Shape;455;p58"/>
            <p:cNvGrpSpPr/>
            <p:nvPr/>
          </p:nvGrpSpPr>
          <p:grpSpPr>
            <a:xfrm>
              <a:off x="1039100" y="1343175"/>
              <a:ext cx="2708550" cy="1657075"/>
              <a:chOff x="200900" y="1343175"/>
              <a:chExt cx="2708550" cy="1657075"/>
            </a:xfrm>
          </p:grpSpPr>
          <p:sp>
            <p:nvSpPr>
              <p:cNvPr id="456" name="Google Shape;456;p58"/>
              <p:cNvSpPr/>
              <p:nvPr/>
            </p:nvSpPr>
            <p:spPr>
              <a:xfrm>
                <a:off x="200900" y="1343175"/>
                <a:ext cx="2668500" cy="1618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741B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57" name="Google Shape;457;p5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238150" y="1395150"/>
                <a:ext cx="671300" cy="4740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8" name="Google Shape;458;p58"/>
              <p:cNvSpPr txBox="1"/>
              <p:nvPr/>
            </p:nvSpPr>
            <p:spPr>
              <a:xfrm>
                <a:off x="265925" y="2526250"/>
                <a:ext cx="1375800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741B47"/>
                    </a:solidFill>
                  </a:rPr>
                  <a:t>React UI</a:t>
                </a:r>
                <a:endParaRPr sz="1800">
                  <a:solidFill>
                    <a:srgbClr val="741B47"/>
                  </a:solidFill>
                </a:endParaRPr>
              </a:p>
            </p:txBody>
          </p:sp>
        </p:grpSp>
        <p:sp>
          <p:nvSpPr>
            <p:cNvPr id="459" name="Google Shape;459;p58"/>
            <p:cNvSpPr/>
            <p:nvPr/>
          </p:nvSpPr>
          <p:spPr>
            <a:xfrm>
              <a:off x="1212275" y="1507000"/>
              <a:ext cx="1420075" cy="346375"/>
            </a:xfrm>
            <a:prstGeom prst="flowChartInputOutput">
              <a:avLst/>
            </a:prstGeom>
            <a:solidFill>
              <a:srgbClr val="EAD1DC"/>
            </a:solidFill>
            <a:ln cap="flat" cmpd="sng" w="9525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C1130"/>
                  </a:solidFill>
                </a:rPr>
                <a:t>Tab 1</a:t>
              </a:r>
              <a:endParaRPr>
                <a:solidFill>
                  <a:srgbClr val="4C1130"/>
                </a:solidFill>
              </a:endParaRPr>
            </a:p>
          </p:txBody>
        </p:sp>
        <p:sp>
          <p:nvSpPr>
            <p:cNvPr id="460" name="Google Shape;460;p58"/>
            <p:cNvSpPr/>
            <p:nvPr/>
          </p:nvSpPr>
          <p:spPr>
            <a:xfrm>
              <a:off x="1212275" y="1974600"/>
              <a:ext cx="1420075" cy="346375"/>
            </a:xfrm>
            <a:prstGeom prst="flowChartInputOutput">
              <a:avLst/>
            </a:prstGeom>
            <a:solidFill>
              <a:srgbClr val="FCE5CD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83F04"/>
                  </a:solidFill>
                </a:rPr>
                <a:t>Tab 2</a:t>
              </a:r>
              <a:endParaRPr>
                <a:solidFill>
                  <a:srgbClr val="783F04"/>
                </a:solidFill>
              </a:endParaRPr>
            </a:p>
          </p:txBody>
        </p:sp>
      </p:grpSp>
      <p:sp>
        <p:nvSpPr>
          <p:cNvPr id="461" name="Google Shape;461;p58"/>
          <p:cNvSpPr txBox="1"/>
          <p:nvPr/>
        </p:nvSpPr>
        <p:spPr>
          <a:xfrm>
            <a:off x="865925" y="3936900"/>
            <a:ext cx="1775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Capture user actions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58"/>
          <p:cNvCxnSpPr>
            <a:stCxn id="456" idx="3"/>
          </p:cNvCxnSpPr>
          <p:nvPr/>
        </p:nvCxnSpPr>
        <p:spPr>
          <a:xfrm>
            <a:off x="3129775" y="2912275"/>
            <a:ext cx="1061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468" name="Google Shape;4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" y="996435"/>
            <a:ext cx="910056" cy="64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197" y="1042312"/>
            <a:ext cx="550956" cy="5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401" y="1057652"/>
            <a:ext cx="535256" cy="520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59"/>
          <p:cNvGrpSpPr/>
          <p:nvPr/>
        </p:nvGrpSpPr>
        <p:grpSpPr>
          <a:xfrm>
            <a:off x="2352795" y="844679"/>
            <a:ext cx="2608837" cy="733434"/>
            <a:chOff x="-753561" y="3051245"/>
            <a:chExt cx="5713615" cy="1606295"/>
          </a:xfrm>
        </p:grpSpPr>
        <p:pic>
          <p:nvPicPr>
            <p:cNvPr id="472" name="Google Shape;472;p5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2628" y="3051245"/>
              <a:ext cx="4577426" cy="1606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59"/>
            <p:cNvSpPr txBox="1"/>
            <p:nvPr/>
          </p:nvSpPr>
          <p:spPr>
            <a:xfrm>
              <a:off x="-753561" y="3125661"/>
              <a:ext cx="969300" cy="13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4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59"/>
          <p:cNvGrpSpPr/>
          <p:nvPr/>
        </p:nvGrpSpPr>
        <p:grpSpPr>
          <a:xfrm>
            <a:off x="4181700" y="2411025"/>
            <a:ext cx="2163675" cy="1041375"/>
            <a:chOff x="3540925" y="2915150"/>
            <a:chExt cx="2163675" cy="1041375"/>
          </a:xfrm>
        </p:grpSpPr>
        <p:sp>
          <p:nvSpPr>
            <p:cNvPr id="475" name="Google Shape;475;p59"/>
            <p:cNvSpPr/>
            <p:nvPr/>
          </p:nvSpPr>
          <p:spPr>
            <a:xfrm>
              <a:off x="3540925" y="2915150"/>
              <a:ext cx="2136900" cy="994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6" name="Google Shape;476;p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09346" y="2997828"/>
              <a:ext cx="306309" cy="306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83065" y="3006357"/>
              <a:ext cx="297581" cy="289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59"/>
            <p:cNvSpPr txBox="1"/>
            <p:nvPr/>
          </p:nvSpPr>
          <p:spPr>
            <a:xfrm>
              <a:off x="3567700" y="3482525"/>
              <a:ext cx="21369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C4587"/>
                  </a:solidFill>
                </a:rPr>
                <a:t>GraphQL Backend</a:t>
              </a:r>
              <a:endParaRPr sz="1800">
                <a:solidFill>
                  <a:srgbClr val="1C4587"/>
                </a:solidFill>
              </a:endParaRPr>
            </a:p>
          </p:txBody>
        </p:sp>
      </p:grpSp>
      <p:grpSp>
        <p:nvGrpSpPr>
          <p:cNvPr id="479" name="Google Shape;479;p59"/>
          <p:cNvGrpSpPr/>
          <p:nvPr/>
        </p:nvGrpSpPr>
        <p:grpSpPr>
          <a:xfrm>
            <a:off x="461275" y="2103175"/>
            <a:ext cx="2708550" cy="1657075"/>
            <a:chOff x="1039100" y="1343175"/>
            <a:chExt cx="2708550" cy="1657075"/>
          </a:xfrm>
        </p:grpSpPr>
        <p:grpSp>
          <p:nvGrpSpPr>
            <p:cNvPr id="480" name="Google Shape;480;p59"/>
            <p:cNvGrpSpPr/>
            <p:nvPr/>
          </p:nvGrpSpPr>
          <p:grpSpPr>
            <a:xfrm>
              <a:off x="1039100" y="1343175"/>
              <a:ext cx="2708550" cy="1657075"/>
              <a:chOff x="200900" y="1343175"/>
              <a:chExt cx="2708550" cy="1657075"/>
            </a:xfrm>
          </p:grpSpPr>
          <p:sp>
            <p:nvSpPr>
              <p:cNvPr id="481" name="Google Shape;481;p59"/>
              <p:cNvSpPr/>
              <p:nvPr/>
            </p:nvSpPr>
            <p:spPr>
              <a:xfrm>
                <a:off x="200900" y="1343175"/>
                <a:ext cx="2668500" cy="1618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741B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2" name="Google Shape;482;p5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238150" y="1395150"/>
                <a:ext cx="671300" cy="4740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3" name="Google Shape;483;p59"/>
              <p:cNvSpPr txBox="1"/>
              <p:nvPr/>
            </p:nvSpPr>
            <p:spPr>
              <a:xfrm>
                <a:off x="265925" y="2526250"/>
                <a:ext cx="1375800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741B47"/>
                    </a:solidFill>
                  </a:rPr>
                  <a:t>React UI</a:t>
                </a:r>
                <a:endParaRPr sz="1800">
                  <a:solidFill>
                    <a:srgbClr val="741B47"/>
                  </a:solidFill>
                </a:endParaRPr>
              </a:p>
            </p:txBody>
          </p:sp>
        </p:grpSp>
        <p:sp>
          <p:nvSpPr>
            <p:cNvPr id="484" name="Google Shape;484;p59"/>
            <p:cNvSpPr/>
            <p:nvPr/>
          </p:nvSpPr>
          <p:spPr>
            <a:xfrm>
              <a:off x="1212275" y="1507000"/>
              <a:ext cx="1420075" cy="346375"/>
            </a:xfrm>
            <a:prstGeom prst="flowChartInputOutput">
              <a:avLst/>
            </a:prstGeom>
            <a:solidFill>
              <a:srgbClr val="EAD1DC"/>
            </a:solidFill>
            <a:ln cap="flat" cmpd="sng" w="9525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C1130"/>
                  </a:solidFill>
                </a:rPr>
                <a:t>Tab 1</a:t>
              </a:r>
              <a:endParaRPr>
                <a:solidFill>
                  <a:srgbClr val="4C1130"/>
                </a:solidFill>
              </a:endParaRPr>
            </a:p>
          </p:txBody>
        </p:sp>
        <p:sp>
          <p:nvSpPr>
            <p:cNvPr id="485" name="Google Shape;485;p59"/>
            <p:cNvSpPr/>
            <p:nvPr/>
          </p:nvSpPr>
          <p:spPr>
            <a:xfrm>
              <a:off x="1212275" y="1974600"/>
              <a:ext cx="1420075" cy="346375"/>
            </a:xfrm>
            <a:prstGeom prst="flowChartInputOutput">
              <a:avLst/>
            </a:prstGeom>
            <a:solidFill>
              <a:srgbClr val="FCE5CD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83F04"/>
                  </a:solidFill>
                </a:rPr>
                <a:t>Tab 2</a:t>
              </a:r>
              <a:endParaRPr>
                <a:solidFill>
                  <a:srgbClr val="783F04"/>
                </a:solidFill>
              </a:endParaRPr>
            </a:p>
          </p:txBody>
        </p:sp>
      </p:grpSp>
      <p:sp>
        <p:nvSpPr>
          <p:cNvPr id="486" name="Google Shape;486;p59"/>
          <p:cNvSpPr txBox="1"/>
          <p:nvPr/>
        </p:nvSpPr>
        <p:spPr>
          <a:xfrm>
            <a:off x="865925" y="3936900"/>
            <a:ext cx="1775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Capture user actions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59"/>
          <p:cNvCxnSpPr>
            <a:stCxn id="481" idx="3"/>
          </p:cNvCxnSpPr>
          <p:nvPr/>
        </p:nvCxnSpPr>
        <p:spPr>
          <a:xfrm>
            <a:off x="3129775" y="2912275"/>
            <a:ext cx="1061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59"/>
          <p:cNvSpPr txBox="1"/>
          <p:nvPr/>
        </p:nvSpPr>
        <p:spPr>
          <a:xfrm>
            <a:off x="4181737" y="3936900"/>
            <a:ext cx="21636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Connect spans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UI!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494" name="Google Shape;4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" y="996435"/>
            <a:ext cx="910056" cy="64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197" y="1042312"/>
            <a:ext cx="550956" cy="5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401" y="1057652"/>
            <a:ext cx="535256" cy="520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7" name="Google Shape;497;p60"/>
          <p:cNvGrpSpPr/>
          <p:nvPr/>
        </p:nvGrpSpPr>
        <p:grpSpPr>
          <a:xfrm>
            <a:off x="2352795" y="844679"/>
            <a:ext cx="2608837" cy="733434"/>
            <a:chOff x="-753561" y="3051245"/>
            <a:chExt cx="5713615" cy="1606295"/>
          </a:xfrm>
        </p:grpSpPr>
        <p:pic>
          <p:nvPicPr>
            <p:cNvPr id="498" name="Google Shape;498;p6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2628" y="3051245"/>
              <a:ext cx="4577426" cy="1606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Google Shape;499;p60"/>
            <p:cNvSpPr txBox="1"/>
            <p:nvPr/>
          </p:nvSpPr>
          <p:spPr>
            <a:xfrm>
              <a:off x="-753561" y="3125661"/>
              <a:ext cx="969300" cy="13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4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60"/>
          <p:cNvGrpSpPr/>
          <p:nvPr/>
        </p:nvGrpSpPr>
        <p:grpSpPr>
          <a:xfrm>
            <a:off x="4181700" y="2411025"/>
            <a:ext cx="2163675" cy="1041375"/>
            <a:chOff x="3540925" y="2915150"/>
            <a:chExt cx="2163675" cy="1041375"/>
          </a:xfrm>
        </p:grpSpPr>
        <p:sp>
          <p:nvSpPr>
            <p:cNvPr id="501" name="Google Shape;501;p60"/>
            <p:cNvSpPr/>
            <p:nvPr/>
          </p:nvSpPr>
          <p:spPr>
            <a:xfrm>
              <a:off x="3540925" y="2915150"/>
              <a:ext cx="2136900" cy="994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2" name="Google Shape;502;p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09346" y="2997828"/>
              <a:ext cx="306309" cy="306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6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83065" y="3006357"/>
              <a:ext cx="297581" cy="289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60"/>
            <p:cNvSpPr txBox="1"/>
            <p:nvPr/>
          </p:nvSpPr>
          <p:spPr>
            <a:xfrm>
              <a:off x="3567700" y="3482525"/>
              <a:ext cx="21369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C4587"/>
                  </a:solidFill>
                </a:rPr>
                <a:t>GraphQL Backend</a:t>
              </a:r>
              <a:endParaRPr sz="1800">
                <a:solidFill>
                  <a:srgbClr val="1C4587"/>
                </a:solidFill>
              </a:endParaRPr>
            </a:p>
          </p:txBody>
        </p:sp>
      </p:grpSp>
      <p:pic>
        <p:nvPicPr>
          <p:cNvPr id="505" name="Google Shape;505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7250" y="2394487"/>
            <a:ext cx="876000" cy="104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506" name="Google Shape;506;p60"/>
          <p:cNvGrpSpPr/>
          <p:nvPr/>
        </p:nvGrpSpPr>
        <p:grpSpPr>
          <a:xfrm>
            <a:off x="461275" y="2103175"/>
            <a:ext cx="2708550" cy="1657075"/>
            <a:chOff x="1039100" y="1343175"/>
            <a:chExt cx="2708550" cy="1657075"/>
          </a:xfrm>
        </p:grpSpPr>
        <p:grpSp>
          <p:nvGrpSpPr>
            <p:cNvPr id="507" name="Google Shape;507;p60"/>
            <p:cNvGrpSpPr/>
            <p:nvPr/>
          </p:nvGrpSpPr>
          <p:grpSpPr>
            <a:xfrm>
              <a:off x="1039100" y="1343175"/>
              <a:ext cx="2708550" cy="1657075"/>
              <a:chOff x="200900" y="1343175"/>
              <a:chExt cx="2708550" cy="1657075"/>
            </a:xfrm>
          </p:grpSpPr>
          <p:sp>
            <p:nvSpPr>
              <p:cNvPr id="508" name="Google Shape;508;p60"/>
              <p:cNvSpPr/>
              <p:nvPr/>
            </p:nvSpPr>
            <p:spPr>
              <a:xfrm>
                <a:off x="200900" y="1343175"/>
                <a:ext cx="2668500" cy="1618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741B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09" name="Google Shape;509;p6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238150" y="1395150"/>
                <a:ext cx="671300" cy="4740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0" name="Google Shape;510;p60"/>
              <p:cNvSpPr txBox="1"/>
              <p:nvPr/>
            </p:nvSpPr>
            <p:spPr>
              <a:xfrm>
                <a:off x="265925" y="2526250"/>
                <a:ext cx="1375800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741B47"/>
                    </a:solidFill>
                  </a:rPr>
                  <a:t>React UI</a:t>
                </a:r>
                <a:endParaRPr sz="1800">
                  <a:solidFill>
                    <a:srgbClr val="741B47"/>
                  </a:solidFill>
                </a:endParaRPr>
              </a:p>
            </p:txBody>
          </p:sp>
        </p:grpSp>
        <p:sp>
          <p:nvSpPr>
            <p:cNvPr id="511" name="Google Shape;511;p60"/>
            <p:cNvSpPr/>
            <p:nvPr/>
          </p:nvSpPr>
          <p:spPr>
            <a:xfrm>
              <a:off x="1212275" y="1507000"/>
              <a:ext cx="1420075" cy="346375"/>
            </a:xfrm>
            <a:prstGeom prst="flowChartInputOutput">
              <a:avLst/>
            </a:prstGeom>
            <a:solidFill>
              <a:srgbClr val="EAD1DC"/>
            </a:solidFill>
            <a:ln cap="flat" cmpd="sng" w="9525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C1130"/>
                  </a:solidFill>
                </a:rPr>
                <a:t>Tab 1</a:t>
              </a:r>
              <a:endParaRPr>
                <a:solidFill>
                  <a:srgbClr val="4C1130"/>
                </a:solidFill>
              </a:endParaRPr>
            </a:p>
          </p:txBody>
        </p:sp>
        <p:sp>
          <p:nvSpPr>
            <p:cNvPr id="512" name="Google Shape;512;p60"/>
            <p:cNvSpPr/>
            <p:nvPr/>
          </p:nvSpPr>
          <p:spPr>
            <a:xfrm>
              <a:off x="1212275" y="1974600"/>
              <a:ext cx="1420075" cy="346375"/>
            </a:xfrm>
            <a:prstGeom prst="flowChartInputOutput">
              <a:avLst/>
            </a:prstGeom>
            <a:solidFill>
              <a:srgbClr val="FCE5CD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83F04"/>
                  </a:solidFill>
                </a:rPr>
                <a:t>Tab 2</a:t>
              </a:r>
              <a:endParaRPr>
                <a:solidFill>
                  <a:srgbClr val="783F04"/>
                </a:solidFill>
              </a:endParaRPr>
            </a:p>
          </p:txBody>
        </p:sp>
      </p:grpSp>
      <p:sp>
        <p:nvSpPr>
          <p:cNvPr id="513" name="Google Shape;513;p60"/>
          <p:cNvSpPr txBox="1"/>
          <p:nvPr/>
        </p:nvSpPr>
        <p:spPr>
          <a:xfrm>
            <a:off x="865925" y="3936900"/>
            <a:ext cx="1775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Capture user actions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60"/>
          <p:cNvCxnSpPr>
            <a:stCxn id="508" idx="3"/>
          </p:cNvCxnSpPr>
          <p:nvPr/>
        </p:nvCxnSpPr>
        <p:spPr>
          <a:xfrm>
            <a:off x="3129775" y="2912275"/>
            <a:ext cx="1061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60"/>
          <p:cNvCxnSpPr>
            <a:stCxn id="501" idx="3"/>
            <a:endCxn id="505" idx="1"/>
          </p:cNvCxnSpPr>
          <p:nvPr/>
        </p:nvCxnSpPr>
        <p:spPr>
          <a:xfrm>
            <a:off x="6318600" y="2908125"/>
            <a:ext cx="1038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60"/>
          <p:cNvSpPr txBox="1"/>
          <p:nvPr/>
        </p:nvSpPr>
        <p:spPr>
          <a:xfrm>
            <a:off x="4181737" y="3936900"/>
            <a:ext cx="21636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Connect spans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522" name="Google Shape;5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" y="996435"/>
            <a:ext cx="910056" cy="64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197" y="1042312"/>
            <a:ext cx="550956" cy="5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401" y="1057652"/>
            <a:ext cx="535256" cy="520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61"/>
          <p:cNvGrpSpPr/>
          <p:nvPr/>
        </p:nvGrpSpPr>
        <p:grpSpPr>
          <a:xfrm>
            <a:off x="2352795" y="844679"/>
            <a:ext cx="2608837" cy="733434"/>
            <a:chOff x="-753561" y="3051245"/>
            <a:chExt cx="5713615" cy="1606295"/>
          </a:xfrm>
        </p:grpSpPr>
        <p:pic>
          <p:nvPicPr>
            <p:cNvPr id="526" name="Google Shape;526;p6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2628" y="3051245"/>
              <a:ext cx="4577426" cy="1606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61"/>
            <p:cNvSpPr txBox="1"/>
            <p:nvPr/>
          </p:nvSpPr>
          <p:spPr>
            <a:xfrm>
              <a:off x="-753561" y="3125661"/>
              <a:ext cx="969300" cy="13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4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8" name="Google Shape;528;p61"/>
          <p:cNvGrpSpPr/>
          <p:nvPr/>
        </p:nvGrpSpPr>
        <p:grpSpPr>
          <a:xfrm>
            <a:off x="4181700" y="2411025"/>
            <a:ext cx="2163675" cy="1041375"/>
            <a:chOff x="3540925" y="2915150"/>
            <a:chExt cx="2163675" cy="1041375"/>
          </a:xfrm>
        </p:grpSpPr>
        <p:sp>
          <p:nvSpPr>
            <p:cNvPr id="529" name="Google Shape;529;p61"/>
            <p:cNvSpPr/>
            <p:nvPr/>
          </p:nvSpPr>
          <p:spPr>
            <a:xfrm>
              <a:off x="3540925" y="2915150"/>
              <a:ext cx="2136900" cy="994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0" name="Google Shape;530;p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09346" y="2997828"/>
              <a:ext cx="306309" cy="306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6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83065" y="3006357"/>
              <a:ext cx="297581" cy="289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61"/>
            <p:cNvSpPr txBox="1"/>
            <p:nvPr/>
          </p:nvSpPr>
          <p:spPr>
            <a:xfrm>
              <a:off x="3567700" y="3482525"/>
              <a:ext cx="21369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C4587"/>
                  </a:solidFill>
                </a:rPr>
                <a:t>GraphQL Backend</a:t>
              </a:r>
              <a:endParaRPr sz="1800">
                <a:solidFill>
                  <a:srgbClr val="1C4587"/>
                </a:solidFill>
              </a:endParaRPr>
            </a:p>
          </p:txBody>
        </p:sp>
      </p:grpSp>
      <p:pic>
        <p:nvPicPr>
          <p:cNvPr id="533" name="Google Shape;533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7250" y="2394487"/>
            <a:ext cx="876000" cy="104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534" name="Google Shape;534;p61"/>
          <p:cNvGrpSpPr/>
          <p:nvPr/>
        </p:nvGrpSpPr>
        <p:grpSpPr>
          <a:xfrm>
            <a:off x="461275" y="2103175"/>
            <a:ext cx="2708550" cy="1657075"/>
            <a:chOff x="1039100" y="1343175"/>
            <a:chExt cx="2708550" cy="1657075"/>
          </a:xfrm>
        </p:grpSpPr>
        <p:grpSp>
          <p:nvGrpSpPr>
            <p:cNvPr id="535" name="Google Shape;535;p61"/>
            <p:cNvGrpSpPr/>
            <p:nvPr/>
          </p:nvGrpSpPr>
          <p:grpSpPr>
            <a:xfrm>
              <a:off x="1039100" y="1343175"/>
              <a:ext cx="2708550" cy="1657075"/>
              <a:chOff x="200900" y="1343175"/>
              <a:chExt cx="2708550" cy="1657075"/>
            </a:xfrm>
          </p:grpSpPr>
          <p:sp>
            <p:nvSpPr>
              <p:cNvPr id="536" name="Google Shape;536;p61"/>
              <p:cNvSpPr/>
              <p:nvPr/>
            </p:nvSpPr>
            <p:spPr>
              <a:xfrm>
                <a:off x="200900" y="1343175"/>
                <a:ext cx="2668500" cy="1618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741B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37" name="Google Shape;537;p6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238150" y="1395150"/>
                <a:ext cx="671300" cy="4740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8" name="Google Shape;538;p61"/>
              <p:cNvSpPr txBox="1"/>
              <p:nvPr/>
            </p:nvSpPr>
            <p:spPr>
              <a:xfrm>
                <a:off x="265925" y="2526250"/>
                <a:ext cx="1375800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741B47"/>
                    </a:solidFill>
                  </a:rPr>
                  <a:t>React UI</a:t>
                </a:r>
                <a:endParaRPr sz="1800">
                  <a:solidFill>
                    <a:srgbClr val="741B47"/>
                  </a:solidFill>
                </a:endParaRPr>
              </a:p>
            </p:txBody>
          </p:sp>
        </p:grpSp>
        <p:sp>
          <p:nvSpPr>
            <p:cNvPr id="539" name="Google Shape;539;p61"/>
            <p:cNvSpPr/>
            <p:nvPr/>
          </p:nvSpPr>
          <p:spPr>
            <a:xfrm>
              <a:off x="1212275" y="1507000"/>
              <a:ext cx="1420075" cy="346375"/>
            </a:xfrm>
            <a:prstGeom prst="flowChartInputOutput">
              <a:avLst/>
            </a:prstGeom>
            <a:solidFill>
              <a:srgbClr val="EAD1DC"/>
            </a:solidFill>
            <a:ln cap="flat" cmpd="sng" w="9525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C1130"/>
                  </a:solidFill>
                </a:rPr>
                <a:t>Tab 1</a:t>
              </a:r>
              <a:endParaRPr>
                <a:solidFill>
                  <a:srgbClr val="4C1130"/>
                </a:solidFill>
              </a:endParaRPr>
            </a:p>
          </p:txBody>
        </p:sp>
        <p:sp>
          <p:nvSpPr>
            <p:cNvPr id="540" name="Google Shape;540;p61"/>
            <p:cNvSpPr/>
            <p:nvPr/>
          </p:nvSpPr>
          <p:spPr>
            <a:xfrm>
              <a:off x="1212275" y="1974600"/>
              <a:ext cx="1420075" cy="346375"/>
            </a:xfrm>
            <a:prstGeom prst="flowChartInputOutput">
              <a:avLst/>
            </a:prstGeom>
            <a:solidFill>
              <a:srgbClr val="FCE5CD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83F04"/>
                  </a:solidFill>
                </a:rPr>
                <a:t>Tab 2</a:t>
              </a:r>
              <a:endParaRPr>
                <a:solidFill>
                  <a:srgbClr val="783F04"/>
                </a:solidFill>
              </a:endParaRPr>
            </a:p>
          </p:txBody>
        </p:sp>
      </p:grpSp>
      <p:sp>
        <p:nvSpPr>
          <p:cNvPr id="541" name="Google Shape;541;p61"/>
          <p:cNvSpPr txBox="1"/>
          <p:nvPr/>
        </p:nvSpPr>
        <p:spPr>
          <a:xfrm>
            <a:off x="865925" y="3936900"/>
            <a:ext cx="1775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Capture user actions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2" name="Google Shape;542;p61"/>
          <p:cNvCxnSpPr>
            <a:stCxn id="536" idx="3"/>
          </p:cNvCxnSpPr>
          <p:nvPr/>
        </p:nvCxnSpPr>
        <p:spPr>
          <a:xfrm>
            <a:off x="3129775" y="2912275"/>
            <a:ext cx="1061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61"/>
          <p:cNvCxnSpPr>
            <a:stCxn id="529" idx="3"/>
            <a:endCxn id="533" idx="1"/>
          </p:cNvCxnSpPr>
          <p:nvPr/>
        </p:nvCxnSpPr>
        <p:spPr>
          <a:xfrm>
            <a:off x="6318600" y="2908125"/>
            <a:ext cx="1038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61"/>
          <p:cNvSpPr txBox="1"/>
          <p:nvPr/>
        </p:nvSpPr>
        <p:spPr>
          <a:xfrm>
            <a:off x="4181737" y="3936900"/>
            <a:ext cx="21636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Connect spans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61"/>
          <p:cNvSpPr txBox="1"/>
          <p:nvPr/>
        </p:nvSpPr>
        <p:spPr>
          <a:xfrm>
            <a:off x="7210700" y="3936900"/>
            <a:ext cx="1169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Collect traces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2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Observability in UI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551" name="Google Shape;55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" y="996435"/>
            <a:ext cx="910056" cy="64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197" y="1042312"/>
            <a:ext cx="550956" cy="5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401" y="1057652"/>
            <a:ext cx="535256" cy="520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62"/>
          <p:cNvGrpSpPr/>
          <p:nvPr/>
        </p:nvGrpSpPr>
        <p:grpSpPr>
          <a:xfrm>
            <a:off x="2352795" y="844679"/>
            <a:ext cx="2608837" cy="733434"/>
            <a:chOff x="-753561" y="3051245"/>
            <a:chExt cx="5713615" cy="1606295"/>
          </a:xfrm>
        </p:grpSpPr>
        <p:pic>
          <p:nvPicPr>
            <p:cNvPr id="555" name="Google Shape;555;p6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2628" y="3051245"/>
              <a:ext cx="4577426" cy="1606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62"/>
            <p:cNvSpPr txBox="1"/>
            <p:nvPr/>
          </p:nvSpPr>
          <p:spPr>
            <a:xfrm>
              <a:off x="-753561" y="3125661"/>
              <a:ext cx="969300" cy="13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4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62"/>
          <p:cNvSpPr txBox="1"/>
          <p:nvPr/>
        </p:nvSpPr>
        <p:spPr>
          <a:xfrm>
            <a:off x="3697425" y="4734850"/>
            <a:ext cx="53826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Full repo</a:t>
            </a:r>
            <a:r>
              <a:rPr lang="en" sz="1300"/>
              <a:t>:</a:t>
            </a:r>
            <a:r>
              <a:rPr lang="en" sz="1600"/>
              <a:t> 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https://github.com/nstawski/opentelemetry-graphql</a:t>
            </a:r>
            <a:endParaRPr sz="2000">
              <a:solidFill>
                <a:srgbClr val="262626"/>
              </a:solidFill>
            </a:endParaRPr>
          </a:p>
        </p:txBody>
      </p:sp>
      <p:grpSp>
        <p:nvGrpSpPr>
          <p:cNvPr id="558" name="Google Shape;558;p62"/>
          <p:cNvGrpSpPr/>
          <p:nvPr/>
        </p:nvGrpSpPr>
        <p:grpSpPr>
          <a:xfrm>
            <a:off x="4181700" y="2411025"/>
            <a:ext cx="2163675" cy="1041375"/>
            <a:chOff x="3540925" y="2915150"/>
            <a:chExt cx="2163675" cy="1041375"/>
          </a:xfrm>
        </p:grpSpPr>
        <p:sp>
          <p:nvSpPr>
            <p:cNvPr id="559" name="Google Shape;559;p62"/>
            <p:cNvSpPr/>
            <p:nvPr/>
          </p:nvSpPr>
          <p:spPr>
            <a:xfrm>
              <a:off x="3540925" y="2915150"/>
              <a:ext cx="2136900" cy="994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60" name="Google Shape;560;p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09346" y="2997828"/>
              <a:ext cx="306309" cy="306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83065" y="3006357"/>
              <a:ext cx="297581" cy="289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62"/>
            <p:cNvSpPr txBox="1"/>
            <p:nvPr/>
          </p:nvSpPr>
          <p:spPr>
            <a:xfrm>
              <a:off x="3567700" y="3482525"/>
              <a:ext cx="21369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C4587"/>
                  </a:solidFill>
                </a:rPr>
                <a:t>GraphQL Backend</a:t>
              </a:r>
              <a:endParaRPr sz="1800">
                <a:solidFill>
                  <a:srgbClr val="1C4587"/>
                </a:solidFill>
              </a:endParaRPr>
            </a:p>
          </p:txBody>
        </p:sp>
      </p:grpSp>
      <p:pic>
        <p:nvPicPr>
          <p:cNvPr id="563" name="Google Shape;563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7250" y="2394487"/>
            <a:ext cx="876000" cy="104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564" name="Google Shape;564;p62"/>
          <p:cNvGrpSpPr/>
          <p:nvPr/>
        </p:nvGrpSpPr>
        <p:grpSpPr>
          <a:xfrm>
            <a:off x="461275" y="2103175"/>
            <a:ext cx="2708550" cy="1657075"/>
            <a:chOff x="1039100" y="1343175"/>
            <a:chExt cx="2708550" cy="1657075"/>
          </a:xfrm>
        </p:grpSpPr>
        <p:grpSp>
          <p:nvGrpSpPr>
            <p:cNvPr id="565" name="Google Shape;565;p62"/>
            <p:cNvGrpSpPr/>
            <p:nvPr/>
          </p:nvGrpSpPr>
          <p:grpSpPr>
            <a:xfrm>
              <a:off x="1039100" y="1343175"/>
              <a:ext cx="2708550" cy="1657075"/>
              <a:chOff x="200900" y="1343175"/>
              <a:chExt cx="2708550" cy="1657075"/>
            </a:xfrm>
          </p:grpSpPr>
          <p:sp>
            <p:nvSpPr>
              <p:cNvPr id="566" name="Google Shape;566;p62"/>
              <p:cNvSpPr/>
              <p:nvPr/>
            </p:nvSpPr>
            <p:spPr>
              <a:xfrm>
                <a:off x="200900" y="1343175"/>
                <a:ext cx="2668500" cy="1618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741B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67" name="Google Shape;567;p6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238150" y="1395150"/>
                <a:ext cx="671300" cy="4740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8" name="Google Shape;568;p62"/>
              <p:cNvSpPr txBox="1"/>
              <p:nvPr/>
            </p:nvSpPr>
            <p:spPr>
              <a:xfrm>
                <a:off x="265925" y="2526250"/>
                <a:ext cx="1375800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741B47"/>
                    </a:solidFill>
                  </a:rPr>
                  <a:t>React UI</a:t>
                </a:r>
                <a:endParaRPr sz="1800">
                  <a:solidFill>
                    <a:srgbClr val="741B47"/>
                  </a:solidFill>
                </a:endParaRPr>
              </a:p>
            </p:txBody>
          </p:sp>
        </p:grpSp>
        <p:sp>
          <p:nvSpPr>
            <p:cNvPr id="569" name="Google Shape;569;p62"/>
            <p:cNvSpPr/>
            <p:nvPr/>
          </p:nvSpPr>
          <p:spPr>
            <a:xfrm>
              <a:off x="1212275" y="1507000"/>
              <a:ext cx="1420075" cy="346375"/>
            </a:xfrm>
            <a:prstGeom prst="flowChartInputOutput">
              <a:avLst/>
            </a:prstGeom>
            <a:solidFill>
              <a:srgbClr val="EAD1DC"/>
            </a:solidFill>
            <a:ln cap="flat" cmpd="sng" w="9525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C1130"/>
                  </a:solidFill>
                </a:rPr>
                <a:t>Tab 1</a:t>
              </a:r>
              <a:endParaRPr>
                <a:solidFill>
                  <a:srgbClr val="4C1130"/>
                </a:solidFill>
              </a:endParaRPr>
            </a:p>
          </p:txBody>
        </p:sp>
        <p:sp>
          <p:nvSpPr>
            <p:cNvPr id="570" name="Google Shape;570;p62"/>
            <p:cNvSpPr/>
            <p:nvPr/>
          </p:nvSpPr>
          <p:spPr>
            <a:xfrm>
              <a:off x="1212275" y="1974600"/>
              <a:ext cx="1420075" cy="346375"/>
            </a:xfrm>
            <a:prstGeom prst="flowChartInputOutput">
              <a:avLst/>
            </a:prstGeom>
            <a:solidFill>
              <a:srgbClr val="FCE5CD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83F04"/>
                  </a:solidFill>
                </a:rPr>
                <a:t>Tab 2</a:t>
              </a:r>
              <a:endParaRPr>
                <a:solidFill>
                  <a:srgbClr val="783F04"/>
                </a:solidFill>
              </a:endParaRPr>
            </a:p>
          </p:txBody>
        </p:sp>
      </p:grpSp>
      <p:sp>
        <p:nvSpPr>
          <p:cNvPr id="571" name="Google Shape;571;p62"/>
          <p:cNvSpPr txBox="1"/>
          <p:nvPr/>
        </p:nvSpPr>
        <p:spPr>
          <a:xfrm>
            <a:off x="865925" y="3936900"/>
            <a:ext cx="1775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Capture user actions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Google Shape;572;p62"/>
          <p:cNvCxnSpPr>
            <a:stCxn id="566" idx="3"/>
          </p:cNvCxnSpPr>
          <p:nvPr/>
        </p:nvCxnSpPr>
        <p:spPr>
          <a:xfrm>
            <a:off x="3129775" y="2912275"/>
            <a:ext cx="1061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62"/>
          <p:cNvCxnSpPr>
            <a:stCxn id="559" idx="3"/>
            <a:endCxn id="563" idx="1"/>
          </p:cNvCxnSpPr>
          <p:nvPr/>
        </p:nvCxnSpPr>
        <p:spPr>
          <a:xfrm>
            <a:off x="6318600" y="2908125"/>
            <a:ext cx="1038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62"/>
          <p:cNvSpPr txBox="1"/>
          <p:nvPr/>
        </p:nvSpPr>
        <p:spPr>
          <a:xfrm>
            <a:off x="4181737" y="3936900"/>
            <a:ext cx="21636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Connect spans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62"/>
          <p:cNvSpPr txBox="1"/>
          <p:nvPr/>
        </p:nvSpPr>
        <p:spPr>
          <a:xfrm>
            <a:off x="7210700" y="3936900"/>
            <a:ext cx="1169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Collect traces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3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Demo time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581" name="Google Shape;581;p63"/>
          <p:cNvPicPr preferRelativeResize="0"/>
          <p:nvPr/>
        </p:nvPicPr>
        <p:blipFill rotWithShape="1">
          <a:blip r:embed="rId3">
            <a:alphaModFix/>
          </a:blip>
          <a:srcRect b="0" l="0" r="0" t="28016"/>
          <a:stretch/>
        </p:blipFill>
        <p:spPr>
          <a:xfrm>
            <a:off x="830137" y="864225"/>
            <a:ext cx="7483725" cy="40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4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can we do?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587" name="Google Shape;587;p64"/>
          <p:cNvSpPr txBox="1"/>
          <p:nvPr/>
        </p:nvSpPr>
        <p:spPr>
          <a:xfrm>
            <a:off x="302750" y="737471"/>
            <a:ext cx="78867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user actions</a:t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5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can we do?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593" name="Google Shape;593;p65"/>
          <p:cNvSpPr txBox="1"/>
          <p:nvPr/>
        </p:nvSpPr>
        <p:spPr>
          <a:xfrm>
            <a:off x="302750" y="737471"/>
            <a:ext cx="78867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user actions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user actions and backend requests as a part of the same trace</a:t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6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can we do?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599" name="Google Shape;599;p66"/>
          <p:cNvSpPr txBox="1"/>
          <p:nvPr/>
        </p:nvSpPr>
        <p:spPr>
          <a:xfrm>
            <a:off x="302750" y="737471"/>
            <a:ext cx="78867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user actions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user actions and backend requests as a part of the same trace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durations for all actions to assess performance</a:t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Front-End? Really?</a:t>
            </a:r>
            <a:endParaRPr sz="1100"/>
          </a:p>
        </p:txBody>
      </p:sp>
      <p:sp>
        <p:nvSpPr>
          <p:cNvPr id="155" name="Google Shape;155;p31"/>
          <p:cNvSpPr txBox="1"/>
          <p:nvPr/>
        </p:nvSpPr>
        <p:spPr>
          <a:xfrm>
            <a:off x="302750" y="737471"/>
            <a:ext cx="78867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UI is always blamed first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Performance issues are hard to track</a:t>
            </a:r>
            <a:endParaRPr sz="18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7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can we do?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605" name="Google Shape;605;p67"/>
          <p:cNvSpPr txBox="1"/>
          <p:nvPr/>
        </p:nvSpPr>
        <p:spPr>
          <a:xfrm>
            <a:off x="302750" y="737471"/>
            <a:ext cx="78867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user actions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user actions and backend requests as a part of the same trace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durations for all actions to assess performance</a:t>
            </a:r>
            <a:br>
              <a:rPr lang="en" sz="1800">
                <a:solidFill>
                  <a:srgbClr val="262626"/>
                </a:solidFill>
              </a:rPr>
            </a:br>
            <a:r>
              <a:rPr lang="en" sz="1800">
                <a:solidFill>
                  <a:srgbClr val="262626"/>
                </a:solidFill>
              </a:rPr>
              <a:t>(</a:t>
            </a:r>
            <a:r>
              <a:rPr lang="en" sz="1800">
                <a:solidFill>
                  <a:srgbClr val="262626"/>
                </a:solidFill>
              </a:rPr>
              <a:t>especially with multiple front-ends)</a:t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What can we do?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611" name="Google Shape;611;p68"/>
          <p:cNvSpPr txBox="1"/>
          <p:nvPr/>
        </p:nvSpPr>
        <p:spPr>
          <a:xfrm>
            <a:off x="302750" y="737471"/>
            <a:ext cx="78867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user actions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user actions and backend requests as a part of the same trace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Track durations for all actions to assess performance</a:t>
            </a:r>
            <a:br>
              <a:rPr lang="en" sz="1800">
                <a:solidFill>
                  <a:srgbClr val="262626"/>
                </a:solidFill>
              </a:rPr>
            </a:br>
            <a:r>
              <a:rPr lang="en" sz="1800">
                <a:solidFill>
                  <a:srgbClr val="262626"/>
                </a:solidFill>
              </a:rPr>
              <a:t>(especially with multiple front-ends)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If anything caused an error, quickly find where it happened</a:t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9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UI Observability</a:t>
            </a:r>
            <a:endParaRPr sz="1100"/>
          </a:p>
        </p:txBody>
      </p:sp>
      <p:pic>
        <p:nvPicPr>
          <p:cNvPr id="617" name="Google Shape;6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00" y="1329650"/>
            <a:ext cx="1398450" cy="13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617" y="1286350"/>
            <a:ext cx="2309924" cy="16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807" y="1402799"/>
            <a:ext cx="1398451" cy="139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4100" y="1441737"/>
            <a:ext cx="1358600" cy="132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0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UI Observability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626" name="Google Shape;62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00" y="1329650"/>
            <a:ext cx="1398450" cy="13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617" y="1286350"/>
            <a:ext cx="2309924" cy="16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807" y="1402799"/>
            <a:ext cx="1398451" cy="139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4100" y="1441737"/>
            <a:ext cx="1358600" cy="1320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0525" y="3203525"/>
            <a:ext cx="4745199" cy="1665149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70"/>
          <p:cNvSpPr txBox="1"/>
          <p:nvPr/>
        </p:nvSpPr>
        <p:spPr>
          <a:xfrm>
            <a:off x="1842225" y="3260600"/>
            <a:ext cx="9693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0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1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637" name="Google Shape;637;p71"/>
          <p:cNvSpPr txBox="1"/>
          <p:nvPr/>
        </p:nvSpPr>
        <p:spPr>
          <a:xfrm>
            <a:off x="481750" y="2156125"/>
            <a:ext cx="80532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https://git.io/JJ4xN</a:t>
            </a:r>
            <a:r>
              <a:rPr lang="en" sz="1800">
                <a:solidFill>
                  <a:srgbClr val="262626"/>
                </a:solidFill>
              </a:rPr>
              <a:t>   </a:t>
            </a:r>
            <a:r>
              <a:rPr lang="en" sz="1300">
                <a:solidFill>
                  <a:srgbClr val="262626"/>
                </a:solidFill>
              </a:rPr>
              <a:t>(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https://github.com/nstawski/opentelemetry-graphql</a:t>
            </a:r>
            <a:r>
              <a:rPr lang="en" sz="1300">
                <a:solidFill>
                  <a:srgbClr val="262626"/>
                </a:solidFill>
              </a:rPr>
              <a:t>)</a:t>
            </a:r>
            <a:endParaRPr sz="1800">
              <a:solidFill>
                <a:srgbClr val="262626"/>
              </a:solidFill>
            </a:endParaRPr>
          </a:p>
        </p:txBody>
      </p:sp>
      <p:sp>
        <p:nvSpPr>
          <p:cNvPr id="638" name="Google Shape;638;p71"/>
          <p:cNvSpPr txBox="1"/>
          <p:nvPr/>
        </p:nvSpPr>
        <p:spPr>
          <a:xfrm>
            <a:off x="382975" y="831300"/>
            <a:ext cx="4398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8000"/>
              <a:buFont typeface="Arial"/>
              <a:buNone/>
            </a:pPr>
            <a:r>
              <a:rPr b="1" i="0" lang="en" sz="6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2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644" name="Google Shape;644;p72"/>
          <p:cNvSpPr txBox="1"/>
          <p:nvPr/>
        </p:nvSpPr>
        <p:spPr>
          <a:xfrm>
            <a:off x="481750" y="2156125"/>
            <a:ext cx="80532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https://git.io/JJ4xN</a:t>
            </a:r>
            <a:r>
              <a:rPr lang="en" sz="1800">
                <a:solidFill>
                  <a:srgbClr val="262626"/>
                </a:solidFill>
              </a:rPr>
              <a:t>   </a:t>
            </a:r>
            <a:r>
              <a:rPr lang="en" sz="1300">
                <a:solidFill>
                  <a:srgbClr val="262626"/>
                </a:solidFill>
              </a:rPr>
              <a:t>(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https://github.com/nstawski/opentelemetry-graphql</a:t>
            </a:r>
            <a:r>
              <a:rPr lang="en" sz="1300">
                <a:solidFill>
                  <a:srgbClr val="262626"/>
                </a:solidFill>
              </a:rPr>
              <a:t>)</a:t>
            </a:r>
            <a:endParaRPr sz="1800">
              <a:solidFill>
                <a:srgbClr val="262626"/>
              </a:solidFill>
            </a:endParaRPr>
          </a:p>
        </p:txBody>
      </p:sp>
      <p:sp>
        <p:nvSpPr>
          <p:cNvPr id="645" name="Google Shape;645;p72"/>
          <p:cNvSpPr txBox="1"/>
          <p:nvPr/>
        </p:nvSpPr>
        <p:spPr>
          <a:xfrm>
            <a:off x="382975" y="831300"/>
            <a:ext cx="4398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8000"/>
              <a:buFont typeface="Arial"/>
              <a:buNone/>
            </a:pPr>
            <a:r>
              <a:rPr b="1" i="0" lang="en" sz="6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72"/>
          <p:cNvGrpSpPr/>
          <p:nvPr/>
        </p:nvGrpSpPr>
        <p:grpSpPr>
          <a:xfrm>
            <a:off x="481750" y="2899800"/>
            <a:ext cx="4398300" cy="2123761"/>
            <a:chOff x="382975" y="1909200"/>
            <a:chExt cx="4398300" cy="2123761"/>
          </a:xfrm>
        </p:grpSpPr>
        <p:grpSp>
          <p:nvGrpSpPr>
            <p:cNvPr id="647" name="Google Shape;647;p72"/>
            <p:cNvGrpSpPr/>
            <p:nvPr/>
          </p:nvGrpSpPr>
          <p:grpSpPr>
            <a:xfrm>
              <a:off x="382975" y="2765475"/>
              <a:ext cx="3481300" cy="1267486"/>
              <a:chOff x="3898925" y="1944575"/>
              <a:chExt cx="3481300" cy="1267486"/>
            </a:xfrm>
          </p:grpSpPr>
          <p:pic>
            <p:nvPicPr>
              <p:cNvPr id="648" name="Google Shape;648;p7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031900" y="2505725"/>
                <a:ext cx="301950" cy="301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9" name="Google Shape;649;p7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898925" y="1944575"/>
                <a:ext cx="567900" cy="5679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0" name="Google Shape;650;p72"/>
              <p:cNvSpPr txBox="1"/>
              <p:nvPr/>
            </p:nvSpPr>
            <p:spPr>
              <a:xfrm>
                <a:off x="4380225" y="1991811"/>
                <a:ext cx="3000000" cy="81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0C0C0C"/>
                    </a:solidFill>
                    <a:latin typeface="Arial"/>
                    <a:ea typeface="Arial"/>
                    <a:cs typeface="Arial"/>
                    <a:sym typeface="Arial"/>
                  </a:rPr>
                  <a:t>ninastawski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72"/>
              <p:cNvSpPr txBox="1"/>
              <p:nvPr/>
            </p:nvSpPr>
            <p:spPr>
              <a:xfrm>
                <a:off x="4380225" y="2398161"/>
                <a:ext cx="3000000" cy="81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0C0C0C"/>
                    </a:solidFill>
                    <a:latin typeface="Arial"/>
                    <a:ea typeface="Arial"/>
                    <a:cs typeface="Arial"/>
                    <a:sym typeface="Arial"/>
                  </a:rPr>
                  <a:t>nstawski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2" name="Google Shape;652;p72"/>
            <p:cNvSpPr txBox="1"/>
            <p:nvPr/>
          </p:nvSpPr>
          <p:spPr>
            <a:xfrm>
              <a:off x="382975" y="1909200"/>
              <a:ext cx="4398300" cy="10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0C0C"/>
                </a:buClr>
                <a:buSzPts val="8000"/>
                <a:buFont typeface="Arial"/>
                <a:buNone/>
              </a:pPr>
              <a:r>
                <a:rPr i="1" lang="en" sz="3000">
                  <a:solidFill>
                    <a:srgbClr val="0C0C0C"/>
                  </a:solidFill>
                </a:rPr>
                <a:t>Nina Stawski, Splunk</a:t>
              </a:r>
              <a:endParaRPr i="1" sz="30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Front-End? Really?</a:t>
            </a:r>
            <a:endParaRPr sz="1100"/>
          </a:p>
        </p:txBody>
      </p:sp>
      <p:sp>
        <p:nvSpPr>
          <p:cNvPr id="161" name="Google Shape;161;p32"/>
          <p:cNvSpPr txBox="1"/>
          <p:nvPr/>
        </p:nvSpPr>
        <p:spPr>
          <a:xfrm>
            <a:off x="302750" y="737471"/>
            <a:ext cx="78867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UI is always blamed first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Performance issues are hard to track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Front-end analytics is not enough in complex cases</a:t>
            </a:r>
            <a:endParaRPr sz="18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Front-End? Really?</a:t>
            </a:r>
            <a:endParaRPr sz="1100"/>
          </a:p>
        </p:txBody>
      </p:sp>
      <p:sp>
        <p:nvSpPr>
          <p:cNvPr id="167" name="Google Shape;167;p33"/>
          <p:cNvSpPr txBox="1"/>
          <p:nvPr/>
        </p:nvSpPr>
        <p:spPr>
          <a:xfrm>
            <a:off x="302750" y="737471"/>
            <a:ext cx="78867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UI is always blamed first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Performance issues are hard to track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Front-end analytics is not enough in complex cases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Back-end and OPS have nice tools at their disposal</a:t>
            </a:r>
            <a:endParaRPr sz="18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Front-End? Really?</a:t>
            </a:r>
            <a:endParaRPr sz="1100"/>
          </a:p>
        </p:txBody>
      </p:sp>
      <p:sp>
        <p:nvSpPr>
          <p:cNvPr id="173" name="Google Shape;173;p34"/>
          <p:cNvSpPr txBox="1"/>
          <p:nvPr/>
        </p:nvSpPr>
        <p:spPr>
          <a:xfrm>
            <a:off x="302750" y="737471"/>
            <a:ext cx="78867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UI is always blamed first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Performance issues are hard to track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Front-end analytics is not enough in complex cases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Back-end and OPS have nice tools at their disposal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And what about front-end microservices?</a:t>
            </a:r>
            <a:endParaRPr sz="18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Front-End. Really!</a:t>
            </a:r>
            <a:endParaRPr sz="1100"/>
          </a:p>
        </p:txBody>
      </p:sp>
      <p:sp>
        <p:nvSpPr>
          <p:cNvPr id="179" name="Google Shape;179;p35"/>
          <p:cNvSpPr txBox="1"/>
          <p:nvPr/>
        </p:nvSpPr>
        <p:spPr>
          <a:xfrm>
            <a:off x="302750" y="737471"/>
            <a:ext cx="78867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UI is always blamed first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Performance issues are hard to track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Front-end analytics is not enough in complex cases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Back-end and OPS have nice tools at their disposal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 sz="1800">
                <a:solidFill>
                  <a:srgbClr val="262626"/>
                </a:solidFill>
              </a:rPr>
              <a:t>And what about front-end microservices? (yes, we are engineers too! ;)</a:t>
            </a:r>
            <a:endParaRPr sz="18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/>
        </p:nvSpPr>
        <p:spPr>
          <a:xfrm>
            <a:off x="302762" y="-12997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Front-End is more than the UI</a:t>
            </a:r>
            <a:endParaRPr sz="1100"/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00" y="1329650"/>
            <a:ext cx="1398450" cy="13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617" y="1286350"/>
            <a:ext cx="2309924" cy="16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807" y="1402799"/>
            <a:ext cx="1398451" cy="139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4100" y="1441737"/>
            <a:ext cx="1358600" cy="132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