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67" r:id="rId4"/>
    <p:sldId id="268" r:id="rId5"/>
    <p:sldId id="269" r:id="rId6"/>
    <p:sldId id="262" r:id="rId7"/>
    <p:sldId id="263" r:id="rId8"/>
    <p:sldId id="264" r:id="rId9"/>
    <p:sldId id="265" r:id="rId10"/>
    <p:sldId id="270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493FC4"/>
    <a:srgbClr val="473DC2"/>
    <a:srgbClr val="0000FF"/>
    <a:srgbClr val="66CCFF"/>
    <a:srgbClr val="FFFFFF"/>
    <a:srgbClr val="947BFD"/>
    <a:srgbClr val="84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 autoAdjust="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89C9-3FF3-CD4E-AB0A-DDCF328A3D3E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A9DE5-ED91-324F-A192-FD9E563A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rking&#10;&#10;Description automatically generated">
            <a:extLst>
              <a:ext uri="{FF2B5EF4-FFF2-40B4-BE49-F238E27FC236}">
                <a16:creationId xmlns:a16="http://schemas.microsoft.com/office/drawing/2014/main" id="{08890F81-9698-7343-8E0F-98FD339F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780FF-4D28-A14A-8912-2BBA324C4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5" name="Picture 4" descr="Affirmed_mark_PMS187.png">
            <a:extLst>
              <a:ext uri="{FF2B5EF4-FFF2-40B4-BE49-F238E27FC236}">
                <a16:creationId xmlns:a16="http://schemas.microsoft.com/office/drawing/2014/main" id="{5FA510B9-27FA-4C07-B193-F464ACAE8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9625" y="4633612"/>
            <a:ext cx="1876778" cy="43782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AE5BA-CB5F-6D42-A69D-BDAFF3F0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916038" y="4726004"/>
            <a:ext cx="4243103" cy="9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Yamini Sridaran, Affirmed Networks</a:t>
            </a:r>
          </a:p>
          <a:p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Praveen George, Affirmed Networks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Observability Brings Clarity in 5G World</a:t>
            </a:r>
            <a:endParaRPr lang="en-US" sz="3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To End Tracing Demo Setup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C63E7-05CF-463B-95D5-DCDD36FDEB4A}"/>
              </a:ext>
            </a:extLst>
          </p:cNvPr>
          <p:cNvGrpSpPr/>
          <p:nvPr/>
        </p:nvGrpSpPr>
        <p:grpSpPr>
          <a:xfrm>
            <a:off x="134545" y="2576442"/>
            <a:ext cx="8107577" cy="3765442"/>
            <a:chOff x="740859" y="1876926"/>
            <a:chExt cx="9529297" cy="4115998"/>
          </a:xfrm>
        </p:grpSpPr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A8E8910F-8758-4C51-8689-57A94C549B91}"/>
                </a:ext>
              </a:extLst>
            </p:cNvPr>
            <p:cNvSpPr/>
            <p:nvPr/>
          </p:nvSpPr>
          <p:spPr>
            <a:xfrm>
              <a:off x="4282507" y="1876926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43CB0-F2CC-49A0-A31B-AD5A04DF2922}"/>
                </a:ext>
              </a:extLst>
            </p:cNvPr>
            <p:cNvSpPr/>
            <p:nvPr/>
          </p:nvSpPr>
          <p:spPr>
            <a:xfrm>
              <a:off x="4706555" y="2169446"/>
              <a:ext cx="604678" cy="31462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NRF</a:t>
              </a:r>
            </a:p>
          </p:txBody>
        </p:sp>
        <p:pic>
          <p:nvPicPr>
            <p:cNvPr id="49" name="Graphic 48" descr="Smart Phone">
              <a:extLst>
                <a:ext uri="{FF2B5EF4-FFF2-40B4-BE49-F238E27FC236}">
                  <a16:creationId xmlns:a16="http://schemas.microsoft.com/office/drawing/2014/main" id="{3FB0CCB7-D619-45A6-99B9-F06DEC61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859" y="5403564"/>
              <a:ext cx="377198" cy="298646"/>
            </a:xfrm>
            <a:prstGeom prst="rect">
              <a:avLst/>
            </a:prstGeom>
          </p:spPr>
        </p:pic>
        <p:sp>
          <p:nvSpPr>
            <p:cNvPr id="52" name="Cloud 51">
              <a:extLst>
                <a:ext uri="{FF2B5EF4-FFF2-40B4-BE49-F238E27FC236}">
                  <a16:creationId xmlns:a16="http://schemas.microsoft.com/office/drawing/2014/main" id="{F8C21365-D233-453E-9ADA-5B91B8FB95E7}"/>
                </a:ext>
              </a:extLst>
            </p:cNvPr>
            <p:cNvSpPr/>
            <p:nvPr/>
          </p:nvSpPr>
          <p:spPr>
            <a:xfrm>
              <a:off x="1466475" y="3280189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F6D6E9-2F3B-455D-9DDF-9DC3376591A2}"/>
                </a:ext>
              </a:extLst>
            </p:cNvPr>
            <p:cNvSpPr/>
            <p:nvPr/>
          </p:nvSpPr>
          <p:spPr>
            <a:xfrm>
              <a:off x="1871545" y="3572709"/>
              <a:ext cx="604678" cy="31462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NSSF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Cloud 53">
              <a:extLst>
                <a:ext uri="{FF2B5EF4-FFF2-40B4-BE49-F238E27FC236}">
                  <a16:creationId xmlns:a16="http://schemas.microsoft.com/office/drawing/2014/main" id="{3DA7462B-E0B4-4003-A6E9-1384887DD13B}"/>
                </a:ext>
              </a:extLst>
            </p:cNvPr>
            <p:cNvSpPr/>
            <p:nvPr/>
          </p:nvSpPr>
          <p:spPr>
            <a:xfrm>
              <a:off x="4257194" y="3394297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724C8F-E23B-40ED-AE6F-45B34829756F}"/>
                </a:ext>
              </a:extLst>
            </p:cNvPr>
            <p:cNvSpPr/>
            <p:nvPr/>
          </p:nvSpPr>
          <p:spPr>
            <a:xfrm>
              <a:off x="4662264" y="3686817"/>
              <a:ext cx="604678" cy="31462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AMF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1D94FC95-B12B-4239-8D37-D56FB4AE5D42}"/>
                </a:ext>
              </a:extLst>
            </p:cNvPr>
            <p:cNvSpPr/>
            <p:nvPr/>
          </p:nvSpPr>
          <p:spPr>
            <a:xfrm>
              <a:off x="6749171" y="4940969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F46704-2CB8-4FE5-9791-F0B4757A523F}"/>
                </a:ext>
              </a:extLst>
            </p:cNvPr>
            <p:cNvSpPr/>
            <p:nvPr/>
          </p:nvSpPr>
          <p:spPr>
            <a:xfrm>
              <a:off x="7142602" y="5203052"/>
              <a:ext cx="604678" cy="31462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UPF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BD8F0973-F1E3-4DC8-BE13-E8AE576A477B}"/>
                </a:ext>
              </a:extLst>
            </p:cNvPr>
            <p:cNvSpPr/>
            <p:nvPr/>
          </p:nvSpPr>
          <p:spPr>
            <a:xfrm>
              <a:off x="6968983" y="3394297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2D6749-5D38-46C3-94C0-D549EDA5110A}"/>
                </a:ext>
              </a:extLst>
            </p:cNvPr>
            <p:cNvSpPr/>
            <p:nvPr/>
          </p:nvSpPr>
          <p:spPr>
            <a:xfrm>
              <a:off x="7374054" y="3686817"/>
              <a:ext cx="604678" cy="31462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SMF</a:t>
              </a:r>
            </a:p>
          </p:txBody>
        </p:sp>
        <p:sp>
          <p:nvSpPr>
            <p:cNvPr id="60" name="Cloud 59">
              <a:extLst>
                <a:ext uri="{FF2B5EF4-FFF2-40B4-BE49-F238E27FC236}">
                  <a16:creationId xmlns:a16="http://schemas.microsoft.com/office/drawing/2014/main" id="{F8D85C88-82BE-4380-918C-9EACB6A5A520}"/>
                </a:ext>
              </a:extLst>
            </p:cNvPr>
            <p:cNvSpPr/>
            <p:nvPr/>
          </p:nvSpPr>
          <p:spPr>
            <a:xfrm>
              <a:off x="6477108" y="1938012"/>
              <a:ext cx="1405887" cy="990747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FE9EADA-FD91-4227-9D0B-1FEBC0D12F13}"/>
                </a:ext>
              </a:extLst>
            </p:cNvPr>
            <p:cNvSpPr/>
            <p:nvPr/>
          </p:nvSpPr>
          <p:spPr>
            <a:xfrm>
              <a:off x="6896794" y="2227482"/>
              <a:ext cx="710513" cy="310616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AUSF/UDM</a:t>
              </a: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5BAD9C3A-3479-44F1-82FA-5751067A4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6792" y="5295224"/>
              <a:ext cx="1408805" cy="476528"/>
            </a:xfrm>
            <a:custGeom>
              <a:avLst/>
              <a:gdLst>
                <a:gd name="T0" fmla="*/ 974 w 1949"/>
                <a:gd name="T1" fmla="*/ 51 h 778"/>
                <a:gd name="T2" fmla="*/ 1263 w 1949"/>
                <a:gd name="T3" fmla="*/ 199 h 778"/>
                <a:gd name="T4" fmla="*/ 1456 w 1949"/>
                <a:gd name="T5" fmla="*/ 114 h 778"/>
                <a:gd name="T6" fmla="*/ 1681 w 1949"/>
                <a:gd name="T7" fmla="*/ 257 h 778"/>
                <a:gd name="T8" fmla="*/ 1734 w 1949"/>
                <a:gd name="T9" fmla="*/ 287 h 778"/>
                <a:gd name="T10" fmla="*/ 1903 w 1949"/>
                <a:gd name="T11" fmla="*/ 389 h 778"/>
                <a:gd name="T12" fmla="*/ 1734 w 1949"/>
                <a:gd name="T13" fmla="*/ 491 h 778"/>
                <a:gd name="T14" fmla="*/ 1681 w 1949"/>
                <a:gd name="T15" fmla="*/ 520 h 778"/>
                <a:gd name="T16" fmla="*/ 1456 w 1949"/>
                <a:gd name="T17" fmla="*/ 664 h 778"/>
                <a:gd name="T18" fmla="*/ 1263 w 1949"/>
                <a:gd name="T19" fmla="*/ 579 h 778"/>
                <a:gd name="T20" fmla="*/ 974 w 1949"/>
                <a:gd name="T21" fmla="*/ 726 h 778"/>
                <a:gd name="T22" fmla="*/ 685 w 1949"/>
                <a:gd name="T23" fmla="*/ 579 h 778"/>
                <a:gd name="T24" fmla="*/ 492 w 1949"/>
                <a:gd name="T25" fmla="*/ 664 h 778"/>
                <a:gd name="T26" fmla="*/ 267 w 1949"/>
                <a:gd name="T27" fmla="*/ 520 h 778"/>
                <a:gd name="T28" fmla="*/ 214 w 1949"/>
                <a:gd name="T29" fmla="*/ 491 h 778"/>
                <a:gd name="T30" fmla="*/ 46 w 1949"/>
                <a:gd name="T31" fmla="*/ 389 h 778"/>
                <a:gd name="T32" fmla="*/ 214 w 1949"/>
                <a:gd name="T33" fmla="*/ 287 h 778"/>
                <a:gd name="T34" fmla="*/ 267 w 1949"/>
                <a:gd name="T35" fmla="*/ 257 h 778"/>
                <a:gd name="T36" fmla="*/ 492 w 1949"/>
                <a:gd name="T37" fmla="*/ 114 h 778"/>
                <a:gd name="T38" fmla="*/ 685 w 1949"/>
                <a:gd name="T39" fmla="*/ 199 h 778"/>
                <a:gd name="T40" fmla="*/ 974 w 1949"/>
                <a:gd name="T41" fmla="*/ 51 h 778"/>
                <a:gd name="T42" fmla="*/ 974 w 1949"/>
                <a:gd name="T43" fmla="*/ 0 h 778"/>
                <a:gd name="T44" fmla="*/ 679 w 1949"/>
                <a:gd name="T45" fmla="*/ 131 h 778"/>
                <a:gd name="T46" fmla="*/ 326 w 1949"/>
                <a:gd name="T47" fmla="*/ 114 h 778"/>
                <a:gd name="T48" fmla="*/ 180 w 1949"/>
                <a:gd name="T49" fmla="*/ 231 h 778"/>
                <a:gd name="T50" fmla="*/ 180 w 1949"/>
                <a:gd name="T51" fmla="*/ 546 h 778"/>
                <a:gd name="T52" fmla="*/ 326 w 1949"/>
                <a:gd name="T53" fmla="*/ 664 h 778"/>
                <a:gd name="T54" fmla="*/ 679 w 1949"/>
                <a:gd name="T55" fmla="*/ 647 h 778"/>
                <a:gd name="T56" fmla="*/ 1269 w 1949"/>
                <a:gd name="T57" fmla="*/ 647 h 778"/>
                <a:gd name="T58" fmla="*/ 1623 w 1949"/>
                <a:gd name="T59" fmla="*/ 664 h 778"/>
                <a:gd name="T60" fmla="*/ 1769 w 1949"/>
                <a:gd name="T61" fmla="*/ 547 h 778"/>
                <a:gd name="T62" fmla="*/ 1769 w 1949"/>
                <a:gd name="T63" fmla="*/ 232 h 778"/>
                <a:gd name="T64" fmla="*/ 1623 w 1949"/>
                <a:gd name="T65" fmla="*/ 114 h 778"/>
                <a:gd name="T66" fmla="*/ 1269 w 1949"/>
                <a:gd name="T67" fmla="*/ 131 h 778"/>
                <a:gd name="T68" fmla="*/ 974 w 1949"/>
                <a:gd name="T69" fmla="*/ 0 h 778"/>
                <a:gd name="T70" fmla="*/ 974 w 1949"/>
                <a:gd name="T7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49" h="778">
                  <a:moveTo>
                    <a:pt x="974" y="51"/>
                  </a:moveTo>
                  <a:lnTo>
                    <a:pt x="974" y="51"/>
                  </a:lnTo>
                  <a:cubicBezTo>
                    <a:pt x="1090" y="51"/>
                    <a:pt x="1166" y="85"/>
                    <a:pt x="1236" y="167"/>
                  </a:cubicBezTo>
                  <a:lnTo>
                    <a:pt x="1263" y="199"/>
                  </a:lnTo>
                  <a:lnTo>
                    <a:pt x="1296" y="172"/>
                  </a:lnTo>
                  <a:cubicBezTo>
                    <a:pt x="1342" y="134"/>
                    <a:pt x="1399" y="113"/>
                    <a:pt x="1456" y="114"/>
                  </a:cubicBezTo>
                  <a:cubicBezTo>
                    <a:pt x="1507" y="114"/>
                    <a:pt x="1556" y="129"/>
                    <a:pt x="1599" y="158"/>
                  </a:cubicBezTo>
                  <a:cubicBezTo>
                    <a:pt x="1645" y="188"/>
                    <a:pt x="1663" y="211"/>
                    <a:pt x="1681" y="257"/>
                  </a:cubicBezTo>
                  <a:lnTo>
                    <a:pt x="1696" y="298"/>
                  </a:lnTo>
                  <a:lnTo>
                    <a:pt x="1734" y="287"/>
                  </a:lnTo>
                  <a:cubicBezTo>
                    <a:pt x="1745" y="284"/>
                    <a:pt x="1757" y="282"/>
                    <a:pt x="1768" y="282"/>
                  </a:cubicBezTo>
                  <a:cubicBezTo>
                    <a:pt x="1836" y="282"/>
                    <a:pt x="1903" y="335"/>
                    <a:pt x="1903" y="389"/>
                  </a:cubicBezTo>
                  <a:cubicBezTo>
                    <a:pt x="1903" y="443"/>
                    <a:pt x="1836" y="495"/>
                    <a:pt x="1768" y="495"/>
                  </a:cubicBezTo>
                  <a:cubicBezTo>
                    <a:pt x="1757" y="495"/>
                    <a:pt x="1745" y="494"/>
                    <a:pt x="1734" y="491"/>
                  </a:cubicBezTo>
                  <a:lnTo>
                    <a:pt x="1696" y="480"/>
                  </a:lnTo>
                  <a:lnTo>
                    <a:pt x="1681" y="520"/>
                  </a:lnTo>
                  <a:cubicBezTo>
                    <a:pt x="1663" y="567"/>
                    <a:pt x="1644" y="590"/>
                    <a:pt x="1599" y="620"/>
                  </a:cubicBezTo>
                  <a:cubicBezTo>
                    <a:pt x="1556" y="649"/>
                    <a:pt x="1507" y="664"/>
                    <a:pt x="1456" y="664"/>
                  </a:cubicBezTo>
                  <a:cubicBezTo>
                    <a:pt x="1399" y="664"/>
                    <a:pt x="1343" y="644"/>
                    <a:pt x="1296" y="606"/>
                  </a:cubicBezTo>
                  <a:lnTo>
                    <a:pt x="1263" y="579"/>
                  </a:lnTo>
                  <a:lnTo>
                    <a:pt x="1236" y="611"/>
                  </a:lnTo>
                  <a:cubicBezTo>
                    <a:pt x="1166" y="693"/>
                    <a:pt x="1090" y="726"/>
                    <a:pt x="974" y="726"/>
                  </a:cubicBezTo>
                  <a:cubicBezTo>
                    <a:pt x="859" y="726"/>
                    <a:pt x="783" y="692"/>
                    <a:pt x="712" y="611"/>
                  </a:cubicBezTo>
                  <a:lnTo>
                    <a:pt x="685" y="579"/>
                  </a:lnTo>
                  <a:lnTo>
                    <a:pt x="653" y="605"/>
                  </a:lnTo>
                  <a:cubicBezTo>
                    <a:pt x="606" y="644"/>
                    <a:pt x="550" y="664"/>
                    <a:pt x="492" y="664"/>
                  </a:cubicBezTo>
                  <a:cubicBezTo>
                    <a:pt x="442" y="664"/>
                    <a:pt x="392" y="649"/>
                    <a:pt x="349" y="620"/>
                  </a:cubicBezTo>
                  <a:cubicBezTo>
                    <a:pt x="304" y="590"/>
                    <a:pt x="285" y="567"/>
                    <a:pt x="267" y="520"/>
                  </a:cubicBezTo>
                  <a:lnTo>
                    <a:pt x="252" y="480"/>
                  </a:lnTo>
                  <a:lnTo>
                    <a:pt x="214" y="491"/>
                  </a:lnTo>
                  <a:cubicBezTo>
                    <a:pt x="203" y="494"/>
                    <a:pt x="192" y="495"/>
                    <a:pt x="181" y="495"/>
                  </a:cubicBezTo>
                  <a:cubicBezTo>
                    <a:pt x="112" y="495"/>
                    <a:pt x="46" y="443"/>
                    <a:pt x="46" y="389"/>
                  </a:cubicBezTo>
                  <a:cubicBezTo>
                    <a:pt x="46" y="335"/>
                    <a:pt x="112" y="282"/>
                    <a:pt x="180" y="282"/>
                  </a:cubicBezTo>
                  <a:cubicBezTo>
                    <a:pt x="192" y="282"/>
                    <a:pt x="203" y="284"/>
                    <a:pt x="214" y="287"/>
                  </a:cubicBezTo>
                  <a:lnTo>
                    <a:pt x="252" y="298"/>
                  </a:lnTo>
                  <a:lnTo>
                    <a:pt x="267" y="257"/>
                  </a:lnTo>
                  <a:cubicBezTo>
                    <a:pt x="285" y="211"/>
                    <a:pt x="305" y="187"/>
                    <a:pt x="349" y="158"/>
                  </a:cubicBezTo>
                  <a:cubicBezTo>
                    <a:pt x="392" y="129"/>
                    <a:pt x="442" y="114"/>
                    <a:pt x="492" y="114"/>
                  </a:cubicBezTo>
                  <a:cubicBezTo>
                    <a:pt x="550" y="114"/>
                    <a:pt x="606" y="134"/>
                    <a:pt x="652" y="172"/>
                  </a:cubicBezTo>
                  <a:lnTo>
                    <a:pt x="685" y="199"/>
                  </a:lnTo>
                  <a:lnTo>
                    <a:pt x="713" y="167"/>
                  </a:lnTo>
                  <a:cubicBezTo>
                    <a:pt x="783" y="85"/>
                    <a:pt x="859" y="51"/>
                    <a:pt x="974" y="51"/>
                  </a:cubicBezTo>
                  <a:lnTo>
                    <a:pt x="974" y="51"/>
                  </a:lnTo>
                  <a:close/>
                  <a:moveTo>
                    <a:pt x="974" y="0"/>
                  </a:moveTo>
                  <a:lnTo>
                    <a:pt x="974" y="0"/>
                  </a:lnTo>
                  <a:cubicBezTo>
                    <a:pt x="846" y="0"/>
                    <a:pt x="758" y="39"/>
                    <a:pt x="679" y="131"/>
                  </a:cubicBezTo>
                  <a:cubicBezTo>
                    <a:pt x="625" y="87"/>
                    <a:pt x="559" y="63"/>
                    <a:pt x="492" y="63"/>
                  </a:cubicBezTo>
                  <a:cubicBezTo>
                    <a:pt x="434" y="63"/>
                    <a:pt x="376" y="81"/>
                    <a:pt x="326" y="114"/>
                  </a:cubicBezTo>
                  <a:cubicBezTo>
                    <a:pt x="273" y="149"/>
                    <a:pt x="247" y="181"/>
                    <a:pt x="225" y="238"/>
                  </a:cubicBezTo>
                  <a:cubicBezTo>
                    <a:pt x="211" y="233"/>
                    <a:pt x="196" y="231"/>
                    <a:pt x="180" y="231"/>
                  </a:cubicBezTo>
                  <a:cubicBezTo>
                    <a:pt x="89" y="231"/>
                    <a:pt x="0" y="303"/>
                    <a:pt x="0" y="389"/>
                  </a:cubicBezTo>
                  <a:cubicBezTo>
                    <a:pt x="0" y="474"/>
                    <a:pt x="89" y="546"/>
                    <a:pt x="180" y="546"/>
                  </a:cubicBezTo>
                  <a:cubicBezTo>
                    <a:pt x="196" y="546"/>
                    <a:pt x="211" y="544"/>
                    <a:pt x="225" y="540"/>
                  </a:cubicBezTo>
                  <a:cubicBezTo>
                    <a:pt x="247" y="597"/>
                    <a:pt x="273" y="629"/>
                    <a:pt x="326" y="664"/>
                  </a:cubicBezTo>
                  <a:cubicBezTo>
                    <a:pt x="376" y="697"/>
                    <a:pt x="434" y="715"/>
                    <a:pt x="492" y="715"/>
                  </a:cubicBezTo>
                  <a:cubicBezTo>
                    <a:pt x="559" y="715"/>
                    <a:pt x="625" y="691"/>
                    <a:pt x="679" y="647"/>
                  </a:cubicBezTo>
                  <a:cubicBezTo>
                    <a:pt x="758" y="739"/>
                    <a:pt x="847" y="778"/>
                    <a:pt x="974" y="778"/>
                  </a:cubicBezTo>
                  <a:cubicBezTo>
                    <a:pt x="1102" y="778"/>
                    <a:pt x="1190" y="738"/>
                    <a:pt x="1269" y="647"/>
                  </a:cubicBezTo>
                  <a:cubicBezTo>
                    <a:pt x="1324" y="691"/>
                    <a:pt x="1389" y="715"/>
                    <a:pt x="1456" y="715"/>
                  </a:cubicBezTo>
                  <a:cubicBezTo>
                    <a:pt x="1515" y="715"/>
                    <a:pt x="1572" y="697"/>
                    <a:pt x="1623" y="664"/>
                  </a:cubicBezTo>
                  <a:cubicBezTo>
                    <a:pt x="1676" y="629"/>
                    <a:pt x="1702" y="597"/>
                    <a:pt x="1723" y="541"/>
                  </a:cubicBezTo>
                  <a:cubicBezTo>
                    <a:pt x="1738" y="545"/>
                    <a:pt x="1754" y="547"/>
                    <a:pt x="1769" y="547"/>
                  </a:cubicBezTo>
                  <a:cubicBezTo>
                    <a:pt x="1860" y="547"/>
                    <a:pt x="1949" y="475"/>
                    <a:pt x="1949" y="389"/>
                  </a:cubicBezTo>
                  <a:cubicBezTo>
                    <a:pt x="1949" y="304"/>
                    <a:pt x="1860" y="232"/>
                    <a:pt x="1769" y="232"/>
                  </a:cubicBezTo>
                  <a:cubicBezTo>
                    <a:pt x="1754" y="231"/>
                    <a:pt x="1738" y="234"/>
                    <a:pt x="1723" y="238"/>
                  </a:cubicBezTo>
                  <a:cubicBezTo>
                    <a:pt x="1702" y="181"/>
                    <a:pt x="1676" y="150"/>
                    <a:pt x="1623" y="114"/>
                  </a:cubicBezTo>
                  <a:cubicBezTo>
                    <a:pt x="1572" y="81"/>
                    <a:pt x="1515" y="63"/>
                    <a:pt x="1456" y="63"/>
                  </a:cubicBezTo>
                  <a:cubicBezTo>
                    <a:pt x="1389" y="63"/>
                    <a:pt x="1324" y="87"/>
                    <a:pt x="1269" y="131"/>
                  </a:cubicBezTo>
                  <a:cubicBezTo>
                    <a:pt x="1190" y="39"/>
                    <a:pt x="1102" y="0"/>
                    <a:pt x="974" y="0"/>
                  </a:cubicBezTo>
                  <a:lnTo>
                    <a:pt x="974" y="0"/>
                  </a:lnTo>
                  <a:close/>
                  <a:moveTo>
                    <a:pt x="974" y="0"/>
                  </a:moveTo>
                  <a:lnTo>
                    <a:pt x="974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15C63F-96A8-4406-9219-C50B8E35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19" y="5484082"/>
              <a:ext cx="641738" cy="16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374249"/>
                  </a:solidFill>
                  <a:effectLst/>
                  <a:latin typeface="Helvetica Neue Bold"/>
                </a:rPr>
                <a:t>Network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2A94F9-AE86-47EA-9322-F793B45D9EA1}"/>
                </a:ext>
              </a:extLst>
            </p:cNvPr>
            <p:cNvCxnSpPr>
              <a:cxnSpLocks/>
            </p:cNvCxnSpPr>
            <p:nvPr/>
          </p:nvCxnSpPr>
          <p:spPr>
            <a:xfrm>
              <a:off x="1106348" y="5533488"/>
              <a:ext cx="1296652" cy="836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7A2C71-91CD-4FE5-94CE-AA23463605D0}"/>
                </a:ext>
              </a:extLst>
            </p:cNvPr>
            <p:cNvCxnSpPr>
              <a:cxnSpLocks/>
              <a:stCxn id="62" idx="2"/>
              <a:endCxn id="54" idx="1"/>
            </p:cNvCxnSpPr>
            <p:nvPr/>
          </p:nvCxnSpPr>
          <p:spPr>
            <a:xfrm flipV="1">
              <a:off x="4689240" y="4383988"/>
              <a:ext cx="270898" cy="9810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D6930B-04D0-407C-94C2-43E1E37E46CC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5495710" y="2433385"/>
              <a:ext cx="985759" cy="113932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550785-E362-4DD1-8FA9-7967296C5EF9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flipH="1">
              <a:off x="5661909" y="3889669"/>
              <a:ext cx="131143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585E30-4782-4A33-805C-17F0170147D0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 flipV="1">
              <a:off x="2871190" y="3775562"/>
              <a:ext cx="1411317" cy="2010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E53F61-670E-4225-B728-58D8BD20F260}"/>
                </a:ext>
              </a:extLst>
            </p:cNvPr>
            <p:cNvCxnSpPr>
              <a:cxnSpLocks/>
              <a:stCxn id="54" idx="3"/>
              <a:endCxn id="47" idx="1"/>
            </p:cNvCxnSpPr>
            <p:nvPr/>
          </p:nvCxnSpPr>
          <p:spPr>
            <a:xfrm flipV="1">
              <a:off x="4960138" y="2866618"/>
              <a:ext cx="25314" cy="58432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912864-FBDE-499E-BE0D-97EF833E6CC4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7180051" y="2927703"/>
              <a:ext cx="491876" cy="523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DDA6B2-6213-4229-B029-E232C87DA6C3}"/>
                </a:ext>
              </a:extLst>
            </p:cNvPr>
            <p:cNvCxnSpPr>
              <a:cxnSpLocks/>
              <a:stCxn id="56" idx="3"/>
              <a:endCxn id="58" idx="1"/>
            </p:cNvCxnSpPr>
            <p:nvPr/>
          </p:nvCxnSpPr>
          <p:spPr>
            <a:xfrm flipV="1">
              <a:off x="7452115" y="4383988"/>
              <a:ext cx="219812" cy="61362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FD7ED-AC7B-40A7-AD21-E886CD277D12}"/>
                </a:ext>
              </a:extLst>
            </p:cNvPr>
            <p:cNvCxnSpPr>
              <a:cxnSpLocks/>
              <a:stCxn id="62" idx="31"/>
              <a:endCxn id="56" idx="2"/>
            </p:cNvCxnSpPr>
            <p:nvPr/>
          </p:nvCxnSpPr>
          <p:spPr>
            <a:xfrm flipV="1">
              <a:off x="4915487" y="5436341"/>
              <a:ext cx="1838045" cy="98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C7CFD5F6-BCDF-4E19-B022-20948D30E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5198" y="5178893"/>
              <a:ext cx="1204958" cy="535296"/>
            </a:xfrm>
            <a:custGeom>
              <a:avLst/>
              <a:gdLst>
                <a:gd name="T0" fmla="*/ 834 w 1667"/>
                <a:gd name="T1" fmla="*/ 57 h 874"/>
                <a:gd name="T2" fmla="*/ 1081 w 1667"/>
                <a:gd name="T3" fmla="*/ 223 h 874"/>
                <a:gd name="T4" fmla="*/ 1246 w 1667"/>
                <a:gd name="T5" fmla="*/ 127 h 874"/>
                <a:gd name="T6" fmla="*/ 1438 w 1667"/>
                <a:gd name="T7" fmla="*/ 289 h 874"/>
                <a:gd name="T8" fmla="*/ 1484 w 1667"/>
                <a:gd name="T9" fmla="*/ 322 h 874"/>
                <a:gd name="T10" fmla="*/ 1627 w 1667"/>
                <a:gd name="T11" fmla="*/ 437 h 874"/>
                <a:gd name="T12" fmla="*/ 1484 w 1667"/>
                <a:gd name="T13" fmla="*/ 551 h 874"/>
                <a:gd name="T14" fmla="*/ 1438 w 1667"/>
                <a:gd name="T15" fmla="*/ 585 h 874"/>
                <a:gd name="T16" fmla="*/ 1246 w 1667"/>
                <a:gd name="T17" fmla="*/ 746 h 874"/>
                <a:gd name="T18" fmla="*/ 1081 w 1667"/>
                <a:gd name="T19" fmla="*/ 651 h 874"/>
                <a:gd name="T20" fmla="*/ 834 w 1667"/>
                <a:gd name="T21" fmla="*/ 817 h 874"/>
                <a:gd name="T22" fmla="*/ 586 w 1667"/>
                <a:gd name="T23" fmla="*/ 651 h 874"/>
                <a:gd name="T24" fmla="*/ 421 w 1667"/>
                <a:gd name="T25" fmla="*/ 746 h 874"/>
                <a:gd name="T26" fmla="*/ 229 w 1667"/>
                <a:gd name="T27" fmla="*/ 585 h 874"/>
                <a:gd name="T28" fmla="*/ 183 w 1667"/>
                <a:gd name="T29" fmla="*/ 552 h 874"/>
                <a:gd name="T30" fmla="*/ 40 w 1667"/>
                <a:gd name="T31" fmla="*/ 437 h 874"/>
                <a:gd name="T32" fmla="*/ 183 w 1667"/>
                <a:gd name="T33" fmla="*/ 322 h 874"/>
                <a:gd name="T34" fmla="*/ 229 w 1667"/>
                <a:gd name="T35" fmla="*/ 289 h 874"/>
                <a:gd name="T36" fmla="*/ 421 w 1667"/>
                <a:gd name="T37" fmla="*/ 127 h 874"/>
                <a:gd name="T38" fmla="*/ 586 w 1667"/>
                <a:gd name="T39" fmla="*/ 223 h 874"/>
                <a:gd name="T40" fmla="*/ 834 w 1667"/>
                <a:gd name="T41" fmla="*/ 57 h 874"/>
                <a:gd name="T42" fmla="*/ 834 w 1667"/>
                <a:gd name="T43" fmla="*/ 0 h 874"/>
                <a:gd name="T44" fmla="*/ 581 w 1667"/>
                <a:gd name="T45" fmla="*/ 147 h 874"/>
                <a:gd name="T46" fmla="*/ 279 w 1667"/>
                <a:gd name="T47" fmla="*/ 128 h 874"/>
                <a:gd name="T48" fmla="*/ 155 w 1667"/>
                <a:gd name="T49" fmla="*/ 260 h 874"/>
                <a:gd name="T50" fmla="*/ 155 w 1667"/>
                <a:gd name="T51" fmla="*/ 614 h 874"/>
                <a:gd name="T52" fmla="*/ 279 w 1667"/>
                <a:gd name="T53" fmla="*/ 746 h 874"/>
                <a:gd name="T54" fmla="*/ 581 w 1667"/>
                <a:gd name="T55" fmla="*/ 727 h 874"/>
                <a:gd name="T56" fmla="*/ 1086 w 1667"/>
                <a:gd name="T57" fmla="*/ 727 h 874"/>
                <a:gd name="T58" fmla="*/ 1388 w 1667"/>
                <a:gd name="T59" fmla="*/ 746 h 874"/>
                <a:gd name="T60" fmla="*/ 1513 w 1667"/>
                <a:gd name="T61" fmla="*/ 614 h 874"/>
                <a:gd name="T62" fmla="*/ 1513 w 1667"/>
                <a:gd name="T63" fmla="*/ 260 h 874"/>
                <a:gd name="T64" fmla="*/ 1388 w 1667"/>
                <a:gd name="T65" fmla="*/ 128 h 874"/>
                <a:gd name="T66" fmla="*/ 1086 w 1667"/>
                <a:gd name="T67" fmla="*/ 147 h 874"/>
                <a:gd name="T68" fmla="*/ 834 w 1667"/>
                <a:gd name="T69" fmla="*/ 0 h 874"/>
                <a:gd name="T70" fmla="*/ 834 w 1667"/>
                <a:gd name="T7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7" h="874">
                  <a:moveTo>
                    <a:pt x="834" y="57"/>
                  </a:moveTo>
                  <a:lnTo>
                    <a:pt x="834" y="57"/>
                  </a:lnTo>
                  <a:cubicBezTo>
                    <a:pt x="932" y="57"/>
                    <a:pt x="997" y="95"/>
                    <a:pt x="1058" y="187"/>
                  </a:cubicBezTo>
                  <a:lnTo>
                    <a:pt x="1081" y="223"/>
                  </a:lnTo>
                  <a:lnTo>
                    <a:pt x="1108" y="193"/>
                  </a:lnTo>
                  <a:cubicBezTo>
                    <a:pt x="1148" y="150"/>
                    <a:pt x="1196" y="127"/>
                    <a:pt x="1246" y="127"/>
                  </a:cubicBezTo>
                  <a:cubicBezTo>
                    <a:pt x="1289" y="128"/>
                    <a:pt x="1331" y="145"/>
                    <a:pt x="1368" y="177"/>
                  </a:cubicBezTo>
                  <a:cubicBezTo>
                    <a:pt x="1407" y="211"/>
                    <a:pt x="1423" y="237"/>
                    <a:pt x="1438" y="289"/>
                  </a:cubicBezTo>
                  <a:lnTo>
                    <a:pt x="1451" y="334"/>
                  </a:lnTo>
                  <a:lnTo>
                    <a:pt x="1484" y="322"/>
                  </a:lnTo>
                  <a:cubicBezTo>
                    <a:pt x="1493" y="319"/>
                    <a:pt x="1503" y="317"/>
                    <a:pt x="1512" y="317"/>
                  </a:cubicBezTo>
                  <a:cubicBezTo>
                    <a:pt x="1570" y="317"/>
                    <a:pt x="1627" y="376"/>
                    <a:pt x="1627" y="437"/>
                  </a:cubicBezTo>
                  <a:cubicBezTo>
                    <a:pt x="1627" y="497"/>
                    <a:pt x="1570" y="557"/>
                    <a:pt x="1512" y="557"/>
                  </a:cubicBezTo>
                  <a:cubicBezTo>
                    <a:pt x="1503" y="557"/>
                    <a:pt x="1493" y="555"/>
                    <a:pt x="1484" y="551"/>
                  </a:cubicBezTo>
                  <a:lnTo>
                    <a:pt x="1451" y="539"/>
                  </a:lnTo>
                  <a:lnTo>
                    <a:pt x="1438" y="585"/>
                  </a:lnTo>
                  <a:cubicBezTo>
                    <a:pt x="1423" y="637"/>
                    <a:pt x="1407" y="663"/>
                    <a:pt x="1368" y="697"/>
                  </a:cubicBezTo>
                  <a:cubicBezTo>
                    <a:pt x="1331" y="729"/>
                    <a:pt x="1289" y="746"/>
                    <a:pt x="1246" y="746"/>
                  </a:cubicBezTo>
                  <a:cubicBezTo>
                    <a:pt x="1197" y="747"/>
                    <a:pt x="1149" y="724"/>
                    <a:pt x="1109" y="681"/>
                  </a:cubicBezTo>
                  <a:lnTo>
                    <a:pt x="1081" y="651"/>
                  </a:lnTo>
                  <a:lnTo>
                    <a:pt x="1057" y="687"/>
                  </a:lnTo>
                  <a:cubicBezTo>
                    <a:pt x="997" y="779"/>
                    <a:pt x="932" y="817"/>
                    <a:pt x="834" y="817"/>
                  </a:cubicBezTo>
                  <a:cubicBezTo>
                    <a:pt x="735" y="817"/>
                    <a:pt x="670" y="778"/>
                    <a:pt x="609" y="687"/>
                  </a:cubicBezTo>
                  <a:lnTo>
                    <a:pt x="586" y="651"/>
                  </a:lnTo>
                  <a:lnTo>
                    <a:pt x="559" y="681"/>
                  </a:lnTo>
                  <a:cubicBezTo>
                    <a:pt x="519" y="724"/>
                    <a:pt x="471" y="747"/>
                    <a:pt x="421" y="746"/>
                  </a:cubicBezTo>
                  <a:cubicBezTo>
                    <a:pt x="378" y="746"/>
                    <a:pt x="336" y="729"/>
                    <a:pt x="299" y="697"/>
                  </a:cubicBezTo>
                  <a:cubicBezTo>
                    <a:pt x="260" y="663"/>
                    <a:pt x="244" y="637"/>
                    <a:pt x="229" y="585"/>
                  </a:cubicBezTo>
                  <a:lnTo>
                    <a:pt x="216" y="539"/>
                  </a:lnTo>
                  <a:lnTo>
                    <a:pt x="183" y="552"/>
                  </a:lnTo>
                  <a:cubicBezTo>
                    <a:pt x="174" y="555"/>
                    <a:pt x="164" y="557"/>
                    <a:pt x="155" y="557"/>
                  </a:cubicBezTo>
                  <a:cubicBezTo>
                    <a:pt x="97" y="557"/>
                    <a:pt x="40" y="497"/>
                    <a:pt x="40" y="437"/>
                  </a:cubicBezTo>
                  <a:cubicBezTo>
                    <a:pt x="40" y="376"/>
                    <a:pt x="97" y="317"/>
                    <a:pt x="155" y="317"/>
                  </a:cubicBezTo>
                  <a:cubicBezTo>
                    <a:pt x="164" y="317"/>
                    <a:pt x="174" y="319"/>
                    <a:pt x="183" y="322"/>
                  </a:cubicBezTo>
                  <a:lnTo>
                    <a:pt x="216" y="334"/>
                  </a:lnTo>
                  <a:lnTo>
                    <a:pt x="229" y="289"/>
                  </a:lnTo>
                  <a:cubicBezTo>
                    <a:pt x="244" y="237"/>
                    <a:pt x="261" y="210"/>
                    <a:pt x="299" y="177"/>
                  </a:cubicBezTo>
                  <a:cubicBezTo>
                    <a:pt x="336" y="145"/>
                    <a:pt x="378" y="128"/>
                    <a:pt x="421" y="127"/>
                  </a:cubicBezTo>
                  <a:cubicBezTo>
                    <a:pt x="470" y="127"/>
                    <a:pt x="518" y="150"/>
                    <a:pt x="558" y="193"/>
                  </a:cubicBezTo>
                  <a:lnTo>
                    <a:pt x="586" y="223"/>
                  </a:lnTo>
                  <a:lnTo>
                    <a:pt x="610" y="187"/>
                  </a:lnTo>
                  <a:cubicBezTo>
                    <a:pt x="670" y="95"/>
                    <a:pt x="735" y="57"/>
                    <a:pt x="834" y="57"/>
                  </a:cubicBezTo>
                  <a:lnTo>
                    <a:pt x="834" y="57"/>
                  </a:lnTo>
                  <a:close/>
                  <a:moveTo>
                    <a:pt x="834" y="0"/>
                  </a:moveTo>
                  <a:lnTo>
                    <a:pt x="834" y="0"/>
                  </a:lnTo>
                  <a:cubicBezTo>
                    <a:pt x="724" y="0"/>
                    <a:pt x="649" y="44"/>
                    <a:pt x="581" y="147"/>
                  </a:cubicBezTo>
                  <a:cubicBezTo>
                    <a:pt x="535" y="97"/>
                    <a:pt x="479" y="70"/>
                    <a:pt x="421" y="70"/>
                  </a:cubicBezTo>
                  <a:cubicBezTo>
                    <a:pt x="371" y="70"/>
                    <a:pt x="322" y="90"/>
                    <a:pt x="279" y="128"/>
                  </a:cubicBezTo>
                  <a:cubicBezTo>
                    <a:pt x="233" y="167"/>
                    <a:pt x="211" y="203"/>
                    <a:pt x="193" y="267"/>
                  </a:cubicBezTo>
                  <a:cubicBezTo>
                    <a:pt x="180" y="262"/>
                    <a:pt x="168" y="260"/>
                    <a:pt x="155" y="260"/>
                  </a:cubicBezTo>
                  <a:cubicBezTo>
                    <a:pt x="77" y="260"/>
                    <a:pt x="0" y="341"/>
                    <a:pt x="0" y="437"/>
                  </a:cubicBezTo>
                  <a:cubicBezTo>
                    <a:pt x="0" y="533"/>
                    <a:pt x="77" y="614"/>
                    <a:pt x="155" y="614"/>
                  </a:cubicBezTo>
                  <a:cubicBezTo>
                    <a:pt x="168" y="614"/>
                    <a:pt x="180" y="612"/>
                    <a:pt x="193" y="607"/>
                  </a:cubicBezTo>
                  <a:cubicBezTo>
                    <a:pt x="211" y="671"/>
                    <a:pt x="233" y="707"/>
                    <a:pt x="279" y="746"/>
                  </a:cubicBezTo>
                  <a:cubicBezTo>
                    <a:pt x="322" y="784"/>
                    <a:pt x="371" y="804"/>
                    <a:pt x="421" y="803"/>
                  </a:cubicBezTo>
                  <a:cubicBezTo>
                    <a:pt x="479" y="804"/>
                    <a:pt x="535" y="777"/>
                    <a:pt x="581" y="727"/>
                  </a:cubicBezTo>
                  <a:cubicBezTo>
                    <a:pt x="649" y="830"/>
                    <a:pt x="724" y="874"/>
                    <a:pt x="834" y="874"/>
                  </a:cubicBezTo>
                  <a:cubicBezTo>
                    <a:pt x="943" y="874"/>
                    <a:pt x="1018" y="830"/>
                    <a:pt x="1086" y="727"/>
                  </a:cubicBezTo>
                  <a:cubicBezTo>
                    <a:pt x="1132" y="777"/>
                    <a:pt x="1188" y="804"/>
                    <a:pt x="1246" y="804"/>
                  </a:cubicBezTo>
                  <a:cubicBezTo>
                    <a:pt x="1296" y="804"/>
                    <a:pt x="1345" y="784"/>
                    <a:pt x="1388" y="746"/>
                  </a:cubicBezTo>
                  <a:cubicBezTo>
                    <a:pt x="1434" y="707"/>
                    <a:pt x="1456" y="671"/>
                    <a:pt x="1474" y="608"/>
                  </a:cubicBezTo>
                  <a:cubicBezTo>
                    <a:pt x="1487" y="612"/>
                    <a:pt x="1500" y="615"/>
                    <a:pt x="1513" y="614"/>
                  </a:cubicBezTo>
                  <a:cubicBezTo>
                    <a:pt x="1591" y="614"/>
                    <a:pt x="1667" y="533"/>
                    <a:pt x="1667" y="437"/>
                  </a:cubicBezTo>
                  <a:cubicBezTo>
                    <a:pt x="1667" y="341"/>
                    <a:pt x="1591" y="260"/>
                    <a:pt x="1513" y="260"/>
                  </a:cubicBezTo>
                  <a:cubicBezTo>
                    <a:pt x="1500" y="260"/>
                    <a:pt x="1487" y="262"/>
                    <a:pt x="1474" y="267"/>
                  </a:cubicBezTo>
                  <a:cubicBezTo>
                    <a:pt x="1456" y="203"/>
                    <a:pt x="1434" y="168"/>
                    <a:pt x="1388" y="128"/>
                  </a:cubicBezTo>
                  <a:cubicBezTo>
                    <a:pt x="1345" y="90"/>
                    <a:pt x="1296" y="71"/>
                    <a:pt x="1246" y="71"/>
                  </a:cubicBezTo>
                  <a:cubicBezTo>
                    <a:pt x="1188" y="70"/>
                    <a:pt x="1132" y="97"/>
                    <a:pt x="1086" y="147"/>
                  </a:cubicBezTo>
                  <a:cubicBezTo>
                    <a:pt x="1018" y="44"/>
                    <a:pt x="943" y="0"/>
                    <a:pt x="834" y="0"/>
                  </a:cubicBezTo>
                  <a:lnTo>
                    <a:pt x="834" y="0"/>
                  </a:lnTo>
                  <a:close/>
                  <a:moveTo>
                    <a:pt x="834" y="0"/>
                  </a:moveTo>
                  <a:lnTo>
                    <a:pt x="834" y="0"/>
                  </a:lnTo>
                  <a:close/>
                </a:path>
              </a:pathLst>
            </a:custGeom>
            <a:solidFill>
              <a:srgbClr val="CBD4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BEF6FE1-CAC2-4EA6-B688-2A50F5486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114" y="5352727"/>
              <a:ext cx="520093" cy="144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374249"/>
                  </a:solidFill>
                  <a:effectLst/>
                  <a:latin typeface="Helvetica Neue Bold"/>
                </a:rPr>
                <a:t>Internet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041193-03BF-47FB-8600-D44C9985D2C2}"/>
                </a:ext>
              </a:extLst>
            </p:cNvPr>
            <p:cNvCxnSpPr>
              <a:cxnSpLocks/>
              <a:stCxn id="56" idx="0"/>
              <a:endCxn id="75" idx="15"/>
            </p:cNvCxnSpPr>
            <p:nvPr/>
          </p:nvCxnSpPr>
          <p:spPr>
            <a:xfrm>
              <a:off x="8153887" y="5436341"/>
              <a:ext cx="940225" cy="10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F8ACB20-96B9-4940-8B00-6BD3B40FAEDD}"/>
                </a:ext>
              </a:extLst>
            </p:cNvPr>
            <p:cNvCxnSpPr>
              <a:cxnSpLocks/>
              <a:endCxn id="62" idx="15"/>
            </p:cNvCxnSpPr>
            <p:nvPr/>
          </p:nvCxnSpPr>
          <p:spPr>
            <a:xfrm flipV="1">
              <a:off x="3323844" y="5533488"/>
              <a:ext cx="346199" cy="836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15">
              <a:extLst>
                <a:ext uri="{FF2B5EF4-FFF2-40B4-BE49-F238E27FC236}">
                  <a16:creationId xmlns:a16="http://schemas.microsoft.com/office/drawing/2014/main" id="{93A83D99-8F1C-4CAF-BAF1-C7CE6E313124}"/>
                </a:ext>
              </a:extLst>
            </p:cNvPr>
            <p:cNvSpPr/>
            <p:nvPr/>
          </p:nvSpPr>
          <p:spPr>
            <a:xfrm>
              <a:off x="2195294" y="4916400"/>
              <a:ext cx="1044531" cy="1076524"/>
            </a:xfrm>
            <a:prstGeom prst="roundRect">
              <a:avLst/>
            </a:prstGeom>
            <a:ln w="9525">
              <a:solidFill>
                <a:srgbClr val="0066FF"/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333" dirty="0"/>
            </a:p>
          </p:txBody>
        </p:sp>
        <p:pic>
          <p:nvPicPr>
            <p:cNvPr id="42" name="Picture 102" descr="cells">
              <a:extLst>
                <a:ext uri="{FF2B5EF4-FFF2-40B4-BE49-F238E27FC236}">
                  <a16:creationId xmlns:a16="http://schemas.microsoft.com/office/drawing/2014/main" id="{2C22EBE3-EF08-4DF1-A5CB-F08F702F5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2562" y="5077410"/>
              <a:ext cx="933380" cy="75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104" descr="tower">
              <a:extLst>
                <a:ext uri="{FF2B5EF4-FFF2-40B4-BE49-F238E27FC236}">
                  <a16:creationId xmlns:a16="http://schemas.microsoft.com/office/drawing/2014/main" id="{E62DA364-59DE-4D20-A8FA-66730D95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08776" y="5403564"/>
              <a:ext cx="569563" cy="46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05" descr="tower">
              <a:extLst>
                <a:ext uri="{FF2B5EF4-FFF2-40B4-BE49-F238E27FC236}">
                  <a16:creationId xmlns:a16="http://schemas.microsoft.com/office/drawing/2014/main" id="{C45A9760-C62A-4441-9DF1-19EA47CA7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66812" y="5025919"/>
              <a:ext cx="496320" cy="445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6F9FDE-AC89-4DDA-85AC-92F510C27406}"/>
                </a:ext>
              </a:extLst>
            </p:cNvPr>
            <p:cNvSpPr txBox="1"/>
            <p:nvPr/>
          </p:nvSpPr>
          <p:spPr>
            <a:xfrm>
              <a:off x="1284338" y="5178578"/>
              <a:ext cx="620444" cy="33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E6C4F1-AFE0-4955-AAAD-BDB4566DEFDE}"/>
                </a:ext>
              </a:extLst>
            </p:cNvPr>
            <p:cNvSpPr txBox="1"/>
            <p:nvPr/>
          </p:nvSpPr>
          <p:spPr>
            <a:xfrm>
              <a:off x="3245940" y="5095787"/>
              <a:ext cx="904025" cy="33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N2/N3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D82E5A-453A-4D76-8BE2-6D3911C440DA}"/>
                </a:ext>
              </a:extLst>
            </p:cNvPr>
            <p:cNvSpPr txBox="1"/>
            <p:nvPr/>
          </p:nvSpPr>
          <p:spPr>
            <a:xfrm>
              <a:off x="4536154" y="4478351"/>
              <a:ext cx="599103" cy="33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36E896-9357-4ACC-93DA-8D59743F55E8}"/>
                </a:ext>
              </a:extLst>
            </p:cNvPr>
            <p:cNvSpPr txBox="1"/>
            <p:nvPr/>
          </p:nvSpPr>
          <p:spPr>
            <a:xfrm>
              <a:off x="3363197" y="3440026"/>
              <a:ext cx="59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N22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DEE35C-1D82-4B7A-81BD-4C7B14CFE31F}"/>
                </a:ext>
              </a:extLst>
            </p:cNvPr>
            <p:cNvSpPr txBox="1"/>
            <p:nvPr/>
          </p:nvSpPr>
          <p:spPr>
            <a:xfrm>
              <a:off x="6081960" y="3608665"/>
              <a:ext cx="67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N11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C971B5-D40A-4A54-967B-10A885FFE951}"/>
                </a:ext>
              </a:extLst>
            </p:cNvPr>
            <p:cNvSpPr txBox="1"/>
            <p:nvPr/>
          </p:nvSpPr>
          <p:spPr>
            <a:xfrm>
              <a:off x="5745528" y="2937942"/>
              <a:ext cx="947009" cy="33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N12/N8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5D78F9-7400-43A6-A450-E5393427275D}"/>
                </a:ext>
              </a:extLst>
            </p:cNvPr>
            <p:cNvSpPr txBox="1"/>
            <p:nvPr/>
          </p:nvSpPr>
          <p:spPr>
            <a:xfrm>
              <a:off x="7379464" y="2974277"/>
              <a:ext cx="67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N10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A1E573-94A3-4E17-96A8-6BDC02D3E3B7}"/>
                </a:ext>
              </a:extLst>
            </p:cNvPr>
            <p:cNvSpPr txBox="1"/>
            <p:nvPr/>
          </p:nvSpPr>
          <p:spPr>
            <a:xfrm>
              <a:off x="7577707" y="4472106"/>
              <a:ext cx="67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5047D-A02F-4CA0-B7A1-F6A0535D260D}"/>
                </a:ext>
              </a:extLst>
            </p:cNvPr>
            <p:cNvSpPr txBox="1"/>
            <p:nvPr/>
          </p:nvSpPr>
          <p:spPr>
            <a:xfrm>
              <a:off x="8258257" y="5146885"/>
              <a:ext cx="67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2946DB-2269-465C-A846-F76E75C500AF}"/>
                </a:ext>
              </a:extLst>
            </p:cNvPr>
            <p:cNvSpPr txBox="1"/>
            <p:nvPr/>
          </p:nvSpPr>
          <p:spPr>
            <a:xfrm>
              <a:off x="5764651" y="5117105"/>
              <a:ext cx="67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N3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A860C4-8235-49B1-B668-A8B449AA5063}"/>
              </a:ext>
            </a:extLst>
          </p:cNvPr>
          <p:cNvGrpSpPr/>
          <p:nvPr/>
        </p:nvGrpSpPr>
        <p:grpSpPr>
          <a:xfrm>
            <a:off x="7169907" y="1410686"/>
            <a:ext cx="4862447" cy="2695269"/>
            <a:chOff x="7169907" y="1410686"/>
            <a:chExt cx="4862447" cy="2695269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B22696FB-AC1A-46A2-AD1D-6F421244F088}"/>
                </a:ext>
              </a:extLst>
            </p:cNvPr>
            <p:cNvSpPr/>
            <p:nvPr/>
          </p:nvSpPr>
          <p:spPr>
            <a:xfrm>
              <a:off x="7169907" y="1410686"/>
              <a:ext cx="4862447" cy="2695269"/>
            </a:xfrm>
            <a:prstGeom prst="wedgeRoundRectCallout">
              <a:avLst>
                <a:gd name="adj1" fmla="val -108651"/>
                <a:gd name="adj2" fmla="val 57120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72FA3B2-1989-47C6-8C30-028A565C2AF8}"/>
                </a:ext>
              </a:extLst>
            </p:cNvPr>
            <p:cNvSpPr/>
            <p:nvPr/>
          </p:nvSpPr>
          <p:spPr>
            <a:xfrm>
              <a:off x="7806501" y="2752769"/>
              <a:ext cx="690941" cy="2468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AMF TA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129DECC-7EFF-42AB-9498-C8899596D972}"/>
                </a:ext>
              </a:extLst>
            </p:cNvPr>
            <p:cNvSpPr/>
            <p:nvPr/>
          </p:nvSpPr>
          <p:spPr>
            <a:xfrm>
              <a:off x="7692074" y="2911075"/>
              <a:ext cx="746946" cy="2749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AMF TA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C5331A-BB3C-4494-895B-7BD737B1CD38}"/>
                </a:ext>
              </a:extLst>
            </p:cNvPr>
            <p:cNvSpPr/>
            <p:nvPr/>
          </p:nvSpPr>
          <p:spPr>
            <a:xfrm>
              <a:off x="7816584" y="3353978"/>
              <a:ext cx="690941" cy="261318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AMF Call Control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C39FE-936B-46E2-9B5F-A28EEAD3BCE4}"/>
                </a:ext>
              </a:extLst>
            </p:cNvPr>
            <p:cNvSpPr/>
            <p:nvPr/>
          </p:nvSpPr>
          <p:spPr>
            <a:xfrm>
              <a:off x="7693605" y="3471880"/>
              <a:ext cx="690941" cy="261318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AMF Call Control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E3A2D9C-AE69-4273-873C-7F0B163295E5}"/>
                </a:ext>
              </a:extLst>
            </p:cNvPr>
            <p:cNvSpPr/>
            <p:nvPr/>
          </p:nvSpPr>
          <p:spPr>
            <a:xfrm>
              <a:off x="10964093" y="2003073"/>
              <a:ext cx="729661" cy="242877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AMF  Monitor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720A195-E634-4FA3-99F1-DA0B97E18B66}"/>
                </a:ext>
              </a:extLst>
            </p:cNvPr>
            <p:cNvSpPr/>
            <p:nvPr/>
          </p:nvSpPr>
          <p:spPr>
            <a:xfrm>
              <a:off x="8910190" y="3361209"/>
              <a:ext cx="690941" cy="2468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N2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C9914B2-AD22-4DC2-BB2F-1E299A756562}"/>
                </a:ext>
              </a:extLst>
            </p:cNvPr>
            <p:cNvSpPr/>
            <p:nvPr/>
          </p:nvSpPr>
          <p:spPr>
            <a:xfrm>
              <a:off x="8795763" y="3496727"/>
              <a:ext cx="690941" cy="242878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N2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98A29E6-9421-434F-BA6F-14AD306078CB}"/>
                </a:ext>
              </a:extLst>
            </p:cNvPr>
            <p:cNvSpPr/>
            <p:nvPr/>
          </p:nvSpPr>
          <p:spPr>
            <a:xfrm>
              <a:off x="8910193" y="2777549"/>
              <a:ext cx="690942" cy="2468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NRF-A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633AACE-AE38-40C6-9367-4E5F156BF8AC}"/>
                </a:ext>
              </a:extLst>
            </p:cNvPr>
            <p:cNvSpPr/>
            <p:nvPr/>
          </p:nvSpPr>
          <p:spPr>
            <a:xfrm>
              <a:off x="8774450" y="2899176"/>
              <a:ext cx="690942" cy="242877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NRF-A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0F6C48D-5DF2-491F-82F0-B68AFB02731F}"/>
                </a:ext>
              </a:extLst>
            </p:cNvPr>
            <p:cNvSpPr/>
            <p:nvPr/>
          </p:nvSpPr>
          <p:spPr>
            <a:xfrm>
              <a:off x="7788952" y="1636878"/>
              <a:ext cx="703579" cy="248547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rgbClr val="000000"/>
                  </a:solidFill>
                </a:rPr>
                <a:t>Subscr</a:t>
              </a:r>
              <a:r>
                <a:rPr lang="en-US" sz="800" b="1" dirty="0">
                  <a:solidFill>
                    <a:srgbClr val="000000"/>
                  </a:solidFill>
                </a:rPr>
                <a:t> Analyzer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3431228-E589-4C4F-AA4E-E3AD8D879B93}"/>
                </a:ext>
              </a:extLst>
            </p:cNvPr>
            <p:cNvSpPr/>
            <p:nvPr/>
          </p:nvSpPr>
          <p:spPr>
            <a:xfrm>
              <a:off x="7698297" y="1746799"/>
              <a:ext cx="703579" cy="248547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rgbClr val="000000"/>
                  </a:solidFill>
                </a:rPr>
                <a:t>Subscr</a:t>
              </a:r>
              <a:r>
                <a:rPr lang="en-US" sz="800" b="1" dirty="0">
                  <a:solidFill>
                    <a:srgbClr val="000000"/>
                  </a:solidFill>
                </a:rPr>
                <a:t> Analyzer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1FBB269-7804-48C4-88DE-B18C64FE8401}"/>
                </a:ext>
              </a:extLst>
            </p:cNvPr>
            <p:cNvSpPr/>
            <p:nvPr/>
          </p:nvSpPr>
          <p:spPr>
            <a:xfrm>
              <a:off x="8941037" y="2209458"/>
              <a:ext cx="676296" cy="208366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GTP-C Agent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F8FAB63-17F4-4A20-BA0A-D67CC38ECEA9}"/>
                </a:ext>
              </a:extLst>
            </p:cNvPr>
            <p:cNvSpPr/>
            <p:nvPr/>
          </p:nvSpPr>
          <p:spPr>
            <a:xfrm>
              <a:off x="8835227" y="2334098"/>
              <a:ext cx="667840" cy="208366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GTP-C Agent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B67F335-33B3-47E9-96E5-AF29220DBF85}"/>
                </a:ext>
              </a:extLst>
            </p:cNvPr>
            <p:cNvSpPr/>
            <p:nvPr/>
          </p:nvSpPr>
          <p:spPr>
            <a:xfrm>
              <a:off x="8929224" y="1640327"/>
              <a:ext cx="671911" cy="225838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Durable Timer </a:t>
              </a:r>
              <a:r>
                <a:rPr lang="en-US" sz="800" b="1" dirty="0" err="1">
                  <a:solidFill>
                    <a:srgbClr val="000000"/>
                  </a:solidFill>
                </a:rPr>
                <a:t>Mgr</a:t>
              </a: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84249F0-D92B-442A-8322-F85B6CCDDC2A}"/>
                </a:ext>
              </a:extLst>
            </p:cNvPr>
            <p:cNvSpPr/>
            <p:nvPr/>
          </p:nvSpPr>
          <p:spPr>
            <a:xfrm>
              <a:off x="8818981" y="1746867"/>
              <a:ext cx="676296" cy="225838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Durable Timer </a:t>
              </a:r>
              <a:r>
                <a:rPr lang="en-US" sz="800" b="1" dirty="0" err="1">
                  <a:solidFill>
                    <a:srgbClr val="000000"/>
                  </a:solidFill>
                </a:rPr>
                <a:t>Mgr</a:t>
              </a: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4BB1BEE-B1A2-4193-974E-A657E46DA123}"/>
                </a:ext>
              </a:extLst>
            </p:cNvPr>
            <p:cNvSpPr/>
            <p:nvPr/>
          </p:nvSpPr>
          <p:spPr>
            <a:xfrm>
              <a:off x="10962395" y="2355055"/>
              <a:ext cx="735778" cy="257039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LI </a:t>
              </a:r>
              <a:r>
                <a:rPr lang="en-US" sz="800" b="1" dirty="0" err="1">
                  <a:solidFill>
                    <a:srgbClr val="000000"/>
                  </a:solidFill>
                </a:rPr>
                <a:t>Cient</a:t>
              </a: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41DD4EC-F788-4DB7-9386-E2C94A282F85}"/>
                </a:ext>
              </a:extLst>
            </p:cNvPr>
            <p:cNvSpPr/>
            <p:nvPr/>
          </p:nvSpPr>
          <p:spPr>
            <a:xfrm>
              <a:off x="10933310" y="1642397"/>
              <a:ext cx="771188" cy="257039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 Istio-Config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CD51F26-0B94-4791-B9AB-0E015E953A6A}"/>
                </a:ext>
              </a:extLst>
            </p:cNvPr>
            <p:cNvSpPr/>
            <p:nvPr/>
          </p:nvSpPr>
          <p:spPr>
            <a:xfrm>
              <a:off x="10029683" y="2752769"/>
              <a:ext cx="620363" cy="245079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Ingress</a:t>
              </a:r>
            </a:p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API-GW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17B42F-B0E3-415C-AD71-1E61B647D631}"/>
                </a:ext>
              </a:extLst>
            </p:cNvPr>
            <p:cNvSpPr/>
            <p:nvPr/>
          </p:nvSpPr>
          <p:spPr>
            <a:xfrm>
              <a:off x="9919440" y="2859309"/>
              <a:ext cx="624412" cy="245079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Ingress</a:t>
              </a:r>
            </a:p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API-GW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0EB05B4-B7FC-4F7D-9A67-35347E092A71}"/>
                </a:ext>
              </a:extLst>
            </p:cNvPr>
            <p:cNvSpPr/>
            <p:nvPr/>
          </p:nvSpPr>
          <p:spPr>
            <a:xfrm>
              <a:off x="10032097" y="2197322"/>
              <a:ext cx="624268" cy="277726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Egress</a:t>
              </a:r>
            </a:p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API-GW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F7B3624-78E5-47C7-B123-D1D7F0F8194F}"/>
                </a:ext>
              </a:extLst>
            </p:cNvPr>
            <p:cNvSpPr/>
            <p:nvPr/>
          </p:nvSpPr>
          <p:spPr>
            <a:xfrm>
              <a:off x="9921853" y="2303862"/>
              <a:ext cx="628342" cy="277726"/>
            </a:xfrm>
            <a:prstGeom prst="rect">
              <a:avLst/>
            </a:prstGeom>
            <a:solidFill>
              <a:srgbClr val="3AD93A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Egress</a:t>
              </a:r>
            </a:p>
            <a:p>
              <a:pPr algn="ctr"/>
              <a:r>
                <a:rPr lang="en-US" sz="800" b="1" dirty="0">
                  <a:solidFill>
                    <a:srgbClr val="000000"/>
                  </a:solidFill>
                </a:rPr>
                <a:t>API-GW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27E3B-C3D0-4361-92E3-2062BB2D6487}"/>
                </a:ext>
              </a:extLst>
            </p:cNvPr>
            <p:cNvSpPr/>
            <p:nvPr/>
          </p:nvSpPr>
          <p:spPr>
            <a:xfrm>
              <a:off x="9959105" y="3353978"/>
              <a:ext cx="690941" cy="2468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DNS Agent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6288F3-2AD0-436D-B9B9-C0ECA8A06A00}"/>
                </a:ext>
              </a:extLst>
            </p:cNvPr>
            <p:cNvSpPr/>
            <p:nvPr/>
          </p:nvSpPr>
          <p:spPr>
            <a:xfrm>
              <a:off x="9854830" y="3495912"/>
              <a:ext cx="690941" cy="242878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DNS Agent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864350F-7DF3-4CB3-88F6-446856123E9F}"/>
                </a:ext>
              </a:extLst>
            </p:cNvPr>
            <p:cNvSpPr/>
            <p:nvPr/>
          </p:nvSpPr>
          <p:spPr>
            <a:xfrm>
              <a:off x="10975044" y="3119072"/>
              <a:ext cx="723129" cy="233613"/>
            </a:xfrm>
            <a:prstGeom prst="rect">
              <a:avLst/>
            </a:prstGeom>
            <a:solidFill>
              <a:srgbClr val="3FC33F"/>
            </a:solidFill>
            <a:ln w="9525" cap="flat" cmpd="sng" algn="ctr">
              <a:solidFill>
                <a:srgbClr val="56565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rgbClr val="00296D">
                  <a:lumMod val="40000"/>
                  <a:lumOff val="60000"/>
                </a:srgb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103C1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SCTP-LB Agent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5BB4838-FB6A-4C1B-B667-BA4E496811F7}"/>
                </a:ext>
              </a:extLst>
            </p:cNvPr>
            <p:cNvSpPr/>
            <p:nvPr/>
          </p:nvSpPr>
          <p:spPr>
            <a:xfrm>
              <a:off x="10960844" y="2726720"/>
              <a:ext cx="729661" cy="277726"/>
            </a:xfrm>
            <a:prstGeom prst="rect">
              <a:avLst/>
            </a:prstGeom>
            <a:solidFill>
              <a:srgbClr val="3FC33F"/>
            </a:solidFill>
            <a:ln w="9525" cap="flat" cmpd="sng" algn="ctr">
              <a:solidFill>
                <a:srgbClr val="56565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rgbClr val="00296D">
                  <a:lumMod val="40000"/>
                  <a:lumOff val="60000"/>
                </a:srgb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81E0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Config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81E0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81E0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Mgr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81E0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9BCD2C8-51C0-4B0E-BB60-3DD9D2D78A6B}"/>
                </a:ext>
              </a:extLst>
            </p:cNvPr>
            <p:cNvSpPr/>
            <p:nvPr/>
          </p:nvSpPr>
          <p:spPr>
            <a:xfrm>
              <a:off x="10968720" y="3502157"/>
              <a:ext cx="735778" cy="244769"/>
            </a:xfrm>
            <a:prstGeom prst="rect">
              <a:avLst/>
            </a:prstGeom>
            <a:solidFill>
              <a:srgbClr val="3FC33F"/>
            </a:solidFill>
            <a:ln w="9525" cap="flat" cmpd="sng" algn="ctr">
              <a:solidFill>
                <a:srgbClr val="56565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rgbClr val="00296D">
                  <a:lumMod val="40000"/>
                  <a:lumOff val="60000"/>
                </a:srgb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File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Server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8685F77-E356-4BA9-A944-8D80B67D614E}"/>
                </a:ext>
              </a:extLst>
            </p:cNvPr>
            <p:cNvSpPr/>
            <p:nvPr/>
          </p:nvSpPr>
          <p:spPr>
            <a:xfrm>
              <a:off x="7808978" y="2157573"/>
              <a:ext cx="674762" cy="300695"/>
            </a:xfrm>
            <a:prstGeom prst="rect">
              <a:avLst/>
            </a:prstGeom>
            <a:solidFill>
              <a:srgbClr val="3FC33F"/>
            </a:solidFill>
            <a:ln w="9525" cap="flat" cmpd="sng" algn="ctr">
              <a:solidFill>
                <a:srgbClr val="56565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rgbClr val="00296D">
                  <a:lumMod val="40000"/>
                  <a:lumOff val="60000"/>
                </a:srgb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Cient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A5F79528-C0E7-40D6-BFB7-5B2919532051}"/>
                </a:ext>
              </a:extLst>
            </p:cNvPr>
            <p:cNvSpPr/>
            <p:nvPr/>
          </p:nvSpPr>
          <p:spPr>
            <a:xfrm>
              <a:off x="7692782" y="2265489"/>
              <a:ext cx="674762" cy="300695"/>
            </a:xfrm>
            <a:prstGeom prst="rect">
              <a:avLst/>
            </a:prstGeom>
            <a:solidFill>
              <a:srgbClr val="3FC33F"/>
            </a:solidFill>
            <a:ln w="9525" cap="flat" cmpd="sng" algn="ctr">
              <a:solidFill>
                <a:srgbClr val="56565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rgbClr val="00296D">
                  <a:lumMod val="40000"/>
                  <a:lumOff val="60000"/>
                </a:srgb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Trace Decoder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160284-0AA3-4155-A10D-104CF951FE26}"/>
                </a:ext>
              </a:extLst>
            </p:cNvPr>
            <p:cNvSpPr/>
            <p:nvPr/>
          </p:nvSpPr>
          <p:spPr>
            <a:xfrm>
              <a:off x="9987791" y="1638569"/>
              <a:ext cx="690942" cy="246856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PWS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9D18E2-2002-4639-9310-6A92CB79E8E8}"/>
                </a:ext>
              </a:extLst>
            </p:cNvPr>
            <p:cNvSpPr/>
            <p:nvPr/>
          </p:nvSpPr>
          <p:spPr>
            <a:xfrm>
              <a:off x="9852048" y="1760196"/>
              <a:ext cx="690942" cy="242877"/>
            </a:xfrm>
            <a:prstGeom prst="rect">
              <a:avLst/>
            </a:prstGeom>
            <a:solidFill>
              <a:srgbClr val="33CC33"/>
            </a:solidFill>
            <a:scene3d>
              <a:camera prst="orthographicFront"/>
              <a:lightRig rig="threePt" dir="t"/>
            </a:scene3d>
            <a:sp3d extrusionH="387350">
              <a:bevelT w="101600" h="139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6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391195" y="1192175"/>
            <a:ext cx="10515600" cy="427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Network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Observability Requirements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CNCF Observability Stack In 5G World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CNCF Observability Stack for Metric Collection and 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CNCF Observability Stack for Logging and 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CNCF Observability Stack for Tracing and Demo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Network Overview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391195" y="1192176"/>
            <a:ext cx="10515600" cy="290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Based Architecture as defined by 3GPP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Elements in 5G Network is called as Network Functions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 in multiple Kubernetes environment across multiple geographic locations</a:t>
            </a:r>
          </a:p>
        </p:txBody>
      </p:sp>
    </p:spTree>
    <p:extLst>
      <p:ext uri="{BB962C8B-B14F-4D97-AF65-F5344CB8AC3E}">
        <p14:creationId xmlns:p14="http://schemas.microsoft.com/office/powerpoint/2010/main" val="30896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Observability Requirements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A54E3F81-7BE5-491A-98D6-52E7D81D378C}"/>
              </a:ext>
            </a:extLst>
          </p:cNvPr>
          <p:cNvSpPr/>
          <p:nvPr/>
        </p:nvSpPr>
        <p:spPr>
          <a:xfrm rot="16200000">
            <a:off x="3964593" y="3246889"/>
            <a:ext cx="332053" cy="1758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2670D231-849D-4A6E-91CF-A75EE299E25E}"/>
              </a:ext>
            </a:extLst>
          </p:cNvPr>
          <p:cNvSpPr/>
          <p:nvPr/>
        </p:nvSpPr>
        <p:spPr>
          <a:xfrm>
            <a:off x="8035992" y="1225371"/>
            <a:ext cx="3966896" cy="25830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3CF6BE1-622C-4644-B752-F4E1DBBC160D}"/>
              </a:ext>
            </a:extLst>
          </p:cNvPr>
          <p:cNvSpPr txBox="1"/>
          <p:nvPr/>
        </p:nvSpPr>
        <p:spPr>
          <a:xfrm>
            <a:off x="8179266" y="1472665"/>
            <a:ext cx="374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Monitor performance of multiple NFs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D6257A5-C7B7-498A-874B-4ABCC6F3A48B}"/>
              </a:ext>
            </a:extLst>
          </p:cNvPr>
          <p:cNvSpPr txBox="1"/>
          <p:nvPr/>
        </p:nvSpPr>
        <p:spPr>
          <a:xfrm>
            <a:off x="8161081" y="204867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Early detection of problem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E305692-7C43-4D02-9B4E-71C9C24592CF}"/>
              </a:ext>
            </a:extLst>
          </p:cNvPr>
          <p:cNvSpPr txBox="1"/>
          <p:nvPr/>
        </p:nvSpPr>
        <p:spPr>
          <a:xfrm>
            <a:off x="8171714" y="2405687"/>
            <a:ext cx="374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Faster troubleshooting of issues with all data available in single centralized dashboard.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9BB53BC-B75D-4CBB-B270-FB7779D6B763}"/>
              </a:ext>
            </a:extLst>
          </p:cNvPr>
          <p:cNvGrpSpPr/>
          <p:nvPr/>
        </p:nvGrpSpPr>
        <p:grpSpPr>
          <a:xfrm>
            <a:off x="806788" y="2085312"/>
            <a:ext cx="7927003" cy="4138579"/>
            <a:chOff x="806788" y="2085312"/>
            <a:chExt cx="7927003" cy="413857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DDE9039-7AB6-471B-98FE-B3F195FE35B8}"/>
                </a:ext>
              </a:extLst>
            </p:cNvPr>
            <p:cNvGrpSpPr/>
            <p:nvPr/>
          </p:nvGrpSpPr>
          <p:grpSpPr>
            <a:xfrm>
              <a:off x="806788" y="2085312"/>
              <a:ext cx="7927003" cy="4138579"/>
              <a:chOff x="806788" y="2085312"/>
              <a:chExt cx="7927003" cy="413857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D2F228B3-CF71-41A4-976B-AC561C91E716}"/>
                  </a:ext>
                </a:extLst>
              </p:cNvPr>
              <p:cNvGrpSpPr/>
              <p:nvPr/>
            </p:nvGrpSpPr>
            <p:grpSpPr>
              <a:xfrm>
                <a:off x="806788" y="2085312"/>
                <a:ext cx="7927003" cy="4138579"/>
                <a:chOff x="806788" y="2085312"/>
                <a:chExt cx="7927003" cy="4138579"/>
              </a:xfrm>
            </p:grpSpPr>
            <p:sp>
              <p:nvSpPr>
                <p:cNvPr id="17" name="Cloud 16">
                  <a:extLst>
                    <a:ext uri="{FF2B5EF4-FFF2-40B4-BE49-F238E27FC236}">
                      <a16:creationId xmlns:a16="http://schemas.microsoft.com/office/drawing/2014/main" id="{B4700406-09B2-4A22-B598-798ED17ABDFC}"/>
                    </a:ext>
                  </a:extLst>
                </p:cNvPr>
                <p:cNvSpPr/>
                <p:nvPr/>
              </p:nvSpPr>
              <p:spPr>
                <a:xfrm>
                  <a:off x="3718229" y="2085312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A47BF8B-6D39-42C6-8B72-15EF7783F4B3}"/>
                    </a:ext>
                  </a:extLst>
                </p:cNvPr>
                <p:cNvSpPr/>
                <p:nvPr/>
              </p:nvSpPr>
              <p:spPr>
                <a:xfrm>
                  <a:off x="4073433" y="2363809"/>
                  <a:ext cx="506509" cy="299538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NRF</a:t>
                  </a:r>
                </a:p>
              </p:txBody>
            </p:sp>
            <p:pic>
              <p:nvPicPr>
                <p:cNvPr id="21" name="Graphic 20" descr="Smart Phone">
                  <a:extLst>
                    <a:ext uri="{FF2B5EF4-FFF2-40B4-BE49-F238E27FC236}">
                      <a16:creationId xmlns:a16="http://schemas.microsoft.com/office/drawing/2014/main" id="{098E80B3-889D-4D4D-8394-FDA4F73CED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634" y="4979079"/>
                  <a:ext cx="315960" cy="284329"/>
                </a:xfrm>
                <a:prstGeom prst="rect">
                  <a:avLst/>
                </a:prstGeom>
              </p:spPr>
            </p:pic>
            <p:pic>
              <p:nvPicPr>
                <p:cNvPr id="23" name="Picture 22" descr="Icon&#10;&#10;Description automatically generated">
                  <a:extLst>
                    <a:ext uri="{FF2B5EF4-FFF2-40B4-BE49-F238E27FC236}">
                      <a16:creationId xmlns:a16="http://schemas.microsoft.com/office/drawing/2014/main" id="{D5C4E229-0028-4408-9EFA-1D43A21F2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925" y="5448421"/>
                  <a:ext cx="229790" cy="236326"/>
                </a:xfrm>
                <a:prstGeom prst="rect">
                  <a:avLst/>
                </a:prstGeom>
                <a:solidFill>
                  <a:srgbClr val="AE132A">
                    <a:alpha val="12000"/>
                  </a:srgbClr>
                </a:solidFill>
                <a:ln>
                  <a:noFill/>
                </a:ln>
              </p:spPr>
            </p:pic>
            <p:pic>
              <p:nvPicPr>
                <p:cNvPr id="25" name="Graphic 24" descr="Car">
                  <a:extLst>
                    <a:ext uri="{FF2B5EF4-FFF2-40B4-BE49-F238E27FC236}">
                      <a16:creationId xmlns:a16="http://schemas.microsoft.com/office/drawing/2014/main" id="{6F3723F0-B87B-48E7-A531-6B930154D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788" y="5842973"/>
                  <a:ext cx="423296" cy="380918"/>
                </a:xfrm>
                <a:prstGeom prst="rect">
                  <a:avLst/>
                </a:prstGeom>
              </p:spPr>
            </p:pic>
            <p:sp>
              <p:nvSpPr>
                <p:cNvPr id="27" name="Cloud 26">
                  <a:extLst>
                    <a:ext uri="{FF2B5EF4-FFF2-40B4-BE49-F238E27FC236}">
                      <a16:creationId xmlns:a16="http://schemas.microsoft.com/office/drawing/2014/main" id="{04BE414A-5113-44A2-BED4-40B07824A7AE}"/>
                    </a:ext>
                  </a:extLst>
                </p:cNvPr>
                <p:cNvSpPr/>
                <p:nvPr/>
              </p:nvSpPr>
              <p:spPr>
                <a:xfrm>
                  <a:off x="1359376" y="3421305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4A8A461-F8A4-4177-9A79-99FA92DAD45D}"/>
                    </a:ext>
                  </a:extLst>
                </p:cNvPr>
                <p:cNvSpPr/>
                <p:nvPr/>
              </p:nvSpPr>
              <p:spPr>
                <a:xfrm>
                  <a:off x="1698683" y="3699802"/>
                  <a:ext cx="506509" cy="299538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50" b="1" dirty="0">
                      <a:solidFill>
                        <a:prstClr val="black"/>
                      </a:solidFill>
                      <a:latin typeface="Calibri"/>
                    </a:rPr>
                    <a:t>NSSF</a:t>
                  </a:r>
                  <a:endPara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Cloud 30">
                  <a:extLst>
                    <a:ext uri="{FF2B5EF4-FFF2-40B4-BE49-F238E27FC236}">
                      <a16:creationId xmlns:a16="http://schemas.microsoft.com/office/drawing/2014/main" id="{071861FF-D760-42AF-9AFE-DEB1A6C705EA}"/>
                    </a:ext>
                  </a:extLst>
                </p:cNvPr>
                <p:cNvSpPr/>
                <p:nvPr/>
              </p:nvSpPr>
              <p:spPr>
                <a:xfrm>
                  <a:off x="3697025" y="3529943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BD1207-CF00-42F3-87E9-AAD1FB796282}"/>
                    </a:ext>
                  </a:extLst>
                </p:cNvPr>
                <p:cNvSpPr/>
                <p:nvPr/>
              </p:nvSpPr>
              <p:spPr>
                <a:xfrm>
                  <a:off x="4036333" y="3808440"/>
                  <a:ext cx="506509" cy="299538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50" b="1" dirty="0">
                      <a:solidFill>
                        <a:prstClr val="black"/>
                      </a:solidFill>
                      <a:latin typeface="Calibri"/>
                    </a:rPr>
                    <a:t>AMF</a:t>
                  </a:r>
                  <a:endPara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Cloud 36">
                  <a:extLst>
                    <a:ext uri="{FF2B5EF4-FFF2-40B4-BE49-F238E27FC236}">
                      <a16:creationId xmlns:a16="http://schemas.microsoft.com/office/drawing/2014/main" id="{511D0DF2-9960-4584-A27A-11C0BAC0D93F}"/>
                    </a:ext>
                  </a:extLst>
                </p:cNvPr>
                <p:cNvSpPr/>
                <p:nvPr/>
              </p:nvSpPr>
              <p:spPr>
                <a:xfrm>
                  <a:off x="5784433" y="5002470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52C35CF-DA3A-4660-B66D-3737AA84B92C}"/>
                    </a:ext>
                  </a:extLst>
                </p:cNvPr>
                <p:cNvSpPr/>
                <p:nvPr/>
              </p:nvSpPr>
              <p:spPr>
                <a:xfrm>
                  <a:off x="6113991" y="5251989"/>
                  <a:ext cx="506509" cy="299538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50" b="1" dirty="0">
                      <a:solidFill>
                        <a:prstClr val="black"/>
                      </a:solidFill>
                      <a:latin typeface="Calibri"/>
                    </a:rPr>
                    <a:t>UPF</a:t>
                  </a:r>
                  <a:endPara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D49A561C-FE95-4080-AA95-D59F43862DC2}"/>
                    </a:ext>
                  </a:extLst>
                </p:cNvPr>
                <p:cNvSpPr/>
                <p:nvPr/>
              </p:nvSpPr>
              <p:spPr>
                <a:xfrm>
                  <a:off x="5968559" y="3529943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2031C5-6B03-4AA9-9AAA-FF661A2378DE}"/>
                    </a:ext>
                  </a:extLst>
                </p:cNvPr>
                <p:cNvSpPr/>
                <p:nvPr/>
              </p:nvSpPr>
              <p:spPr>
                <a:xfrm>
                  <a:off x="6307867" y="3808440"/>
                  <a:ext cx="506509" cy="299538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SMF</a:t>
                  </a:r>
                </a:p>
              </p:txBody>
            </p:sp>
            <p:sp>
              <p:nvSpPr>
                <p:cNvPr id="45" name="Cloud 44">
                  <a:extLst>
                    <a:ext uri="{FF2B5EF4-FFF2-40B4-BE49-F238E27FC236}">
                      <a16:creationId xmlns:a16="http://schemas.microsoft.com/office/drawing/2014/main" id="{60D1F39E-8BA4-4BB3-BEBB-FA7FA7F08FEA}"/>
                    </a:ext>
                  </a:extLst>
                </p:cNvPr>
                <p:cNvSpPr/>
                <p:nvPr/>
              </p:nvSpPr>
              <p:spPr>
                <a:xfrm>
                  <a:off x="5556539" y="2143470"/>
                  <a:ext cx="1177643" cy="943252"/>
                </a:xfrm>
                <a:prstGeom prst="clou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6BD965C-7BFD-42F0-B280-FD6929C0611E}"/>
                    </a:ext>
                  </a:extLst>
                </p:cNvPr>
                <p:cNvSpPr/>
                <p:nvPr/>
              </p:nvSpPr>
              <p:spPr>
                <a:xfrm>
                  <a:off x="5908090" y="2419063"/>
                  <a:ext cx="595162" cy="295726"/>
                </a:xfrm>
                <a:prstGeom prst="rect">
                  <a:avLst/>
                </a:prstGeom>
                <a:solidFill>
                  <a:srgbClr val="00B050"/>
                </a:solidFill>
                <a:scene3d>
                  <a:camera prst="orthographicFront"/>
                  <a:lightRig rig="threePt" dir="t"/>
                </a:scene3d>
                <a:sp3d extrusionH="387350">
                  <a:bevelT w="101600" h="139700"/>
                  <a:extrusionClr>
                    <a:schemeClr val="accent2">
                      <a:lumMod val="40000"/>
                      <a:lumOff val="60000"/>
                    </a:schemeClr>
                  </a:extrusion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50" b="1" dirty="0">
                      <a:solidFill>
                        <a:prstClr val="black"/>
                      </a:solidFill>
                      <a:latin typeface="Calibri"/>
                    </a:rPr>
                    <a:t>AUSF/UDM</a:t>
                  </a:r>
                  <a:endPara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64">
                  <a:extLst>
                    <a:ext uri="{FF2B5EF4-FFF2-40B4-BE49-F238E27FC236}">
                      <a16:creationId xmlns:a16="http://schemas.microsoft.com/office/drawing/2014/main" id="{A7098448-9D7B-4AAB-B613-26CE04881E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77345" y="5339743"/>
                  <a:ext cx="1180087" cy="453684"/>
                </a:xfrm>
                <a:custGeom>
                  <a:avLst/>
                  <a:gdLst>
                    <a:gd name="T0" fmla="*/ 974 w 1949"/>
                    <a:gd name="T1" fmla="*/ 51 h 778"/>
                    <a:gd name="T2" fmla="*/ 1263 w 1949"/>
                    <a:gd name="T3" fmla="*/ 199 h 778"/>
                    <a:gd name="T4" fmla="*/ 1456 w 1949"/>
                    <a:gd name="T5" fmla="*/ 114 h 778"/>
                    <a:gd name="T6" fmla="*/ 1681 w 1949"/>
                    <a:gd name="T7" fmla="*/ 257 h 778"/>
                    <a:gd name="T8" fmla="*/ 1734 w 1949"/>
                    <a:gd name="T9" fmla="*/ 287 h 778"/>
                    <a:gd name="T10" fmla="*/ 1903 w 1949"/>
                    <a:gd name="T11" fmla="*/ 389 h 778"/>
                    <a:gd name="T12" fmla="*/ 1734 w 1949"/>
                    <a:gd name="T13" fmla="*/ 491 h 778"/>
                    <a:gd name="T14" fmla="*/ 1681 w 1949"/>
                    <a:gd name="T15" fmla="*/ 520 h 778"/>
                    <a:gd name="T16" fmla="*/ 1456 w 1949"/>
                    <a:gd name="T17" fmla="*/ 664 h 778"/>
                    <a:gd name="T18" fmla="*/ 1263 w 1949"/>
                    <a:gd name="T19" fmla="*/ 579 h 778"/>
                    <a:gd name="T20" fmla="*/ 974 w 1949"/>
                    <a:gd name="T21" fmla="*/ 726 h 778"/>
                    <a:gd name="T22" fmla="*/ 685 w 1949"/>
                    <a:gd name="T23" fmla="*/ 579 h 778"/>
                    <a:gd name="T24" fmla="*/ 492 w 1949"/>
                    <a:gd name="T25" fmla="*/ 664 h 778"/>
                    <a:gd name="T26" fmla="*/ 267 w 1949"/>
                    <a:gd name="T27" fmla="*/ 520 h 778"/>
                    <a:gd name="T28" fmla="*/ 214 w 1949"/>
                    <a:gd name="T29" fmla="*/ 491 h 778"/>
                    <a:gd name="T30" fmla="*/ 46 w 1949"/>
                    <a:gd name="T31" fmla="*/ 389 h 778"/>
                    <a:gd name="T32" fmla="*/ 214 w 1949"/>
                    <a:gd name="T33" fmla="*/ 287 h 778"/>
                    <a:gd name="T34" fmla="*/ 267 w 1949"/>
                    <a:gd name="T35" fmla="*/ 257 h 778"/>
                    <a:gd name="T36" fmla="*/ 492 w 1949"/>
                    <a:gd name="T37" fmla="*/ 114 h 778"/>
                    <a:gd name="T38" fmla="*/ 685 w 1949"/>
                    <a:gd name="T39" fmla="*/ 199 h 778"/>
                    <a:gd name="T40" fmla="*/ 974 w 1949"/>
                    <a:gd name="T41" fmla="*/ 51 h 778"/>
                    <a:gd name="T42" fmla="*/ 974 w 1949"/>
                    <a:gd name="T43" fmla="*/ 0 h 778"/>
                    <a:gd name="T44" fmla="*/ 679 w 1949"/>
                    <a:gd name="T45" fmla="*/ 131 h 778"/>
                    <a:gd name="T46" fmla="*/ 326 w 1949"/>
                    <a:gd name="T47" fmla="*/ 114 h 778"/>
                    <a:gd name="T48" fmla="*/ 180 w 1949"/>
                    <a:gd name="T49" fmla="*/ 231 h 778"/>
                    <a:gd name="T50" fmla="*/ 180 w 1949"/>
                    <a:gd name="T51" fmla="*/ 546 h 778"/>
                    <a:gd name="T52" fmla="*/ 326 w 1949"/>
                    <a:gd name="T53" fmla="*/ 664 h 778"/>
                    <a:gd name="T54" fmla="*/ 679 w 1949"/>
                    <a:gd name="T55" fmla="*/ 647 h 778"/>
                    <a:gd name="T56" fmla="*/ 1269 w 1949"/>
                    <a:gd name="T57" fmla="*/ 647 h 778"/>
                    <a:gd name="T58" fmla="*/ 1623 w 1949"/>
                    <a:gd name="T59" fmla="*/ 664 h 778"/>
                    <a:gd name="T60" fmla="*/ 1769 w 1949"/>
                    <a:gd name="T61" fmla="*/ 547 h 778"/>
                    <a:gd name="T62" fmla="*/ 1769 w 1949"/>
                    <a:gd name="T63" fmla="*/ 232 h 778"/>
                    <a:gd name="T64" fmla="*/ 1623 w 1949"/>
                    <a:gd name="T65" fmla="*/ 114 h 778"/>
                    <a:gd name="T66" fmla="*/ 1269 w 1949"/>
                    <a:gd name="T67" fmla="*/ 131 h 778"/>
                    <a:gd name="T68" fmla="*/ 974 w 1949"/>
                    <a:gd name="T69" fmla="*/ 0 h 778"/>
                    <a:gd name="T70" fmla="*/ 974 w 1949"/>
                    <a:gd name="T71" fmla="*/ 0 h 7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49" h="778">
                      <a:moveTo>
                        <a:pt x="974" y="51"/>
                      </a:moveTo>
                      <a:lnTo>
                        <a:pt x="974" y="51"/>
                      </a:lnTo>
                      <a:cubicBezTo>
                        <a:pt x="1090" y="51"/>
                        <a:pt x="1166" y="85"/>
                        <a:pt x="1236" y="167"/>
                      </a:cubicBezTo>
                      <a:lnTo>
                        <a:pt x="1263" y="199"/>
                      </a:lnTo>
                      <a:lnTo>
                        <a:pt x="1296" y="172"/>
                      </a:lnTo>
                      <a:cubicBezTo>
                        <a:pt x="1342" y="134"/>
                        <a:pt x="1399" y="113"/>
                        <a:pt x="1456" y="114"/>
                      </a:cubicBezTo>
                      <a:cubicBezTo>
                        <a:pt x="1507" y="114"/>
                        <a:pt x="1556" y="129"/>
                        <a:pt x="1599" y="158"/>
                      </a:cubicBezTo>
                      <a:cubicBezTo>
                        <a:pt x="1645" y="188"/>
                        <a:pt x="1663" y="211"/>
                        <a:pt x="1681" y="257"/>
                      </a:cubicBezTo>
                      <a:lnTo>
                        <a:pt x="1696" y="298"/>
                      </a:lnTo>
                      <a:lnTo>
                        <a:pt x="1734" y="287"/>
                      </a:lnTo>
                      <a:cubicBezTo>
                        <a:pt x="1745" y="284"/>
                        <a:pt x="1757" y="282"/>
                        <a:pt x="1768" y="282"/>
                      </a:cubicBezTo>
                      <a:cubicBezTo>
                        <a:pt x="1836" y="282"/>
                        <a:pt x="1903" y="335"/>
                        <a:pt x="1903" y="389"/>
                      </a:cubicBezTo>
                      <a:cubicBezTo>
                        <a:pt x="1903" y="443"/>
                        <a:pt x="1836" y="495"/>
                        <a:pt x="1768" y="495"/>
                      </a:cubicBezTo>
                      <a:cubicBezTo>
                        <a:pt x="1757" y="495"/>
                        <a:pt x="1745" y="494"/>
                        <a:pt x="1734" y="491"/>
                      </a:cubicBezTo>
                      <a:lnTo>
                        <a:pt x="1696" y="480"/>
                      </a:lnTo>
                      <a:lnTo>
                        <a:pt x="1681" y="520"/>
                      </a:lnTo>
                      <a:cubicBezTo>
                        <a:pt x="1663" y="567"/>
                        <a:pt x="1644" y="590"/>
                        <a:pt x="1599" y="620"/>
                      </a:cubicBezTo>
                      <a:cubicBezTo>
                        <a:pt x="1556" y="649"/>
                        <a:pt x="1507" y="664"/>
                        <a:pt x="1456" y="664"/>
                      </a:cubicBezTo>
                      <a:cubicBezTo>
                        <a:pt x="1399" y="664"/>
                        <a:pt x="1343" y="644"/>
                        <a:pt x="1296" y="606"/>
                      </a:cubicBezTo>
                      <a:lnTo>
                        <a:pt x="1263" y="579"/>
                      </a:lnTo>
                      <a:lnTo>
                        <a:pt x="1236" y="611"/>
                      </a:lnTo>
                      <a:cubicBezTo>
                        <a:pt x="1166" y="693"/>
                        <a:pt x="1090" y="726"/>
                        <a:pt x="974" y="726"/>
                      </a:cubicBezTo>
                      <a:cubicBezTo>
                        <a:pt x="859" y="726"/>
                        <a:pt x="783" y="692"/>
                        <a:pt x="712" y="611"/>
                      </a:cubicBezTo>
                      <a:lnTo>
                        <a:pt x="685" y="579"/>
                      </a:lnTo>
                      <a:lnTo>
                        <a:pt x="653" y="605"/>
                      </a:lnTo>
                      <a:cubicBezTo>
                        <a:pt x="606" y="644"/>
                        <a:pt x="550" y="664"/>
                        <a:pt x="492" y="664"/>
                      </a:cubicBezTo>
                      <a:cubicBezTo>
                        <a:pt x="442" y="664"/>
                        <a:pt x="392" y="649"/>
                        <a:pt x="349" y="620"/>
                      </a:cubicBezTo>
                      <a:cubicBezTo>
                        <a:pt x="304" y="590"/>
                        <a:pt x="285" y="567"/>
                        <a:pt x="267" y="520"/>
                      </a:cubicBezTo>
                      <a:lnTo>
                        <a:pt x="252" y="480"/>
                      </a:lnTo>
                      <a:lnTo>
                        <a:pt x="214" y="491"/>
                      </a:lnTo>
                      <a:cubicBezTo>
                        <a:pt x="203" y="494"/>
                        <a:pt x="192" y="495"/>
                        <a:pt x="181" y="495"/>
                      </a:cubicBezTo>
                      <a:cubicBezTo>
                        <a:pt x="112" y="495"/>
                        <a:pt x="46" y="443"/>
                        <a:pt x="46" y="389"/>
                      </a:cubicBezTo>
                      <a:cubicBezTo>
                        <a:pt x="46" y="335"/>
                        <a:pt x="112" y="282"/>
                        <a:pt x="180" y="282"/>
                      </a:cubicBezTo>
                      <a:cubicBezTo>
                        <a:pt x="192" y="282"/>
                        <a:pt x="203" y="284"/>
                        <a:pt x="214" y="287"/>
                      </a:cubicBezTo>
                      <a:lnTo>
                        <a:pt x="252" y="298"/>
                      </a:lnTo>
                      <a:lnTo>
                        <a:pt x="267" y="257"/>
                      </a:lnTo>
                      <a:cubicBezTo>
                        <a:pt x="285" y="211"/>
                        <a:pt x="305" y="187"/>
                        <a:pt x="349" y="158"/>
                      </a:cubicBezTo>
                      <a:cubicBezTo>
                        <a:pt x="392" y="129"/>
                        <a:pt x="442" y="114"/>
                        <a:pt x="492" y="114"/>
                      </a:cubicBezTo>
                      <a:cubicBezTo>
                        <a:pt x="550" y="114"/>
                        <a:pt x="606" y="134"/>
                        <a:pt x="652" y="172"/>
                      </a:cubicBezTo>
                      <a:lnTo>
                        <a:pt x="685" y="199"/>
                      </a:lnTo>
                      <a:lnTo>
                        <a:pt x="713" y="167"/>
                      </a:lnTo>
                      <a:cubicBezTo>
                        <a:pt x="783" y="85"/>
                        <a:pt x="859" y="51"/>
                        <a:pt x="974" y="51"/>
                      </a:cubicBezTo>
                      <a:lnTo>
                        <a:pt x="974" y="51"/>
                      </a:lnTo>
                      <a:close/>
                      <a:moveTo>
                        <a:pt x="974" y="0"/>
                      </a:moveTo>
                      <a:lnTo>
                        <a:pt x="974" y="0"/>
                      </a:lnTo>
                      <a:cubicBezTo>
                        <a:pt x="846" y="0"/>
                        <a:pt x="758" y="39"/>
                        <a:pt x="679" y="131"/>
                      </a:cubicBezTo>
                      <a:cubicBezTo>
                        <a:pt x="625" y="87"/>
                        <a:pt x="559" y="63"/>
                        <a:pt x="492" y="63"/>
                      </a:cubicBezTo>
                      <a:cubicBezTo>
                        <a:pt x="434" y="63"/>
                        <a:pt x="376" y="81"/>
                        <a:pt x="326" y="114"/>
                      </a:cubicBezTo>
                      <a:cubicBezTo>
                        <a:pt x="273" y="149"/>
                        <a:pt x="247" y="181"/>
                        <a:pt x="225" y="238"/>
                      </a:cubicBezTo>
                      <a:cubicBezTo>
                        <a:pt x="211" y="233"/>
                        <a:pt x="196" y="231"/>
                        <a:pt x="180" y="231"/>
                      </a:cubicBezTo>
                      <a:cubicBezTo>
                        <a:pt x="89" y="231"/>
                        <a:pt x="0" y="303"/>
                        <a:pt x="0" y="389"/>
                      </a:cubicBezTo>
                      <a:cubicBezTo>
                        <a:pt x="0" y="474"/>
                        <a:pt x="89" y="546"/>
                        <a:pt x="180" y="546"/>
                      </a:cubicBezTo>
                      <a:cubicBezTo>
                        <a:pt x="196" y="546"/>
                        <a:pt x="211" y="544"/>
                        <a:pt x="225" y="540"/>
                      </a:cubicBezTo>
                      <a:cubicBezTo>
                        <a:pt x="247" y="597"/>
                        <a:pt x="273" y="629"/>
                        <a:pt x="326" y="664"/>
                      </a:cubicBezTo>
                      <a:cubicBezTo>
                        <a:pt x="376" y="697"/>
                        <a:pt x="434" y="715"/>
                        <a:pt x="492" y="715"/>
                      </a:cubicBezTo>
                      <a:cubicBezTo>
                        <a:pt x="559" y="715"/>
                        <a:pt x="625" y="691"/>
                        <a:pt x="679" y="647"/>
                      </a:cubicBezTo>
                      <a:cubicBezTo>
                        <a:pt x="758" y="739"/>
                        <a:pt x="847" y="778"/>
                        <a:pt x="974" y="778"/>
                      </a:cubicBezTo>
                      <a:cubicBezTo>
                        <a:pt x="1102" y="778"/>
                        <a:pt x="1190" y="738"/>
                        <a:pt x="1269" y="647"/>
                      </a:cubicBezTo>
                      <a:cubicBezTo>
                        <a:pt x="1324" y="691"/>
                        <a:pt x="1389" y="715"/>
                        <a:pt x="1456" y="715"/>
                      </a:cubicBezTo>
                      <a:cubicBezTo>
                        <a:pt x="1515" y="715"/>
                        <a:pt x="1572" y="697"/>
                        <a:pt x="1623" y="664"/>
                      </a:cubicBezTo>
                      <a:cubicBezTo>
                        <a:pt x="1676" y="629"/>
                        <a:pt x="1702" y="597"/>
                        <a:pt x="1723" y="541"/>
                      </a:cubicBezTo>
                      <a:cubicBezTo>
                        <a:pt x="1738" y="545"/>
                        <a:pt x="1754" y="547"/>
                        <a:pt x="1769" y="547"/>
                      </a:cubicBezTo>
                      <a:cubicBezTo>
                        <a:pt x="1860" y="547"/>
                        <a:pt x="1949" y="475"/>
                        <a:pt x="1949" y="389"/>
                      </a:cubicBezTo>
                      <a:cubicBezTo>
                        <a:pt x="1949" y="304"/>
                        <a:pt x="1860" y="232"/>
                        <a:pt x="1769" y="232"/>
                      </a:cubicBezTo>
                      <a:cubicBezTo>
                        <a:pt x="1754" y="231"/>
                        <a:pt x="1738" y="234"/>
                        <a:pt x="1723" y="238"/>
                      </a:cubicBezTo>
                      <a:cubicBezTo>
                        <a:pt x="1702" y="181"/>
                        <a:pt x="1676" y="150"/>
                        <a:pt x="1623" y="114"/>
                      </a:cubicBezTo>
                      <a:cubicBezTo>
                        <a:pt x="1572" y="81"/>
                        <a:pt x="1515" y="63"/>
                        <a:pt x="1456" y="63"/>
                      </a:cubicBezTo>
                      <a:cubicBezTo>
                        <a:pt x="1389" y="63"/>
                        <a:pt x="1324" y="87"/>
                        <a:pt x="1269" y="131"/>
                      </a:cubicBezTo>
                      <a:cubicBezTo>
                        <a:pt x="1190" y="39"/>
                        <a:pt x="1102" y="0"/>
                        <a:pt x="974" y="0"/>
                      </a:cubicBezTo>
                      <a:lnTo>
                        <a:pt x="974" y="0"/>
                      </a:lnTo>
                      <a:close/>
                      <a:moveTo>
                        <a:pt x="974" y="0"/>
                      </a:move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E6AB1DD-3C95-4A6F-96D0-7D7E43BFA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2958" y="5519547"/>
                  <a:ext cx="537553" cy="1605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rgbClr val="374249"/>
                      </a:solidFill>
                      <a:effectLst/>
                      <a:latin typeface="Helvetica Neue Bold"/>
                    </a:rPr>
                    <a:t>Network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CE5F969-7328-433B-8655-3BB7C765EB16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1156594" y="5121243"/>
                  <a:ext cx="987263" cy="45330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B87CFD9-CA08-4D0F-AB93-43272F49C4AD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1057715" y="5566585"/>
                  <a:ext cx="1086142" cy="7965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0944114-F555-4FEF-AA20-E4F70DCBC791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1230084" y="5641889"/>
                  <a:ext cx="731712" cy="39154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B358448-EAA2-45EE-977E-6C950F89CF79}"/>
                    </a:ext>
                  </a:extLst>
                </p:cNvPr>
                <p:cNvCxnSpPr>
                  <a:cxnSpLocks/>
                  <a:stCxn id="49" idx="2"/>
                  <a:endCxn id="31" idx="1"/>
                </p:cNvCxnSpPr>
                <p:nvPr/>
              </p:nvCxnSpPr>
              <p:spPr>
                <a:xfrm flipV="1">
                  <a:off x="4058929" y="4472190"/>
                  <a:ext cx="226918" cy="93403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EF1BA70-0EEE-4688-A182-5569F961BBD4}"/>
                    </a:ext>
                  </a:extLst>
                </p:cNvPr>
                <p:cNvCxnSpPr>
                  <a:cxnSpLocks/>
                  <a:stCxn id="45" idx="2"/>
                </p:cNvCxnSpPr>
                <p:nvPr/>
              </p:nvCxnSpPr>
              <p:spPr>
                <a:xfrm flipH="1">
                  <a:off x="4734470" y="2615095"/>
                  <a:ext cx="825722" cy="1084707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14EDB64-1D98-4774-B9F5-C747D2327ABD}"/>
                    </a:ext>
                  </a:extLst>
                </p:cNvPr>
                <p:cNvCxnSpPr>
                  <a:cxnSpLocks/>
                  <a:stCxn id="41" idx="2"/>
                  <a:endCxn id="31" idx="0"/>
                </p:cNvCxnSpPr>
                <p:nvPr/>
              </p:nvCxnSpPr>
              <p:spPr>
                <a:xfrm flipH="1">
                  <a:off x="4873687" y="4001568"/>
                  <a:ext cx="1098525" cy="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E43CC51-ACE2-420C-9A70-CC79362D790F}"/>
                    </a:ext>
                  </a:extLst>
                </p:cNvPr>
                <p:cNvCxnSpPr>
                  <a:cxnSpLocks/>
                  <a:endCxn id="27" idx="0"/>
                </p:cNvCxnSpPr>
                <p:nvPr/>
              </p:nvCxnSpPr>
              <p:spPr>
                <a:xfrm flipH="1" flipV="1">
                  <a:off x="2536037" y="3892931"/>
                  <a:ext cx="1182192" cy="19137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AB351CB-9BF3-4449-BD7F-F28C96BF95E0}"/>
                    </a:ext>
                  </a:extLst>
                </p:cNvPr>
                <p:cNvCxnSpPr>
                  <a:cxnSpLocks/>
                  <a:stCxn id="31" idx="3"/>
                  <a:endCxn id="17" idx="1"/>
                </p:cNvCxnSpPr>
                <p:nvPr/>
              </p:nvCxnSpPr>
              <p:spPr>
                <a:xfrm flipV="1">
                  <a:off x="4285847" y="3027560"/>
                  <a:ext cx="21204" cy="556315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A69E280-C736-42EE-9C0C-934E1AC7CD80}"/>
                    </a:ext>
                  </a:extLst>
                </p:cNvPr>
                <p:cNvCxnSpPr>
                  <a:cxnSpLocks/>
                  <a:stCxn id="41" idx="3"/>
                  <a:endCxn id="45" idx="1"/>
                </p:cNvCxnSpPr>
                <p:nvPr/>
              </p:nvCxnSpPr>
              <p:spPr>
                <a:xfrm flipH="1" flipV="1">
                  <a:off x="6145360" y="3085717"/>
                  <a:ext cx="412021" cy="498157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F739ADD-F905-470F-9513-1B93564DC4F8}"/>
                    </a:ext>
                  </a:extLst>
                </p:cNvPr>
                <p:cNvCxnSpPr>
                  <a:cxnSpLocks/>
                  <a:stCxn id="37" idx="3"/>
                  <a:endCxn id="41" idx="1"/>
                </p:cNvCxnSpPr>
                <p:nvPr/>
              </p:nvCxnSpPr>
              <p:spPr>
                <a:xfrm flipV="1">
                  <a:off x="6373255" y="4472190"/>
                  <a:ext cx="184126" cy="584211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6EC4AF4-F050-4CA2-8B5D-881210CCCC2D}"/>
                    </a:ext>
                  </a:extLst>
                </p:cNvPr>
                <p:cNvCxnSpPr>
                  <a:cxnSpLocks/>
                  <a:stCxn id="49" idx="31"/>
                  <a:endCxn id="37" idx="2"/>
                </p:cNvCxnSpPr>
                <p:nvPr/>
              </p:nvCxnSpPr>
              <p:spPr>
                <a:xfrm flipV="1">
                  <a:off x="4248445" y="5474095"/>
                  <a:ext cx="1539641" cy="937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Freeform 54">
                  <a:extLst>
                    <a:ext uri="{FF2B5EF4-FFF2-40B4-BE49-F238E27FC236}">
                      <a16:creationId xmlns:a16="http://schemas.microsoft.com/office/drawing/2014/main" id="{60BA0E9B-F2F6-4B21-BD71-0A84AC3F6D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4456" y="5228988"/>
                  <a:ext cx="1009335" cy="509635"/>
                </a:xfrm>
                <a:custGeom>
                  <a:avLst/>
                  <a:gdLst>
                    <a:gd name="T0" fmla="*/ 834 w 1667"/>
                    <a:gd name="T1" fmla="*/ 57 h 874"/>
                    <a:gd name="T2" fmla="*/ 1081 w 1667"/>
                    <a:gd name="T3" fmla="*/ 223 h 874"/>
                    <a:gd name="T4" fmla="*/ 1246 w 1667"/>
                    <a:gd name="T5" fmla="*/ 127 h 874"/>
                    <a:gd name="T6" fmla="*/ 1438 w 1667"/>
                    <a:gd name="T7" fmla="*/ 289 h 874"/>
                    <a:gd name="T8" fmla="*/ 1484 w 1667"/>
                    <a:gd name="T9" fmla="*/ 322 h 874"/>
                    <a:gd name="T10" fmla="*/ 1627 w 1667"/>
                    <a:gd name="T11" fmla="*/ 437 h 874"/>
                    <a:gd name="T12" fmla="*/ 1484 w 1667"/>
                    <a:gd name="T13" fmla="*/ 551 h 874"/>
                    <a:gd name="T14" fmla="*/ 1438 w 1667"/>
                    <a:gd name="T15" fmla="*/ 585 h 874"/>
                    <a:gd name="T16" fmla="*/ 1246 w 1667"/>
                    <a:gd name="T17" fmla="*/ 746 h 874"/>
                    <a:gd name="T18" fmla="*/ 1081 w 1667"/>
                    <a:gd name="T19" fmla="*/ 651 h 874"/>
                    <a:gd name="T20" fmla="*/ 834 w 1667"/>
                    <a:gd name="T21" fmla="*/ 817 h 874"/>
                    <a:gd name="T22" fmla="*/ 586 w 1667"/>
                    <a:gd name="T23" fmla="*/ 651 h 874"/>
                    <a:gd name="T24" fmla="*/ 421 w 1667"/>
                    <a:gd name="T25" fmla="*/ 746 h 874"/>
                    <a:gd name="T26" fmla="*/ 229 w 1667"/>
                    <a:gd name="T27" fmla="*/ 585 h 874"/>
                    <a:gd name="T28" fmla="*/ 183 w 1667"/>
                    <a:gd name="T29" fmla="*/ 552 h 874"/>
                    <a:gd name="T30" fmla="*/ 40 w 1667"/>
                    <a:gd name="T31" fmla="*/ 437 h 874"/>
                    <a:gd name="T32" fmla="*/ 183 w 1667"/>
                    <a:gd name="T33" fmla="*/ 322 h 874"/>
                    <a:gd name="T34" fmla="*/ 229 w 1667"/>
                    <a:gd name="T35" fmla="*/ 289 h 874"/>
                    <a:gd name="T36" fmla="*/ 421 w 1667"/>
                    <a:gd name="T37" fmla="*/ 127 h 874"/>
                    <a:gd name="T38" fmla="*/ 586 w 1667"/>
                    <a:gd name="T39" fmla="*/ 223 h 874"/>
                    <a:gd name="T40" fmla="*/ 834 w 1667"/>
                    <a:gd name="T41" fmla="*/ 57 h 874"/>
                    <a:gd name="T42" fmla="*/ 834 w 1667"/>
                    <a:gd name="T43" fmla="*/ 0 h 874"/>
                    <a:gd name="T44" fmla="*/ 581 w 1667"/>
                    <a:gd name="T45" fmla="*/ 147 h 874"/>
                    <a:gd name="T46" fmla="*/ 279 w 1667"/>
                    <a:gd name="T47" fmla="*/ 128 h 874"/>
                    <a:gd name="T48" fmla="*/ 155 w 1667"/>
                    <a:gd name="T49" fmla="*/ 260 h 874"/>
                    <a:gd name="T50" fmla="*/ 155 w 1667"/>
                    <a:gd name="T51" fmla="*/ 614 h 874"/>
                    <a:gd name="T52" fmla="*/ 279 w 1667"/>
                    <a:gd name="T53" fmla="*/ 746 h 874"/>
                    <a:gd name="T54" fmla="*/ 581 w 1667"/>
                    <a:gd name="T55" fmla="*/ 727 h 874"/>
                    <a:gd name="T56" fmla="*/ 1086 w 1667"/>
                    <a:gd name="T57" fmla="*/ 727 h 874"/>
                    <a:gd name="T58" fmla="*/ 1388 w 1667"/>
                    <a:gd name="T59" fmla="*/ 746 h 874"/>
                    <a:gd name="T60" fmla="*/ 1513 w 1667"/>
                    <a:gd name="T61" fmla="*/ 614 h 874"/>
                    <a:gd name="T62" fmla="*/ 1513 w 1667"/>
                    <a:gd name="T63" fmla="*/ 260 h 874"/>
                    <a:gd name="T64" fmla="*/ 1388 w 1667"/>
                    <a:gd name="T65" fmla="*/ 128 h 874"/>
                    <a:gd name="T66" fmla="*/ 1086 w 1667"/>
                    <a:gd name="T67" fmla="*/ 147 h 874"/>
                    <a:gd name="T68" fmla="*/ 834 w 1667"/>
                    <a:gd name="T69" fmla="*/ 0 h 874"/>
                    <a:gd name="T70" fmla="*/ 834 w 1667"/>
                    <a:gd name="T71" fmla="*/ 0 h 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67" h="874">
                      <a:moveTo>
                        <a:pt x="834" y="57"/>
                      </a:moveTo>
                      <a:lnTo>
                        <a:pt x="834" y="57"/>
                      </a:lnTo>
                      <a:cubicBezTo>
                        <a:pt x="932" y="57"/>
                        <a:pt x="997" y="95"/>
                        <a:pt x="1058" y="187"/>
                      </a:cubicBezTo>
                      <a:lnTo>
                        <a:pt x="1081" y="223"/>
                      </a:lnTo>
                      <a:lnTo>
                        <a:pt x="1108" y="193"/>
                      </a:lnTo>
                      <a:cubicBezTo>
                        <a:pt x="1148" y="150"/>
                        <a:pt x="1196" y="127"/>
                        <a:pt x="1246" y="127"/>
                      </a:cubicBezTo>
                      <a:cubicBezTo>
                        <a:pt x="1289" y="128"/>
                        <a:pt x="1331" y="145"/>
                        <a:pt x="1368" y="177"/>
                      </a:cubicBezTo>
                      <a:cubicBezTo>
                        <a:pt x="1407" y="211"/>
                        <a:pt x="1423" y="237"/>
                        <a:pt x="1438" y="289"/>
                      </a:cubicBezTo>
                      <a:lnTo>
                        <a:pt x="1451" y="334"/>
                      </a:lnTo>
                      <a:lnTo>
                        <a:pt x="1484" y="322"/>
                      </a:lnTo>
                      <a:cubicBezTo>
                        <a:pt x="1493" y="319"/>
                        <a:pt x="1503" y="317"/>
                        <a:pt x="1512" y="317"/>
                      </a:cubicBezTo>
                      <a:cubicBezTo>
                        <a:pt x="1570" y="317"/>
                        <a:pt x="1627" y="376"/>
                        <a:pt x="1627" y="437"/>
                      </a:cubicBezTo>
                      <a:cubicBezTo>
                        <a:pt x="1627" y="497"/>
                        <a:pt x="1570" y="557"/>
                        <a:pt x="1512" y="557"/>
                      </a:cubicBezTo>
                      <a:cubicBezTo>
                        <a:pt x="1503" y="557"/>
                        <a:pt x="1493" y="555"/>
                        <a:pt x="1484" y="551"/>
                      </a:cubicBezTo>
                      <a:lnTo>
                        <a:pt x="1451" y="539"/>
                      </a:lnTo>
                      <a:lnTo>
                        <a:pt x="1438" y="585"/>
                      </a:lnTo>
                      <a:cubicBezTo>
                        <a:pt x="1423" y="637"/>
                        <a:pt x="1407" y="663"/>
                        <a:pt x="1368" y="697"/>
                      </a:cubicBezTo>
                      <a:cubicBezTo>
                        <a:pt x="1331" y="729"/>
                        <a:pt x="1289" y="746"/>
                        <a:pt x="1246" y="746"/>
                      </a:cubicBezTo>
                      <a:cubicBezTo>
                        <a:pt x="1197" y="747"/>
                        <a:pt x="1149" y="724"/>
                        <a:pt x="1109" y="681"/>
                      </a:cubicBezTo>
                      <a:lnTo>
                        <a:pt x="1081" y="651"/>
                      </a:lnTo>
                      <a:lnTo>
                        <a:pt x="1057" y="687"/>
                      </a:lnTo>
                      <a:cubicBezTo>
                        <a:pt x="997" y="779"/>
                        <a:pt x="932" y="817"/>
                        <a:pt x="834" y="817"/>
                      </a:cubicBezTo>
                      <a:cubicBezTo>
                        <a:pt x="735" y="817"/>
                        <a:pt x="670" y="778"/>
                        <a:pt x="609" y="687"/>
                      </a:cubicBezTo>
                      <a:lnTo>
                        <a:pt x="586" y="651"/>
                      </a:lnTo>
                      <a:lnTo>
                        <a:pt x="559" y="681"/>
                      </a:lnTo>
                      <a:cubicBezTo>
                        <a:pt x="519" y="724"/>
                        <a:pt x="471" y="747"/>
                        <a:pt x="421" y="746"/>
                      </a:cubicBezTo>
                      <a:cubicBezTo>
                        <a:pt x="378" y="746"/>
                        <a:pt x="336" y="729"/>
                        <a:pt x="299" y="697"/>
                      </a:cubicBezTo>
                      <a:cubicBezTo>
                        <a:pt x="260" y="663"/>
                        <a:pt x="244" y="637"/>
                        <a:pt x="229" y="585"/>
                      </a:cubicBezTo>
                      <a:lnTo>
                        <a:pt x="216" y="539"/>
                      </a:lnTo>
                      <a:lnTo>
                        <a:pt x="183" y="552"/>
                      </a:lnTo>
                      <a:cubicBezTo>
                        <a:pt x="174" y="555"/>
                        <a:pt x="164" y="557"/>
                        <a:pt x="155" y="557"/>
                      </a:cubicBezTo>
                      <a:cubicBezTo>
                        <a:pt x="97" y="557"/>
                        <a:pt x="40" y="497"/>
                        <a:pt x="40" y="437"/>
                      </a:cubicBezTo>
                      <a:cubicBezTo>
                        <a:pt x="40" y="376"/>
                        <a:pt x="97" y="317"/>
                        <a:pt x="155" y="317"/>
                      </a:cubicBezTo>
                      <a:cubicBezTo>
                        <a:pt x="164" y="317"/>
                        <a:pt x="174" y="319"/>
                        <a:pt x="183" y="322"/>
                      </a:cubicBezTo>
                      <a:lnTo>
                        <a:pt x="216" y="334"/>
                      </a:lnTo>
                      <a:lnTo>
                        <a:pt x="229" y="289"/>
                      </a:lnTo>
                      <a:cubicBezTo>
                        <a:pt x="244" y="237"/>
                        <a:pt x="261" y="210"/>
                        <a:pt x="299" y="177"/>
                      </a:cubicBezTo>
                      <a:cubicBezTo>
                        <a:pt x="336" y="145"/>
                        <a:pt x="378" y="128"/>
                        <a:pt x="421" y="127"/>
                      </a:cubicBezTo>
                      <a:cubicBezTo>
                        <a:pt x="470" y="127"/>
                        <a:pt x="518" y="150"/>
                        <a:pt x="558" y="193"/>
                      </a:cubicBezTo>
                      <a:lnTo>
                        <a:pt x="586" y="223"/>
                      </a:lnTo>
                      <a:lnTo>
                        <a:pt x="610" y="187"/>
                      </a:lnTo>
                      <a:cubicBezTo>
                        <a:pt x="670" y="95"/>
                        <a:pt x="735" y="57"/>
                        <a:pt x="834" y="57"/>
                      </a:cubicBezTo>
                      <a:lnTo>
                        <a:pt x="834" y="57"/>
                      </a:lnTo>
                      <a:close/>
                      <a:moveTo>
                        <a:pt x="834" y="0"/>
                      </a:moveTo>
                      <a:lnTo>
                        <a:pt x="834" y="0"/>
                      </a:lnTo>
                      <a:cubicBezTo>
                        <a:pt x="724" y="0"/>
                        <a:pt x="649" y="44"/>
                        <a:pt x="581" y="147"/>
                      </a:cubicBezTo>
                      <a:cubicBezTo>
                        <a:pt x="535" y="97"/>
                        <a:pt x="479" y="70"/>
                        <a:pt x="421" y="70"/>
                      </a:cubicBezTo>
                      <a:cubicBezTo>
                        <a:pt x="371" y="70"/>
                        <a:pt x="322" y="90"/>
                        <a:pt x="279" y="128"/>
                      </a:cubicBezTo>
                      <a:cubicBezTo>
                        <a:pt x="233" y="167"/>
                        <a:pt x="211" y="203"/>
                        <a:pt x="193" y="267"/>
                      </a:cubicBezTo>
                      <a:cubicBezTo>
                        <a:pt x="180" y="262"/>
                        <a:pt x="168" y="260"/>
                        <a:pt x="155" y="260"/>
                      </a:cubicBezTo>
                      <a:cubicBezTo>
                        <a:pt x="77" y="260"/>
                        <a:pt x="0" y="341"/>
                        <a:pt x="0" y="437"/>
                      </a:cubicBezTo>
                      <a:cubicBezTo>
                        <a:pt x="0" y="533"/>
                        <a:pt x="77" y="614"/>
                        <a:pt x="155" y="614"/>
                      </a:cubicBezTo>
                      <a:cubicBezTo>
                        <a:pt x="168" y="614"/>
                        <a:pt x="180" y="612"/>
                        <a:pt x="193" y="607"/>
                      </a:cubicBezTo>
                      <a:cubicBezTo>
                        <a:pt x="211" y="671"/>
                        <a:pt x="233" y="707"/>
                        <a:pt x="279" y="746"/>
                      </a:cubicBezTo>
                      <a:cubicBezTo>
                        <a:pt x="322" y="784"/>
                        <a:pt x="371" y="804"/>
                        <a:pt x="421" y="803"/>
                      </a:cubicBezTo>
                      <a:cubicBezTo>
                        <a:pt x="479" y="804"/>
                        <a:pt x="535" y="777"/>
                        <a:pt x="581" y="727"/>
                      </a:cubicBezTo>
                      <a:cubicBezTo>
                        <a:pt x="649" y="830"/>
                        <a:pt x="724" y="874"/>
                        <a:pt x="834" y="874"/>
                      </a:cubicBezTo>
                      <a:cubicBezTo>
                        <a:pt x="943" y="874"/>
                        <a:pt x="1018" y="830"/>
                        <a:pt x="1086" y="727"/>
                      </a:cubicBezTo>
                      <a:cubicBezTo>
                        <a:pt x="1132" y="777"/>
                        <a:pt x="1188" y="804"/>
                        <a:pt x="1246" y="804"/>
                      </a:cubicBezTo>
                      <a:cubicBezTo>
                        <a:pt x="1296" y="804"/>
                        <a:pt x="1345" y="784"/>
                        <a:pt x="1388" y="746"/>
                      </a:cubicBezTo>
                      <a:cubicBezTo>
                        <a:pt x="1434" y="707"/>
                        <a:pt x="1456" y="671"/>
                        <a:pt x="1474" y="608"/>
                      </a:cubicBezTo>
                      <a:cubicBezTo>
                        <a:pt x="1487" y="612"/>
                        <a:pt x="1500" y="615"/>
                        <a:pt x="1513" y="614"/>
                      </a:cubicBezTo>
                      <a:cubicBezTo>
                        <a:pt x="1591" y="614"/>
                        <a:pt x="1667" y="533"/>
                        <a:pt x="1667" y="437"/>
                      </a:cubicBezTo>
                      <a:cubicBezTo>
                        <a:pt x="1667" y="341"/>
                        <a:pt x="1591" y="260"/>
                        <a:pt x="1513" y="260"/>
                      </a:cubicBezTo>
                      <a:cubicBezTo>
                        <a:pt x="1500" y="260"/>
                        <a:pt x="1487" y="262"/>
                        <a:pt x="1474" y="267"/>
                      </a:cubicBezTo>
                      <a:cubicBezTo>
                        <a:pt x="1456" y="203"/>
                        <a:pt x="1434" y="168"/>
                        <a:pt x="1388" y="128"/>
                      </a:cubicBezTo>
                      <a:cubicBezTo>
                        <a:pt x="1345" y="90"/>
                        <a:pt x="1296" y="71"/>
                        <a:pt x="1246" y="71"/>
                      </a:cubicBezTo>
                      <a:cubicBezTo>
                        <a:pt x="1188" y="70"/>
                        <a:pt x="1132" y="97"/>
                        <a:pt x="1086" y="147"/>
                      </a:cubicBezTo>
                      <a:cubicBezTo>
                        <a:pt x="1018" y="44"/>
                        <a:pt x="943" y="0"/>
                        <a:pt x="834" y="0"/>
                      </a:cubicBezTo>
                      <a:lnTo>
                        <a:pt x="834" y="0"/>
                      </a:lnTo>
                      <a:close/>
                      <a:moveTo>
                        <a:pt x="834" y="0"/>
                      </a:move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rgbClr val="CBD4E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895FB4F-76E5-4904-901D-64D01B0EC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5992" y="5394489"/>
                  <a:ext cx="435657" cy="137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rgbClr val="374249"/>
                      </a:solidFill>
                      <a:effectLst/>
                      <a:latin typeface="Helvetica Neue Bold"/>
                    </a:rPr>
                    <a:t>Internet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2FCA1FE4-BA23-43B4-A6DC-FC02A1BF6247}"/>
                    </a:ext>
                  </a:extLst>
                </p:cNvPr>
                <p:cNvCxnSpPr>
                  <a:cxnSpLocks/>
                  <a:stCxn id="37" idx="0"/>
                  <a:endCxn id="99" idx="15"/>
                </p:cNvCxnSpPr>
                <p:nvPr/>
              </p:nvCxnSpPr>
              <p:spPr>
                <a:xfrm>
                  <a:off x="6961095" y="5474095"/>
                  <a:ext cx="787581" cy="9711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3C01084F-5C9A-458F-97E4-7CE637ECCFB4}"/>
                    </a:ext>
                  </a:extLst>
                </p:cNvPr>
                <p:cNvCxnSpPr>
                  <a:cxnSpLocks/>
                  <a:endCxn id="49" idx="15"/>
                </p:cNvCxnSpPr>
                <p:nvPr/>
              </p:nvCxnSpPr>
              <p:spPr>
                <a:xfrm flipV="1">
                  <a:off x="2915203" y="5566585"/>
                  <a:ext cx="289994" cy="7965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Rectangle: Rounded Corners 15">
                <a:extLst>
                  <a:ext uri="{FF2B5EF4-FFF2-40B4-BE49-F238E27FC236}">
                    <a16:creationId xmlns:a16="http://schemas.microsoft.com/office/drawing/2014/main" id="{F13ECE78-B806-4FFD-8220-0F9F93A9BE8F}"/>
                  </a:ext>
                </a:extLst>
              </p:cNvPr>
              <p:cNvSpPr/>
              <p:nvPr/>
            </p:nvSpPr>
            <p:spPr>
              <a:xfrm>
                <a:off x="1969872" y="4979079"/>
                <a:ext cx="874953" cy="1024917"/>
              </a:xfrm>
              <a:prstGeom prst="roundRect">
                <a:avLst/>
              </a:prstGeom>
              <a:ln w="9525">
                <a:solidFill>
                  <a:srgbClr val="0066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333" dirty="0"/>
              </a:p>
            </p:txBody>
          </p:sp>
        </p:grpSp>
        <p:pic>
          <p:nvPicPr>
            <p:cNvPr id="232" name="Picture 102" descr="cells">
              <a:extLst>
                <a:ext uri="{FF2B5EF4-FFF2-40B4-BE49-F238E27FC236}">
                  <a16:creationId xmlns:a16="http://schemas.microsoft.com/office/drawing/2014/main" id="{3FEF3E3D-F3AF-41E8-B15C-A598456B1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68102" y="5132370"/>
              <a:ext cx="781847" cy="721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104" descr="tower">
              <a:extLst>
                <a:ext uri="{FF2B5EF4-FFF2-40B4-BE49-F238E27FC236}">
                  <a16:creationId xmlns:a16="http://schemas.microsoft.com/office/drawing/2014/main" id="{BF5F6D65-AA75-4266-820A-9E832CDB7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6226" y="5442889"/>
              <a:ext cx="477095" cy="445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105" descr="tower">
              <a:extLst>
                <a:ext uri="{FF2B5EF4-FFF2-40B4-BE49-F238E27FC236}">
                  <a16:creationId xmlns:a16="http://schemas.microsoft.com/office/drawing/2014/main" id="{47D2271F-D419-4D78-8403-76DF2078E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29779" y="5083348"/>
              <a:ext cx="415743" cy="42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39E8A2-F5C6-4B08-B7F8-A2166555B9B8}"/>
              </a:ext>
            </a:extLst>
          </p:cNvPr>
          <p:cNvGrpSpPr/>
          <p:nvPr/>
        </p:nvGrpSpPr>
        <p:grpSpPr>
          <a:xfrm>
            <a:off x="2915203" y="5225422"/>
            <a:ext cx="874953" cy="720300"/>
            <a:chOff x="2915203" y="5225422"/>
            <a:chExt cx="874953" cy="720300"/>
          </a:xfrm>
        </p:grpSpPr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4746E5D3-B495-470B-9C8B-C4060FF1DB4D}"/>
                </a:ext>
              </a:extLst>
            </p:cNvPr>
            <p:cNvSpPr/>
            <p:nvPr/>
          </p:nvSpPr>
          <p:spPr>
            <a:xfrm>
              <a:off x="2962724" y="5225422"/>
              <a:ext cx="345299" cy="169068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3C96D5B-3875-4FB7-AC47-EAC858A70CEC}"/>
                </a:ext>
              </a:extLst>
            </p:cNvPr>
            <p:cNvSpPr txBox="1"/>
            <p:nvPr/>
          </p:nvSpPr>
          <p:spPr>
            <a:xfrm>
              <a:off x="2915203" y="5668723"/>
              <a:ext cx="874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N2/N3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BCD3629-583F-4FFF-BADF-6C057EBC6E4F}"/>
              </a:ext>
            </a:extLst>
          </p:cNvPr>
          <p:cNvGrpSpPr/>
          <p:nvPr/>
        </p:nvGrpSpPr>
        <p:grpSpPr>
          <a:xfrm>
            <a:off x="3800188" y="4781724"/>
            <a:ext cx="981525" cy="336782"/>
            <a:chOff x="3800188" y="4781724"/>
            <a:chExt cx="981525" cy="336782"/>
          </a:xfrm>
        </p:grpSpPr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0FE465B7-B5E7-4F31-804C-17E207AA47FA}"/>
                </a:ext>
              </a:extLst>
            </p:cNvPr>
            <p:cNvSpPr/>
            <p:nvPr/>
          </p:nvSpPr>
          <p:spPr>
            <a:xfrm rot="17234257">
              <a:off x="3722067" y="4859845"/>
              <a:ext cx="332053" cy="17581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2D56162-2181-477B-822D-3650EF2BFC5A}"/>
                </a:ext>
              </a:extLst>
            </p:cNvPr>
            <p:cNvSpPr txBox="1"/>
            <p:nvPr/>
          </p:nvSpPr>
          <p:spPr>
            <a:xfrm>
              <a:off x="4260950" y="4841507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F986928-1723-4D8C-BC8A-72C3B79923F7}"/>
              </a:ext>
            </a:extLst>
          </p:cNvPr>
          <p:cNvGrpSpPr/>
          <p:nvPr/>
        </p:nvGrpSpPr>
        <p:grpSpPr>
          <a:xfrm>
            <a:off x="5186292" y="3723905"/>
            <a:ext cx="520763" cy="554662"/>
            <a:chOff x="5186292" y="3723905"/>
            <a:chExt cx="520763" cy="554662"/>
          </a:xfrm>
        </p:grpSpPr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F6DD09D5-8DAD-4E12-8BB4-A1C36F6EAB4D}"/>
                </a:ext>
              </a:extLst>
            </p:cNvPr>
            <p:cNvSpPr/>
            <p:nvPr/>
          </p:nvSpPr>
          <p:spPr>
            <a:xfrm>
              <a:off x="5209720" y="3723905"/>
              <a:ext cx="345299" cy="169068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0E121F3-69D3-40BB-83F8-7D26098F1CAD}"/>
                </a:ext>
              </a:extLst>
            </p:cNvPr>
            <p:cNvSpPr txBox="1"/>
            <p:nvPr/>
          </p:nvSpPr>
          <p:spPr>
            <a:xfrm>
              <a:off x="5186292" y="4001568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N11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B76547E-1EEF-4764-8CAD-573AE6D62E51}"/>
              </a:ext>
            </a:extLst>
          </p:cNvPr>
          <p:cNvGrpSpPr/>
          <p:nvPr/>
        </p:nvGrpSpPr>
        <p:grpSpPr>
          <a:xfrm>
            <a:off x="4922721" y="5129221"/>
            <a:ext cx="2658077" cy="606735"/>
            <a:chOff x="4922721" y="5129221"/>
            <a:chExt cx="2658077" cy="606735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2F442671-0266-440C-96AC-9DBD53FA8D5A}"/>
                </a:ext>
              </a:extLst>
            </p:cNvPr>
            <p:cNvSpPr txBox="1"/>
            <p:nvPr/>
          </p:nvSpPr>
          <p:spPr>
            <a:xfrm>
              <a:off x="4922721" y="5129221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N3</a:t>
              </a: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528C2463-84F7-42AB-93E2-CAF8D6BAB742}"/>
                </a:ext>
              </a:extLst>
            </p:cNvPr>
            <p:cNvGrpSpPr/>
            <p:nvPr/>
          </p:nvGrpSpPr>
          <p:grpSpPr>
            <a:xfrm>
              <a:off x="7060035" y="5232485"/>
              <a:ext cx="520763" cy="503471"/>
              <a:chOff x="7060035" y="5232485"/>
              <a:chExt cx="520763" cy="503471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47E0A668-48C7-4D58-A1A0-2333FB2FDA3E}"/>
                  </a:ext>
                </a:extLst>
              </p:cNvPr>
              <p:cNvSpPr/>
              <p:nvPr/>
            </p:nvSpPr>
            <p:spPr>
              <a:xfrm>
                <a:off x="7104777" y="5232485"/>
                <a:ext cx="345299" cy="169068"/>
              </a:xfrm>
              <a:prstGeom prst="rightArrow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426A358-E15D-4716-B8AC-C61F57FB127D}"/>
                  </a:ext>
                </a:extLst>
              </p:cNvPr>
              <p:cNvSpPr txBox="1"/>
              <p:nvPr/>
            </p:nvSpPr>
            <p:spPr>
              <a:xfrm>
                <a:off x="7060035" y="5458957"/>
                <a:ext cx="520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</a:rPr>
                  <a:t>N6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C9E6BB6-6EEC-46A5-A6CB-526C0EAE5BEB}"/>
              </a:ext>
            </a:extLst>
          </p:cNvPr>
          <p:cNvGrpSpPr/>
          <p:nvPr/>
        </p:nvGrpSpPr>
        <p:grpSpPr>
          <a:xfrm>
            <a:off x="3011502" y="3377515"/>
            <a:ext cx="577272" cy="472057"/>
            <a:chOff x="3011502" y="3377515"/>
            <a:chExt cx="577272" cy="472057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103B9C49-3474-4507-808E-466645B85D7C}"/>
                </a:ext>
              </a:extLst>
            </p:cNvPr>
            <p:cNvSpPr/>
            <p:nvPr/>
          </p:nvSpPr>
          <p:spPr>
            <a:xfrm rot="10800000">
              <a:off x="3011502" y="3680504"/>
              <a:ext cx="345299" cy="169068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CD3B13C-748F-4694-9CB3-47954C139BED}"/>
                </a:ext>
              </a:extLst>
            </p:cNvPr>
            <p:cNvSpPr txBox="1"/>
            <p:nvPr/>
          </p:nvSpPr>
          <p:spPr>
            <a:xfrm>
              <a:off x="3068011" y="3377515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N22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7F83342-56CC-4B84-8AF2-223F9DD17B4F}"/>
              </a:ext>
            </a:extLst>
          </p:cNvPr>
          <p:cNvGrpSpPr/>
          <p:nvPr/>
        </p:nvGrpSpPr>
        <p:grpSpPr>
          <a:xfrm>
            <a:off x="4557669" y="2997074"/>
            <a:ext cx="914126" cy="332053"/>
            <a:chOff x="4557669" y="2997074"/>
            <a:chExt cx="914126" cy="332053"/>
          </a:xfrm>
        </p:grpSpPr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5538889B-40D9-4C4C-94E2-6B9215CDD60E}"/>
                </a:ext>
              </a:extLst>
            </p:cNvPr>
            <p:cNvSpPr/>
            <p:nvPr/>
          </p:nvSpPr>
          <p:spPr>
            <a:xfrm rot="18535170">
              <a:off x="5217862" y="3075195"/>
              <a:ext cx="332053" cy="17581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84A2F534-717B-464C-915A-12B92E0924A0}"/>
                </a:ext>
              </a:extLst>
            </p:cNvPr>
            <p:cNvSpPr txBox="1"/>
            <p:nvPr/>
          </p:nvSpPr>
          <p:spPr>
            <a:xfrm>
              <a:off x="4557669" y="3021580"/>
              <a:ext cx="695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N12/N8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8239A51-0802-4B9A-B701-DBEBE3745736}"/>
              </a:ext>
            </a:extLst>
          </p:cNvPr>
          <p:cNvGrpSpPr/>
          <p:nvPr/>
        </p:nvGrpSpPr>
        <p:grpSpPr>
          <a:xfrm>
            <a:off x="5972212" y="3136885"/>
            <a:ext cx="790629" cy="363929"/>
            <a:chOff x="5972212" y="3136885"/>
            <a:chExt cx="790629" cy="363929"/>
          </a:xfrm>
        </p:grpSpPr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2D3C301D-0E43-4EC2-B4A1-E5A8CF17E37B}"/>
                </a:ext>
              </a:extLst>
            </p:cNvPr>
            <p:cNvSpPr/>
            <p:nvPr/>
          </p:nvSpPr>
          <p:spPr>
            <a:xfrm rot="13911219">
              <a:off x="6508908" y="3215006"/>
              <a:ext cx="332053" cy="17581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9030BF5-6973-48AA-9E87-4A79C3C4B692}"/>
                </a:ext>
              </a:extLst>
            </p:cNvPr>
            <p:cNvSpPr txBox="1"/>
            <p:nvPr/>
          </p:nvSpPr>
          <p:spPr>
            <a:xfrm>
              <a:off x="5972212" y="3223815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N10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10401BC-6EBE-4C7D-BB8F-EF1F1EFBE2E4}"/>
              </a:ext>
            </a:extLst>
          </p:cNvPr>
          <p:cNvGrpSpPr/>
          <p:nvPr/>
        </p:nvGrpSpPr>
        <p:grpSpPr>
          <a:xfrm>
            <a:off x="1461202" y="4800705"/>
            <a:ext cx="613380" cy="419509"/>
            <a:chOff x="1461202" y="4800705"/>
            <a:chExt cx="613380" cy="419509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B20EB36D-3191-4106-9289-A1A35ACB54F4}"/>
                </a:ext>
              </a:extLst>
            </p:cNvPr>
            <p:cNvSpPr/>
            <p:nvPr/>
          </p:nvSpPr>
          <p:spPr>
            <a:xfrm rot="1870298">
              <a:off x="1461202" y="5019174"/>
              <a:ext cx="345299" cy="201040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D3F42B6-5E29-4B99-8702-CA6B2CF57BF8}"/>
                </a:ext>
              </a:extLst>
            </p:cNvPr>
            <p:cNvSpPr txBox="1"/>
            <p:nvPr/>
          </p:nvSpPr>
          <p:spPr>
            <a:xfrm>
              <a:off x="1553819" y="4800705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N1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33F0549-B397-4BAA-86D8-AE7AFC823367}"/>
              </a:ext>
            </a:extLst>
          </p:cNvPr>
          <p:cNvGrpSpPr/>
          <p:nvPr/>
        </p:nvGrpSpPr>
        <p:grpSpPr>
          <a:xfrm>
            <a:off x="6047485" y="4567412"/>
            <a:ext cx="816904" cy="332053"/>
            <a:chOff x="6047485" y="4567412"/>
            <a:chExt cx="816904" cy="332053"/>
          </a:xfrm>
        </p:grpSpPr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F6A992B-F5C2-4B6C-B017-C087A1443F99}"/>
                </a:ext>
              </a:extLst>
            </p:cNvPr>
            <p:cNvSpPr/>
            <p:nvPr/>
          </p:nvSpPr>
          <p:spPr>
            <a:xfrm rot="6288320">
              <a:off x="6610456" y="4645533"/>
              <a:ext cx="332053" cy="17581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8B6400E-F4DC-4202-8DA5-CAE61155BD24}"/>
                </a:ext>
              </a:extLst>
            </p:cNvPr>
            <p:cNvSpPr txBox="1"/>
            <p:nvPr/>
          </p:nvSpPr>
          <p:spPr>
            <a:xfrm>
              <a:off x="6047485" y="4613192"/>
              <a:ext cx="52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0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90" grpId="0" animBg="1"/>
      <p:bldP spid="191" grpId="0"/>
      <p:bldP spid="192" grpId="0"/>
      <p:bldP spid="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93743" y="-7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Observability Requirements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A0C32D-05A2-404B-8EBE-67AC0148803B}"/>
              </a:ext>
            </a:extLst>
          </p:cNvPr>
          <p:cNvSpPr/>
          <p:nvPr/>
        </p:nvSpPr>
        <p:spPr>
          <a:xfrm>
            <a:off x="331483" y="2707841"/>
            <a:ext cx="2599056" cy="2310995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7E9FB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7FA6AE-257F-43E1-8601-BF9498DC32C1}"/>
              </a:ext>
            </a:extLst>
          </p:cNvPr>
          <p:cNvSpPr/>
          <p:nvPr/>
        </p:nvSpPr>
        <p:spPr>
          <a:xfrm>
            <a:off x="3658921" y="2497131"/>
            <a:ext cx="4882266" cy="2856016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7E9FB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Graphic 3" descr="Cloud">
            <a:extLst>
              <a:ext uri="{FF2B5EF4-FFF2-40B4-BE49-F238E27FC236}">
                <a16:creationId xmlns:a16="http://schemas.microsoft.com/office/drawing/2014/main" id="{9895ACF6-468E-4083-B4A0-707C5F15FA29}"/>
              </a:ext>
            </a:extLst>
          </p:cNvPr>
          <p:cNvSpPr/>
          <p:nvPr/>
        </p:nvSpPr>
        <p:spPr>
          <a:xfrm>
            <a:off x="5624934" y="3327515"/>
            <a:ext cx="1318826" cy="1139919"/>
          </a:xfrm>
          <a:custGeom>
            <a:avLst/>
            <a:gdLst>
              <a:gd name="connsiteX0" fmla="*/ 200609 w 1181357"/>
              <a:gd name="connsiteY0" fmla="*/ 671271 h 672391"/>
              <a:gd name="connsiteX1" fmla="*/ 256108 w 1181357"/>
              <a:gd name="connsiteY1" fmla="*/ 672392 h 672391"/>
              <a:gd name="connsiteX2" fmla="*/ 1013283 w 1181357"/>
              <a:gd name="connsiteY2" fmla="*/ 672392 h 672391"/>
              <a:gd name="connsiteX3" fmla="*/ 1181357 w 1181357"/>
              <a:gd name="connsiteY3" fmla="*/ 502982 h 672391"/>
              <a:gd name="connsiteX4" fmla="*/ 1014684 w 1181357"/>
              <a:gd name="connsiteY4" fmla="*/ 334919 h 672391"/>
              <a:gd name="connsiteX5" fmla="*/ 1000673 w 1181357"/>
              <a:gd name="connsiteY5" fmla="*/ 334919 h 672391"/>
              <a:gd name="connsiteX6" fmla="*/ 912404 w 1181357"/>
              <a:gd name="connsiteY6" fmla="*/ 163936 h 672391"/>
              <a:gd name="connsiteX7" fmla="*/ 720445 w 1181357"/>
              <a:gd name="connsiteY7" fmla="*/ 137315 h 672391"/>
              <a:gd name="connsiteX8" fmla="*/ 381308 w 1181357"/>
              <a:gd name="connsiteY8" fmla="*/ 27698 h 672391"/>
              <a:gd name="connsiteX9" fmla="*/ 244050 w 1181357"/>
              <a:gd name="connsiteY9" fmla="*/ 250831 h 672391"/>
              <a:gd name="connsiteX10" fmla="*/ 244050 w 1181357"/>
              <a:gd name="connsiteY10" fmla="*/ 253634 h 672391"/>
              <a:gd name="connsiteX11" fmla="*/ 210799 w 1181357"/>
              <a:gd name="connsiteY11" fmla="*/ 250925 h 672391"/>
              <a:gd name="connsiteX12" fmla="*/ 0 w 1181357"/>
              <a:gd name="connsiteY12" fmla="*/ 461235 h 672391"/>
              <a:gd name="connsiteX13" fmla="*/ 19860 w 1181357"/>
              <a:gd name="connsiteY13" fmla="*/ 550748 h 672391"/>
              <a:gd name="connsiteX14" fmla="*/ 200609 w 1181357"/>
              <a:gd name="connsiteY14" fmla="*/ 671271 h 672391"/>
              <a:gd name="connsiteX15" fmla="*/ 64671 w 1181357"/>
              <a:gd name="connsiteY15" fmla="*/ 351769 h 672391"/>
              <a:gd name="connsiteX16" fmla="*/ 210791 w 1181357"/>
              <a:gd name="connsiteY16" fmla="*/ 278944 h 672391"/>
              <a:gd name="connsiteX17" fmla="*/ 239513 w 1181357"/>
              <a:gd name="connsiteY17" fmla="*/ 281283 h 672391"/>
              <a:gd name="connsiteX18" fmla="*/ 272062 w 1181357"/>
              <a:gd name="connsiteY18" fmla="*/ 286607 h 672391"/>
              <a:gd name="connsiteX19" fmla="*/ 272062 w 1181357"/>
              <a:gd name="connsiteY19" fmla="*/ 250826 h 672391"/>
              <a:gd name="connsiteX20" fmla="*/ 497471 w 1181357"/>
              <a:gd name="connsiteY20" fmla="*/ 28174 h 672391"/>
              <a:gd name="connsiteX21" fmla="*/ 695511 w 1181357"/>
              <a:gd name="connsiteY21" fmla="*/ 150108 h 672391"/>
              <a:gd name="connsiteX22" fmla="*/ 706639 w 1181357"/>
              <a:gd name="connsiteY22" fmla="*/ 171782 h 672391"/>
              <a:gd name="connsiteX23" fmla="*/ 729647 w 1181357"/>
              <a:gd name="connsiteY23" fmla="*/ 163777 h 672391"/>
              <a:gd name="connsiteX24" fmla="*/ 962038 w 1181357"/>
              <a:gd name="connsiteY24" fmla="*/ 273760 h 672391"/>
              <a:gd name="connsiteX25" fmla="*/ 972650 w 1181357"/>
              <a:gd name="connsiteY25" fmla="*/ 334919 h 672391"/>
              <a:gd name="connsiteX26" fmla="*/ 972650 w 1181357"/>
              <a:gd name="connsiteY26" fmla="*/ 362941 h 672391"/>
              <a:gd name="connsiteX27" fmla="*/ 1014683 w 1181357"/>
              <a:gd name="connsiteY27" fmla="*/ 362941 h 672391"/>
              <a:gd name="connsiteX28" fmla="*/ 1153321 w 1181357"/>
              <a:gd name="connsiteY28" fmla="*/ 505718 h 672391"/>
              <a:gd name="connsiteX29" fmla="*/ 1013283 w 1181357"/>
              <a:gd name="connsiteY29" fmla="*/ 644370 h 672391"/>
              <a:gd name="connsiteX30" fmla="*/ 227101 w 1181357"/>
              <a:gd name="connsiteY30" fmla="*/ 644370 h 672391"/>
              <a:gd name="connsiteX31" fmla="*/ 202131 w 1181357"/>
              <a:gd name="connsiteY31" fmla="*/ 643290 h 672391"/>
              <a:gd name="connsiteX32" fmla="*/ 28104 w 1181357"/>
              <a:gd name="connsiteY32" fmla="*/ 453581 h 672391"/>
              <a:gd name="connsiteX33" fmla="*/ 64667 w 1181357"/>
              <a:gd name="connsiteY33" fmla="*/ 351769 h 67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81357" h="672391">
                <a:moveTo>
                  <a:pt x="200609" y="671271"/>
                </a:moveTo>
                <a:cubicBezTo>
                  <a:pt x="214776" y="672043"/>
                  <a:pt x="256108" y="672392"/>
                  <a:pt x="256108" y="672392"/>
                </a:cubicBezTo>
                <a:lnTo>
                  <a:pt x="1013283" y="672392"/>
                </a:lnTo>
                <a:cubicBezTo>
                  <a:pt x="1106477" y="672023"/>
                  <a:pt x="1181727" y="596175"/>
                  <a:pt x="1181357" y="502982"/>
                </a:cubicBezTo>
                <a:cubicBezTo>
                  <a:pt x="1180992" y="410856"/>
                  <a:pt x="1106804" y="336049"/>
                  <a:pt x="1014684" y="334919"/>
                </a:cubicBezTo>
                <a:lnTo>
                  <a:pt x="1000673" y="334919"/>
                </a:lnTo>
                <a:cubicBezTo>
                  <a:pt x="1000543" y="267025"/>
                  <a:pt x="967677" y="203362"/>
                  <a:pt x="912404" y="163936"/>
                </a:cubicBezTo>
                <a:cubicBezTo>
                  <a:pt x="856404" y="124754"/>
                  <a:pt x="784995" y="114851"/>
                  <a:pt x="720445" y="137315"/>
                </a:cubicBezTo>
                <a:cubicBezTo>
                  <a:pt x="657065" y="13395"/>
                  <a:pt x="505228" y="-35682"/>
                  <a:pt x="381308" y="27698"/>
                </a:cubicBezTo>
                <a:cubicBezTo>
                  <a:pt x="297455" y="70585"/>
                  <a:pt x="244515" y="156649"/>
                  <a:pt x="244050" y="250831"/>
                </a:cubicBezTo>
                <a:lnTo>
                  <a:pt x="244050" y="253634"/>
                </a:lnTo>
                <a:cubicBezTo>
                  <a:pt x="233057" y="251835"/>
                  <a:pt x="221938" y="250929"/>
                  <a:pt x="210799" y="250925"/>
                </a:cubicBezTo>
                <a:cubicBezTo>
                  <a:pt x="94513" y="250791"/>
                  <a:pt x="135" y="344950"/>
                  <a:pt x="0" y="461235"/>
                </a:cubicBezTo>
                <a:cubicBezTo>
                  <a:pt x="-36" y="492169"/>
                  <a:pt x="6745" y="522731"/>
                  <a:pt x="19860" y="550748"/>
                </a:cubicBezTo>
                <a:cubicBezTo>
                  <a:pt x="53897" y="620638"/>
                  <a:pt x="123004" y="666720"/>
                  <a:pt x="200609" y="671271"/>
                </a:cubicBezTo>
                <a:close/>
                <a:moveTo>
                  <a:pt x="64671" y="351769"/>
                </a:moveTo>
                <a:cubicBezTo>
                  <a:pt x="99628" y="306365"/>
                  <a:pt x="153492" y="279519"/>
                  <a:pt x="210791" y="278944"/>
                </a:cubicBezTo>
                <a:cubicBezTo>
                  <a:pt x="220412" y="278953"/>
                  <a:pt x="230017" y="279734"/>
                  <a:pt x="239513" y="281283"/>
                </a:cubicBezTo>
                <a:lnTo>
                  <a:pt x="272062" y="286607"/>
                </a:lnTo>
                <a:lnTo>
                  <a:pt x="272062" y="250826"/>
                </a:lnTo>
                <a:cubicBezTo>
                  <a:pt x="272823" y="127097"/>
                  <a:pt x="373742" y="27413"/>
                  <a:pt x="497471" y="28174"/>
                </a:cubicBezTo>
                <a:cubicBezTo>
                  <a:pt x="581063" y="28688"/>
                  <a:pt x="657415" y="75699"/>
                  <a:pt x="695511" y="150108"/>
                </a:cubicBezTo>
                <a:lnTo>
                  <a:pt x="706639" y="171782"/>
                </a:lnTo>
                <a:lnTo>
                  <a:pt x="729647" y="163777"/>
                </a:lnTo>
                <a:cubicBezTo>
                  <a:pt x="824192" y="129976"/>
                  <a:pt x="928235" y="179216"/>
                  <a:pt x="962038" y="273760"/>
                </a:cubicBezTo>
                <a:cubicBezTo>
                  <a:pt x="969055" y="293387"/>
                  <a:pt x="972644" y="314075"/>
                  <a:pt x="972650" y="334919"/>
                </a:cubicBezTo>
                <a:lnTo>
                  <a:pt x="972650" y="362941"/>
                </a:lnTo>
                <a:lnTo>
                  <a:pt x="1014683" y="362941"/>
                </a:lnTo>
                <a:cubicBezTo>
                  <a:pt x="1092393" y="364084"/>
                  <a:pt x="1154464" y="428008"/>
                  <a:pt x="1153321" y="505718"/>
                </a:cubicBezTo>
                <a:cubicBezTo>
                  <a:pt x="1152193" y="582362"/>
                  <a:pt x="1089934" y="644006"/>
                  <a:pt x="1013283" y="644370"/>
                </a:cubicBezTo>
                <a:lnTo>
                  <a:pt x="227101" y="644370"/>
                </a:lnTo>
                <a:lnTo>
                  <a:pt x="202131" y="643290"/>
                </a:lnTo>
                <a:cubicBezTo>
                  <a:pt x="101688" y="638959"/>
                  <a:pt x="23774" y="554023"/>
                  <a:pt x="28104" y="453581"/>
                </a:cubicBezTo>
                <a:cubicBezTo>
                  <a:pt x="29693" y="416722"/>
                  <a:pt x="42444" y="381217"/>
                  <a:pt x="64667" y="351769"/>
                </a:cubicBezTo>
                <a:close/>
              </a:path>
            </a:pathLst>
          </a:custGeom>
          <a:solidFill>
            <a:srgbClr val="00FFFF"/>
          </a:solidFill>
          <a:ln w="1399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13171C-B460-44ED-8527-909832CADFDD}"/>
              </a:ext>
            </a:extLst>
          </p:cNvPr>
          <p:cNvGrpSpPr/>
          <p:nvPr/>
        </p:nvGrpSpPr>
        <p:grpSpPr>
          <a:xfrm>
            <a:off x="4014584" y="2744239"/>
            <a:ext cx="4066978" cy="868880"/>
            <a:chOff x="4220400" y="1908046"/>
            <a:chExt cx="7031525" cy="1097870"/>
          </a:xfrm>
        </p:grpSpPr>
        <p:sp>
          <p:nvSpPr>
            <p:cNvPr id="8" name="Graphic 3" descr="Cloud">
              <a:extLst>
                <a:ext uri="{FF2B5EF4-FFF2-40B4-BE49-F238E27FC236}">
                  <a16:creationId xmlns:a16="http://schemas.microsoft.com/office/drawing/2014/main" id="{58FE0221-FC00-4A66-92A9-C01D59319E2A}"/>
                </a:ext>
              </a:extLst>
            </p:cNvPr>
            <p:cNvSpPr/>
            <p:nvPr/>
          </p:nvSpPr>
          <p:spPr>
            <a:xfrm>
              <a:off x="9930565" y="1908046"/>
              <a:ext cx="1321360" cy="850881"/>
            </a:xfrm>
            <a:custGeom>
              <a:avLst/>
              <a:gdLst>
                <a:gd name="connsiteX0" fmla="*/ 200609 w 1181357"/>
                <a:gd name="connsiteY0" fmla="*/ 671271 h 672391"/>
                <a:gd name="connsiteX1" fmla="*/ 256108 w 1181357"/>
                <a:gd name="connsiteY1" fmla="*/ 672392 h 672391"/>
                <a:gd name="connsiteX2" fmla="*/ 1013283 w 1181357"/>
                <a:gd name="connsiteY2" fmla="*/ 672392 h 672391"/>
                <a:gd name="connsiteX3" fmla="*/ 1181357 w 1181357"/>
                <a:gd name="connsiteY3" fmla="*/ 502982 h 672391"/>
                <a:gd name="connsiteX4" fmla="*/ 1014684 w 1181357"/>
                <a:gd name="connsiteY4" fmla="*/ 334919 h 672391"/>
                <a:gd name="connsiteX5" fmla="*/ 1000673 w 1181357"/>
                <a:gd name="connsiteY5" fmla="*/ 334919 h 672391"/>
                <a:gd name="connsiteX6" fmla="*/ 912404 w 1181357"/>
                <a:gd name="connsiteY6" fmla="*/ 163936 h 672391"/>
                <a:gd name="connsiteX7" fmla="*/ 720445 w 1181357"/>
                <a:gd name="connsiteY7" fmla="*/ 137315 h 672391"/>
                <a:gd name="connsiteX8" fmla="*/ 381308 w 1181357"/>
                <a:gd name="connsiteY8" fmla="*/ 27698 h 672391"/>
                <a:gd name="connsiteX9" fmla="*/ 244050 w 1181357"/>
                <a:gd name="connsiteY9" fmla="*/ 250831 h 672391"/>
                <a:gd name="connsiteX10" fmla="*/ 244050 w 1181357"/>
                <a:gd name="connsiteY10" fmla="*/ 253634 h 672391"/>
                <a:gd name="connsiteX11" fmla="*/ 210799 w 1181357"/>
                <a:gd name="connsiteY11" fmla="*/ 250925 h 672391"/>
                <a:gd name="connsiteX12" fmla="*/ 0 w 1181357"/>
                <a:gd name="connsiteY12" fmla="*/ 461235 h 672391"/>
                <a:gd name="connsiteX13" fmla="*/ 19860 w 1181357"/>
                <a:gd name="connsiteY13" fmla="*/ 550748 h 672391"/>
                <a:gd name="connsiteX14" fmla="*/ 200609 w 1181357"/>
                <a:gd name="connsiteY14" fmla="*/ 671271 h 672391"/>
                <a:gd name="connsiteX15" fmla="*/ 64671 w 1181357"/>
                <a:gd name="connsiteY15" fmla="*/ 351769 h 672391"/>
                <a:gd name="connsiteX16" fmla="*/ 210791 w 1181357"/>
                <a:gd name="connsiteY16" fmla="*/ 278944 h 672391"/>
                <a:gd name="connsiteX17" fmla="*/ 239513 w 1181357"/>
                <a:gd name="connsiteY17" fmla="*/ 281283 h 672391"/>
                <a:gd name="connsiteX18" fmla="*/ 272062 w 1181357"/>
                <a:gd name="connsiteY18" fmla="*/ 286607 h 672391"/>
                <a:gd name="connsiteX19" fmla="*/ 272062 w 1181357"/>
                <a:gd name="connsiteY19" fmla="*/ 250826 h 672391"/>
                <a:gd name="connsiteX20" fmla="*/ 497471 w 1181357"/>
                <a:gd name="connsiteY20" fmla="*/ 28174 h 672391"/>
                <a:gd name="connsiteX21" fmla="*/ 695511 w 1181357"/>
                <a:gd name="connsiteY21" fmla="*/ 150108 h 672391"/>
                <a:gd name="connsiteX22" fmla="*/ 706639 w 1181357"/>
                <a:gd name="connsiteY22" fmla="*/ 171782 h 672391"/>
                <a:gd name="connsiteX23" fmla="*/ 729647 w 1181357"/>
                <a:gd name="connsiteY23" fmla="*/ 163777 h 672391"/>
                <a:gd name="connsiteX24" fmla="*/ 962038 w 1181357"/>
                <a:gd name="connsiteY24" fmla="*/ 273760 h 672391"/>
                <a:gd name="connsiteX25" fmla="*/ 972650 w 1181357"/>
                <a:gd name="connsiteY25" fmla="*/ 334919 h 672391"/>
                <a:gd name="connsiteX26" fmla="*/ 972650 w 1181357"/>
                <a:gd name="connsiteY26" fmla="*/ 362941 h 672391"/>
                <a:gd name="connsiteX27" fmla="*/ 1014683 w 1181357"/>
                <a:gd name="connsiteY27" fmla="*/ 362941 h 672391"/>
                <a:gd name="connsiteX28" fmla="*/ 1153321 w 1181357"/>
                <a:gd name="connsiteY28" fmla="*/ 505718 h 672391"/>
                <a:gd name="connsiteX29" fmla="*/ 1013283 w 1181357"/>
                <a:gd name="connsiteY29" fmla="*/ 644370 h 672391"/>
                <a:gd name="connsiteX30" fmla="*/ 227101 w 1181357"/>
                <a:gd name="connsiteY30" fmla="*/ 644370 h 672391"/>
                <a:gd name="connsiteX31" fmla="*/ 202131 w 1181357"/>
                <a:gd name="connsiteY31" fmla="*/ 643290 h 672391"/>
                <a:gd name="connsiteX32" fmla="*/ 28104 w 1181357"/>
                <a:gd name="connsiteY32" fmla="*/ 453581 h 672391"/>
                <a:gd name="connsiteX33" fmla="*/ 64667 w 1181357"/>
                <a:gd name="connsiteY33" fmla="*/ 351769 h 6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1357" h="672391">
                  <a:moveTo>
                    <a:pt x="200609" y="671271"/>
                  </a:moveTo>
                  <a:cubicBezTo>
                    <a:pt x="214776" y="672043"/>
                    <a:pt x="256108" y="672392"/>
                    <a:pt x="256108" y="672392"/>
                  </a:cubicBezTo>
                  <a:lnTo>
                    <a:pt x="1013283" y="672392"/>
                  </a:lnTo>
                  <a:cubicBezTo>
                    <a:pt x="1106477" y="672023"/>
                    <a:pt x="1181727" y="596175"/>
                    <a:pt x="1181357" y="502982"/>
                  </a:cubicBezTo>
                  <a:cubicBezTo>
                    <a:pt x="1180992" y="410856"/>
                    <a:pt x="1106804" y="336049"/>
                    <a:pt x="1014684" y="334919"/>
                  </a:cubicBezTo>
                  <a:lnTo>
                    <a:pt x="1000673" y="334919"/>
                  </a:lnTo>
                  <a:cubicBezTo>
                    <a:pt x="1000543" y="267025"/>
                    <a:pt x="967677" y="203362"/>
                    <a:pt x="912404" y="163936"/>
                  </a:cubicBezTo>
                  <a:cubicBezTo>
                    <a:pt x="856404" y="124754"/>
                    <a:pt x="784995" y="114851"/>
                    <a:pt x="720445" y="137315"/>
                  </a:cubicBezTo>
                  <a:cubicBezTo>
                    <a:pt x="657065" y="13395"/>
                    <a:pt x="505228" y="-35682"/>
                    <a:pt x="381308" y="27698"/>
                  </a:cubicBezTo>
                  <a:cubicBezTo>
                    <a:pt x="297455" y="70585"/>
                    <a:pt x="244515" y="156649"/>
                    <a:pt x="244050" y="250831"/>
                  </a:cubicBezTo>
                  <a:lnTo>
                    <a:pt x="244050" y="253634"/>
                  </a:lnTo>
                  <a:cubicBezTo>
                    <a:pt x="233057" y="251835"/>
                    <a:pt x="221938" y="250929"/>
                    <a:pt x="210799" y="250925"/>
                  </a:cubicBezTo>
                  <a:cubicBezTo>
                    <a:pt x="94513" y="250791"/>
                    <a:pt x="135" y="344950"/>
                    <a:pt x="0" y="461235"/>
                  </a:cubicBezTo>
                  <a:cubicBezTo>
                    <a:pt x="-36" y="492169"/>
                    <a:pt x="6745" y="522731"/>
                    <a:pt x="19860" y="550748"/>
                  </a:cubicBezTo>
                  <a:cubicBezTo>
                    <a:pt x="53897" y="620638"/>
                    <a:pt x="123004" y="666720"/>
                    <a:pt x="200609" y="671271"/>
                  </a:cubicBezTo>
                  <a:close/>
                  <a:moveTo>
                    <a:pt x="64671" y="351769"/>
                  </a:moveTo>
                  <a:cubicBezTo>
                    <a:pt x="99628" y="306365"/>
                    <a:pt x="153492" y="279519"/>
                    <a:pt x="210791" y="278944"/>
                  </a:cubicBezTo>
                  <a:cubicBezTo>
                    <a:pt x="220412" y="278953"/>
                    <a:pt x="230017" y="279734"/>
                    <a:pt x="239513" y="281283"/>
                  </a:cubicBezTo>
                  <a:lnTo>
                    <a:pt x="272062" y="286607"/>
                  </a:lnTo>
                  <a:lnTo>
                    <a:pt x="272062" y="250826"/>
                  </a:lnTo>
                  <a:cubicBezTo>
                    <a:pt x="272823" y="127097"/>
                    <a:pt x="373742" y="27413"/>
                    <a:pt x="497471" y="28174"/>
                  </a:cubicBezTo>
                  <a:cubicBezTo>
                    <a:pt x="581063" y="28688"/>
                    <a:pt x="657415" y="75699"/>
                    <a:pt x="695511" y="150108"/>
                  </a:cubicBezTo>
                  <a:lnTo>
                    <a:pt x="706639" y="171782"/>
                  </a:lnTo>
                  <a:lnTo>
                    <a:pt x="729647" y="163777"/>
                  </a:lnTo>
                  <a:cubicBezTo>
                    <a:pt x="824192" y="129976"/>
                    <a:pt x="928235" y="179216"/>
                    <a:pt x="962038" y="273760"/>
                  </a:cubicBezTo>
                  <a:cubicBezTo>
                    <a:pt x="969055" y="293387"/>
                    <a:pt x="972644" y="314075"/>
                    <a:pt x="972650" y="334919"/>
                  </a:cubicBezTo>
                  <a:lnTo>
                    <a:pt x="972650" y="362941"/>
                  </a:lnTo>
                  <a:lnTo>
                    <a:pt x="1014683" y="362941"/>
                  </a:lnTo>
                  <a:cubicBezTo>
                    <a:pt x="1092393" y="364084"/>
                    <a:pt x="1154464" y="428008"/>
                    <a:pt x="1153321" y="505718"/>
                  </a:cubicBezTo>
                  <a:cubicBezTo>
                    <a:pt x="1152193" y="582362"/>
                    <a:pt x="1089934" y="644006"/>
                    <a:pt x="1013283" y="644370"/>
                  </a:cubicBezTo>
                  <a:lnTo>
                    <a:pt x="227101" y="644370"/>
                  </a:lnTo>
                  <a:lnTo>
                    <a:pt x="202131" y="643290"/>
                  </a:lnTo>
                  <a:cubicBezTo>
                    <a:pt x="101688" y="638959"/>
                    <a:pt x="23774" y="554023"/>
                    <a:pt x="28104" y="453581"/>
                  </a:cubicBezTo>
                  <a:cubicBezTo>
                    <a:pt x="29693" y="416722"/>
                    <a:pt x="42444" y="381217"/>
                    <a:pt x="64667" y="351769"/>
                  </a:cubicBezTo>
                  <a:close/>
                </a:path>
              </a:pathLst>
            </a:custGeom>
            <a:solidFill>
              <a:srgbClr val="FFB15B"/>
            </a:solidFill>
            <a:ln w="139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Graphic 8" descr="Smart Phone">
              <a:extLst>
                <a:ext uri="{FF2B5EF4-FFF2-40B4-BE49-F238E27FC236}">
                  <a16:creationId xmlns:a16="http://schemas.microsoft.com/office/drawing/2014/main" id="{800C0F6A-1FC2-4B97-BCDE-4F2666306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02347" y="2234474"/>
              <a:ext cx="453644" cy="4294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764BEE-2884-4A01-95E2-085EE5CE1A38}"/>
                </a:ext>
              </a:extLst>
            </p:cNvPr>
            <p:cNvSpPr txBox="1"/>
            <p:nvPr/>
          </p:nvSpPr>
          <p:spPr>
            <a:xfrm>
              <a:off x="10020219" y="2162380"/>
              <a:ext cx="1124042" cy="583335"/>
            </a:xfrm>
            <a:prstGeom prst="rect">
              <a:avLst/>
            </a:prstGeom>
            <a:noFill/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Communication, Internet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11545C-3CDC-4B59-B0BF-5204622EC680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29" y="2475377"/>
              <a:ext cx="699442" cy="530539"/>
            </a:xfrm>
            <a:prstGeom prst="line">
              <a:avLst/>
            </a:prstGeom>
            <a:noFill/>
            <a:ln w="9525" cap="flat" cmpd="sng" algn="ctr">
              <a:solidFill>
                <a:srgbClr val="ED7C00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31E192-95D1-4A3A-B9F5-98DD329DD564}"/>
                </a:ext>
              </a:extLst>
            </p:cNvPr>
            <p:cNvCxnSpPr/>
            <p:nvPr/>
          </p:nvCxnSpPr>
          <p:spPr>
            <a:xfrm>
              <a:off x="7246471" y="3005916"/>
              <a:ext cx="1714715" cy="0"/>
            </a:xfrm>
            <a:prstGeom prst="line">
              <a:avLst/>
            </a:prstGeom>
            <a:noFill/>
            <a:ln w="25400" cap="flat" cmpd="sng" algn="ctr">
              <a:solidFill>
                <a:srgbClr val="ED7C00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1F4933-B78C-4EDD-9875-2EA2CCCD4BC4}"/>
                </a:ext>
              </a:extLst>
            </p:cNvPr>
            <p:cNvCxnSpPr>
              <a:cxnSpLocks/>
              <a:stCxn id="8" idx="13"/>
            </p:cNvCxnSpPr>
            <p:nvPr/>
          </p:nvCxnSpPr>
          <p:spPr>
            <a:xfrm flipH="1">
              <a:off x="8961188" y="2604993"/>
              <a:ext cx="991590" cy="400923"/>
            </a:xfrm>
            <a:prstGeom prst="line">
              <a:avLst/>
            </a:prstGeom>
            <a:noFill/>
            <a:ln w="25400" cap="flat" cmpd="sng" algn="ctr">
              <a:solidFill>
                <a:srgbClr val="ED7C00">
                  <a:lumMod val="60000"/>
                  <a:lumOff val="4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75A713-DEEF-4B16-A1A5-E6E08FA60DAB}"/>
                </a:ext>
              </a:extLst>
            </p:cNvPr>
            <p:cNvSpPr txBox="1"/>
            <p:nvPr/>
          </p:nvSpPr>
          <p:spPr>
            <a:xfrm>
              <a:off x="7194174" y="2732270"/>
              <a:ext cx="1725061" cy="25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ED7C00">
                      <a:lumMod val="60000"/>
                      <a:lumOff val="40000"/>
                    </a:srgbClr>
                  </a:solidFill>
                  <a:effectLst/>
                  <a:uLnTx/>
                  <a:uFillTx/>
                </a:rPr>
                <a:t>Mobile Broadband Slice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27F494-42ED-445B-BB75-4D993F23CEF8}"/>
                </a:ext>
              </a:extLst>
            </p:cNvPr>
            <p:cNvSpPr txBox="1"/>
            <p:nvPr/>
          </p:nvSpPr>
          <p:spPr>
            <a:xfrm>
              <a:off x="4220400" y="2276852"/>
              <a:ext cx="1725062" cy="427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D7C00">
                      <a:lumMod val="60000"/>
                      <a:lumOff val="40000"/>
                    </a:srgbClr>
                  </a:solidFill>
                  <a:effectLst/>
                  <a:uLnTx/>
                  <a:uFillTx/>
                </a:rPr>
                <a:t>Mobile Broadband Slice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2C502-E5BF-44B1-96D0-BB7D0269AACB}"/>
              </a:ext>
            </a:extLst>
          </p:cNvPr>
          <p:cNvGrpSpPr/>
          <p:nvPr/>
        </p:nvGrpSpPr>
        <p:grpSpPr>
          <a:xfrm>
            <a:off x="4054081" y="3650668"/>
            <a:ext cx="4136538" cy="685311"/>
            <a:chOff x="4259897" y="2841409"/>
            <a:chExt cx="7129298" cy="768310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EED2227-37AD-4741-832C-A555C417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461" y="3065206"/>
              <a:ext cx="329925" cy="356945"/>
            </a:xfrm>
            <a:prstGeom prst="rect">
              <a:avLst/>
            </a:prstGeom>
            <a:solidFill>
              <a:srgbClr val="AE132A">
                <a:alpha val="12000"/>
              </a:srgbClr>
            </a:solidFill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20CD6A-85D8-4ED2-AF89-6419B6DB0F65}"/>
                </a:ext>
              </a:extLst>
            </p:cNvPr>
            <p:cNvSpPr txBox="1"/>
            <p:nvPr/>
          </p:nvSpPr>
          <p:spPr>
            <a:xfrm flipH="1">
              <a:off x="10121321" y="3087149"/>
              <a:ext cx="1186722" cy="51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Logistics, Agriculture, Climate</a:t>
              </a:r>
            </a:p>
          </p:txBody>
        </p:sp>
        <p:sp>
          <p:nvSpPr>
            <p:cNvPr id="19" name="Graphic 5" descr="Cloud">
              <a:extLst>
                <a:ext uri="{FF2B5EF4-FFF2-40B4-BE49-F238E27FC236}">
                  <a16:creationId xmlns:a16="http://schemas.microsoft.com/office/drawing/2014/main" id="{B6AD3BD0-0709-495E-AF15-E322D4FCCFB3}"/>
                </a:ext>
              </a:extLst>
            </p:cNvPr>
            <p:cNvSpPr/>
            <p:nvPr/>
          </p:nvSpPr>
          <p:spPr>
            <a:xfrm>
              <a:off x="9895722" y="2841409"/>
              <a:ext cx="1493473" cy="768310"/>
            </a:xfrm>
            <a:custGeom>
              <a:avLst/>
              <a:gdLst>
                <a:gd name="connsiteX0" fmla="*/ 200609 w 1181357"/>
                <a:gd name="connsiteY0" fmla="*/ 671271 h 672391"/>
                <a:gd name="connsiteX1" fmla="*/ 256108 w 1181357"/>
                <a:gd name="connsiteY1" fmla="*/ 672392 h 672391"/>
                <a:gd name="connsiteX2" fmla="*/ 1013283 w 1181357"/>
                <a:gd name="connsiteY2" fmla="*/ 672392 h 672391"/>
                <a:gd name="connsiteX3" fmla="*/ 1181357 w 1181357"/>
                <a:gd name="connsiteY3" fmla="*/ 502982 h 672391"/>
                <a:gd name="connsiteX4" fmla="*/ 1014684 w 1181357"/>
                <a:gd name="connsiteY4" fmla="*/ 334919 h 672391"/>
                <a:gd name="connsiteX5" fmla="*/ 1000673 w 1181357"/>
                <a:gd name="connsiteY5" fmla="*/ 334919 h 672391"/>
                <a:gd name="connsiteX6" fmla="*/ 912404 w 1181357"/>
                <a:gd name="connsiteY6" fmla="*/ 163936 h 672391"/>
                <a:gd name="connsiteX7" fmla="*/ 720445 w 1181357"/>
                <a:gd name="connsiteY7" fmla="*/ 137315 h 672391"/>
                <a:gd name="connsiteX8" fmla="*/ 381308 w 1181357"/>
                <a:gd name="connsiteY8" fmla="*/ 27698 h 672391"/>
                <a:gd name="connsiteX9" fmla="*/ 244050 w 1181357"/>
                <a:gd name="connsiteY9" fmla="*/ 250831 h 672391"/>
                <a:gd name="connsiteX10" fmla="*/ 244050 w 1181357"/>
                <a:gd name="connsiteY10" fmla="*/ 253634 h 672391"/>
                <a:gd name="connsiteX11" fmla="*/ 210799 w 1181357"/>
                <a:gd name="connsiteY11" fmla="*/ 250925 h 672391"/>
                <a:gd name="connsiteX12" fmla="*/ 0 w 1181357"/>
                <a:gd name="connsiteY12" fmla="*/ 461235 h 672391"/>
                <a:gd name="connsiteX13" fmla="*/ 19860 w 1181357"/>
                <a:gd name="connsiteY13" fmla="*/ 550748 h 672391"/>
                <a:gd name="connsiteX14" fmla="*/ 200609 w 1181357"/>
                <a:gd name="connsiteY14" fmla="*/ 671271 h 672391"/>
                <a:gd name="connsiteX15" fmla="*/ 64671 w 1181357"/>
                <a:gd name="connsiteY15" fmla="*/ 351769 h 672391"/>
                <a:gd name="connsiteX16" fmla="*/ 210791 w 1181357"/>
                <a:gd name="connsiteY16" fmla="*/ 278944 h 672391"/>
                <a:gd name="connsiteX17" fmla="*/ 239513 w 1181357"/>
                <a:gd name="connsiteY17" fmla="*/ 281283 h 672391"/>
                <a:gd name="connsiteX18" fmla="*/ 272062 w 1181357"/>
                <a:gd name="connsiteY18" fmla="*/ 286607 h 672391"/>
                <a:gd name="connsiteX19" fmla="*/ 272062 w 1181357"/>
                <a:gd name="connsiteY19" fmla="*/ 250826 h 672391"/>
                <a:gd name="connsiteX20" fmla="*/ 497471 w 1181357"/>
                <a:gd name="connsiteY20" fmla="*/ 28174 h 672391"/>
                <a:gd name="connsiteX21" fmla="*/ 695511 w 1181357"/>
                <a:gd name="connsiteY21" fmla="*/ 150108 h 672391"/>
                <a:gd name="connsiteX22" fmla="*/ 706639 w 1181357"/>
                <a:gd name="connsiteY22" fmla="*/ 171782 h 672391"/>
                <a:gd name="connsiteX23" fmla="*/ 729647 w 1181357"/>
                <a:gd name="connsiteY23" fmla="*/ 163777 h 672391"/>
                <a:gd name="connsiteX24" fmla="*/ 962038 w 1181357"/>
                <a:gd name="connsiteY24" fmla="*/ 273760 h 672391"/>
                <a:gd name="connsiteX25" fmla="*/ 972650 w 1181357"/>
                <a:gd name="connsiteY25" fmla="*/ 334919 h 672391"/>
                <a:gd name="connsiteX26" fmla="*/ 972650 w 1181357"/>
                <a:gd name="connsiteY26" fmla="*/ 362941 h 672391"/>
                <a:gd name="connsiteX27" fmla="*/ 1014683 w 1181357"/>
                <a:gd name="connsiteY27" fmla="*/ 362941 h 672391"/>
                <a:gd name="connsiteX28" fmla="*/ 1153321 w 1181357"/>
                <a:gd name="connsiteY28" fmla="*/ 505718 h 672391"/>
                <a:gd name="connsiteX29" fmla="*/ 1013283 w 1181357"/>
                <a:gd name="connsiteY29" fmla="*/ 644370 h 672391"/>
                <a:gd name="connsiteX30" fmla="*/ 227101 w 1181357"/>
                <a:gd name="connsiteY30" fmla="*/ 644370 h 672391"/>
                <a:gd name="connsiteX31" fmla="*/ 202131 w 1181357"/>
                <a:gd name="connsiteY31" fmla="*/ 643290 h 672391"/>
                <a:gd name="connsiteX32" fmla="*/ 28104 w 1181357"/>
                <a:gd name="connsiteY32" fmla="*/ 453581 h 672391"/>
                <a:gd name="connsiteX33" fmla="*/ 64667 w 1181357"/>
                <a:gd name="connsiteY33" fmla="*/ 351769 h 6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1357" h="672391">
                  <a:moveTo>
                    <a:pt x="200609" y="671271"/>
                  </a:moveTo>
                  <a:cubicBezTo>
                    <a:pt x="214776" y="672043"/>
                    <a:pt x="256108" y="672392"/>
                    <a:pt x="256108" y="672392"/>
                  </a:cubicBezTo>
                  <a:lnTo>
                    <a:pt x="1013283" y="672392"/>
                  </a:lnTo>
                  <a:cubicBezTo>
                    <a:pt x="1106477" y="672023"/>
                    <a:pt x="1181727" y="596175"/>
                    <a:pt x="1181357" y="502982"/>
                  </a:cubicBezTo>
                  <a:cubicBezTo>
                    <a:pt x="1180992" y="410856"/>
                    <a:pt x="1106804" y="336049"/>
                    <a:pt x="1014684" y="334919"/>
                  </a:cubicBezTo>
                  <a:lnTo>
                    <a:pt x="1000673" y="334919"/>
                  </a:lnTo>
                  <a:cubicBezTo>
                    <a:pt x="1000543" y="267025"/>
                    <a:pt x="967677" y="203362"/>
                    <a:pt x="912404" y="163936"/>
                  </a:cubicBezTo>
                  <a:cubicBezTo>
                    <a:pt x="856404" y="124754"/>
                    <a:pt x="784995" y="114851"/>
                    <a:pt x="720445" y="137315"/>
                  </a:cubicBezTo>
                  <a:cubicBezTo>
                    <a:pt x="657065" y="13395"/>
                    <a:pt x="505228" y="-35682"/>
                    <a:pt x="381308" y="27698"/>
                  </a:cubicBezTo>
                  <a:cubicBezTo>
                    <a:pt x="297455" y="70585"/>
                    <a:pt x="244515" y="156649"/>
                    <a:pt x="244050" y="250831"/>
                  </a:cubicBezTo>
                  <a:lnTo>
                    <a:pt x="244050" y="253634"/>
                  </a:lnTo>
                  <a:cubicBezTo>
                    <a:pt x="233057" y="251835"/>
                    <a:pt x="221938" y="250929"/>
                    <a:pt x="210799" y="250925"/>
                  </a:cubicBezTo>
                  <a:cubicBezTo>
                    <a:pt x="94513" y="250791"/>
                    <a:pt x="135" y="344950"/>
                    <a:pt x="0" y="461235"/>
                  </a:cubicBezTo>
                  <a:cubicBezTo>
                    <a:pt x="-36" y="492169"/>
                    <a:pt x="6745" y="522731"/>
                    <a:pt x="19860" y="550748"/>
                  </a:cubicBezTo>
                  <a:cubicBezTo>
                    <a:pt x="53897" y="620638"/>
                    <a:pt x="123004" y="666720"/>
                    <a:pt x="200609" y="671271"/>
                  </a:cubicBezTo>
                  <a:close/>
                  <a:moveTo>
                    <a:pt x="64671" y="351769"/>
                  </a:moveTo>
                  <a:cubicBezTo>
                    <a:pt x="99628" y="306365"/>
                    <a:pt x="153492" y="279519"/>
                    <a:pt x="210791" y="278944"/>
                  </a:cubicBezTo>
                  <a:cubicBezTo>
                    <a:pt x="220412" y="278953"/>
                    <a:pt x="230017" y="279734"/>
                    <a:pt x="239513" y="281283"/>
                  </a:cubicBezTo>
                  <a:lnTo>
                    <a:pt x="272062" y="286607"/>
                  </a:lnTo>
                  <a:lnTo>
                    <a:pt x="272062" y="250826"/>
                  </a:lnTo>
                  <a:cubicBezTo>
                    <a:pt x="272823" y="127097"/>
                    <a:pt x="373742" y="27413"/>
                    <a:pt x="497471" y="28174"/>
                  </a:cubicBezTo>
                  <a:cubicBezTo>
                    <a:pt x="581063" y="28688"/>
                    <a:pt x="657415" y="75699"/>
                    <a:pt x="695511" y="150108"/>
                  </a:cubicBezTo>
                  <a:lnTo>
                    <a:pt x="706639" y="171782"/>
                  </a:lnTo>
                  <a:lnTo>
                    <a:pt x="729647" y="163777"/>
                  </a:lnTo>
                  <a:cubicBezTo>
                    <a:pt x="824192" y="129976"/>
                    <a:pt x="928235" y="179216"/>
                    <a:pt x="962038" y="273760"/>
                  </a:cubicBezTo>
                  <a:cubicBezTo>
                    <a:pt x="969055" y="293387"/>
                    <a:pt x="972644" y="314075"/>
                    <a:pt x="972650" y="334919"/>
                  </a:cubicBezTo>
                  <a:lnTo>
                    <a:pt x="972650" y="362941"/>
                  </a:lnTo>
                  <a:lnTo>
                    <a:pt x="1014683" y="362941"/>
                  </a:lnTo>
                  <a:cubicBezTo>
                    <a:pt x="1092393" y="364084"/>
                    <a:pt x="1154464" y="428008"/>
                    <a:pt x="1153321" y="505718"/>
                  </a:cubicBezTo>
                  <a:cubicBezTo>
                    <a:pt x="1152193" y="582362"/>
                    <a:pt x="1089934" y="644006"/>
                    <a:pt x="1013283" y="644370"/>
                  </a:cubicBezTo>
                  <a:lnTo>
                    <a:pt x="227101" y="644370"/>
                  </a:lnTo>
                  <a:lnTo>
                    <a:pt x="202131" y="643290"/>
                  </a:lnTo>
                  <a:cubicBezTo>
                    <a:pt x="101688" y="638959"/>
                    <a:pt x="23774" y="554023"/>
                    <a:pt x="28104" y="453581"/>
                  </a:cubicBezTo>
                  <a:cubicBezTo>
                    <a:pt x="29693" y="416722"/>
                    <a:pt x="42444" y="381217"/>
                    <a:pt x="64667" y="351769"/>
                  </a:cubicBezTo>
                  <a:close/>
                </a:path>
              </a:pathLst>
            </a:custGeom>
            <a:solidFill>
              <a:srgbClr val="0E69FF"/>
            </a:solidFill>
            <a:ln w="139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302E8B-83F5-4761-B62E-76DB0CCB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257" y="3294242"/>
              <a:ext cx="521599" cy="13569"/>
            </a:xfrm>
            <a:prstGeom prst="line">
              <a:avLst/>
            </a:prstGeom>
            <a:noFill/>
            <a:ln w="9525" cap="flat" cmpd="sng" algn="ctr">
              <a:solidFill>
                <a:srgbClr val="00296D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E3459D-569C-4BAD-9D6F-65F89A8CA36D}"/>
                </a:ext>
              </a:extLst>
            </p:cNvPr>
            <p:cNvCxnSpPr/>
            <p:nvPr/>
          </p:nvCxnSpPr>
          <p:spPr>
            <a:xfrm>
              <a:off x="7246470" y="3300029"/>
              <a:ext cx="1714715" cy="0"/>
            </a:xfrm>
            <a:prstGeom prst="line">
              <a:avLst/>
            </a:prstGeom>
            <a:noFill/>
            <a:ln w="25400" cap="flat" cmpd="sng" algn="ctr">
              <a:solidFill>
                <a:srgbClr val="00296D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DE6FC-A823-4E51-8626-F17362DAE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828" y="3275117"/>
              <a:ext cx="950893" cy="23547"/>
            </a:xfrm>
            <a:prstGeom prst="line">
              <a:avLst/>
            </a:prstGeom>
            <a:noFill/>
            <a:ln w="25400" cap="flat" cmpd="sng" algn="ctr">
              <a:solidFill>
                <a:srgbClr val="00296D">
                  <a:lumMod val="60000"/>
                  <a:lumOff val="4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208695-C82A-4898-9AA1-85A629B259F1}"/>
                </a:ext>
              </a:extLst>
            </p:cNvPr>
            <p:cNvSpPr txBox="1"/>
            <p:nvPr/>
          </p:nvSpPr>
          <p:spPr>
            <a:xfrm>
              <a:off x="7236124" y="3065206"/>
              <a:ext cx="1725061" cy="25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296D">
                      <a:lumMod val="60000"/>
                      <a:lumOff val="40000"/>
                    </a:srgbClr>
                  </a:solidFill>
                  <a:effectLst/>
                  <a:uLnTx/>
                  <a:uFillTx/>
                </a:rPr>
                <a:t>Massive IoT Slice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E8CF37-D909-434C-89C0-A8852EAC6EF8}"/>
                </a:ext>
              </a:extLst>
            </p:cNvPr>
            <p:cNvSpPr txBox="1"/>
            <p:nvPr/>
          </p:nvSpPr>
          <p:spPr>
            <a:xfrm>
              <a:off x="4259897" y="3100006"/>
              <a:ext cx="1725060" cy="24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296D">
                      <a:lumMod val="60000"/>
                      <a:lumOff val="40000"/>
                    </a:srgbClr>
                  </a:solidFill>
                  <a:effectLst/>
                  <a:uLnTx/>
                  <a:uFillTx/>
                </a:rPr>
                <a:t>Massive IoT Slice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267440-CF14-4D9A-9F8F-D71F2F9EAB69}"/>
              </a:ext>
            </a:extLst>
          </p:cNvPr>
          <p:cNvGrpSpPr/>
          <p:nvPr/>
        </p:nvGrpSpPr>
        <p:grpSpPr>
          <a:xfrm>
            <a:off x="4032932" y="4227082"/>
            <a:ext cx="4157687" cy="1308363"/>
            <a:chOff x="4238748" y="3299462"/>
            <a:chExt cx="7289113" cy="1652086"/>
          </a:xfrm>
        </p:grpSpPr>
        <p:pic>
          <p:nvPicPr>
            <p:cNvPr id="29" name="Graphic 28" descr="Cloud">
              <a:extLst>
                <a:ext uri="{FF2B5EF4-FFF2-40B4-BE49-F238E27FC236}">
                  <a16:creationId xmlns:a16="http://schemas.microsoft.com/office/drawing/2014/main" id="{F3D139AA-5364-483E-8662-62ECA89F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9782690" y="3299462"/>
              <a:ext cx="1745171" cy="165208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278462-203A-45A5-A9B4-BA204E8B1132}"/>
                </a:ext>
              </a:extLst>
            </p:cNvPr>
            <p:cNvSpPr txBox="1"/>
            <p:nvPr/>
          </p:nvSpPr>
          <p:spPr>
            <a:xfrm>
              <a:off x="7236124" y="3361412"/>
              <a:ext cx="1725061" cy="25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Mission Critical IoT Slice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1A6A3F-C2E7-4B28-9737-9574BDDA7908}"/>
                </a:ext>
              </a:extLst>
            </p:cNvPr>
            <p:cNvSpPr txBox="1"/>
            <p:nvPr/>
          </p:nvSpPr>
          <p:spPr>
            <a:xfrm>
              <a:off x="10137036" y="3975057"/>
              <a:ext cx="1199630" cy="4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AutomobileFactory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Graphic 27" descr="Car">
              <a:extLst>
                <a:ext uri="{FF2B5EF4-FFF2-40B4-BE49-F238E27FC236}">
                  <a16:creationId xmlns:a16="http://schemas.microsoft.com/office/drawing/2014/main" id="{EAF5AE7A-B112-4CC8-B4BF-E5986E9A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5461" y="3829068"/>
              <a:ext cx="607752" cy="57533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FD40E0-1B6A-414D-8D14-7BA394B93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547" y="3420800"/>
              <a:ext cx="647831" cy="655684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B4786E-1400-465F-8487-3AC5148787F4}"/>
                </a:ext>
              </a:extLst>
            </p:cNvPr>
            <p:cNvCxnSpPr/>
            <p:nvPr/>
          </p:nvCxnSpPr>
          <p:spPr>
            <a:xfrm>
              <a:off x="7346853" y="3428971"/>
              <a:ext cx="1714715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7F4FB0-928B-458F-96AA-4FDC0398FF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2095" y="3428971"/>
              <a:ext cx="918617" cy="676181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9C7747-F9E7-46E9-A893-20165EAD9AE4}"/>
                </a:ext>
              </a:extLst>
            </p:cNvPr>
            <p:cNvSpPr txBox="1"/>
            <p:nvPr/>
          </p:nvSpPr>
          <p:spPr>
            <a:xfrm>
              <a:off x="4238748" y="3958882"/>
              <a:ext cx="1725062" cy="4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Mission Critical IoT Slice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5DCAFB7-5D7E-485A-A56A-C8443E3D525B}"/>
              </a:ext>
            </a:extLst>
          </p:cNvPr>
          <p:cNvSpPr txBox="1"/>
          <p:nvPr/>
        </p:nvSpPr>
        <p:spPr>
          <a:xfrm>
            <a:off x="5527413" y="2615725"/>
            <a:ext cx="14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 Network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D883F1-6D9C-4D71-8F03-DDFDD5A028CB}"/>
              </a:ext>
            </a:extLst>
          </p:cNvPr>
          <p:cNvSpPr txBox="1"/>
          <p:nvPr/>
        </p:nvSpPr>
        <p:spPr>
          <a:xfrm>
            <a:off x="2221150" y="1358874"/>
            <a:ext cx="18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Network Slicing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DF5B2-9C95-47AB-8446-5D7CAD29C3A0}"/>
              </a:ext>
            </a:extLst>
          </p:cNvPr>
          <p:cNvSpPr txBox="1"/>
          <p:nvPr/>
        </p:nvSpPr>
        <p:spPr>
          <a:xfrm>
            <a:off x="500432" y="555748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Multiple 5G Networks?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E4DBCA-8D3A-4CF6-B37C-BB471CAA5FF3}"/>
              </a:ext>
            </a:extLst>
          </p:cNvPr>
          <p:cNvGrpSpPr/>
          <p:nvPr/>
        </p:nvGrpSpPr>
        <p:grpSpPr>
          <a:xfrm>
            <a:off x="805485" y="2976047"/>
            <a:ext cx="1772284" cy="502511"/>
            <a:chOff x="980233" y="1938464"/>
            <a:chExt cx="2045546" cy="730398"/>
          </a:xfrm>
        </p:grpSpPr>
        <p:pic>
          <p:nvPicPr>
            <p:cNvPr id="38" name="Graphic 37" descr="Smart Phone">
              <a:extLst>
                <a:ext uri="{FF2B5EF4-FFF2-40B4-BE49-F238E27FC236}">
                  <a16:creationId xmlns:a16="http://schemas.microsoft.com/office/drawing/2014/main" id="{3E9B9395-128D-4399-AA4B-AA1B82C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0233" y="2171534"/>
              <a:ext cx="447271" cy="44727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677F98-2172-4903-81B5-84DCF6588F91}"/>
                </a:ext>
              </a:extLst>
            </p:cNvPr>
            <p:cNvSpPr txBox="1"/>
            <p:nvPr/>
          </p:nvSpPr>
          <p:spPr>
            <a:xfrm>
              <a:off x="1917527" y="2221509"/>
              <a:ext cx="1108252" cy="447353"/>
            </a:xfrm>
            <a:prstGeom prst="rect">
              <a:avLst/>
            </a:prstGeom>
            <a:noFill/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Communication, Internet</a:t>
              </a:r>
            </a:p>
          </p:txBody>
        </p:sp>
        <p:sp>
          <p:nvSpPr>
            <p:cNvPr id="40" name="Graphic 3" descr="Cloud">
              <a:extLst>
                <a:ext uri="{FF2B5EF4-FFF2-40B4-BE49-F238E27FC236}">
                  <a16:creationId xmlns:a16="http://schemas.microsoft.com/office/drawing/2014/main" id="{69833A15-0369-40E8-8390-27BF99915FAB}"/>
                </a:ext>
              </a:extLst>
            </p:cNvPr>
            <p:cNvSpPr/>
            <p:nvPr/>
          </p:nvSpPr>
          <p:spPr>
            <a:xfrm>
              <a:off x="1815452" y="1938464"/>
              <a:ext cx="1181357" cy="672391"/>
            </a:xfrm>
            <a:custGeom>
              <a:avLst/>
              <a:gdLst>
                <a:gd name="connsiteX0" fmla="*/ 200609 w 1181357"/>
                <a:gd name="connsiteY0" fmla="*/ 671271 h 672391"/>
                <a:gd name="connsiteX1" fmla="*/ 256108 w 1181357"/>
                <a:gd name="connsiteY1" fmla="*/ 672392 h 672391"/>
                <a:gd name="connsiteX2" fmla="*/ 1013283 w 1181357"/>
                <a:gd name="connsiteY2" fmla="*/ 672392 h 672391"/>
                <a:gd name="connsiteX3" fmla="*/ 1181357 w 1181357"/>
                <a:gd name="connsiteY3" fmla="*/ 502982 h 672391"/>
                <a:gd name="connsiteX4" fmla="*/ 1014684 w 1181357"/>
                <a:gd name="connsiteY4" fmla="*/ 334919 h 672391"/>
                <a:gd name="connsiteX5" fmla="*/ 1000673 w 1181357"/>
                <a:gd name="connsiteY5" fmla="*/ 334919 h 672391"/>
                <a:gd name="connsiteX6" fmla="*/ 912404 w 1181357"/>
                <a:gd name="connsiteY6" fmla="*/ 163936 h 672391"/>
                <a:gd name="connsiteX7" fmla="*/ 720445 w 1181357"/>
                <a:gd name="connsiteY7" fmla="*/ 137315 h 672391"/>
                <a:gd name="connsiteX8" fmla="*/ 381308 w 1181357"/>
                <a:gd name="connsiteY8" fmla="*/ 27698 h 672391"/>
                <a:gd name="connsiteX9" fmla="*/ 244050 w 1181357"/>
                <a:gd name="connsiteY9" fmla="*/ 250831 h 672391"/>
                <a:gd name="connsiteX10" fmla="*/ 244050 w 1181357"/>
                <a:gd name="connsiteY10" fmla="*/ 253634 h 672391"/>
                <a:gd name="connsiteX11" fmla="*/ 210799 w 1181357"/>
                <a:gd name="connsiteY11" fmla="*/ 250925 h 672391"/>
                <a:gd name="connsiteX12" fmla="*/ 0 w 1181357"/>
                <a:gd name="connsiteY12" fmla="*/ 461235 h 672391"/>
                <a:gd name="connsiteX13" fmla="*/ 19860 w 1181357"/>
                <a:gd name="connsiteY13" fmla="*/ 550748 h 672391"/>
                <a:gd name="connsiteX14" fmla="*/ 200609 w 1181357"/>
                <a:gd name="connsiteY14" fmla="*/ 671271 h 672391"/>
                <a:gd name="connsiteX15" fmla="*/ 64671 w 1181357"/>
                <a:gd name="connsiteY15" fmla="*/ 351769 h 672391"/>
                <a:gd name="connsiteX16" fmla="*/ 210791 w 1181357"/>
                <a:gd name="connsiteY16" fmla="*/ 278944 h 672391"/>
                <a:gd name="connsiteX17" fmla="*/ 239513 w 1181357"/>
                <a:gd name="connsiteY17" fmla="*/ 281283 h 672391"/>
                <a:gd name="connsiteX18" fmla="*/ 272062 w 1181357"/>
                <a:gd name="connsiteY18" fmla="*/ 286607 h 672391"/>
                <a:gd name="connsiteX19" fmla="*/ 272062 w 1181357"/>
                <a:gd name="connsiteY19" fmla="*/ 250826 h 672391"/>
                <a:gd name="connsiteX20" fmla="*/ 497471 w 1181357"/>
                <a:gd name="connsiteY20" fmla="*/ 28174 h 672391"/>
                <a:gd name="connsiteX21" fmla="*/ 695511 w 1181357"/>
                <a:gd name="connsiteY21" fmla="*/ 150108 h 672391"/>
                <a:gd name="connsiteX22" fmla="*/ 706639 w 1181357"/>
                <a:gd name="connsiteY22" fmla="*/ 171782 h 672391"/>
                <a:gd name="connsiteX23" fmla="*/ 729647 w 1181357"/>
                <a:gd name="connsiteY23" fmla="*/ 163777 h 672391"/>
                <a:gd name="connsiteX24" fmla="*/ 962038 w 1181357"/>
                <a:gd name="connsiteY24" fmla="*/ 273760 h 672391"/>
                <a:gd name="connsiteX25" fmla="*/ 972650 w 1181357"/>
                <a:gd name="connsiteY25" fmla="*/ 334919 h 672391"/>
                <a:gd name="connsiteX26" fmla="*/ 972650 w 1181357"/>
                <a:gd name="connsiteY26" fmla="*/ 362941 h 672391"/>
                <a:gd name="connsiteX27" fmla="*/ 1014683 w 1181357"/>
                <a:gd name="connsiteY27" fmla="*/ 362941 h 672391"/>
                <a:gd name="connsiteX28" fmla="*/ 1153321 w 1181357"/>
                <a:gd name="connsiteY28" fmla="*/ 505718 h 672391"/>
                <a:gd name="connsiteX29" fmla="*/ 1013283 w 1181357"/>
                <a:gd name="connsiteY29" fmla="*/ 644370 h 672391"/>
                <a:gd name="connsiteX30" fmla="*/ 227101 w 1181357"/>
                <a:gd name="connsiteY30" fmla="*/ 644370 h 672391"/>
                <a:gd name="connsiteX31" fmla="*/ 202131 w 1181357"/>
                <a:gd name="connsiteY31" fmla="*/ 643290 h 672391"/>
                <a:gd name="connsiteX32" fmla="*/ 28104 w 1181357"/>
                <a:gd name="connsiteY32" fmla="*/ 453581 h 672391"/>
                <a:gd name="connsiteX33" fmla="*/ 64667 w 1181357"/>
                <a:gd name="connsiteY33" fmla="*/ 351769 h 6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1357" h="672391">
                  <a:moveTo>
                    <a:pt x="200609" y="671271"/>
                  </a:moveTo>
                  <a:cubicBezTo>
                    <a:pt x="214776" y="672043"/>
                    <a:pt x="256108" y="672392"/>
                    <a:pt x="256108" y="672392"/>
                  </a:cubicBezTo>
                  <a:lnTo>
                    <a:pt x="1013283" y="672392"/>
                  </a:lnTo>
                  <a:cubicBezTo>
                    <a:pt x="1106477" y="672023"/>
                    <a:pt x="1181727" y="596175"/>
                    <a:pt x="1181357" y="502982"/>
                  </a:cubicBezTo>
                  <a:cubicBezTo>
                    <a:pt x="1180992" y="410856"/>
                    <a:pt x="1106804" y="336049"/>
                    <a:pt x="1014684" y="334919"/>
                  </a:cubicBezTo>
                  <a:lnTo>
                    <a:pt x="1000673" y="334919"/>
                  </a:lnTo>
                  <a:cubicBezTo>
                    <a:pt x="1000543" y="267025"/>
                    <a:pt x="967677" y="203362"/>
                    <a:pt x="912404" y="163936"/>
                  </a:cubicBezTo>
                  <a:cubicBezTo>
                    <a:pt x="856404" y="124754"/>
                    <a:pt x="784995" y="114851"/>
                    <a:pt x="720445" y="137315"/>
                  </a:cubicBezTo>
                  <a:cubicBezTo>
                    <a:pt x="657065" y="13395"/>
                    <a:pt x="505228" y="-35682"/>
                    <a:pt x="381308" y="27698"/>
                  </a:cubicBezTo>
                  <a:cubicBezTo>
                    <a:pt x="297455" y="70585"/>
                    <a:pt x="244515" y="156649"/>
                    <a:pt x="244050" y="250831"/>
                  </a:cubicBezTo>
                  <a:lnTo>
                    <a:pt x="244050" y="253634"/>
                  </a:lnTo>
                  <a:cubicBezTo>
                    <a:pt x="233057" y="251835"/>
                    <a:pt x="221938" y="250929"/>
                    <a:pt x="210799" y="250925"/>
                  </a:cubicBezTo>
                  <a:cubicBezTo>
                    <a:pt x="94513" y="250791"/>
                    <a:pt x="135" y="344950"/>
                    <a:pt x="0" y="461235"/>
                  </a:cubicBezTo>
                  <a:cubicBezTo>
                    <a:pt x="-36" y="492169"/>
                    <a:pt x="6745" y="522731"/>
                    <a:pt x="19860" y="550748"/>
                  </a:cubicBezTo>
                  <a:cubicBezTo>
                    <a:pt x="53897" y="620638"/>
                    <a:pt x="123004" y="666720"/>
                    <a:pt x="200609" y="671271"/>
                  </a:cubicBezTo>
                  <a:close/>
                  <a:moveTo>
                    <a:pt x="64671" y="351769"/>
                  </a:moveTo>
                  <a:cubicBezTo>
                    <a:pt x="99628" y="306365"/>
                    <a:pt x="153492" y="279519"/>
                    <a:pt x="210791" y="278944"/>
                  </a:cubicBezTo>
                  <a:cubicBezTo>
                    <a:pt x="220412" y="278953"/>
                    <a:pt x="230017" y="279734"/>
                    <a:pt x="239513" y="281283"/>
                  </a:cubicBezTo>
                  <a:lnTo>
                    <a:pt x="272062" y="286607"/>
                  </a:lnTo>
                  <a:lnTo>
                    <a:pt x="272062" y="250826"/>
                  </a:lnTo>
                  <a:cubicBezTo>
                    <a:pt x="272823" y="127097"/>
                    <a:pt x="373742" y="27413"/>
                    <a:pt x="497471" y="28174"/>
                  </a:cubicBezTo>
                  <a:cubicBezTo>
                    <a:pt x="581063" y="28688"/>
                    <a:pt x="657415" y="75699"/>
                    <a:pt x="695511" y="150108"/>
                  </a:cubicBezTo>
                  <a:lnTo>
                    <a:pt x="706639" y="171782"/>
                  </a:lnTo>
                  <a:lnTo>
                    <a:pt x="729647" y="163777"/>
                  </a:lnTo>
                  <a:cubicBezTo>
                    <a:pt x="824192" y="129976"/>
                    <a:pt x="928235" y="179216"/>
                    <a:pt x="962038" y="273760"/>
                  </a:cubicBezTo>
                  <a:cubicBezTo>
                    <a:pt x="969055" y="293387"/>
                    <a:pt x="972644" y="314075"/>
                    <a:pt x="972650" y="334919"/>
                  </a:cubicBezTo>
                  <a:lnTo>
                    <a:pt x="972650" y="362941"/>
                  </a:lnTo>
                  <a:lnTo>
                    <a:pt x="1014683" y="362941"/>
                  </a:lnTo>
                  <a:cubicBezTo>
                    <a:pt x="1092393" y="364084"/>
                    <a:pt x="1154464" y="428008"/>
                    <a:pt x="1153321" y="505718"/>
                  </a:cubicBezTo>
                  <a:cubicBezTo>
                    <a:pt x="1152193" y="582362"/>
                    <a:pt x="1089934" y="644006"/>
                    <a:pt x="1013283" y="644370"/>
                  </a:cubicBezTo>
                  <a:lnTo>
                    <a:pt x="227101" y="644370"/>
                  </a:lnTo>
                  <a:lnTo>
                    <a:pt x="202131" y="643290"/>
                  </a:lnTo>
                  <a:cubicBezTo>
                    <a:pt x="101688" y="638959"/>
                    <a:pt x="23774" y="554023"/>
                    <a:pt x="28104" y="453581"/>
                  </a:cubicBezTo>
                  <a:cubicBezTo>
                    <a:pt x="29693" y="416722"/>
                    <a:pt x="42444" y="381217"/>
                    <a:pt x="64667" y="351769"/>
                  </a:cubicBezTo>
                  <a:close/>
                </a:path>
              </a:pathLst>
            </a:custGeom>
            <a:solidFill>
              <a:srgbClr val="FFB15B"/>
            </a:solidFill>
            <a:ln w="139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BDF379-F39E-4FA2-8675-68D0157163D0}"/>
                </a:ext>
              </a:extLst>
            </p:cNvPr>
            <p:cNvCxnSpPr>
              <a:cxnSpLocks/>
              <a:stCxn id="38" idx="3"/>
              <a:endCxn id="40" idx="32"/>
            </p:cNvCxnSpPr>
            <p:nvPr/>
          </p:nvCxnSpPr>
          <p:spPr>
            <a:xfrm flipV="1">
              <a:off x="1427504" y="2392045"/>
              <a:ext cx="416052" cy="3125"/>
            </a:xfrm>
            <a:prstGeom prst="line">
              <a:avLst/>
            </a:prstGeom>
            <a:noFill/>
            <a:ln w="9525" cap="flat" cmpd="sng" algn="ctr">
              <a:solidFill>
                <a:srgbClr val="D5120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1D7564-8611-48A8-93BB-BED72BBC6ADB}"/>
              </a:ext>
            </a:extLst>
          </p:cNvPr>
          <p:cNvGrpSpPr/>
          <p:nvPr/>
        </p:nvGrpSpPr>
        <p:grpSpPr>
          <a:xfrm>
            <a:off x="872622" y="3733125"/>
            <a:ext cx="1701714" cy="490948"/>
            <a:chOff x="1022741" y="2846272"/>
            <a:chExt cx="1964096" cy="713589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E532AD9C-0839-4963-9C2C-E4E974818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741" y="3036746"/>
              <a:ext cx="325290" cy="371760"/>
            </a:xfrm>
            <a:prstGeom prst="rect">
              <a:avLst/>
            </a:prstGeom>
            <a:solidFill>
              <a:srgbClr val="AE132A">
                <a:alpha val="12000"/>
              </a:srgbClr>
            </a:solidFill>
            <a:ln>
              <a:noFill/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1F84EA-27A8-41F6-82CF-74C8B7152222}"/>
                </a:ext>
              </a:extLst>
            </p:cNvPr>
            <p:cNvSpPr txBox="1"/>
            <p:nvPr/>
          </p:nvSpPr>
          <p:spPr>
            <a:xfrm flipH="1">
              <a:off x="2009302" y="2955938"/>
              <a:ext cx="773713" cy="60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Logistics, Agriculture, Climate</a:t>
              </a:r>
            </a:p>
          </p:txBody>
        </p:sp>
        <p:sp>
          <p:nvSpPr>
            <p:cNvPr id="45" name="Graphic 5" descr="Cloud">
              <a:extLst>
                <a:ext uri="{FF2B5EF4-FFF2-40B4-BE49-F238E27FC236}">
                  <a16:creationId xmlns:a16="http://schemas.microsoft.com/office/drawing/2014/main" id="{8280942B-43EE-47E0-B91A-D21DFCF1F33F}"/>
                </a:ext>
              </a:extLst>
            </p:cNvPr>
            <p:cNvSpPr/>
            <p:nvPr/>
          </p:nvSpPr>
          <p:spPr>
            <a:xfrm>
              <a:off x="1805480" y="2846272"/>
              <a:ext cx="1181357" cy="672391"/>
            </a:xfrm>
            <a:custGeom>
              <a:avLst/>
              <a:gdLst>
                <a:gd name="connsiteX0" fmla="*/ 200609 w 1181357"/>
                <a:gd name="connsiteY0" fmla="*/ 671271 h 672391"/>
                <a:gd name="connsiteX1" fmla="*/ 256108 w 1181357"/>
                <a:gd name="connsiteY1" fmla="*/ 672392 h 672391"/>
                <a:gd name="connsiteX2" fmla="*/ 1013283 w 1181357"/>
                <a:gd name="connsiteY2" fmla="*/ 672392 h 672391"/>
                <a:gd name="connsiteX3" fmla="*/ 1181357 w 1181357"/>
                <a:gd name="connsiteY3" fmla="*/ 502982 h 672391"/>
                <a:gd name="connsiteX4" fmla="*/ 1014684 w 1181357"/>
                <a:gd name="connsiteY4" fmla="*/ 334919 h 672391"/>
                <a:gd name="connsiteX5" fmla="*/ 1000673 w 1181357"/>
                <a:gd name="connsiteY5" fmla="*/ 334919 h 672391"/>
                <a:gd name="connsiteX6" fmla="*/ 912404 w 1181357"/>
                <a:gd name="connsiteY6" fmla="*/ 163936 h 672391"/>
                <a:gd name="connsiteX7" fmla="*/ 720445 w 1181357"/>
                <a:gd name="connsiteY7" fmla="*/ 137315 h 672391"/>
                <a:gd name="connsiteX8" fmla="*/ 381308 w 1181357"/>
                <a:gd name="connsiteY8" fmla="*/ 27698 h 672391"/>
                <a:gd name="connsiteX9" fmla="*/ 244050 w 1181357"/>
                <a:gd name="connsiteY9" fmla="*/ 250831 h 672391"/>
                <a:gd name="connsiteX10" fmla="*/ 244050 w 1181357"/>
                <a:gd name="connsiteY10" fmla="*/ 253634 h 672391"/>
                <a:gd name="connsiteX11" fmla="*/ 210799 w 1181357"/>
                <a:gd name="connsiteY11" fmla="*/ 250925 h 672391"/>
                <a:gd name="connsiteX12" fmla="*/ 0 w 1181357"/>
                <a:gd name="connsiteY12" fmla="*/ 461235 h 672391"/>
                <a:gd name="connsiteX13" fmla="*/ 19860 w 1181357"/>
                <a:gd name="connsiteY13" fmla="*/ 550748 h 672391"/>
                <a:gd name="connsiteX14" fmla="*/ 200609 w 1181357"/>
                <a:gd name="connsiteY14" fmla="*/ 671271 h 672391"/>
                <a:gd name="connsiteX15" fmla="*/ 64671 w 1181357"/>
                <a:gd name="connsiteY15" fmla="*/ 351769 h 672391"/>
                <a:gd name="connsiteX16" fmla="*/ 210791 w 1181357"/>
                <a:gd name="connsiteY16" fmla="*/ 278944 h 672391"/>
                <a:gd name="connsiteX17" fmla="*/ 239513 w 1181357"/>
                <a:gd name="connsiteY17" fmla="*/ 281283 h 672391"/>
                <a:gd name="connsiteX18" fmla="*/ 272062 w 1181357"/>
                <a:gd name="connsiteY18" fmla="*/ 286607 h 672391"/>
                <a:gd name="connsiteX19" fmla="*/ 272062 w 1181357"/>
                <a:gd name="connsiteY19" fmla="*/ 250826 h 672391"/>
                <a:gd name="connsiteX20" fmla="*/ 497471 w 1181357"/>
                <a:gd name="connsiteY20" fmla="*/ 28174 h 672391"/>
                <a:gd name="connsiteX21" fmla="*/ 695511 w 1181357"/>
                <a:gd name="connsiteY21" fmla="*/ 150108 h 672391"/>
                <a:gd name="connsiteX22" fmla="*/ 706639 w 1181357"/>
                <a:gd name="connsiteY22" fmla="*/ 171782 h 672391"/>
                <a:gd name="connsiteX23" fmla="*/ 729647 w 1181357"/>
                <a:gd name="connsiteY23" fmla="*/ 163777 h 672391"/>
                <a:gd name="connsiteX24" fmla="*/ 962038 w 1181357"/>
                <a:gd name="connsiteY24" fmla="*/ 273760 h 672391"/>
                <a:gd name="connsiteX25" fmla="*/ 972650 w 1181357"/>
                <a:gd name="connsiteY25" fmla="*/ 334919 h 672391"/>
                <a:gd name="connsiteX26" fmla="*/ 972650 w 1181357"/>
                <a:gd name="connsiteY26" fmla="*/ 362941 h 672391"/>
                <a:gd name="connsiteX27" fmla="*/ 1014683 w 1181357"/>
                <a:gd name="connsiteY27" fmla="*/ 362941 h 672391"/>
                <a:gd name="connsiteX28" fmla="*/ 1153321 w 1181357"/>
                <a:gd name="connsiteY28" fmla="*/ 505718 h 672391"/>
                <a:gd name="connsiteX29" fmla="*/ 1013283 w 1181357"/>
                <a:gd name="connsiteY29" fmla="*/ 644370 h 672391"/>
                <a:gd name="connsiteX30" fmla="*/ 227101 w 1181357"/>
                <a:gd name="connsiteY30" fmla="*/ 644370 h 672391"/>
                <a:gd name="connsiteX31" fmla="*/ 202131 w 1181357"/>
                <a:gd name="connsiteY31" fmla="*/ 643290 h 672391"/>
                <a:gd name="connsiteX32" fmla="*/ 28104 w 1181357"/>
                <a:gd name="connsiteY32" fmla="*/ 453581 h 672391"/>
                <a:gd name="connsiteX33" fmla="*/ 64667 w 1181357"/>
                <a:gd name="connsiteY33" fmla="*/ 351769 h 6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81357" h="672391">
                  <a:moveTo>
                    <a:pt x="200609" y="671271"/>
                  </a:moveTo>
                  <a:cubicBezTo>
                    <a:pt x="214776" y="672043"/>
                    <a:pt x="256108" y="672392"/>
                    <a:pt x="256108" y="672392"/>
                  </a:cubicBezTo>
                  <a:lnTo>
                    <a:pt x="1013283" y="672392"/>
                  </a:lnTo>
                  <a:cubicBezTo>
                    <a:pt x="1106477" y="672023"/>
                    <a:pt x="1181727" y="596175"/>
                    <a:pt x="1181357" y="502982"/>
                  </a:cubicBezTo>
                  <a:cubicBezTo>
                    <a:pt x="1180992" y="410856"/>
                    <a:pt x="1106804" y="336049"/>
                    <a:pt x="1014684" y="334919"/>
                  </a:cubicBezTo>
                  <a:lnTo>
                    <a:pt x="1000673" y="334919"/>
                  </a:lnTo>
                  <a:cubicBezTo>
                    <a:pt x="1000543" y="267025"/>
                    <a:pt x="967677" y="203362"/>
                    <a:pt x="912404" y="163936"/>
                  </a:cubicBezTo>
                  <a:cubicBezTo>
                    <a:pt x="856404" y="124754"/>
                    <a:pt x="784995" y="114851"/>
                    <a:pt x="720445" y="137315"/>
                  </a:cubicBezTo>
                  <a:cubicBezTo>
                    <a:pt x="657065" y="13395"/>
                    <a:pt x="505228" y="-35682"/>
                    <a:pt x="381308" y="27698"/>
                  </a:cubicBezTo>
                  <a:cubicBezTo>
                    <a:pt x="297455" y="70585"/>
                    <a:pt x="244515" y="156649"/>
                    <a:pt x="244050" y="250831"/>
                  </a:cubicBezTo>
                  <a:lnTo>
                    <a:pt x="244050" y="253634"/>
                  </a:lnTo>
                  <a:cubicBezTo>
                    <a:pt x="233057" y="251835"/>
                    <a:pt x="221938" y="250929"/>
                    <a:pt x="210799" y="250925"/>
                  </a:cubicBezTo>
                  <a:cubicBezTo>
                    <a:pt x="94513" y="250791"/>
                    <a:pt x="135" y="344950"/>
                    <a:pt x="0" y="461235"/>
                  </a:cubicBezTo>
                  <a:cubicBezTo>
                    <a:pt x="-36" y="492169"/>
                    <a:pt x="6745" y="522731"/>
                    <a:pt x="19860" y="550748"/>
                  </a:cubicBezTo>
                  <a:cubicBezTo>
                    <a:pt x="53897" y="620638"/>
                    <a:pt x="123004" y="666720"/>
                    <a:pt x="200609" y="671271"/>
                  </a:cubicBezTo>
                  <a:close/>
                  <a:moveTo>
                    <a:pt x="64671" y="351769"/>
                  </a:moveTo>
                  <a:cubicBezTo>
                    <a:pt x="99628" y="306365"/>
                    <a:pt x="153492" y="279519"/>
                    <a:pt x="210791" y="278944"/>
                  </a:cubicBezTo>
                  <a:cubicBezTo>
                    <a:pt x="220412" y="278953"/>
                    <a:pt x="230017" y="279734"/>
                    <a:pt x="239513" y="281283"/>
                  </a:cubicBezTo>
                  <a:lnTo>
                    <a:pt x="272062" y="286607"/>
                  </a:lnTo>
                  <a:lnTo>
                    <a:pt x="272062" y="250826"/>
                  </a:lnTo>
                  <a:cubicBezTo>
                    <a:pt x="272823" y="127097"/>
                    <a:pt x="373742" y="27413"/>
                    <a:pt x="497471" y="28174"/>
                  </a:cubicBezTo>
                  <a:cubicBezTo>
                    <a:pt x="581063" y="28688"/>
                    <a:pt x="657415" y="75699"/>
                    <a:pt x="695511" y="150108"/>
                  </a:cubicBezTo>
                  <a:lnTo>
                    <a:pt x="706639" y="171782"/>
                  </a:lnTo>
                  <a:lnTo>
                    <a:pt x="729647" y="163777"/>
                  </a:lnTo>
                  <a:cubicBezTo>
                    <a:pt x="824192" y="129976"/>
                    <a:pt x="928235" y="179216"/>
                    <a:pt x="962038" y="273760"/>
                  </a:cubicBezTo>
                  <a:cubicBezTo>
                    <a:pt x="969055" y="293387"/>
                    <a:pt x="972644" y="314075"/>
                    <a:pt x="972650" y="334919"/>
                  </a:cubicBezTo>
                  <a:lnTo>
                    <a:pt x="972650" y="362941"/>
                  </a:lnTo>
                  <a:lnTo>
                    <a:pt x="1014683" y="362941"/>
                  </a:lnTo>
                  <a:cubicBezTo>
                    <a:pt x="1092393" y="364084"/>
                    <a:pt x="1154464" y="428008"/>
                    <a:pt x="1153321" y="505718"/>
                  </a:cubicBezTo>
                  <a:cubicBezTo>
                    <a:pt x="1152193" y="582362"/>
                    <a:pt x="1089934" y="644006"/>
                    <a:pt x="1013283" y="644370"/>
                  </a:cubicBezTo>
                  <a:lnTo>
                    <a:pt x="227101" y="644370"/>
                  </a:lnTo>
                  <a:lnTo>
                    <a:pt x="202131" y="643290"/>
                  </a:lnTo>
                  <a:cubicBezTo>
                    <a:pt x="101688" y="638959"/>
                    <a:pt x="23774" y="554023"/>
                    <a:pt x="28104" y="453581"/>
                  </a:cubicBezTo>
                  <a:cubicBezTo>
                    <a:pt x="29693" y="416722"/>
                    <a:pt x="42444" y="381217"/>
                    <a:pt x="64667" y="351769"/>
                  </a:cubicBezTo>
                  <a:close/>
                </a:path>
              </a:pathLst>
            </a:custGeom>
            <a:solidFill>
              <a:srgbClr val="0E69FF"/>
            </a:solidFill>
            <a:ln w="139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070CFD-BDD0-4A01-B020-EADE4F07D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984" y="3283765"/>
              <a:ext cx="416052" cy="3125"/>
            </a:xfrm>
            <a:prstGeom prst="line">
              <a:avLst/>
            </a:prstGeom>
            <a:noFill/>
            <a:ln w="9525" cap="flat" cmpd="sng" algn="ctr">
              <a:solidFill>
                <a:srgbClr val="00296D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B075DE-A92E-4147-AAE5-A73F41965790}"/>
              </a:ext>
            </a:extLst>
          </p:cNvPr>
          <p:cNvGrpSpPr/>
          <p:nvPr/>
        </p:nvGrpSpPr>
        <p:grpSpPr>
          <a:xfrm>
            <a:off x="866711" y="4200154"/>
            <a:ext cx="1791827" cy="925389"/>
            <a:chOff x="1022741" y="3348990"/>
            <a:chExt cx="2068103" cy="1345048"/>
          </a:xfrm>
        </p:grpSpPr>
        <p:pic>
          <p:nvPicPr>
            <p:cNvPr id="48" name="Graphic 47" descr="Cloud">
              <a:extLst>
                <a:ext uri="{FF2B5EF4-FFF2-40B4-BE49-F238E27FC236}">
                  <a16:creationId xmlns:a16="http://schemas.microsoft.com/office/drawing/2014/main" id="{C6376DA5-A48D-4026-A64E-69281DDA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45796" y="3348990"/>
              <a:ext cx="1345048" cy="1345048"/>
            </a:xfrm>
            <a:prstGeom prst="rect">
              <a:avLst/>
            </a:prstGeom>
          </p:spPr>
        </p:pic>
        <p:pic>
          <p:nvPicPr>
            <p:cNvPr id="49" name="Graphic 48" descr="Car">
              <a:extLst>
                <a:ext uri="{FF2B5EF4-FFF2-40B4-BE49-F238E27FC236}">
                  <a16:creationId xmlns:a16="http://schemas.microsoft.com/office/drawing/2014/main" id="{0A6CE821-728B-4D50-BE1D-7BA9596A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2741" y="3832313"/>
              <a:ext cx="599215" cy="5992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D343EF-0561-4DD3-9276-FE89AF9F2762}"/>
                </a:ext>
              </a:extLst>
            </p:cNvPr>
            <p:cNvSpPr txBox="1"/>
            <p:nvPr/>
          </p:nvSpPr>
          <p:spPr>
            <a:xfrm>
              <a:off x="2029158" y="3889940"/>
              <a:ext cx="993074" cy="45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Automobile, Factory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5C88C6-7433-429A-ADAF-3CB714C5C09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290" y="4131920"/>
              <a:ext cx="165266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3804A3B-2768-4BBD-AF56-356F148AD36B}"/>
              </a:ext>
            </a:extLst>
          </p:cNvPr>
          <p:cNvSpPr/>
          <p:nvPr/>
        </p:nvSpPr>
        <p:spPr>
          <a:xfrm>
            <a:off x="2917063" y="3846073"/>
            <a:ext cx="723188" cy="348949"/>
          </a:xfrm>
          <a:prstGeom prst="rightArrow">
            <a:avLst/>
          </a:prstGeom>
          <a:solidFill>
            <a:srgbClr val="ED7C00"/>
          </a:solidFill>
          <a:ln w="25400" cap="flat" cmpd="sng" algn="ctr">
            <a:solidFill>
              <a:srgbClr val="ED7C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CC378-5867-42F6-91E2-3FD0BB722679}"/>
              </a:ext>
            </a:extLst>
          </p:cNvPr>
          <p:cNvGrpSpPr/>
          <p:nvPr/>
        </p:nvGrpSpPr>
        <p:grpSpPr>
          <a:xfrm>
            <a:off x="8687283" y="1719544"/>
            <a:ext cx="3376083" cy="793201"/>
            <a:chOff x="8687283" y="1719544"/>
            <a:chExt cx="3376083" cy="79320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57B7224-8EAF-4615-BD47-F14713A18868}"/>
                </a:ext>
              </a:extLst>
            </p:cNvPr>
            <p:cNvSpPr/>
            <p:nvPr/>
          </p:nvSpPr>
          <p:spPr>
            <a:xfrm>
              <a:off x="8687283" y="1719544"/>
              <a:ext cx="3376083" cy="7481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lvl="0"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4DDBED-D667-4578-9B95-60FC6DC474A4}"/>
                </a:ext>
              </a:extLst>
            </p:cNvPr>
            <p:cNvSpPr txBox="1"/>
            <p:nvPr/>
          </p:nvSpPr>
          <p:spPr>
            <a:xfrm>
              <a:off x="8775358" y="1774081"/>
              <a:ext cx="29645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kern="0" dirty="0"/>
                <a:t>Segregate data collected from different NF’s based on slice </a:t>
              </a:r>
            </a:p>
            <a:p>
              <a:pPr marL="285750" indent="-285750">
                <a:buFontTx/>
                <a:buChar char="-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34" grpId="0"/>
      <p:bldP spid="35" grpId="0"/>
      <p:bldP spid="36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12960631-6FF7-7342-AE07-A261165CE269}"/>
              </a:ext>
            </a:extLst>
          </p:cNvPr>
          <p:cNvSpPr/>
          <p:nvPr/>
        </p:nvSpPr>
        <p:spPr>
          <a:xfrm>
            <a:off x="609600" y="1248074"/>
            <a:ext cx="11238000" cy="225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9DAEF"/>
              </a:gs>
              <a:gs pos="35000">
                <a:srgbClr val="CEE3F1"/>
              </a:gs>
              <a:gs pos="100000">
                <a:srgbClr val="ECF3FA"/>
              </a:gs>
            </a:gsLst>
            <a:lin ang="16198662" scaled="0"/>
          </a:gradFill>
          <a:ln w="9525" cap="flat" cmpd="sng">
            <a:solidFill>
              <a:srgbClr val="799BA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52;p26" descr="Image result for kibana">
            <a:extLst>
              <a:ext uri="{FF2B5EF4-FFF2-40B4-BE49-F238E27FC236}">
                <a16:creationId xmlns:a16="http://schemas.microsoft.com/office/drawing/2014/main" id="{C66C5982-C243-F744-A13E-6C98FEF80C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2467" y="1416240"/>
            <a:ext cx="1698100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3;p26">
            <a:extLst>
              <a:ext uri="{FF2B5EF4-FFF2-40B4-BE49-F238E27FC236}">
                <a16:creationId xmlns:a16="http://schemas.microsoft.com/office/drawing/2014/main" id="{C5CA168C-88C0-FE44-A5AF-ED5F0972A310}"/>
              </a:ext>
            </a:extLst>
          </p:cNvPr>
          <p:cNvSpPr/>
          <p:nvPr/>
        </p:nvSpPr>
        <p:spPr>
          <a:xfrm>
            <a:off x="3456140" y="3620886"/>
            <a:ext cx="4443903" cy="29217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55;p26" descr="Related image">
            <a:extLst>
              <a:ext uri="{FF2B5EF4-FFF2-40B4-BE49-F238E27FC236}">
                <a16:creationId xmlns:a16="http://schemas.microsoft.com/office/drawing/2014/main" id="{3AD86731-F27D-3249-ACE0-94B70CEAE9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467" y="2434009"/>
            <a:ext cx="1103367" cy="93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26" descr="Image result for jaeger cncf">
            <a:extLst>
              <a:ext uri="{FF2B5EF4-FFF2-40B4-BE49-F238E27FC236}">
                <a16:creationId xmlns:a16="http://schemas.microsoft.com/office/drawing/2014/main" id="{F875BB58-D8D7-6E47-9489-3DE78F814D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8686" y="3623448"/>
            <a:ext cx="780987" cy="743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57;p26">
            <a:extLst>
              <a:ext uri="{FF2B5EF4-FFF2-40B4-BE49-F238E27FC236}">
                <a16:creationId xmlns:a16="http://schemas.microsoft.com/office/drawing/2014/main" id="{E231BB82-C12F-7D47-9B67-23F74C7983D5}"/>
              </a:ext>
            </a:extLst>
          </p:cNvPr>
          <p:cNvGrpSpPr/>
          <p:nvPr/>
        </p:nvGrpSpPr>
        <p:grpSpPr>
          <a:xfrm>
            <a:off x="9804494" y="1375122"/>
            <a:ext cx="1359897" cy="1435245"/>
            <a:chOff x="9816330" y="1290151"/>
            <a:chExt cx="1590152" cy="1666048"/>
          </a:xfrm>
        </p:grpSpPr>
        <p:sp>
          <p:nvSpPr>
            <p:cNvPr id="8" name="Google Shape;158;p26">
              <a:extLst>
                <a:ext uri="{FF2B5EF4-FFF2-40B4-BE49-F238E27FC236}">
                  <a16:creationId xmlns:a16="http://schemas.microsoft.com/office/drawing/2014/main" id="{DE3869A5-C49A-464D-952E-5D2067244DD1}"/>
                </a:ext>
              </a:extLst>
            </p:cNvPr>
            <p:cNvSpPr txBox="1"/>
            <p:nvPr/>
          </p:nvSpPr>
          <p:spPr>
            <a:xfrm>
              <a:off x="10251449" y="2617645"/>
              <a:ext cx="11550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Jaeger</a:t>
              </a:r>
              <a:endParaRPr sz="1467"/>
            </a:p>
          </p:txBody>
        </p:sp>
        <p:pic>
          <p:nvPicPr>
            <p:cNvPr id="9" name="Google Shape;159;p26" descr="Image result for jaeger cncf">
              <a:extLst>
                <a:ext uri="{FF2B5EF4-FFF2-40B4-BE49-F238E27FC236}">
                  <a16:creationId xmlns:a16="http://schemas.microsoft.com/office/drawing/2014/main" id="{9F731A4E-9046-3C49-A5D1-AD82C85A905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16330" y="1290151"/>
              <a:ext cx="1511133" cy="1439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60;p26">
            <a:extLst>
              <a:ext uri="{FF2B5EF4-FFF2-40B4-BE49-F238E27FC236}">
                <a16:creationId xmlns:a16="http://schemas.microsoft.com/office/drawing/2014/main" id="{5669FC4C-3818-8E43-8925-E25A574FC913}"/>
              </a:ext>
            </a:extLst>
          </p:cNvPr>
          <p:cNvSpPr txBox="1"/>
          <p:nvPr/>
        </p:nvSpPr>
        <p:spPr>
          <a:xfrm>
            <a:off x="7156725" y="4270960"/>
            <a:ext cx="1155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Jaeger</a:t>
            </a:r>
            <a:endParaRPr sz="1467" dirty="0"/>
          </a:p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467" dirty="0"/>
          </a:p>
        </p:txBody>
      </p:sp>
      <p:cxnSp>
        <p:nvCxnSpPr>
          <p:cNvPr id="11" name="Google Shape;161;p26">
            <a:extLst>
              <a:ext uri="{FF2B5EF4-FFF2-40B4-BE49-F238E27FC236}">
                <a16:creationId xmlns:a16="http://schemas.microsoft.com/office/drawing/2014/main" id="{5BD67344-7347-6249-809A-D8F480B82AEA}"/>
              </a:ext>
            </a:extLst>
          </p:cNvPr>
          <p:cNvCxnSpPr/>
          <p:nvPr/>
        </p:nvCxnSpPr>
        <p:spPr>
          <a:xfrm rot="10800000" flipH="1">
            <a:off x="7918228" y="2597912"/>
            <a:ext cx="1895200" cy="1122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162;p26">
            <a:extLst>
              <a:ext uri="{FF2B5EF4-FFF2-40B4-BE49-F238E27FC236}">
                <a16:creationId xmlns:a16="http://schemas.microsoft.com/office/drawing/2014/main" id="{FE31BDEF-C206-C946-8280-B7194251E474}"/>
              </a:ext>
            </a:extLst>
          </p:cNvPr>
          <p:cNvSpPr/>
          <p:nvPr/>
        </p:nvSpPr>
        <p:spPr>
          <a:xfrm>
            <a:off x="3611600" y="4963607"/>
            <a:ext cx="3954400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26">
            <a:extLst>
              <a:ext uri="{FF2B5EF4-FFF2-40B4-BE49-F238E27FC236}">
                <a16:creationId xmlns:a16="http://schemas.microsoft.com/office/drawing/2014/main" id="{A12D6934-8C5C-6546-B405-26C54BECF827}"/>
              </a:ext>
            </a:extLst>
          </p:cNvPr>
          <p:cNvSpPr txBox="1"/>
          <p:nvPr/>
        </p:nvSpPr>
        <p:spPr>
          <a:xfrm>
            <a:off x="5076811" y="5735652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5G VNF’s</a:t>
            </a:r>
            <a:endParaRPr sz="1467"/>
          </a:p>
        </p:txBody>
      </p:sp>
      <p:pic>
        <p:nvPicPr>
          <p:cNvPr id="14" name="Google Shape;164;p26" descr="Image result for opentracing libraries">
            <a:extLst>
              <a:ext uri="{FF2B5EF4-FFF2-40B4-BE49-F238E27FC236}">
                <a16:creationId xmlns:a16="http://schemas.microsoft.com/office/drawing/2014/main" id="{E15B1FFD-B2F5-004F-9934-206801D39D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2099" y="5169305"/>
            <a:ext cx="535636" cy="391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65;p26">
            <a:extLst>
              <a:ext uri="{FF2B5EF4-FFF2-40B4-BE49-F238E27FC236}">
                <a16:creationId xmlns:a16="http://schemas.microsoft.com/office/drawing/2014/main" id="{18C9DAFD-3357-6B4E-A166-E5CFB18BE35C}"/>
              </a:ext>
            </a:extLst>
          </p:cNvPr>
          <p:cNvCxnSpPr>
            <a:stCxn id="14" idx="0"/>
          </p:cNvCxnSpPr>
          <p:nvPr/>
        </p:nvCxnSpPr>
        <p:spPr>
          <a:xfrm rot="10800000" flipH="1">
            <a:off x="6229917" y="4392504"/>
            <a:ext cx="941600" cy="77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" name="Google Shape;166;p26" descr="Related image">
            <a:extLst>
              <a:ext uri="{FF2B5EF4-FFF2-40B4-BE49-F238E27FC236}">
                <a16:creationId xmlns:a16="http://schemas.microsoft.com/office/drawing/2014/main" id="{06B2B55B-C1B4-0C4B-B596-929B8AE008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519" y="5042201"/>
            <a:ext cx="482997" cy="50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67;p26">
            <a:extLst>
              <a:ext uri="{FF2B5EF4-FFF2-40B4-BE49-F238E27FC236}">
                <a16:creationId xmlns:a16="http://schemas.microsoft.com/office/drawing/2014/main" id="{754A475F-A119-BE41-9F64-B47D29DB5B1D}"/>
              </a:ext>
            </a:extLst>
          </p:cNvPr>
          <p:cNvSpPr txBox="1"/>
          <p:nvPr/>
        </p:nvSpPr>
        <p:spPr>
          <a:xfrm>
            <a:off x="2936311" y="2188574"/>
            <a:ext cx="14258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Per-instance KPIs:</a:t>
            </a:r>
            <a:endParaRPr sz="1467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Gauges</a:t>
            </a:r>
            <a:endParaRPr sz="1467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Counters</a:t>
            </a:r>
            <a:endParaRPr sz="1467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sz="1467"/>
          </a:p>
        </p:txBody>
      </p:sp>
      <p:sp>
        <p:nvSpPr>
          <p:cNvPr id="18" name="Google Shape;168;p26">
            <a:extLst>
              <a:ext uri="{FF2B5EF4-FFF2-40B4-BE49-F238E27FC236}">
                <a16:creationId xmlns:a16="http://schemas.microsoft.com/office/drawing/2014/main" id="{2E43310B-84FE-2D43-8BA5-E5F0AE8EF86C}"/>
              </a:ext>
            </a:extLst>
          </p:cNvPr>
          <p:cNvSpPr txBox="1"/>
          <p:nvPr/>
        </p:nvSpPr>
        <p:spPr>
          <a:xfrm>
            <a:off x="9706100" y="2790860"/>
            <a:ext cx="25728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06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Correlated Tracing:</a:t>
            </a:r>
            <a:endParaRPr sz="1333"/>
          </a:p>
          <a:p>
            <a:pPr marL="287859" indent="-270927">
              <a:buClr>
                <a:srgbClr val="000000"/>
              </a:buClr>
              <a:buSzPts val="800"/>
              <a:buFont typeface="Noto Sans Symbols"/>
              <a:buChar char="▪"/>
            </a:pPr>
            <a:r>
              <a:rPr lang="en" sz="106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Transaction “Spans” (begin/end)</a:t>
            </a:r>
            <a:endParaRPr sz="1333"/>
          </a:p>
          <a:p>
            <a:pPr marL="287859" indent="-270927">
              <a:buClr>
                <a:srgbClr val="000000"/>
              </a:buClr>
              <a:buSzPts val="800"/>
              <a:buFont typeface="Noto Sans Symbols"/>
              <a:buChar char="▪"/>
            </a:pPr>
            <a:r>
              <a:rPr lang="en" sz="106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Attached KV data</a:t>
            </a:r>
            <a:endParaRPr sz="1333"/>
          </a:p>
          <a:p>
            <a:pPr marL="609585"/>
            <a:endParaRPr sz="1467"/>
          </a:p>
        </p:txBody>
      </p:sp>
      <p:cxnSp>
        <p:nvCxnSpPr>
          <p:cNvPr id="19" name="Google Shape;169;p26">
            <a:extLst>
              <a:ext uri="{FF2B5EF4-FFF2-40B4-BE49-F238E27FC236}">
                <a16:creationId xmlns:a16="http://schemas.microsoft.com/office/drawing/2014/main" id="{EDEAAA69-4B13-CE43-B63B-85FFC11BD8B9}"/>
              </a:ext>
            </a:extLst>
          </p:cNvPr>
          <p:cNvCxnSpPr>
            <a:stCxn id="12" idx="0"/>
          </p:cNvCxnSpPr>
          <p:nvPr/>
        </p:nvCxnSpPr>
        <p:spPr>
          <a:xfrm rot="10800000">
            <a:off x="5487600" y="4349607"/>
            <a:ext cx="101200" cy="614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170;p26">
            <a:extLst>
              <a:ext uri="{FF2B5EF4-FFF2-40B4-BE49-F238E27FC236}">
                <a16:creationId xmlns:a16="http://schemas.microsoft.com/office/drawing/2014/main" id="{BF3D755C-8809-DC42-A84A-8B6E629DB073}"/>
              </a:ext>
            </a:extLst>
          </p:cNvPr>
          <p:cNvSpPr txBox="1"/>
          <p:nvPr/>
        </p:nvSpPr>
        <p:spPr>
          <a:xfrm>
            <a:off x="5613441" y="4312975"/>
            <a:ext cx="742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stdout/</a:t>
            </a:r>
            <a:endParaRPr sz="1467"/>
          </a:p>
          <a:p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stderr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171;p26" descr="Image result for elasticsearch">
            <a:extLst>
              <a:ext uri="{FF2B5EF4-FFF2-40B4-BE49-F238E27FC236}">
                <a16:creationId xmlns:a16="http://schemas.microsoft.com/office/drawing/2014/main" id="{2BA14438-8740-7446-9A87-FBC1567FE72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81235" y="2070814"/>
            <a:ext cx="2518780" cy="1165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172;p26">
            <a:extLst>
              <a:ext uri="{FF2B5EF4-FFF2-40B4-BE49-F238E27FC236}">
                <a16:creationId xmlns:a16="http://schemas.microsoft.com/office/drawing/2014/main" id="{54072D79-5291-554A-9F03-DFC8BE494300}"/>
              </a:ext>
            </a:extLst>
          </p:cNvPr>
          <p:cNvCxnSpPr/>
          <p:nvPr/>
        </p:nvCxnSpPr>
        <p:spPr>
          <a:xfrm>
            <a:off x="5499092" y="2870076"/>
            <a:ext cx="0" cy="4979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3" name="Google Shape;173;p26" descr="Image result for grafana">
            <a:extLst>
              <a:ext uri="{FF2B5EF4-FFF2-40B4-BE49-F238E27FC236}">
                <a16:creationId xmlns:a16="http://schemas.microsoft.com/office/drawing/2014/main" id="{C40ECFC1-B896-C145-AF01-0ABF76CE033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0451" y="1248060"/>
            <a:ext cx="1077455" cy="987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74;p26">
            <a:extLst>
              <a:ext uri="{FF2B5EF4-FFF2-40B4-BE49-F238E27FC236}">
                <a16:creationId xmlns:a16="http://schemas.microsoft.com/office/drawing/2014/main" id="{E53B97A9-FA66-6E4B-BC3A-0AF8BF6DAB76}"/>
              </a:ext>
            </a:extLst>
          </p:cNvPr>
          <p:cNvCxnSpPr>
            <a:endCxn id="23" idx="2"/>
          </p:cNvCxnSpPr>
          <p:nvPr/>
        </p:nvCxnSpPr>
        <p:spPr>
          <a:xfrm rot="10800000" flipH="1">
            <a:off x="2382779" y="2235727"/>
            <a:ext cx="6400" cy="261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175;p26">
            <a:extLst>
              <a:ext uri="{FF2B5EF4-FFF2-40B4-BE49-F238E27FC236}">
                <a16:creationId xmlns:a16="http://schemas.microsoft.com/office/drawing/2014/main" id="{A03F9426-6022-8948-AAE1-1F9558D3A035}"/>
              </a:ext>
            </a:extLst>
          </p:cNvPr>
          <p:cNvSpPr txBox="1"/>
          <p:nvPr/>
        </p:nvSpPr>
        <p:spPr>
          <a:xfrm>
            <a:off x="5499092" y="2909637"/>
            <a:ext cx="30700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Structured actionable Logs</a:t>
            </a:r>
            <a:endParaRPr sz="1467"/>
          </a:p>
        </p:txBody>
      </p:sp>
      <p:cxnSp>
        <p:nvCxnSpPr>
          <p:cNvPr id="26" name="Google Shape;176;p26">
            <a:extLst>
              <a:ext uri="{FF2B5EF4-FFF2-40B4-BE49-F238E27FC236}">
                <a16:creationId xmlns:a16="http://schemas.microsoft.com/office/drawing/2014/main" id="{FB5965DB-46E2-3E48-88DC-234846FFDC3E}"/>
              </a:ext>
            </a:extLst>
          </p:cNvPr>
          <p:cNvCxnSpPr/>
          <p:nvPr/>
        </p:nvCxnSpPr>
        <p:spPr>
          <a:xfrm rot="10800000" flipH="1">
            <a:off x="6242103" y="2304487"/>
            <a:ext cx="3562400" cy="33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177;p26">
            <a:extLst>
              <a:ext uri="{FF2B5EF4-FFF2-40B4-BE49-F238E27FC236}">
                <a16:creationId xmlns:a16="http://schemas.microsoft.com/office/drawing/2014/main" id="{5B3F6027-D5B0-B248-9B4C-6792F41855AA}"/>
              </a:ext>
            </a:extLst>
          </p:cNvPr>
          <p:cNvSpPr txBox="1"/>
          <p:nvPr/>
        </p:nvSpPr>
        <p:spPr>
          <a:xfrm>
            <a:off x="7494317" y="2142585"/>
            <a:ext cx="16116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4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Storage</a:t>
            </a:r>
            <a:endParaRPr sz="1467"/>
          </a:p>
        </p:txBody>
      </p:sp>
      <p:cxnSp>
        <p:nvCxnSpPr>
          <p:cNvPr id="28" name="Google Shape;178;p26">
            <a:extLst>
              <a:ext uri="{FF2B5EF4-FFF2-40B4-BE49-F238E27FC236}">
                <a16:creationId xmlns:a16="http://schemas.microsoft.com/office/drawing/2014/main" id="{020CC9B8-A578-7741-9182-E5C357B0F6E5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2392151" y="3368042"/>
            <a:ext cx="2638000" cy="1674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" name="Google Shape;179;p26">
            <a:extLst>
              <a:ext uri="{FF2B5EF4-FFF2-40B4-BE49-F238E27FC236}">
                <a16:creationId xmlns:a16="http://schemas.microsoft.com/office/drawing/2014/main" id="{D6BBC318-E319-C34E-AE50-326F204CE24D}"/>
              </a:ext>
            </a:extLst>
          </p:cNvPr>
          <p:cNvCxnSpPr/>
          <p:nvPr/>
        </p:nvCxnSpPr>
        <p:spPr>
          <a:xfrm rot="10800000">
            <a:off x="5499092" y="2156288"/>
            <a:ext cx="2421" cy="3817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30" name="Google Shape;180;p26">
            <a:extLst>
              <a:ext uri="{FF2B5EF4-FFF2-40B4-BE49-F238E27FC236}">
                <a16:creationId xmlns:a16="http://schemas.microsoft.com/office/drawing/2014/main" id="{877DEC3A-68E4-4248-AE4C-D9316A4415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87078" y="3663172"/>
            <a:ext cx="737039" cy="65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81;p26">
            <a:extLst>
              <a:ext uri="{FF2B5EF4-FFF2-40B4-BE49-F238E27FC236}">
                <a16:creationId xmlns:a16="http://schemas.microsoft.com/office/drawing/2014/main" id="{222EAF27-EC7E-4843-9B3E-6D7E97C9F1C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338" y="2638067"/>
            <a:ext cx="647421" cy="6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82;p26">
            <a:extLst>
              <a:ext uri="{FF2B5EF4-FFF2-40B4-BE49-F238E27FC236}">
                <a16:creationId xmlns:a16="http://schemas.microsoft.com/office/drawing/2014/main" id="{4B5A5D2F-8F64-E841-806B-FE8FCF41C8A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08532" y="5070809"/>
            <a:ext cx="821793" cy="758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83;p26">
            <a:extLst>
              <a:ext uri="{FF2B5EF4-FFF2-40B4-BE49-F238E27FC236}">
                <a16:creationId xmlns:a16="http://schemas.microsoft.com/office/drawing/2014/main" id="{081F58ED-F9DD-6C47-B4E3-74F9CF3D5149}"/>
              </a:ext>
            </a:extLst>
          </p:cNvPr>
          <p:cNvCxnSpPr>
            <a:stCxn id="32" idx="1"/>
            <a:endCxn id="31" idx="3"/>
          </p:cNvCxnSpPr>
          <p:nvPr/>
        </p:nvCxnSpPr>
        <p:spPr>
          <a:xfrm rot="10800000">
            <a:off x="1474931" y="2961803"/>
            <a:ext cx="2233600" cy="2488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184;p26">
            <a:extLst>
              <a:ext uri="{FF2B5EF4-FFF2-40B4-BE49-F238E27FC236}">
                <a16:creationId xmlns:a16="http://schemas.microsoft.com/office/drawing/2014/main" id="{33D3A31F-10DC-0243-AA9F-21992993227C}"/>
              </a:ext>
            </a:extLst>
          </p:cNvPr>
          <p:cNvSpPr txBox="1"/>
          <p:nvPr/>
        </p:nvSpPr>
        <p:spPr>
          <a:xfrm>
            <a:off x="690272" y="2065656"/>
            <a:ext cx="10516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Mesh Observability</a:t>
            </a:r>
            <a:endParaRPr sz="1467"/>
          </a:p>
        </p:txBody>
      </p:sp>
      <p:sp>
        <p:nvSpPr>
          <p:cNvPr id="35" name="Google Shape;185;p26">
            <a:extLst>
              <a:ext uri="{FF2B5EF4-FFF2-40B4-BE49-F238E27FC236}">
                <a16:creationId xmlns:a16="http://schemas.microsoft.com/office/drawing/2014/main" id="{94176BFF-44EF-0247-991C-754C20AC9625}"/>
              </a:ext>
            </a:extLst>
          </p:cNvPr>
          <p:cNvSpPr txBox="1"/>
          <p:nvPr/>
        </p:nvSpPr>
        <p:spPr>
          <a:xfrm>
            <a:off x="3708519" y="3961640"/>
            <a:ext cx="1051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GET /</a:t>
            </a: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1467" dirty="0"/>
          </a:p>
        </p:txBody>
      </p:sp>
      <p:sp>
        <p:nvSpPr>
          <p:cNvPr id="36" name="Google Shape;186;p26">
            <a:extLst>
              <a:ext uri="{FF2B5EF4-FFF2-40B4-BE49-F238E27FC236}">
                <a16:creationId xmlns:a16="http://schemas.microsoft.com/office/drawing/2014/main" id="{82137A05-1B89-AA4E-9EDC-435566A7511E}"/>
              </a:ext>
            </a:extLst>
          </p:cNvPr>
          <p:cNvSpPr txBox="1"/>
          <p:nvPr/>
        </p:nvSpPr>
        <p:spPr>
          <a:xfrm>
            <a:off x="8391751" y="3663172"/>
            <a:ext cx="3513200" cy="1929431"/>
          </a:xfrm>
          <a:prstGeom prst="rect">
            <a:avLst/>
          </a:prstGeom>
          <a:solidFill>
            <a:srgbClr val="66CCFF"/>
          </a:solidFill>
          <a:ln>
            <a:solidFill>
              <a:schemeClr val="accent1"/>
            </a:solidFill>
            <a:prstDash val="sysDot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72524">
              <a:buSzPts val="800"/>
              <a:buChar char="❖"/>
            </a:pPr>
            <a:r>
              <a:rPr lang="en" sz="1067" dirty="0"/>
              <a:t>Monitoring the Performance of NFs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/>
              <a:t>Prometheus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/>
              <a:t>Grafana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 err="1"/>
              <a:t>AlertManager</a:t>
            </a:r>
            <a:endParaRPr sz="1067" dirty="0"/>
          </a:p>
          <a:p>
            <a:pPr marL="609585" indent="-372524">
              <a:buSzPts val="800"/>
              <a:buChar char="❖"/>
            </a:pPr>
            <a:r>
              <a:rPr lang="en" sz="1067" dirty="0"/>
              <a:t>Fault Detection using Centralized Logging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 err="1"/>
              <a:t>Fluentd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/>
              <a:t>Kibana</a:t>
            </a:r>
            <a:endParaRPr sz="1067" dirty="0"/>
          </a:p>
          <a:p>
            <a:pPr marL="1219170" indent="-372524">
              <a:buSzPts val="800"/>
              <a:buChar char="➢"/>
            </a:pPr>
            <a:r>
              <a:rPr lang="en" sz="1067" dirty="0" err="1"/>
              <a:t>Elastalert</a:t>
            </a:r>
            <a:endParaRPr lang="en" sz="1067" dirty="0"/>
          </a:p>
          <a:p>
            <a:pPr marL="609585" indent="-372524">
              <a:buSzPts val="800"/>
              <a:buChar char="❖"/>
            </a:pPr>
            <a:r>
              <a:rPr lang="en-IN" sz="1067" dirty="0"/>
              <a:t>End to End Call tracing</a:t>
            </a:r>
          </a:p>
          <a:p>
            <a:pPr marL="1219170" indent="-372524">
              <a:buSzPts val="800"/>
              <a:buChar char="➢"/>
            </a:pPr>
            <a:r>
              <a:rPr lang="en-IN" sz="1067" dirty="0"/>
              <a:t>Jaeger</a:t>
            </a:r>
          </a:p>
          <a:p>
            <a:pPr marL="846646">
              <a:buSzPts val="800"/>
            </a:pPr>
            <a:endParaRPr sz="1067" dirty="0"/>
          </a:p>
          <a:p>
            <a:pPr marL="609585"/>
            <a:r>
              <a:rPr lang="en" sz="1067" dirty="0"/>
              <a:t> 			</a:t>
            </a:r>
            <a:endParaRPr sz="1067" dirty="0"/>
          </a:p>
        </p:txBody>
      </p:sp>
      <p:sp>
        <p:nvSpPr>
          <p:cNvPr id="37" name="Google Shape;187;p26">
            <a:extLst>
              <a:ext uri="{FF2B5EF4-FFF2-40B4-BE49-F238E27FC236}">
                <a16:creationId xmlns:a16="http://schemas.microsoft.com/office/drawing/2014/main" id="{640DDF4C-3454-474C-85A1-FE96AA4A283B}"/>
              </a:ext>
            </a:extLst>
          </p:cNvPr>
          <p:cNvSpPr txBox="1"/>
          <p:nvPr/>
        </p:nvSpPr>
        <p:spPr>
          <a:xfrm>
            <a:off x="6698800" y="4793807"/>
            <a:ext cx="86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traces</a:t>
            </a:r>
            <a:endParaRPr sz="1200"/>
          </a:p>
          <a:p>
            <a:endParaRPr sz="1200"/>
          </a:p>
          <a:p>
            <a:endParaRPr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B426C4-56D3-4948-B08E-D71DEB71A6DD}"/>
              </a:ext>
            </a:extLst>
          </p:cNvPr>
          <p:cNvSpPr txBox="1"/>
          <p:nvPr/>
        </p:nvSpPr>
        <p:spPr>
          <a:xfrm>
            <a:off x="490195" y="338429"/>
            <a:ext cx="6425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CNCF Observability Stack In 5G World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12960631-6FF7-7342-AE07-A261165CE269}"/>
              </a:ext>
            </a:extLst>
          </p:cNvPr>
          <p:cNvSpPr/>
          <p:nvPr/>
        </p:nvSpPr>
        <p:spPr>
          <a:xfrm>
            <a:off x="2978926" y="1222509"/>
            <a:ext cx="6220733" cy="225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9DAEF"/>
              </a:gs>
              <a:gs pos="35000">
                <a:srgbClr val="CEE3F1"/>
              </a:gs>
              <a:gs pos="100000">
                <a:srgbClr val="ECF3FA"/>
              </a:gs>
            </a:gsLst>
            <a:lin ang="16198662" scaled="0"/>
          </a:gradFill>
          <a:ln w="9525" cap="flat" cmpd="sng">
            <a:solidFill>
              <a:srgbClr val="799BA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3;p26">
            <a:extLst>
              <a:ext uri="{FF2B5EF4-FFF2-40B4-BE49-F238E27FC236}">
                <a16:creationId xmlns:a16="http://schemas.microsoft.com/office/drawing/2014/main" id="{C5CA168C-88C0-FE44-A5AF-ED5F0972A310}"/>
              </a:ext>
            </a:extLst>
          </p:cNvPr>
          <p:cNvSpPr/>
          <p:nvPr/>
        </p:nvSpPr>
        <p:spPr>
          <a:xfrm>
            <a:off x="5105025" y="3748626"/>
            <a:ext cx="3142068" cy="29217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55;p26" descr="Related image">
            <a:extLst>
              <a:ext uri="{FF2B5EF4-FFF2-40B4-BE49-F238E27FC236}">
                <a16:creationId xmlns:a16="http://schemas.microsoft.com/office/drawing/2014/main" id="{3AD86731-F27D-3249-ACE0-94B70CEAE9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0437" y="2396481"/>
            <a:ext cx="1103367" cy="93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2;p26">
            <a:extLst>
              <a:ext uri="{FF2B5EF4-FFF2-40B4-BE49-F238E27FC236}">
                <a16:creationId xmlns:a16="http://schemas.microsoft.com/office/drawing/2014/main" id="{FE31BDEF-C206-C946-8280-B7194251E474}"/>
              </a:ext>
            </a:extLst>
          </p:cNvPr>
          <p:cNvSpPr/>
          <p:nvPr/>
        </p:nvSpPr>
        <p:spPr>
          <a:xfrm>
            <a:off x="5355574" y="5039033"/>
            <a:ext cx="2484400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26">
            <a:extLst>
              <a:ext uri="{FF2B5EF4-FFF2-40B4-BE49-F238E27FC236}">
                <a16:creationId xmlns:a16="http://schemas.microsoft.com/office/drawing/2014/main" id="{A12D6934-8C5C-6546-B405-26C54BECF827}"/>
              </a:ext>
            </a:extLst>
          </p:cNvPr>
          <p:cNvSpPr txBox="1"/>
          <p:nvPr/>
        </p:nvSpPr>
        <p:spPr>
          <a:xfrm>
            <a:off x="6279474" y="5712791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AMF</a:t>
            </a:r>
            <a:endParaRPr sz="1467" dirty="0"/>
          </a:p>
        </p:txBody>
      </p:sp>
      <p:pic>
        <p:nvPicPr>
          <p:cNvPr id="16" name="Google Shape;166;p26" descr="Related image">
            <a:extLst>
              <a:ext uri="{FF2B5EF4-FFF2-40B4-BE49-F238E27FC236}">
                <a16:creationId xmlns:a16="http://schemas.microsoft.com/office/drawing/2014/main" id="{06B2B55B-C1B4-0C4B-B596-929B8AE008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11306" y="5053040"/>
            <a:ext cx="482997" cy="50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67;p26">
            <a:extLst>
              <a:ext uri="{FF2B5EF4-FFF2-40B4-BE49-F238E27FC236}">
                <a16:creationId xmlns:a16="http://schemas.microsoft.com/office/drawing/2014/main" id="{754A475F-A119-BE41-9F64-B47D29DB5B1D}"/>
              </a:ext>
            </a:extLst>
          </p:cNvPr>
          <p:cNvSpPr txBox="1"/>
          <p:nvPr/>
        </p:nvSpPr>
        <p:spPr>
          <a:xfrm>
            <a:off x="3357765" y="2368072"/>
            <a:ext cx="14258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Per-instance KPIs:</a:t>
            </a:r>
            <a:endParaRPr sz="1467" dirty="0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Gauges</a:t>
            </a:r>
            <a:endParaRPr sz="1467" dirty="0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Counters</a:t>
            </a:r>
            <a:endParaRPr sz="1467" dirty="0"/>
          </a:p>
          <a:p>
            <a:pPr marL="287859" indent="-279393"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sz="1467" dirty="0"/>
          </a:p>
        </p:txBody>
      </p:sp>
      <p:pic>
        <p:nvPicPr>
          <p:cNvPr id="23" name="Google Shape;173;p26" descr="Image result for grafana">
            <a:extLst>
              <a:ext uri="{FF2B5EF4-FFF2-40B4-BE49-F238E27FC236}">
                <a16:creationId xmlns:a16="http://schemas.microsoft.com/office/drawing/2014/main" id="{C40ECFC1-B896-C145-AF01-0ABF76CE03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421" y="1210532"/>
            <a:ext cx="1077455" cy="987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74;p26">
            <a:extLst>
              <a:ext uri="{FF2B5EF4-FFF2-40B4-BE49-F238E27FC236}">
                <a16:creationId xmlns:a16="http://schemas.microsoft.com/office/drawing/2014/main" id="{E53B97A9-FA66-6E4B-BC3A-0AF8BF6DAB76}"/>
              </a:ext>
            </a:extLst>
          </p:cNvPr>
          <p:cNvCxnSpPr>
            <a:endCxn id="23" idx="2"/>
          </p:cNvCxnSpPr>
          <p:nvPr/>
        </p:nvCxnSpPr>
        <p:spPr>
          <a:xfrm flipV="1">
            <a:off x="5212749" y="2198200"/>
            <a:ext cx="6400" cy="2615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" name="Google Shape;178;p26">
            <a:extLst>
              <a:ext uri="{FF2B5EF4-FFF2-40B4-BE49-F238E27FC236}">
                <a16:creationId xmlns:a16="http://schemas.microsoft.com/office/drawing/2014/main" id="{020CC9B8-A578-7741-9182-E5C357B0F6E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22121" y="3330514"/>
            <a:ext cx="1326077" cy="17175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" name="Google Shape;185;p26">
            <a:extLst>
              <a:ext uri="{FF2B5EF4-FFF2-40B4-BE49-F238E27FC236}">
                <a16:creationId xmlns:a16="http://schemas.microsoft.com/office/drawing/2014/main" id="{94176BFF-44EF-0247-991C-754C20AC9625}"/>
              </a:ext>
            </a:extLst>
          </p:cNvPr>
          <p:cNvSpPr txBox="1"/>
          <p:nvPr/>
        </p:nvSpPr>
        <p:spPr>
          <a:xfrm>
            <a:off x="6377815" y="4477591"/>
            <a:ext cx="1051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GET /</a:t>
            </a: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1467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B426C4-56D3-4948-B08E-D71DEB71A6DD}"/>
              </a:ext>
            </a:extLst>
          </p:cNvPr>
          <p:cNvSpPr txBox="1"/>
          <p:nvPr/>
        </p:nvSpPr>
        <p:spPr>
          <a:xfrm>
            <a:off x="229454" y="369617"/>
            <a:ext cx="8159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Monitoring the Performance of NFs in 5G World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Google Shape;153;p26">
            <a:extLst>
              <a:ext uri="{FF2B5EF4-FFF2-40B4-BE49-F238E27FC236}">
                <a16:creationId xmlns:a16="http://schemas.microsoft.com/office/drawing/2014/main" id="{7764276A-8072-C84D-AABA-A53C43022E0F}"/>
              </a:ext>
            </a:extLst>
          </p:cNvPr>
          <p:cNvSpPr/>
          <p:nvPr/>
        </p:nvSpPr>
        <p:spPr>
          <a:xfrm>
            <a:off x="1759398" y="3748625"/>
            <a:ext cx="3142068" cy="29217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62;p26">
            <a:extLst>
              <a:ext uri="{FF2B5EF4-FFF2-40B4-BE49-F238E27FC236}">
                <a16:creationId xmlns:a16="http://schemas.microsoft.com/office/drawing/2014/main" id="{213132F3-7FF9-FD42-8E3A-3D178E4D0B73}"/>
              </a:ext>
            </a:extLst>
          </p:cNvPr>
          <p:cNvSpPr/>
          <p:nvPr/>
        </p:nvSpPr>
        <p:spPr>
          <a:xfrm>
            <a:off x="1871558" y="4979757"/>
            <a:ext cx="2826348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63;p26">
            <a:extLst>
              <a:ext uri="{FF2B5EF4-FFF2-40B4-BE49-F238E27FC236}">
                <a16:creationId xmlns:a16="http://schemas.microsoft.com/office/drawing/2014/main" id="{E82C8C4D-7373-C841-89E9-5B8341C0090C}"/>
              </a:ext>
            </a:extLst>
          </p:cNvPr>
          <p:cNvSpPr txBox="1"/>
          <p:nvPr/>
        </p:nvSpPr>
        <p:spPr>
          <a:xfrm>
            <a:off x="2884323" y="5852105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SMF</a:t>
            </a:r>
            <a:endParaRPr sz="1467" dirty="0"/>
          </a:p>
        </p:txBody>
      </p:sp>
      <p:pic>
        <p:nvPicPr>
          <p:cNvPr id="46" name="Google Shape;166;p26" descr="Related image">
            <a:extLst>
              <a:ext uri="{FF2B5EF4-FFF2-40B4-BE49-F238E27FC236}">
                <a16:creationId xmlns:a16="http://schemas.microsoft.com/office/drawing/2014/main" id="{E392F143-3FF7-5045-A682-5650D41CB7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926" y="5288114"/>
            <a:ext cx="482997" cy="506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178;p26">
            <a:extLst>
              <a:ext uri="{FF2B5EF4-FFF2-40B4-BE49-F238E27FC236}">
                <a16:creationId xmlns:a16="http://schemas.microsoft.com/office/drawing/2014/main" id="{0DAFA030-7FCD-9544-AFA0-33CFDE24A24E}"/>
              </a:ext>
            </a:extLst>
          </p:cNvPr>
          <p:cNvCxnSpPr>
            <a:cxnSpLocks/>
          </p:cNvCxnSpPr>
          <p:nvPr/>
        </p:nvCxnSpPr>
        <p:spPr>
          <a:xfrm flipH="1">
            <a:off x="3163334" y="3330514"/>
            <a:ext cx="1856658" cy="197141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185;p26">
            <a:extLst>
              <a:ext uri="{FF2B5EF4-FFF2-40B4-BE49-F238E27FC236}">
                <a16:creationId xmlns:a16="http://schemas.microsoft.com/office/drawing/2014/main" id="{80B7B93C-E1B7-6044-A162-97BE70D26E85}"/>
              </a:ext>
            </a:extLst>
          </p:cNvPr>
          <p:cNvSpPr txBox="1"/>
          <p:nvPr/>
        </p:nvSpPr>
        <p:spPr>
          <a:xfrm>
            <a:off x="2599903" y="4526461"/>
            <a:ext cx="1051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GET /</a:t>
            </a:r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1467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0C3668-C8FE-0B47-825B-76ACB9B5177C}"/>
              </a:ext>
            </a:extLst>
          </p:cNvPr>
          <p:cNvSpPr/>
          <p:nvPr/>
        </p:nvSpPr>
        <p:spPr>
          <a:xfrm>
            <a:off x="6377815" y="2454340"/>
            <a:ext cx="1685743" cy="541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AlertManager</a:t>
            </a:r>
            <a:endParaRPr lang="en-US" dirty="0"/>
          </a:p>
        </p:txBody>
      </p:sp>
      <p:cxnSp>
        <p:nvCxnSpPr>
          <p:cNvPr id="25" name="Google Shape;174;p26">
            <a:extLst>
              <a:ext uri="{FF2B5EF4-FFF2-40B4-BE49-F238E27FC236}">
                <a16:creationId xmlns:a16="http://schemas.microsoft.com/office/drawing/2014/main" id="{81F90D3F-FA4D-F24B-8459-5D0EA41CF53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550010" y="2724891"/>
            <a:ext cx="82780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Arrow: Right 149">
            <a:extLst>
              <a:ext uri="{FF2B5EF4-FFF2-40B4-BE49-F238E27FC236}">
                <a16:creationId xmlns:a16="http://schemas.microsoft.com/office/drawing/2014/main" id="{F8952911-7ACC-254C-95AF-7D20B7BD80B4}"/>
              </a:ext>
            </a:extLst>
          </p:cNvPr>
          <p:cNvSpPr/>
          <p:nvPr/>
        </p:nvSpPr>
        <p:spPr>
          <a:xfrm rot="7779811">
            <a:off x="3764318" y="4121386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149">
            <a:extLst>
              <a:ext uri="{FF2B5EF4-FFF2-40B4-BE49-F238E27FC236}">
                <a16:creationId xmlns:a16="http://schemas.microsoft.com/office/drawing/2014/main" id="{3AE24D09-CB02-B843-B694-3F03F92D5925}"/>
              </a:ext>
            </a:extLst>
          </p:cNvPr>
          <p:cNvSpPr/>
          <p:nvPr/>
        </p:nvSpPr>
        <p:spPr>
          <a:xfrm rot="5400000">
            <a:off x="5268264" y="2191224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149">
            <a:extLst>
              <a:ext uri="{FF2B5EF4-FFF2-40B4-BE49-F238E27FC236}">
                <a16:creationId xmlns:a16="http://schemas.microsoft.com/office/drawing/2014/main" id="{0CDD33F1-36C6-4C49-B56E-621309419407}"/>
              </a:ext>
            </a:extLst>
          </p:cNvPr>
          <p:cNvSpPr/>
          <p:nvPr/>
        </p:nvSpPr>
        <p:spPr>
          <a:xfrm rot="3317622">
            <a:off x="5947475" y="4140099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149">
            <a:extLst>
              <a:ext uri="{FF2B5EF4-FFF2-40B4-BE49-F238E27FC236}">
                <a16:creationId xmlns:a16="http://schemas.microsoft.com/office/drawing/2014/main" id="{F44405AF-431A-1F48-8ACC-D3A0D6BE7B67}"/>
              </a:ext>
            </a:extLst>
          </p:cNvPr>
          <p:cNvSpPr/>
          <p:nvPr/>
        </p:nvSpPr>
        <p:spPr>
          <a:xfrm>
            <a:off x="5719078" y="2463652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30" grpId="0" animBg="1"/>
      <p:bldP spid="31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53;p26">
            <a:extLst>
              <a:ext uri="{FF2B5EF4-FFF2-40B4-BE49-F238E27FC236}">
                <a16:creationId xmlns:a16="http://schemas.microsoft.com/office/drawing/2014/main" id="{58D09954-0EF1-6343-BB39-B58783F34949}"/>
              </a:ext>
            </a:extLst>
          </p:cNvPr>
          <p:cNvSpPr/>
          <p:nvPr/>
        </p:nvSpPr>
        <p:spPr>
          <a:xfrm>
            <a:off x="942373" y="3749029"/>
            <a:ext cx="4443903" cy="29217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12960631-6FF7-7342-AE07-A261165CE269}"/>
              </a:ext>
            </a:extLst>
          </p:cNvPr>
          <p:cNvSpPr/>
          <p:nvPr/>
        </p:nvSpPr>
        <p:spPr>
          <a:xfrm>
            <a:off x="609600" y="1248074"/>
            <a:ext cx="11238000" cy="225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9DAEF"/>
              </a:gs>
              <a:gs pos="35000">
                <a:srgbClr val="CEE3F1"/>
              </a:gs>
              <a:gs pos="100000">
                <a:srgbClr val="ECF3FA"/>
              </a:gs>
            </a:gsLst>
            <a:lin ang="16198662" scaled="0"/>
          </a:gradFill>
          <a:ln w="9525" cap="flat" cmpd="sng">
            <a:solidFill>
              <a:srgbClr val="799BA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52;p26" descr="Image result for kibana">
            <a:extLst>
              <a:ext uri="{FF2B5EF4-FFF2-40B4-BE49-F238E27FC236}">
                <a16:creationId xmlns:a16="http://schemas.microsoft.com/office/drawing/2014/main" id="{C66C5982-C243-F744-A13E-6C98FEF80C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6549" y="1432815"/>
            <a:ext cx="1698100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3;p26">
            <a:extLst>
              <a:ext uri="{FF2B5EF4-FFF2-40B4-BE49-F238E27FC236}">
                <a16:creationId xmlns:a16="http://schemas.microsoft.com/office/drawing/2014/main" id="{C5CA168C-88C0-FE44-A5AF-ED5F0972A310}"/>
              </a:ext>
            </a:extLst>
          </p:cNvPr>
          <p:cNvSpPr/>
          <p:nvPr/>
        </p:nvSpPr>
        <p:spPr>
          <a:xfrm>
            <a:off x="5841531" y="3706743"/>
            <a:ext cx="4443903" cy="29217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2;p26">
            <a:extLst>
              <a:ext uri="{FF2B5EF4-FFF2-40B4-BE49-F238E27FC236}">
                <a16:creationId xmlns:a16="http://schemas.microsoft.com/office/drawing/2014/main" id="{FE31BDEF-C206-C946-8280-B7194251E474}"/>
              </a:ext>
            </a:extLst>
          </p:cNvPr>
          <p:cNvSpPr/>
          <p:nvPr/>
        </p:nvSpPr>
        <p:spPr>
          <a:xfrm>
            <a:off x="5996991" y="5049464"/>
            <a:ext cx="3954400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26">
            <a:extLst>
              <a:ext uri="{FF2B5EF4-FFF2-40B4-BE49-F238E27FC236}">
                <a16:creationId xmlns:a16="http://schemas.microsoft.com/office/drawing/2014/main" id="{A12D6934-8C5C-6546-B405-26C54BECF827}"/>
              </a:ext>
            </a:extLst>
          </p:cNvPr>
          <p:cNvSpPr txBox="1"/>
          <p:nvPr/>
        </p:nvSpPr>
        <p:spPr>
          <a:xfrm>
            <a:off x="7462202" y="5821509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AMF</a:t>
            </a:r>
            <a:endParaRPr sz="1467" dirty="0"/>
          </a:p>
        </p:txBody>
      </p:sp>
      <p:cxnSp>
        <p:nvCxnSpPr>
          <p:cNvPr id="19" name="Google Shape;169;p26">
            <a:extLst>
              <a:ext uri="{FF2B5EF4-FFF2-40B4-BE49-F238E27FC236}">
                <a16:creationId xmlns:a16="http://schemas.microsoft.com/office/drawing/2014/main" id="{EDEAAA69-4B13-CE43-B63B-85FFC11BD8B9}"/>
              </a:ext>
            </a:extLst>
          </p:cNvPr>
          <p:cNvCxnSpPr>
            <a:stCxn id="12" idx="0"/>
          </p:cNvCxnSpPr>
          <p:nvPr/>
        </p:nvCxnSpPr>
        <p:spPr>
          <a:xfrm rot="10800000">
            <a:off x="7872991" y="4435464"/>
            <a:ext cx="101200" cy="614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170;p26">
            <a:extLst>
              <a:ext uri="{FF2B5EF4-FFF2-40B4-BE49-F238E27FC236}">
                <a16:creationId xmlns:a16="http://schemas.microsoft.com/office/drawing/2014/main" id="{BF3D755C-8809-DC42-A84A-8B6E629DB073}"/>
              </a:ext>
            </a:extLst>
          </p:cNvPr>
          <p:cNvSpPr txBox="1"/>
          <p:nvPr/>
        </p:nvSpPr>
        <p:spPr>
          <a:xfrm>
            <a:off x="7998832" y="4398832"/>
            <a:ext cx="742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stdout/</a:t>
            </a:r>
            <a:endParaRPr sz="1467"/>
          </a:p>
          <a:p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stderr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171;p26" descr="Image result for elasticsearch">
            <a:extLst>
              <a:ext uri="{FF2B5EF4-FFF2-40B4-BE49-F238E27FC236}">
                <a16:creationId xmlns:a16="http://schemas.microsoft.com/office/drawing/2014/main" id="{2BA14438-8740-7446-9A87-FBC1567FE7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5317" y="2087389"/>
            <a:ext cx="2518780" cy="1165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172;p26">
            <a:extLst>
              <a:ext uri="{FF2B5EF4-FFF2-40B4-BE49-F238E27FC236}">
                <a16:creationId xmlns:a16="http://schemas.microsoft.com/office/drawing/2014/main" id="{54072D79-5291-554A-9F03-DFC8BE494300}"/>
              </a:ext>
            </a:extLst>
          </p:cNvPr>
          <p:cNvCxnSpPr>
            <a:cxnSpLocks/>
          </p:cNvCxnSpPr>
          <p:nvPr/>
        </p:nvCxnSpPr>
        <p:spPr>
          <a:xfrm>
            <a:off x="6293174" y="2886651"/>
            <a:ext cx="1280558" cy="7689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175;p26">
            <a:extLst>
              <a:ext uri="{FF2B5EF4-FFF2-40B4-BE49-F238E27FC236}">
                <a16:creationId xmlns:a16="http://schemas.microsoft.com/office/drawing/2014/main" id="{A03F9426-6022-8948-AAE1-1F9558D3A035}"/>
              </a:ext>
            </a:extLst>
          </p:cNvPr>
          <p:cNvSpPr txBox="1"/>
          <p:nvPr/>
        </p:nvSpPr>
        <p:spPr>
          <a:xfrm>
            <a:off x="6881362" y="3006147"/>
            <a:ext cx="30700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Structured actionable Logs</a:t>
            </a:r>
            <a:endParaRPr sz="1467" dirty="0"/>
          </a:p>
        </p:txBody>
      </p:sp>
      <p:cxnSp>
        <p:nvCxnSpPr>
          <p:cNvPr id="29" name="Google Shape;179;p26">
            <a:extLst>
              <a:ext uri="{FF2B5EF4-FFF2-40B4-BE49-F238E27FC236}">
                <a16:creationId xmlns:a16="http://schemas.microsoft.com/office/drawing/2014/main" id="{D6BBC318-E319-C34E-AE50-326F204CE24D}"/>
              </a:ext>
            </a:extLst>
          </p:cNvPr>
          <p:cNvCxnSpPr/>
          <p:nvPr/>
        </p:nvCxnSpPr>
        <p:spPr>
          <a:xfrm rot="10800000">
            <a:off x="6293174" y="2172863"/>
            <a:ext cx="2421" cy="3817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30" name="Google Shape;180;p26">
            <a:extLst>
              <a:ext uri="{FF2B5EF4-FFF2-40B4-BE49-F238E27FC236}">
                <a16:creationId xmlns:a16="http://schemas.microsoft.com/office/drawing/2014/main" id="{877DEC3A-68E4-4248-AE4C-D9316A4415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2469" y="3749029"/>
            <a:ext cx="737039" cy="65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81;p26">
            <a:extLst>
              <a:ext uri="{FF2B5EF4-FFF2-40B4-BE49-F238E27FC236}">
                <a16:creationId xmlns:a16="http://schemas.microsoft.com/office/drawing/2014/main" id="{222EAF27-EC7E-4843-9B3E-6D7E97C9F1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8940" y="2077033"/>
            <a:ext cx="1360625" cy="6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82;p26">
            <a:extLst>
              <a:ext uri="{FF2B5EF4-FFF2-40B4-BE49-F238E27FC236}">
                <a16:creationId xmlns:a16="http://schemas.microsoft.com/office/drawing/2014/main" id="{4B5A5D2F-8F64-E841-806B-FE8FCF41C8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3923" y="5156666"/>
            <a:ext cx="821793" cy="758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83;p26">
            <a:extLst>
              <a:ext uri="{FF2B5EF4-FFF2-40B4-BE49-F238E27FC236}">
                <a16:creationId xmlns:a16="http://schemas.microsoft.com/office/drawing/2014/main" id="{081F58ED-F9DD-6C47-B4E3-74F9CF3D5149}"/>
              </a:ext>
            </a:extLst>
          </p:cNvPr>
          <p:cNvCxnSpPr>
            <a:cxnSpLocks/>
          </p:cNvCxnSpPr>
          <p:nvPr/>
        </p:nvCxnSpPr>
        <p:spPr>
          <a:xfrm flipH="1" flipV="1">
            <a:off x="4850676" y="2724454"/>
            <a:ext cx="1477883" cy="25701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184;p26">
            <a:extLst>
              <a:ext uri="{FF2B5EF4-FFF2-40B4-BE49-F238E27FC236}">
                <a16:creationId xmlns:a16="http://schemas.microsoft.com/office/drawing/2014/main" id="{33D3A31F-10DC-0243-AA9F-21992993227C}"/>
              </a:ext>
            </a:extLst>
          </p:cNvPr>
          <p:cNvSpPr txBox="1"/>
          <p:nvPr/>
        </p:nvSpPr>
        <p:spPr>
          <a:xfrm>
            <a:off x="3774695" y="1534335"/>
            <a:ext cx="1044993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Mesh Observability</a:t>
            </a:r>
            <a:endParaRPr sz="1467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B426C4-56D3-4948-B08E-D71DEB71A6DD}"/>
              </a:ext>
            </a:extLst>
          </p:cNvPr>
          <p:cNvSpPr txBox="1"/>
          <p:nvPr/>
        </p:nvSpPr>
        <p:spPr>
          <a:xfrm>
            <a:off x="490195" y="338429"/>
            <a:ext cx="7284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7061">
              <a:buSzPts val="800"/>
            </a:pPr>
            <a:r>
              <a:rPr lang="en" sz="3200" dirty="0">
                <a:solidFill>
                  <a:schemeClr val="bg1"/>
                </a:solidFill>
              </a:rPr>
              <a:t>Fault Detection using Centralized </a:t>
            </a:r>
            <a:r>
              <a:rPr lang="en" sz="3200" dirty="0" err="1">
                <a:solidFill>
                  <a:schemeClr val="bg1"/>
                </a:solidFill>
              </a:rPr>
              <a:t>Loggin</a:t>
            </a:r>
            <a:r>
              <a:rPr lang="en-IN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3" name="Google Shape;162;p26">
            <a:extLst>
              <a:ext uri="{FF2B5EF4-FFF2-40B4-BE49-F238E27FC236}">
                <a16:creationId xmlns:a16="http://schemas.microsoft.com/office/drawing/2014/main" id="{7E1324BE-F7E7-4841-B956-8E1CDF5C9D1C}"/>
              </a:ext>
            </a:extLst>
          </p:cNvPr>
          <p:cNvSpPr/>
          <p:nvPr/>
        </p:nvSpPr>
        <p:spPr>
          <a:xfrm>
            <a:off x="1097833" y="5091750"/>
            <a:ext cx="3954400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63;p26">
            <a:extLst>
              <a:ext uri="{FF2B5EF4-FFF2-40B4-BE49-F238E27FC236}">
                <a16:creationId xmlns:a16="http://schemas.microsoft.com/office/drawing/2014/main" id="{0C26AAE7-23D0-0248-B358-E594DFEFE9A8}"/>
              </a:ext>
            </a:extLst>
          </p:cNvPr>
          <p:cNvSpPr txBox="1"/>
          <p:nvPr/>
        </p:nvSpPr>
        <p:spPr>
          <a:xfrm>
            <a:off x="2563044" y="5863795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SMF</a:t>
            </a:r>
            <a:endParaRPr sz="1467" dirty="0"/>
          </a:p>
        </p:txBody>
      </p:sp>
      <p:cxnSp>
        <p:nvCxnSpPr>
          <p:cNvPr id="45" name="Google Shape;169;p26">
            <a:extLst>
              <a:ext uri="{FF2B5EF4-FFF2-40B4-BE49-F238E27FC236}">
                <a16:creationId xmlns:a16="http://schemas.microsoft.com/office/drawing/2014/main" id="{2094E194-07E1-B449-ACB3-1078F0956A7E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075033" y="4487390"/>
            <a:ext cx="495627" cy="60436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" name="Google Shape;170;p26">
            <a:extLst>
              <a:ext uri="{FF2B5EF4-FFF2-40B4-BE49-F238E27FC236}">
                <a16:creationId xmlns:a16="http://schemas.microsoft.com/office/drawing/2014/main" id="{2E116403-F641-044A-AF57-87C9DB6D3115}"/>
              </a:ext>
            </a:extLst>
          </p:cNvPr>
          <p:cNvSpPr txBox="1"/>
          <p:nvPr/>
        </p:nvSpPr>
        <p:spPr>
          <a:xfrm>
            <a:off x="3774695" y="4508607"/>
            <a:ext cx="742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467" dirty="0"/>
          </a:p>
          <a:p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stderr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172;p26">
            <a:extLst>
              <a:ext uri="{FF2B5EF4-FFF2-40B4-BE49-F238E27FC236}">
                <a16:creationId xmlns:a16="http://schemas.microsoft.com/office/drawing/2014/main" id="{2323AA20-9EF6-7C4E-9AF7-66CB6B7AFE8C}"/>
              </a:ext>
            </a:extLst>
          </p:cNvPr>
          <p:cNvCxnSpPr>
            <a:cxnSpLocks/>
          </p:cNvCxnSpPr>
          <p:nvPr/>
        </p:nvCxnSpPr>
        <p:spPr>
          <a:xfrm flipH="1">
            <a:off x="3705618" y="2886650"/>
            <a:ext cx="2407921" cy="9175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48" name="Google Shape;180;p26">
            <a:extLst>
              <a:ext uri="{FF2B5EF4-FFF2-40B4-BE49-F238E27FC236}">
                <a16:creationId xmlns:a16="http://schemas.microsoft.com/office/drawing/2014/main" id="{68FDF1E7-7980-9D44-A132-B8B5FE6218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9095" y="3830867"/>
            <a:ext cx="737039" cy="65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82;p26">
            <a:extLst>
              <a:ext uri="{FF2B5EF4-FFF2-40B4-BE49-F238E27FC236}">
                <a16:creationId xmlns:a16="http://schemas.microsoft.com/office/drawing/2014/main" id="{354AF89C-9175-1C48-A683-9A1BA23827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4765" y="5198952"/>
            <a:ext cx="821793" cy="758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183;p26">
            <a:extLst>
              <a:ext uri="{FF2B5EF4-FFF2-40B4-BE49-F238E27FC236}">
                <a16:creationId xmlns:a16="http://schemas.microsoft.com/office/drawing/2014/main" id="{C89688CB-3F6D-8C4B-B69E-AC9371AD9039}"/>
              </a:ext>
            </a:extLst>
          </p:cNvPr>
          <p:cNvCxnSpPr>
            <a:cxnSpLocks/>
          </p:cNvCxnSpPr>
          <p:nvPr/>
        </p:nvCxnSpPr>
        <p:spPr>
          <a:xfrm flipV="1">
            <a:off x="1470904" y="2724454"/>
            <a:ext cx="2234714" cy="262892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255AD4-4E53-D44A-84D5-62FB39156CC6}"/>
              </a:ext>
            </a:extLst>
          </p:cNvPr>
          <p:cNvSpPr/>
          <p:nvPr/>
        </p:nvSpPr>
        <p:spPr>
          <a:xfrm>
            <a:off x="7850700" y="2440971"/>
            <a:ext cx="1533403" cy="50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ElastAlert</a:t>
            </a:r>
            <a:endParaRPr lang="en-US" dirty="0"/>
          </a:p>
        </p:txBody>
      </p:sp>
      <p:cxnSp>
        <p:nvCxnSpPr>
          <p:cNvPr id="35" name="Google Shape;179;p26">
            <a:extLst>
              <a:ext uri="{FF2B5EF4-FFF2-40B4-BE49-F238E27FC236}">
                <a16:creationId xmlns:a16="http://schemas.microsoft.com/office/drawing/2014/main" id="{88B05D1E-3FDA-BE42-8BEC-A0343C26BC2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51941" y="2691600"/>
            <a:ext cx="798759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" name="Arrow: Right 149">
            <a:extLst>
              <a:ext uri="{FF2B5EF4-FFF2-40B4-BE49-F238E27FC236}">
                <a16:creationId xmlns:a16="http://schemas.microsoft.com/office/drawing/2014/main" id="{C90AA544-5F03-D14D-827F-D847AAE01DCB}"/>
              </a:ext>
            </a:extLst>
          </p:cNvPr>
          <p:cNvSpPr/>
          <p:nvPr/>
        </p:nvSpPr>
        <p:spPr>
          <a:xfrm rot="18743330">
            <a:off x="2896686" y="4699636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49">
            <a:extLst>
              <a:ext uri="{FF2B5EF4-FFF2-40B4-BE49-F238E27FC236}">
                <a16:creationId xmlns:a16="http://schemas.microsoft.com/office/drawing/2014/main" id="{89EA3DB4-A0D8-B741-903C-874AC9BB6F27}"/>
              </a:ext>
            </a:extLst>
          </p:cNvPr>
          <p:cNvSpPr/>
          <p:nvPr/>
        </p:nvSpPr>
        <p:spPr>
          <a:xfrm rot="20602901">
            <a:off x="4374728" y="3218800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149">
            <a:extLst>
              <a:ext uri="{FF2B5EF4-FFF2-40B4-BE49-F238E27FC236}">
                <a16:creationId xmlns:a16="http://schemas.microsoft.com/office/drawing/2014/main" id="{39D0BF95-6DF6-6D4A-9DD0-38A295AEB937}"/>
              </a:ext>
            </a:extLst>
          </p:cNvPr>
          <p:cNvSpPr/>
          <p:nvPr/>
        </p:nvSpPr>
        <p:spPr>
          <a:xfrm rot="15795446">
            <a:off x="7568171" y="4671215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149">
            <a:extLst>
              <a:ext uri="{FF2B5EF4-FFF2-40B4-BE49-F238E27FC236}">
                <a16:creationId xmlns:a16="http://schemas.microsoft.com/office/drawing/2014/main" id="{6F9E681D-3FAA-EE47-8C13-B702FE89D9D5}"/>
              </a:ext>
            </a:extLst>
          </p:cNvPr>
          <p:cNvSpPr/>
          <p:nvPr/>
        </p:nvSpPr>
        <p:spPr>
          <a:xfrm>
            <a:off x="7150931" y="2417778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149">
            <a:extLst>
              <a:ext uri="{FF2B5EF4-FFF2-40B4-BE49-F238E27FC236}">
                <a16:creationId xmlns:a16="http://schemas.microsoft.com/office/drawing/2014/main" id="{5969CCE6-E127-B944-89C7-7DBD552676FE}"/>
              </a:ext>
            </a:extLst>
          </p:cNvPr>
          <p:cNvSpPr/>
          <p:nvPr/>
        </p:nvSpPr>
        <p:spPr>
          <a:xfrm rot="12734472">
            <a:off x="6485761" y="3275297"/>
            <a:ext cx="332053" cy="160524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149">
            <a:extLst>
              <a:ext uri="{FF2B5EF4-FFF2-40B4-BE49-F238E27FC236}">
                <a16:creationId xmlns:a16="http://schemas.microsoft.com/office/drawing/2014/main" id="{E6E19E97-3EE1-F94D-8E6E-0640FB28102B}"/>
              </a:ext>
            </a:extLst>
          </p:cNvPr>
          <p:cNvSpPr/>
          <p:nvPr/>
        </p:nvSpPr>
        <p:spPr>
          <a:xfrm rot="5400000">
            <a:off x="6307136" y="2342634"/>
            <a:ext cx="332053" cy="135210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12960631-6FF7-7342-AE07-A261165CE269}"/>
              </a:ext>
            </a:extLst>
          </p:cNvPr>
          <p:cNvSpPr/>
          <p:nvPr/>
        </p:nvSpPr>
        <p:spPr>
          <a:xfrm>
            <a:off x="609600" y="1248074"/>
            <a:ext cx="11238000" cy="225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9DAEF"/>
              </a:gs>
              <a:gs pos="35000">
                <a:srgbClr val="CEE3F1"/>
              </a:gs>
              <a:gs pos="100000">
                <a:srgbClr val="ECF3FA"/>
              </a:gs>
            </a:gsLst>
            <a:lin ang="16198662" scaled="0"/>
          </a:gradFill>
          <a:ln w="9525" cap="flat" cmpd="sng">
            <a:solidFill>
              <a:srgbClr val="799BA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3;p26">
            <a:extLst>
              <a:ext uri="{FF2B5EF4-FFF2-40B4-BE49-F238E27FC236}">
                <a16:creationId xmlns:a16="http://schemas.microsoft.com/office/drawing/2014/main" id="{C5CA168C-88C0-FE44-A5AF-ED5F0972A310}"/>
              </a:ext>
            </a:extLst>
          </p:cNvPr>
          <p:cNvSpPr/>
          <p:nvPr/>
        </p:nvSpPr>
        <p:spPr>
          <a:xfrm>
            <a:off x="6096000" y="3949392"/>
            <a:ext cx="3265250" cy="263394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56;p26" descr="Image result for jaeger cncf">
            <a:extLst>
              <a:ext uri="{FF2B5EF4-FFF2-40B4-BE49-F238E27FC236}">
                <a16:creationId xmlns:a16="http://schemas.microsoft.com/office/drawing/2014/main" id="{F875BB58-D8D7-6E47-9489-3DE78F814D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8145" y="3973813"/>
            <a:ext cx="780987" cy="743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57;p26">
            <a:extLst>
              <a:ext uri="{FF2B5EF4-FFF2-40B4-BE49-F238E27FC236}">
                <a16:creationId xmlns:a16="http://schemas.microsoft.com/office/drawing/2014/main" id="{E231BB82-C12F-7D47-9B67-23F74C7983D5}"/>
              </a:ext>
            </a:extLst>
          </p:cNvPr>
          <p:cNvGrpSpPr/>
          <p:nvPr/>
        </p:nvGrpSpPr>
        <p:grpSpPr>
          <a:xfrm>
            <a:off x="7490972" y="1496536"/>
            <a:ext cx="1292320" cy="1544114"/>
            <a:chOff x="9816330" y="1290151"/>
            <a:chExt cx="1511133" cy="1792424"/>
          </a:xfrm>
        </p:grpSpPr>
        <p:sp>
          <p:nvSpPr>
            <p:cNvPr id="8" name="Google Shape;158;p26">
              <a:extLst>
                <a:ext uri="{FF2B5EF4-FFF2-40B4-BE49-F238E27FC236}">
                  <a16:creationId xmlns:a16="http://schemas.microsoft.com/office/drawing/2014/main" id="{DE3869A5-C49A-464D-952E-5D2067244DD1}"/>
                </a:ext>
              </a:extLst>
            </p:cNvPr>
            <p:cNvSpPr txBox="1"/>
            <p:nvPr/>
          </p:nvSpPr>
          <p:spPr>
            <a:xfrm>
              <a:off x="10060807" y="2744021"/>
              <a:ext cx="11550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" sz="16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Jaeger</a:t>
              </a:r>
              <a:endParaRPr sz="1467" dirty="0"/>
            </a:p>
          </p:txBody>
        </p:sp>
        <p:pic>
          <p:nvPicPr>
            <p:cNvPr id="9" name="Google Shape;159;p26" descr="Image result for jaeger cncf">
              <a:extLst>
                <a:ext uri="{FF2B5EF4-FFF2-40B4-BE49-F238E27FC236}">
                  <a16:creationId xmlns:a16="http://schemas.microsoft.com/office/drawing/2014/main" id="{9F731A4E-9046-3C49-A5D1-AD82C85A905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16330" y="1290151"/>
              <a:ext cx="1511133" cy="1439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60;p26">
            <a:extLst>
              <a:ext uri="{FF2B5EF4-FFF2-40B4-BE49-F238E27FC236}">
                <a16:creationId xmlns:a16="http://schemas.microsoft.com/office/drawing/2014/main" id="{5669FC4C-3818-8E43-8925-E25A574FC913}"/>
              </a:ext>
            </a:extLst>
          </p:cNvPr>
          <p:cNvSpPr txBox="1"/>
          <p:nvPr/>
        </p:nvSpPr>
        <p:spPr>
          <a:xfrm>
            <a:off x="8206217" y="4039848"/>
            <a:ext cx="1155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Jaeger</a:t>
            </a:r>
            <a:endParaRPr sz="1467" dirty="0"/>
          </a:p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467" dirty="0"/>
          </a:p>
        </p:txBody>
      </p:sp>
      <p:cxnSp>
        <p:nvCxnSpPr>
          <p:cNvPr id="11" name="Google Shape;161;p26">
            <a:extLst>
              <a:ext uri="{FF2B5EF4-FFF2-40B4-BE49-F238E27FC236}">
                <a16:creationId xmlns:a16="http://schemas.microsoft.com/office/drawing/2014/main" id="{5BD67344-7347-6249-809A-D8F480B82AE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76470" y="2736341"/>
            <a:ext cx="2452155" cy="12130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162;p26">
            <a:extLst>
              <a:ext uri="{FF2B5EF4-FFF2-40B4-BE49-F238E27FC236}">
                <a16:creationId xmlns:a16="http://schemas.microsoft.com/office/drawing/2014/main" id="{FE31BDEF-C206-C946-8280-B7194251E474}"/>
              </a:ext>
            </a:extLst>
          </p:cNvPr>
          <p:cNvSpPr/>
          <p:nvPr/>
        </p:nvSpPr>
        <p:spPr>
          <a:xfrm>
            <a:off x="6251459" y="5004271"/>
            <a:ext cx="2886135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3;p26">
            <a:extLst>
              <a:ext uri="{FF2B5EF4-FFF2-40B4-BE49-F238E27FC236}">
                <a16:creationId xmlns:a16="http://schemas.microsoft.com/office/drawing/2014/main" id="{A12D6934-8C5C-6546-B405-26C54BECF827}"/>
              </a:ext>
            </a:extLst>
          </p:cNvPr>
          <p:cNvSpPr txBox="1"/>
          <p:nvPr/>
        </p:nvSpPr>
        <p:spPr>
          <a:xfrm>
            <a:off x="7140249" y="5872290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AMF</a:t>
            </a:r>
            <a:endParaRPr sz="1467" dirty="0"/>
          </a:p>
        </p:txBody>
      </p:sp>
      <p:pic>
        <p:nvPicPr>
          <p:cNvPr id="14" name="Google Shape;164;p26" descr="Image result for opentracing libraries">
            <a:extLst>
              <a:ext uri="{FF2B5EF4-FFF2-40B4-BE49-F238E27FC236}">
                <a16:creationId xmlns:a16="http://schemas.microsoft.com/office/drawing/2014/main" id="{E15B1FFD-B2F5-004F-9934-206801D39D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852" y="5240749"/>
            <a:ext cx="535636" cy="391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65;p26">
            <a:extLst>
              <a:ext uri="{FF2B5EF4-FFF2-40B4-BE49-F238E27FC236}">
                <a16:creationId xmlns:a16="http://schemas.microsoft.com/office/drawing/2014/main" id="{18C9DAFD-3357-6B4E-A166-E5CFB18BE35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16670" y="4690330"/>
            <a:ext cx="0" cy="550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Google Shape;168;p26">
            <a:extLst>
              <a:ext uri="{FF2B5EF4-FFF2-40B4-BE49-F238E27FC236}">
                <a16:creationId xmlns:a16="http://schemas.microsoft.com/office/drawing/2014/main" id="{2E43310B-84FE-2D43-8BA5-E5F0AE8EF86C}"/>
              </a:ext>
            </a:extLst>
          </p:cNvPr>
          <p:cNvSpPr txBox="1"/>
          <p:nvPr/>
        </p:nvSpPr>
        <p:spPr>
          <a:xfrm>
            <a:off x="9190593" y="1552193"/>
            <a:ext cx="25728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067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Correlated Tracing:</a:t>
            </a:r>
            <a:endParaRPr sz="1333" dirty="0"/>
          </a:p>
          <a:p>
            <a:pPr marL="287859" indent="-270927">
              <a:buClr>
                <a:srgbClr val="000000"/>
              </a:buClr>
              <a:buSzPts val="800"/>
              <a:buFont typeface="Noto Sans Symbols"/>
              <a:buChar char="▪"/>
            </a:pPr>
            <a:r>
              <a:rPr lang="en" sz="1067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Transaction “Spans” (begin/end)</a:t>
            </a:r>
            <a:endParaRPr sz="1333" dirty="0"/>
          </a:p>
          <a:p>
            <a:pPr marL="287859" indent="-270927">
              <a:buClr>
                <a:srgbClr val="000000"/>
              </a:buClr>
              <a:buSzPts val="800"/>
              <a:buFont typeface="Noto Sans Symbols"/>
              <a:buChar char="▪"/>
            </a:pPr>
            <a:r>
              <a:rPr lang="en" sz="1067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Attached KV data</a:t>
            </a:r>
            <a:endParaRPr sz="1333" dirty="0"/>
          </a:p>
          <a:p>
            <a:pPr marL="609585"/>
            <a:endParaRPr sz="1467" dirty="0"/>
          </a:p>
        </p:txBody>
      </p:sp>
      <p:pic>
        <p:nvPicPr>
          <p:cNvPr id="21" name="Google Shape;171;p26" descr="Image result for elasticsearch">
            <a:extLst>
              <a:ext uri="{FF2B5EF4-FFF2-40B4-BE49-F238E27FC236}">
                <a16:creationId xmlns:a16="http://schemas.microsoft.com/office/drawing/2014/main" id="{2BA14438-8740-7446-9A87-FBC1567FE7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3323" y="1810806"/>
            <a:ext cx="2518780" cy="1153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76;p26">
            <a:extLst>
              <a:ext uri="{FF2B5EF4-FFF2-40B4-BE49-F238E27FC236}">
                <a16:creationId xmlns:a16="http://schemas.microsoft.com/office/drawing/2014/main" id="{FB5965DB-46E2-3E48-88DC-234846FFDC3E}"/>
              </a:ext>
            </a:extLst>
          </p:cNvPr>
          <p:cNvCxnSpPr>
            <a:cxnSpLocks/>
          </p:cNvCxnSpPr>
          <p:nvPr/>
        </p:nvCxnSpPr>
        <p:spPr>
          <a:xfrm flipV="1">
            <a:off x="5895452" y="2195380"/>
            <a:ext cx="1510364" cy="1734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177;p26">
            <a:extLst>
              <a:ext uri="{FF2B5EF4-FFF2-40B4-BE49-F238E27FC236}">
                <a16:creationId xmlns:a16="http://schemas.microsoft.com/office/drawing/2014/main" id="{5B3F6027-D5B0-B248-9B4C-6792F41855AA}"/>
              </a:ext>
            </a:extLst>
          </p:cNvPr>
          <p:cNvSpPr txBox="1"/>
          <p:nvPr/>
        </p:nvSpPr>
        <p:spPr>
          <a:xfrm>
            <a:off x="5794173" y="1804544"/>
            <a:ext cx="16116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4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Storage</a:t>
            </a:r>
            <a:endParaRPr sz="1467" dirty="0"/>
          </a:p>
        </p:txBody>
      </p:sp>
      <p:sp>
        <p:nvSpPr>
          <p:cNvPr id="37" name="Google Shape;187;p26">
            <a:extLst>
              <a:ext uri="{FF2B5EF4-FFF2-40B4-BE49-F238E27FC236}">
                <a16:creationId xmlns:a16="http://schemas.microsoft.com/office/drawing/2014/main" id="{640DDF4C-3454-474C-85A1-FE96AA4A283B}"/>
              </a:ext>
            </a:extLst>
          </p:cNvPr>
          <p:cNvSpPr txBox="1"/>
          <p:nvPr/>
        </p:nvSpPr>
        <p:spPr>
          <a:xfrm>
            <a:off x="7015252" y="4644012"/>
            <a:ext cx="86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dirty="0"/>
              <a:t>traces</a:t>
            </a:r>
            <a:endParaRPr sz="1200" dirty="0"/>
          </a:p>
          <a:p>
            <a:endParaRPr sz="1200" dirty="0"/>
          </a:p>
          <a:p>
            <a:endParaRPr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B426C4-56D3-4948-B08E-D71DEB71A6DD}"/>
              </a:ext>
            </a:extLst>
          </p:cNvPr>
          <p:cNvSpPr txBox="1"/>
          <p:nvPr/>
        </p:nvSpPr>
        <p:spPr>
          <a:xfrm>
            <a:off x="490195" y="338429"/>
            <a:ext cx="4165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7061">
              <a:buSzPts val="800"/>
            </a:pPr>
            <a:r>
              <a:rPr lang="en-IN" sz="3200" dirty="0">
                <a:solidFill>
                  <a:schemeClr val="bg1"/>
                </a:solidFill>
              </a:rPr>
              <a:t>End to End Call tracing</a:t>
            </a:r>
          </a:p>
        </p:txBody>
      </p:sp>
      <p:sp>
        <p:nvSpPr>
          <p:cNvPr id="45" name="Google Shape;153;p26">
            <a:extLst>
              <a:ext uri="{FF2B5EF4-FFF2-40B4-BE49-F238E27FC236}">
                <a16:creationId xmlns:a16="http://schemas.microsoft.com/office/drawing/2014/main" id="{55D11986-2719-DD4F-9EB6-73CF6E8A5776}"/>
              </a:ext>
            </a:extLst>
          </p:cNvPr>
          <p:cNvSpPr/>
          <p:nvPr/>
        </p:nvSpPr>
        <p:spPr>
          <a:xfrm>
            <a:off x="2234876" y="3927466"/>
            <a:ext cx="3265250" cy="263394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156;p26" descr="Image result for jaeger cncf">
            <a:extLst>
              <a:ext uri="{FF2B5EF4-FFF2-40B4-BE49-F238E27FC236}">
                <a16:creationId xmlns:a16="http://schemas.microsoft.com/office/drawing/2014/main" id="{B466C38A-710E-C441-B445-A725DC3B19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7021" y="3951887"/>
            <a:ext cx="780987" cy="7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60;p26">
            <a:extLst>
              <a:ext uri="{FF2B5EF4-FFF2-40B4-BE49-F238E27FC236}">
                <a16:creationId xmlns:a16="http://schemas.microsoft.com/office/drawing/2014/main" id="{1F3885CE-0B55-A845-9E91-53C39752FF7F}"/>
              </a:ext>
            </a:extLst>
          </p:cNvPr>
          <p:cNvSpPr txBox="1"/>
          <p:nvPr/>
        </p:nvSpPr>
        <p:spPr>
          <a:xfrm>
            <a:off x="4345093" y="4017922"/>
            <a:ext cx="1155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Jaeger</a:t>
            </a:r>
            <a:endParaRPr sz="1467" dirty="0"/>
          </a:p>
          <a:p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sz="1467" dirty="0"/>
          </a:p>
        </p:txBody>
      </p:sp>
      <p:cxnSp>
        <p:nvCxnSpPr>
          <p:cNvPr id="48" name="Google Shape;161;p26">
            <a:extLst>
              <a:ext uri="{FF2B5EF4-FFF2-40B4-BE49-F238E27FC236}">
                <a16:creationId xmlns:a16="http://schemas.microsoft.com/office/drawing/2014/main" id="{4A08D700-9C0B-814A-ACFA-AFCC70966B9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867501" y="2736342"/>
            <a:ext cx="1160888" cy="119112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162;p26">
            <a:extLst>
              <a:ext uri="{FF2B5EF4-FFF2-40B4-BE49-F238E27FC236}">
                <a16:creationId xmlns:a16="http://schemas.microsoft.com/office/drawing/2014/main" id="{E81036FF-291F-2C49-AF47-83D77D7E06F1}"/>
              </a:ext>
            </a:extLst>
          </p:cNvPr>
          <p:cNvSpPr/>
          <p:nvPr/>
        </p:nvSpPr>
        <p:spPr>
          <a:xfrm>
            <a:off x="2390335" y="4982345"/>
            <a:ext cx="2886135" cy="1435200"/>
          </a:xfrm>
          <a:prstGeom prst="ellipse">
            <a:avLst/>
          </a:prstGeom>
          <a:solidFill>
            <a:srgbClr val="AECCFF"/>
          </a:solidFill>
          <a:ln w="9525" cap="flat" cmpd="sng">
            <a:solidFill>
              <a:srgbClr val="54545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63;p26">
            <a:extLst>
              <a:ext uri="{FF2B5EF4-FFF2-40B4-BE49-F238E27FC236}">
                <a16:creationId xmlns:a16="http://schemas.microsoft.com/office/drawing/2014/main" id="{5FFA06F3-946C-7543-BA57-951478C9B1A8}"/>
              </a:ext>
            </a:extLst>
          </p:cNvPr>
          <p:cNvSpPr txBox="1"/>
          <p:nvPr/>
        </p:nvSpPr>
        <p:spPr>
          <a:xfrm>
            <a:off x="3279125" y="5850364"/>
            <a:ext cx="115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SMF</a:t>
            </a:r>
            <a:endParaRPr sz="1467" dirty="0"/>
          </a:p>
        </p:txBody>
      </p:sp>
      <p:pic>
        <p:nvPicPr>
          <p:cNvPr id="51" name="Google Shape;164;p26" descr="Image result for opentracing libraries">
            <a:extLst>
              <a:ext uri="{FF2B5EF4-FFF2-40B4-BE49-F238E27FC236}">
                <a16:creationId xmlns:a16="http://schemas.microsoft.com/office/drawing/2014/main" id="{3F1663BA-140D-4D4B-97B8-D7A72475A0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28" y="5218823"/>
            <a:ext cx="535636" cy="391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165;p26">
            <a:extLst>
              <a:ext uri="{FF2B5EF4-FFF2-40B4-BE49-F238E27FC236}">
                <a16:creationId xmlns:a16="http://schemas.microsoft.com/office/drawing/2014/main" id="{949658C9-3B06-FE40-AD61-A6315C71ED4B}"/>
              </a:ext>
            </a:extLst>
          </p:cNvPr>
          <p:cNvCxnSpPr>
            <a:cxnSpLocks/>
          </p:cNvCxnSpPr>
          <p:nvPr/>
        </p:nvCxnSpPr>
        <p:spPr>
          <a:xfrm flipV="1">
            <a:off x="3867501" y="4668404"/>
            <a:ext cx="0" cy="550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Arrow: Right 149">
            <a:extLst>
              <a:ext uri="{FF2B5EF4-FFF2-40B4-BE49-F238E27FC236}">
                <a16:creationId xmlns:a16="http://schemas.microsoft.com/office/drawing/2014/main" id="{4E897D9D-A0EB-7C43-BF98-C3BFB4E978F9}"/>
              </a:ext>
            </a:extLst>
          </p:cNvPr>
          <p:cNvSpPr/>
          <p:nvPr/>
        </p:nvSpPr>
        <p:spPr>
          <a:xfrm rot="18743330">
            <a:off x="4179066" y="3126784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149">
            <a:extLst>
              <a:ext uri="{FF2B5EF4-FFF2-40B4-BE49-F238E27FC236}">
                <a16:creationId xmlns:a16="http://schemas.microsoft.com/office/drawing/2014/main" id="{86B1B35E-79D4-8E42-BEC3-DD8932BF3915}"/>
              </a:ext>
            </a:extLst>
          </p:cNvPr>
          <p:cNvSpPr/>
          <p:nvPr/>
        </p:nvSpPr>
        <p:spPr>
          <a:xfrm rot="12223642">
            <a:off x="6199959" y="2935463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149">
            <a:extLst>
              <a:ext uri="{FF2B5EF4-FFF2-40B4-BE49-F238E27FC236}">
                <a16:creationId xmlns:a16="http://schemas.microsoft.com/office/drawing/2014/main" id="{65CC274E-4FE2-FB48-9B5E-82A904120B20}"/>
              </a:ext>
            </a:extLst>
          </p:cNvPr>
          <p:cNvSpPr/>
          <p:nvPr/>
        </p:nvSpPr>
        <p:spPr>
          <a:xfrm rot="16200000">
            <a:off x="3911273" y="4866013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149">
            <a:extLst>
              <a:ext uri="{FF2B5EF4-FFF2-40B4-BE49-F238E27FC236}">
                <a16:creationId xmlns:a16="http://schemas.microsoft.com/office/drawing/2014/main" id="{791F7A1F-F4F3-7B4D-9569-094541B5E44C}"/>
              </a:ext>
            </a:extLst>
          </p:cNvPr>
          <p:cNvSpPr/>
          <p:nvPr/>
        </p:nvSpPr>
        <p:spPr>
          <a:xfrm rot="16200000">
            <a:off x="7753713" y="4869546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149">
            <a:extLst>
              <a:ext uri="{FF2B5EF4-FFF2-40B4-BE49-F238E27FC236}">
                <a16:creationId xmlns:a16="http://schemas.microsoft.com/office/drawing/2014/main" id="{4DC236C4-71B1-CB4D-B753-7123F3C33210}"/>
              </a:ext>
            </a:extLst>
          </p:cNvPr>
          <p:cNvSpPr/>
          <p:nvPr/>
        </p:nvSpPr>
        <p:spPr>
          <a:xfrm rot="10329790">
            <a:off x="6452125" y="2368467"/>
            <a:ext cx="332053" cy="175812"/>
          </a:xfrm>
          <a:prstGeom prst="rightArrow">
            <a:avLst/>
          </a:prstGeom>
          <a:gradFill flip="none" rotWithShape="1">
            <a:gsLst>
              <a:gs pos="2300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427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 Bold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Yamini Sridaran</cp:lastModifiedBy>
  <cp:revision>84</cp:revision>
  <dcterms:created xsi:type="dcterms:W3CDTF">2019-07-29T21:37:05Z</dcterms:created>
  <dcterms:modified xsi:type="dcterms:W3CDTF">2020-10-22T13:37:55Z</dcterms:modified>
</cp:coreProperties>
</file>