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3bb3706c5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a3bb3706c5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3bb3706c5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a3bb3706c5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System API group in CSI Proxy targeting retrieval of BIOS data now and iSCSI related functionality (coming shortly)</a:t>
            </a:r>
            <a:br>
              <a:rPr lang="en-US"/>
            </a:br>
            <a:r>
              <a:rPr lang="en-US"/>
              <a:t>Disk and Volume API group enhancements to help with resize operations as well as disk online/offline around (SAN Policy)</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d510d2027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System API group in CSI Proxy targeting retrieval of BIOS data now and iSCSI related functionality (coming shortly)</a:t>
            </a:r>
            <a:br>
              <a:rPr lang="en-US"/>
            </a:br>
            <a:r>
              <a:rPr lang="en-US"/>
              <a:t>Disk and Volume API group enhancements to help with resize operations as well as disk online/offline around (SAN Policy)</a:t>
            </a:r>
            <a:endParaRPr/>
          </a:p>
        </p:txBody>
      </p:sp>
      <p:sp>
        <p:nvSpPr>
          <p:cNvPr id="140" name="Google Shape;140;g9d510d2027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4080e0a69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a few releases now, we  have added ability to add windows worker nodes including adding support for kubeadm in beta. As we move forwards we want to make it easier to and so we are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 name="Google Shape;185;ga4080e0a69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accent1"/>
        </a:solidFill>
      </p:bgPr>
    </p:bg>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1"/>
        </a:solidFill>
      </p:bgPr>
    </p:bg>
    <p:spTree>
      <p:nvGrpSpPr>
        <p:cNvPr id="17" name="Shape 17"/>
        <p:cNvGrpSpPr/>
        <p:nvPr/>
      </p:nvGrpSpPr>
      <p:grpSpPr>
        <a:xfrm>
          <a:off x="0" y="0"/>
          <a:ext cx="0" cy="0"/>
          <a:chOff x="0" y="0"/>
          <a:chExt cx="0" cy="0"/>
        </a:xfrm>
      </p:grpSpPr>
      <p:pic>
        <p:nvPicPr>
          <p:cNvPr descr="A screenshot of a cell phone&#10;&#10;Description automatically generated" id="18" name="Google Shape;18;p3"/>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1"/>
        </a:solidFill>
      </p:bgPr>
    </p:bg>
    <p:spTree>
      <p:nvGrpSpPr>
        <p:cNvPr id="19" name="Shape 19"/>
        <p:cNvGrpSpPr/>
        <p:nvPr/>
      </p:nvGrpSpPr>
      <p:grpSpPr>
        <a:xfrm>
          <a:off x="0" y="0"/>
          <a:ext cx="0" cy="0"/>
          <a:chOff x="0" y="0"/>
          <a:chExt cx="0" cy="0"/>
        </a:xfrm>
      </p:grpSpPr>
      <p:pic>
        <p:nvPicPr>
          <p:cNvPr descr="A picture containing parking&#10;&#10;Description automatically generated" id="20" name="Google Shape;20;p4"/>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techcommunity.microsoft.com/t5/itops-talk-blog/how-to-manage-containers-with-windows-admin-center/ba-p/1459437" TargetMode="External"/><Relationship Id="rId4" Type="http://schemas.openxmlformats.org/officeDocument/2006/relationships/hyperlink" Target="https://techcommunity.microsoft.com/t5/itops-talk-blog/how-to-manage-containers-with-windows-admin-center/ba-p/145943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alendar.google.com/calendar/embed?src=cgnt364vd8s86hr2phapfjc6uk@group.calendar.google.com&amp;ctz=America/Los_Angeles&amp;pli=1" TargetMode="External"/><Relationship Id="rId4" Type="http://schemas.openxmlformats.org/officeDocument/2006/relationships/hyperlink" Target="https://www.youtube.com/playlist?list=PL69nYSiGNLP2OH9InCcNkWNu2bl-gmIU4" TargetMode="External"/><Relationship Id="rId5" Type="http://schemas.openxmlformats.org/officeDocument/2006/relationships/hyperlink" Target="https://github.com/orgs/kubernetes/projects/8" TargetMode="External"/></Relationships>
</file>

<file path=ppt/slides/_rels/slide14.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hyperlink" Target="https://www.youtube.com/playlist?list=PL69nYSiGNLP2OH9InCcNkWNu2bl-gmIU4" TargetMode="External"/><Relationship Id="rId12" Type="http://schemas.openxmlformats.org/officeDocument/2006/relationships/hyperlink" Target="https://zoom.us/j/297282383"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hyperlink" Target="https://kubernetes.io/docs/setup/production-environment/windows/" TargetMode="External"/><Relationship Id="rId9" Type="http://schemas.openxmlformats.org/officeDocument/2006/relationships/hyperlink" Target="https://groups.google.com/forum/#!forum/kubernetes-sig-windows" TargetMode="External"/><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hyperlink" Target="https://github.com/kubernetes/community/tree/master/sig-window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image" Target="../media/image2.jpg"/><Relationship Id="rId6" Type="http://schemas.openxmlformats.org/officeDocument/2006/relationships/image" Target="../media/image14.jp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nvSpPr>
        <p:spPr>
          <a:xfrm>
            <a:off x="559901" y="2139873"/>
            <a:ext cx="7753800" cy="3615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0"/>
              <a:buFont typeface="Arial"/>
              <a:buNone/>
            </a:pPr>
            <a:r>
              <a:rPr b="1" lang="en-US" sz="5600">
                <a:solidFill>
                  <a:schemeClr val="lt1"/>
                </a:solidFill>
              </a:rPr>
              <a:t>Simplifying Windows Runtime and Deployment in Kubernetes</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nvSpPr>
        <p:spPr>
          <a:xfrm>
            <a:off x="393743" y="-73906"/>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rPr>
              <a:t>Modernizing Legacy Apps</a:t>
            </a:r>
            <a:endParaRPr/>
          </a:p>
        </p:txBody>
      </p:sp>
      <p:sp>
        <p:nvSpPr>
          <p:cNvPr id="196" name="Google Shape;196;p23"/>
          <p:cNvSpPr txBox="1"/>
          <p:nvPr/>
        </p:nvSpPr>
        <p:spPr>
          <a:xfrm>
            <a:off x="391200" y="1192150"/>
            <a:ext cx="11532600" cy="513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t/>
            </a:r>
            <a:endParaRPr sz="2000"/>
          </a:p>
          <a:p>
            <a:pPr indent="0" lvl="0" marL="0" marR="0" rtl="0" algn="l">
              <a:lnSpc>
                <a:spcPct val="90000"/>
              </a:lnSpc>
              <a:spcBef>
                <a:spcPts val="0"/>
              </a:spcBef>
              <a:spcAft>
                <a:spcPts val="0"/>
              </a:spcAft>
              <a:buClr>
                <a:srgbClr val="262626"/>
              </a:buClr>
              <a:buSzPts val="2400"/>
              <a:buFont typeface="Arial"/>
              <a:buNone/>
            </a:pPr>
            <a:r>
              <a:rPr lang="en-US" sz="2000"/>
              <a:t>Start with lift-and-shift and then evaluate about splitting monolights into microservices</a:t>
            </a:r>
            <a:endParaRPr sz="2000"/>
          </a:p>
          <a:p>
            <a:pPr indent="0" lvl="0" marL="0" rtl="0" algn="l">
              <a:lnSpc>
                <a:spcPct val="115000"/>
              </a:lnSpc>
              <a:spcBef>
                <a:spcPts val="0"/>
              </a:spcBef>
              <a:spcAft>
                <a:spcPts val="0"/>
              </a:spcAft>
              <a:buClr>
                <a:schemeClr val="dk1"/>
              </a:buClr>
              <a:buSzPts val="1100"/>
              <a:buFont typeface="Arial"/>
              <a:buNone/>
            </a:pPr>
            <a:r>
              <a:rPr lang="en-US" sz="2000"/>
              <a:t>​Web-based applications are the low-hanging fruit for modernization into containers</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US" sz="2000"/>
              <a:t>Containerization of Application locally is the most critical first step. You could do it manually or with tools like Windows Admin Center Container Extension </a:t>
            </a:r>
            <a:r>
              <a:rPr lang="en-US" sz="2000" u="sng">
                <a:solidFill>
                  <a:schemeClr val="hlink"/>
                </a:solidFill>
                <a:hlinkClick r:id="rId3"/>
              </a:rPr>
              <a:t>h</a:t>
            </a:r>
            <a:r>
              <a:rPr lang="en-US" sz="2000" u="sng">
                <a:solidFill>
                  <a:schemeClr val="hlink"/>
                </a:solidFill>
                <a:hlinkClick r:id="rId4"/>
              </a:rPr>
              <a:t>ttps://techcommunity.microsoft.com/t5/itops-talk-blog/how-to-manage-containers-with-windows-admin-center/ba-p/1459437</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US" sz="2000"/>
              <a:t>Don’t underestimate the importance of Linux nodes (DNS and other key components)</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marR="0" rtl="0" algn="l">
              <a:lnSpc>
                <a:spcPct val="90000"/>
              </a:lnSpc>
              <a:spcBef>
                <a:spcPts val="0"/>
              </a:spcBef>
              <a:spcAft>
                <a:spcPts val="0"/>
              </a:spcAft>
              <a:buClr>
                <a:srgbClr val="262626"/>
              </a:buClr>
              <a:buSzPts val="2400"/>
              <a:buFont typeface="Arial"/>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393743" y="-73906"/>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rPr>
              <a:t>Modernization Gotchas</a:t>
            </a:r>
            <a:endParaRPr/>
          </a:p>
        </p:txBody>
      </p:sp>
      <p:sp>
        <p:nvSpPr>
          <p:cNvPr id="202" name="Google Shape;202;p24"/>
          <p:cNvSpPr txBox="1"/>
          <p:nvPr/>
        </p:nvSpPr>
        <p:spPr>
          <a:xfrm>
            <a:off x="391200" y="1192150"/>
            <a:ext cx="11532600" cy="51357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90000"/>
              </a:lnSpc>
              <a:spcBef>
                <a:spcPts val="0"/>
              </a:spcBef>
              <a:spcAft>
                <a:spcPts val="0"/>
              </a:spcAft>
              <a:buSzPts val="2000"/>
              <a:buChar char="●"/>
            </a:pPr>
            <a:r>
              <a:rPr lang="en-US" sz="2000"/>
              <a:t>Image Selection - Use derived images to share application building blocks &amp; dependencies</a:t>
            </a:r>
            <a:endParaRPr sz="2000"/>
          </a:p>
          <a:p>
            <a:pPr indent="-355600" lvl="0" marL="457200" rtl="0" algn="l">
              <a:lnSpc>
                <a:spcPct val="115000"/>
              </a:lnSpc>
              <a:spcBef>
                <a:spcPts val="0"/>
              </a:spcBef>
              <a:spcAft>
                <a:spcPts val="0"/>
              </a:spcAft>
              <a:buSzPts val="2000"/>
              <a:buChar char="●"/>
            </a:pPr>
            <a:r>
              <a:rPr lang="en-US" sz="2000"/>
              <a:t>​Use of Windows Registry as storage</a:t>
            </a:r>
            <a:endParaRPr sz="2000"/>
          </a:p>
          <a:p>
            <a:pPr indent="-355600" lvl="0" marL="457200" rtl="0" algn="l">
              <a:lnSpc>
                <a:spcPct val="115000"/>
              </a:lnSpc>
              <a:spcBef>
                <a:spcPts val="0"/>
              </a:spcBef>
              <a:spcAft>
                <a:spcPts val="0"/>
              </a:spcAft>
              <a:buSzPts val="2000"/>
              <a:buChar char="●"/>
            </a:pPr>
            <a:r>
              <a:rPr lang="en-US" sz="2000"/>
              <a:t>Modernize the use of local storage</a:t>
            </a:r>
            <a:endParaRPr sz="2000"/>
          </a:p>
          <a:p>
            <a:pPr indent="-355600" lvl="0" marL="457200" rtl="0" algn="l">
              <a:lnSpc>
                <a:spcPct val="115000"/>
              </a:lnSpc>
              <a:spcBef>
                <a:spcPts val="0"/>
              </a:spcBef>
              <a:spcAft>
                <a:spcPts val="0"/>
              </a:spcAft>
              <a:buSzPts val="2000"/>
              <a:buChar char="●"/>
            </a:pPr>
            <a:r>
              <a:rPr lang="en-US" sz="2000"/>
              <a:t>​Kernel drivers or application drivers that don’t exist in Windows Containers</a:t>
            </a:r>
            <a:endParaRPr sz="2000"/>
          </a:p>
          <a:p>
            <a:pPr indent="-355600" lvl="0" marL="457200" rtl="0" algn="l">
              <a:lnSpc>
                <a:spcPct val="115000"/>
              </a:lnSpc>
              <a:spcBef>
                <a:spcPts val="0"/>
              </a:spcBef>
              <a:spcAft>
                <a:spcPts val="0"/>
              </a:spcAft>
              <a:buSzPts val="2000"/>
              <a:buChar char="●"/>
            </a:pPr>
            <a:r>
              <a:rPr lang="en-US" sz="2000"/>
              <a:t>​Active Directory support at the OS level</a:t>
            </a:r>
            <a:endParaRPr sz="2000"/>
          </a:p>
          <a:p>
            <a:pPr indent="-355600" lvl="0" marL="457200" rtl="0" algn="l">
              <a:lnSpc>
                <a:spcPct val="115000"/>
              </a:lnSpc>
              <a:spcBef>
                <a:spcPts val="0"/>
              </a:spcBef>
              <a:spcAft>
                <a:spcPts val="0"/>
              </a:spcAft>
              <a:buSzPts val="2000"/>
              <a:buChar char="●"/>
            </a:pPr>
            <a:r>
              <a:rPr lang="en-US" sz="2000"/>
              <a:t>​.NET version compatibility and support of key requirements (WCF for example)</a:t>
            </a:r>
            <a:endParaRPr sz="2000"/>
          </a:p>
          <a:p>
            <a:pPr indent="-355600" lvl="0" marL="457200" rtl="0" algn="l">
              <a:lnSpc>
                <a:spcPct val="115000"/>
              </a:lnSpc>
              <a:spcBef>
                <a:spcPts val="0"/>
              </a:spcBef>
              <a:spcAft>
                <a:spcPts val="0"/>
              </a:spcAft>
              <a:buSzPts val="2000"/>
              <a:buChar char="●"/>
            </a:pPr>
            <a:r>
              <a:rPr lang="en-US" sz="2000"/>
              <a:t>​Database requirements</a:t>
            </a:r>
            <a:endParaRPr sz="2000"/>
          </a:p>
          <a:p>
            <a:pPr indent="-355600" lvl="0" marL="457200" rtl="0" algn="l">
              <a:lnSpc>
                <a:spcPct val="115000"/>
              </a:lnSpc>
              <a:spcBef>
                <a:spcPts val="0"/>
              </a:spcBef>
              <a:spcAft>
                <a:spcPts val="0"/>
              </a:spcAft>
              <a:buSzPts val="2000"/>
              <a:buChar char="●"/>
            </a:pPr>
            <a:r>
              <a:rPr lang="en-US" sz="2000"/>
              <a:t>​Certificate management</a:t>
            </a:r>
            <a:endParaRPr sz="2000"/>
          </a:p>
          <a:p>
            <a:pPr indent="-355600" lvl="0" marL="457200" rtl="0" algn="l">
              <a:lnSpc>
                <a:spcPct val="115000"/>
              </a:lnSpc>
              <a:spcBef>
                <a:spcPts val="0"/>
              </a:spcBef>
              <a:spcAft>
                <a:spcPts val="0"/>
              </a:spcAft>
              <a:buSzPts val="2000"/>
              <a:buChar char="●"/>
            </a:pPr>
            <a:r>
              <a:rPr lang="en-US" sz="2000"/>
              <a:t>​Other application dependencies (Windows API dependencies, MSMQ MSDTC etc)</a:t>
            </a:r>
            <a:endParaRPr sz="2000"/>
          </a:p>
          <a:p>
            <a:pPr indent="-355600" lvl="0" marL="457200" rtl="0" algn="l">
              <a:lnSpc>
                <a:spcPct val="115000"/>
              </a:lnSpc>
              <a:spcBef>
                <a:spcPts val="0"/>
              </a:spcBef>
              <a:spcAft>
                <a:spcPts val="0"/>
              </a:spcAft>
              <a:buSzPts val="2000"/>
              <a:buChar char="●"/>
            </a:pPr>
            <a:r>
              <a:rPr lang="en-US" sz="2000"/>
              <a:t>​Do you have the source code for the application? (Use process monitor, fiddler, etc)</a:t>
            </a:r>
            <a:endParaRPr sz="2000"/>
          </a:p>
          <a:p>
            <a:pPr indent="-355600" lvl="0" marL="457200" rtl="0" algn="l">
              <a:lnSpc>
                <a:spcPct val="115000"/>
              </a:lnSpc>
              <a:spcBef>
                <a:spcPts val="0"/>
              </a:spcBef>
              <a:spcAft>
                <a:spcPts val="0"/>
              </a:spcAft>
              <a:buSzPts val="2000"/>
              <a:buChar char="●"/>
            </a:pPr>
            <a:r>
              <a:rPr lang="en-US" sz="2000"/>
              <a:t>​Use the .NET Portability Analyzer to evaluate workloads</a:t>
            </a:r>
            <a:endParaRPr sz="2000"/>
          </a:p>
          <a:p>
            <a:pPr indent="-355600" lvl="0" marL="457200" rtl="0" algn="l">
              <a:lnSpc>
                <a:spcPct val="115000"/>
              </a:lnSpc>
              <a:spcBef>
                <a:spcPts val="0"/>
              </a:spcBef>
              <a:spcAft>
                <a:spcPts val="0"/>
              </a:spcAft>
              <a:buSzPts val="2000"/>
              <a:buChar char="●"/>
            </a:pPr>
            <a:r>
              <a:rPr lang="en-US" sz="2000"/>
              <a:t>OS Patching</a:t>
            </a:r>
            <a:endParaRPr sz="2000"/>
          </a:p>
          <a:p>
            <a:pPr indent="0" lvl="0" marL="0" marR="0" rtl="0" algn="l">
              <a:lnSpc>
                <a:spcPct val="90000"/>
              </a:lnSpc>
              <a:spcBef>
                <a:spcPts val="0"/>
              </a:spcBef>
              <a:spcAft>
                <a:spcPts val="0"/>
              </a:spcAft>
              <a:buClr>
                <a:srgbClr val="262626"/>
              </a:buClr>
              <a:buSzPts val="2400"/>
              <a:buFont typeface="Arial"/>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nvSpPr>
        <p:spPr>
          <a:xfrm>
            <a:off x="391195" y="4409805"/>
            <a:ext cx="10515600" cy="5412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nvSpPr>
        <p:spPr>
          <a:xfrm>
            <a:off x="403682" y="-17329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Arial"/>
              <a:buNone/>
            </a:pPr>
            <a:r>
              <a:rPr b="1" lang="en-US" sz="4000">
                <a:solidFill>
                  <a:schemeClr val="lt1"/>
                </a:solidFill>
                <a:latin typeface="Arial"/>
                <a:ea typeface="Arial"/>
                <a:cs typeface="Arial"/>
                <a:sym typeface="Arial"/>
              </a:rPr>
              <a:t>How you can contribute</a:t>
            </a:r>
            <a:endParaRPr/>
          </a:p>
        </p:txBody>
      </p:sp>
      <p:sp>
        <p:nvSpPr>
          <p:cNvPr id="214" name="Google Shape;214;p26"/>
          <p:cNvSpPr txBox="1"/>
          <p:nvPr/>
        </p:nvSpPr>
        <p:spPr>
          <a:xfrm>
            <a:off x="403682" y="983302"/>
            <a:ext cx="10515600" cy="51019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t/>
            </a:r>
            <a:endParaRPr sz="2400">
              <a:solidFill>
                <a:srgbClr val="262626"/>
              </a:solidFill>
              <a:latin typeface="Arial"/>
              <a:ea typeface="Arial"/>
              <a:cs typeface="Arial"/>
              <a:sym typeface="Arial"/>
            </a:endParaRPr>
          </a:p>
        </p:txBody>
      </p:sp>
      <p:sp>
        <p:nvSpPr>
          <p:cNvPr id="215" name="Google Shape;215;p26"/>
          <p:cNvSpPr txBox="1"/>
          <p:nvPr/>
        </p:nvSpPr>
        <p:spPr>
          <a:xfrm>
            <a:off x="556082" y="1135702"/>
            <a:ext cx="10515600" cy="5101909"/>
          </a:xfrm>
          <a:prstGeom prst="rect">
            <a:avLst/>
          </a:prstGeom>
          <a:noFill/>
          <a:ln>
            <a:noFill/>
          </a:ln>
        </p:spPr>
        <p:txBody>
          <a:bodyPr anchorCtr="0" anchor="ctr" bIns="45700" lIns="91425" spcFirstLastPara="1" rIns="91425" wrap="square" tIns="45700">
            <a:noAutofit/>
          </a:bodyPr>
          <a:lstStyle/>
          <a:p>
            <a:pPr indent="0" lvl="0" marL="0" marR="0" rtl="0" algn="l">
              <a:lnSpc>
                <a:spcPct val="180000"/>
              </a:lnSpc>
              <a:spcBef>
                <a:spcPts val="0"/>
              </a:spcBef>
              <a:spcAft>
                <a:spcPts val="0"/>
              </a:spcAft>
              <a:buClr>
                <a:schemeClr val="dk1"/>
              </a:buClr>
              <a:buSzPts val="2750"/>
              <a:buFont typeface="Arial"/>
              <a:buNone/>
            </a:pPr>
            <a:r>
              <a:rPr lang="en-US" sz="2750">
                <a:solidFill>
                  <a:schemeClr val="dk1"/>
                </a:solidFill>
                <a:latin typeface="Arial"/>
                <a:ea typeface="Arial"/>
                <a:cs typeface="Arial"/>
                <a:sym typeface="Arial"/>
              </a:rPr>
              <a:t>Join our </a:t>
            </a:r>
            <a:r>
              <a:rPr lang="en-US" sz="2750" u="sng">
                <a:solidFill>
                  <a:schemeClr val="hlink"/>
                </a:solidFill>
                <a:latin typeface="Arial"/>
                <a:ea typeface="Arial"/>
                <a:cs typeface="Arial"/>
                <a:sym typeface="Arial"/>
                <a:hlinkClick r:id="rId3"/>
              </a:rPr>
              <a:t>weekly meetings</a:t>
            </a:r>
            <a:r>
              <a:rPr lang="en-US" sz="2750">
                <a:solidFill>
                  <a:schemeClr val="dk1"/>
                </a:solidFill>
                <a:latin typeface="Arial"/>
                <a:ea typeface="Arial"/>
                <a:cs typeface="Arial"/>
                <a:sym typeface="Arial"/>
              </a:rPr>
              <a:t> at 12.30pm Eastern every Tuesday</a:t>
            </a:r>
            <a:endParaRPr/>
          </a:p>
          <a:p>
            <a:pPr indent="0" lvl="0" marL="0" marR="0" rtl="0" algn="l">
              <a:lnSpc>
                <a:spcPct val="180000"/>
              </a:lnSpc>
              <a:spcBef>
                <a:spcPts val="0"/>
              </a:spcBef>
              <a:spcAft>
                <a:spcPts val="0"/>
              </a:spcAft>
              <a:buClr>
                <a:schemeClr val="dk1"/>
              </a:buClr>
              <a:buSzPts val="2750"/>
              <a:buFont typeface="Arial"/>
              <a:buNone/>
            </a:pPr>
            <a:r>
              <a:rPr lang="en-US" sz="2750">
                <a:solidFill>
                  <a:schemeClr val="dk1"/>
                </a:solidFill>
                <a:latin typeface="Arial"/>
                <a:ea typeface="Arial"/>
                <a:cs typeface="Arial"/>
                <a:sym typeface="Arial"/>
              </a:rPr>
              <a:t>View the </a:t>
            </a:r>
            <a:r>
              <a:rPr lang="en-US" sz="2750" u="sng">
                <a:solidFill>
                  <a:schemeClr val="hlink"/>
                </a:solidFill>
                <a:latin typeface="Arial"/>
                <a:ea typeface="Arial"/>
                <a:cs typeface="Arial"/>
                <a:sym typeface="Arial"/>
                <a:hlinkClick r:id="rId4"/>
              </a:rPr>
              <a:t>recorded community meetings</a:t>
            </a:r>
            <a:endParaRPr sz="2750">
              <a:solidFill>
                <a:schemeClr val="dk1"/>
              </a:solidFill>
              <a:latin typeface="Arial"/>
              <a:ea typeface="Arial"/>
              <a:cs typeface="Arial"/>
              <a:sym typeface="Arial"/>
            </a:endParaRPr>
          </a:p>
          <a:p>
            <a:pPr indent="0" lvl="0" marL="0" marR="0" rtl="0" algn="l">
              <a:lnSpc>
                <a:spcPct val="180000"/>
              </a:lnSpc>
              <a:spcBef>
                <a:spcPts val="0"/>
              </a:spcBef>
              <a:spcAft>
                <a:spcPts val="0"/>
              </a:spcAft>
              <a:buClr>
                <a:schemeClr val="dk1"/>
              </a:buClr>
              <a:buSzPts val="2750"/>
              <a:buFont typeface="Arial"/>
              <a:buNone/>
            </a:pPr>
            <a:r>
              <a:rPr lang="en-US" sz="2750">
                <a:solidFill>
                  <a:schemeClr val="dk1"/>
                </a:solidFill>
                <a:latin typeface="Arial"/>
                <a:ea typeface="Arial"/>
                <a:cs typeface="Arial"/>
                <a:sym typeface="Arial"/>
              </a:rPr>
              <a:t>Help us write additional documentation and user stories</a:t>
            </a:r>
            <a:endParaRPr/>
          </a:p>
          <a:p>
            <a:pPr indent="0" lvl="0" marL="0" marR="0" rtl="0" algn="l">
              <a:lnSpc>
                <a:spcPct val="180000"/>
              </a:lnSpc>
              <a:spcBef>
                <a:spcPts val="0"/>
              </a:spcBef>
              <a:spcAft>
                <a:spcPts val="0"/>
              </a:spcAft>
              <a:buClr>
                <a:schemeClr val="dk1"/>
              </a:buClr>
              <a:buSzPts val="2750"/>
              <a:buFont typeface="Arial"/>
              <a:buNone/>
            </a:pPr>
            <a:r>
              <a:rPr lang="en-US" sz="2750">
                <a:solidFill>
                  <a:schemeClr val="dk1"/>
                </a:solidFill>
                <a:latin typeface="Arial"/>
                <a:ea typeface="Arial"/>
                <a:cs typeface="Arial"/>
                <a:sym typeface="Arial"/>
              </a:rPr>
              <a:t>Find bugs you can fix in our </a:t>
            </a:r>
            <a:r>
              <a:rPr lang="en-US" sz="2750" u="sng">
                <a:solidFill>
                  <a:schemeClr val="hlink"/>
                </a:solidFill>
                <a:latin typeface="Arial"/>
                <a:ea typeface="Arial"/>
                <a:cs typeface="Arial"/>
                <a:sym typeface="Arial"/>
                <a:hlinkClick r:id="rId5"/>
              </a:rPr>
              <a:t>project board</a:t>
            </a:r>
            <a:r>
              <a:rPr lang="en-US" sz="2750">
                <a:solidFill>
                  <a:schemeClr val="dk1"/>
                </a:solidFill>
                <a:latin typeface="Arial"/>
                <a:ea typeface="Arial"/>
                <a:cs typeface="Arial"/>
                <a:sym typeface="Arial"/>
              </a:rPr>
              <a:t> (start with “good first issue”)</a:t>
            </a:r>
            <a:endParaRPr/>
          </a:p>
          <a:p>
            <a:pPr indent="0" lvl="0" marL="0" marR="0" rtl="0" algn="l">
              <a:lnSpc>
                <a:spcPct val="180000"/>
              </a:lnSpc>
              <a:spcBef>
                <a:spcPts val="0"/>
              </a:spcBef>
              <a:spcAft>
                <a:spcPts val="0"/>
              </a:spcAft>
              <a:buClr>
                <a:schemeClr val="dk1"/>
              </a:buClr>
              <a:buSzPts val="2750"/>
              <a:buFont typeface="Arial"/>
              <a:buNone/>
            </a:pPr>
            <a:r>
              <a:rPr lang="en-US" sz="2750">
                <a:solidFill>
                  <a:schemeClr val="dk1"/>
                </a:solidFill>
                <a:latin typeface="Arial"/>
                <a:ea typeface="Arial"/>
                <a:cs typeface="Arial"/>
                <a:sym typeface="Arial"/>
              </a:rPr>
              <a:t>Review open PRs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nvSpPr>
        <p:spPr>
          <a:xfrm>
            <a:off x="403682" y="-17329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Arial"/>
              <a:buNone/>
            </a:pPr>
            <a:r>
              <a:rPr b="1" lang="en-US" sz="4000">
                <a:solidFill>
                  <a:schemeClr val="lt1"/>
                </a:solidFill>
                <a:latin typeface="Arial"/>
                <a:ea typeface="Arial"/>
                <a:cs typeface="Arial"/>
                <a:sym typeface="Arial"/>
              </a:rPr>
              <a:t>Windows Community</a:t>
            </a:r>
            <a:endParaRPr/>
          </a:p>
        </p:txBody>
      </p:sp>
      <p:pic>
        <p:nvPicPr>
          <p:cNvPr id="221" name="Google Shape;221;p27"/>
          <p:cNvPicPr preferRelativeResize="0"/>
          <p:nvPr/>
        </p:nvPicPr>
        <p:blipFill rotWithShape="1">
          <a:blip r:embed="rId3">
            <a:alphaModFix/>
          </a:blip>
          <a:srcRect b="0" l="0" r="0" t="0"/>
          <a:stretch/>
        </p:blipFill>
        <p:spPr>
          <a:xfrm>
            <a:off x="6697026" y="1503180"/>
            <a:ext cx="1043816" cy="667358"/>
          </a:xfrm>
          <a:prstGeom prst="rect">
            <a:avLst/>
          </a:prstGeom>
          <a:noFill/>
          <a:ln>
            <a:noFill/>
          </a:ln>
        </p:spPr>
      </p:pic>
      <p:sp>
        <p:nvSpPr>
          <p:cNvPr id="222" name="Google Shape;222;p27"/>
          <p:cNvSpPr txBox="1"/>
          <p:nvPr/>
        </p:nvSpPr>
        <p:spPr>
          <a:xfrm>
            <a:off x="5726646" y="4297160"/>
            <a:ext cx="2312231" cy="27978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400" u="sng">
                <a:solidFill>
                  <a:schemeClr val="hlink"/>
                </a:solidFill>
                <a:latin typeface="Arial"/>
                <a:ea typeface="Arial"/>
                <a:cs typeface="Arial"/>
                <a:sym typeface="Arial"/>
                <a:hlinkClick r:id="rId4"/>
              </a:rPr>
              <a:t>https://kubernetes.io/docs/setup/production-environment/windows/</a:t>
            </a:r>
            <a:endParaRPr sz="1400">
              <a:solidFill>
                <a:srgbClr val="000032"/>
              </a:solidFill>
              <a:latin typeface="Arial"/>
              <a:ea typeface="Arial"/>
              <a:cs typeface="Arial"/>
              <a:sym typeface="Arial"/>
            </a:endParaRPr>
          </a:p>
          <a:p>
            <a:pPr indent="0" lvl="0" marL="0" marR="0" rtl="0" algn="ctr">
              <a:spcBef>
                <a:spcPts val="0"/>
              </a:spcBef>
              <a:spcAft>
                <a:spcPts val="0"/>
              </a:spcAft>
              <a:buNone/>
            </a:pPr>
            <a:r>
              <a:t/>
            </a:r>
            <a:endParaRPr sz="1400">
              <a:solidFill>
                <a:srgbClr val="000032"/>
              </a:solidFill>
              <a:latin typeface="Arial"/>
              <a:ea typeface="Arial"/>
              <a:cs typeface="Arial"/>
              <a:sym typeface="Arial"/>
            </a:endParaRPr>
          </a:p>
        </p:txBody>
      </p:sp>
      <p:cxnSp>
        <p:nvCxnSpPr>
          <p:cNvPr id="223" name="Google Shape;223;p27"/>
          <p:cNvCxnSpPr/>
          <p:nvPr/>
        </p:nvCxnSpPr>
        <p:spPr>
          <a:xfrm>
            <a:off x="5727386" y="3037503"/>
            <a:ext cx="5851557" cy="0"/>
          </a:xfrm>
          <a:prstGeom prst="straightConnector1">
            <a:avLst/>
          </a:prstGeom>
          <a:noFill/>
          <a:ln cap="flat" cmpd="sng" w="9525">
            <a:solidFill>
              <a:schemeClr val="accent4"/>
            </a:solidFill>
            <a:prstDash val="solid"/>
            <a:round/>
            <a:headEnd len="sm" w="sm" type="none"/>
            <a:tailEnd len="sm" w="sm" type="none"/>
          </a:ln>
        </p:spPr>
      </p:cxnSp>
      <p:pic>
        <p:nvPicPr>
          <p:cNvPr id="224" name="Google Shape;224;p27"/>
          <p:cNvPicPr preferRelativeResize="0"/>
          <p:nvPr/>
        </p:nvPicPr>
        <p:blipFill rotWithShape="1">
          <a:blip r:embed="rId5">
            <a:alphaModFix/>
          </a:blip>
          <a:srcRect b="0" l="0" r="0" t="0"/>
          <a:stretch/>
        </p:blipFill>
        <p:spPr>
          <a:xfrm>
            <a:off x="6193265" y="1301312"/>
            <a:ext cx="953424" cy="953424"/>
          </a:xfrm>
          <a:prstGeom prst="rect">
            <a:avLst/>
          </a:prstGeom>
          <a:noFill/>
          <a:ln>
            <a:noFill/>
          </a:ln>
        </p:spPr>
      </p:pic>
      <p:sp>
        <p:nvSpPr>
          <p:cNvPr id="225" name="Google Shape;225;p27"/>
          <p:cNvSpPr/>
          <p:nvPr/>
        </p:nvSpPr>
        <p:spPr>
          <a:xfrm rot="2668475">
            <a:off x="6490353" y="1401174"/>
            <a:ext cx="1017852" cy="163771"/>
          </a:xfrm>
          <a:prstGeom prst="roundRect">
            <a:avLst>
              <a:gd fmla="val 16667" name="adj"/>
            </a:avLst>
          </a:prstGeom>
          <a:solidFill>
            <a:schemeClr val="accent4"/>
          </a:solidFill>
          <a:ln>
            <a:noFill/>
          </a:ln>
          <a:effectLst>
            <a:outerShdw blurRad="40000" rotWithShape="0" dir="5400000" dist="23000">
              <a:srgbClr val="000000">
                <a:alpha val="34509"/>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000032"/>
                </a:solidFill>
                <a:latin typeface="Arial"/>
                <a:ea typeface="Arial"/>
                <a:cs typeface="Arial"/>
                <a:sym typeface="Arial"/>
              </a:rPr>
              <a:t>Slack.k8s.io</a:t>
            </a:r>
            <a:endParaRPr sz="1200">
              <a:solidFill>
                <a:srgbClr val="000032"/>
              </a:solidFill>
              <a:latin typeface="Arial"/>
              <a:ea typeface="Arial"/>
              <a:cs typeface="Arial"/>
              <a:sym typeface="Arial"/>
            </a:endParaRPr>
          </a:p>
        </p:txBody>
      </p:sp>
      <p:pic>
        <p:nvPicPr>
          <p:cNvPr descr="See the source image" id="226" name="Google Shape;226;p27"/>
          <p:cNvPicPr preferRelativeResize="0"/>
          <p:nvPr/>
        </p:nvPicPr>
        <p:blipFill rotWithShape="1">
          <a:blip r:embed="rId6">
            <a:alphaModFix/>
          </a:blip>
          <a:srcRect b="0" l="0" r="0" t="0"/>
          <a:stretch/>
        </p:blipFill>
        <p:spPr>
          <a:xfrm flipH="1">
            <a:off x="8889951" y="3175300"/>
            <a:ext cx="1119216" cy="1119216"/>
          </a:xfrm>
          <a:prstGeom prst="rect">
            <a:avLst/>
          </a:prstGeom>
          <a:noFill/>
          <a:ln>
            <a:noFill/>
          </a:ln>
        </p:spPr>
      </p:pic>
      <p:pic>
        <p:nvPicPr>
          <p:cNvPr descr="See the source image" id="227" name="Google Shape;227;p27"/>
          <p:cNvPicPr preferRelativeResize="0"/>
          <p:nvPr/>
        </p:nvPicPr>
        <p:blipFill rotWithShape="1">
          <a:blip r:embed="rId7">
            <a:alphaModFix/>
          </a:blip>
          <a:srcRect b="0" l="0" r="0" t="0"/>
          <a:stretch/>
        </p:blipFill>
        <p:spPr>
          <a:xfrm>
            <a:off x="5474537" y="4887848"/>
            <a:ext cx="2444978" cy="1833734"/>
          </a:xfrm>
          <a:prstGeom prst="rect">
            <a:avLst/>
          </a:prstGeom>
          <a:noFill/>
          <a:ln>
            <a:noFill/>
          </a:ln>
        </p:spPr>
      </p:pic>
      <p:sp>
        <p:nvSpPr>
          <p:cNvPr id="228" name="Google Shape;228;p27"/>
          <p:cNvSpPr/>
          <p:nvPr/>
        </p:nvSpPr>
        <p:spPr>
          <a:xfrm>
            <a:off x="8889951" y="1401946"/>
            <a:ext cx="1101731" cy="677454"/>
          </a:xfrm>
          <a:custGeom>
            <a:rect b="b" l="l" r="r" t="t"/>
            <a:pathLst>
              <a:path extrusionOk="0" h="237" w="386">
                <a:moveTo>
                  <a:pt x="386" y="217"/>
                </a:moveTo>
                <a:cubicBezTo>
                  <a:pt x="385" y="217"/>
                  <a:pt x="385" y="217"/>
                  <a:pt x="385" y="217"/>
                </a:cubicBezTo>
                <a:cubicBezTo>
                  <a:pt x="385" y="0"/>
                  <a:pt x="385" y="0"/>
                  <a:pt x="385" y="0"/>
                </a:cubicBezTo>
                <a:cubicBezTo>
                  <a:pt x="1" y="0"/>
                  <a:pt x="1" y="0"/>
                  <a:pt x="1" y="0"/>
                </a:cubicBezTo>
                <a:cubicBezTo>
                  <a:pt x="1" y="217"/>
                  <a:pt x="1" y="217"/>
                  <a:pt x="1" y="217"/>
                </a:cubicBezTo>
                <a:cubicBezTo>
                  <a:pt x="0" y="217"/>
                  <a:pt x="0" y="217"/>
                  <a:pt x="0" y="217"/>
                </a:cubicBezTo>
                <a:cubicBezTo>
                  <a:pt x="1" y="219"/>
                  <a:pt x="1" y="219"/>
                  <a:pt x="1" y="219"/>
                </a:cubicBezTo>
                <a:cubicBezTo>
                  <a:pt x="1" y="237"/>
                  <a:pt x="1" y="237"/>
                  <a:pt x="1" y="237"/>
                </a:cubicBezTo>
                <a:cubicBezTo>
                  <a:pt x="385" y="237"/>
                  <a:pt x="385" y="237"/>
                  <a:pt x="385" y="237"/>
                </a:cubicBezTo>
                <a:cubicBezTo>
                  <a:pt x="385" y="219"/>
                  <a:pt x="385" y="219"/>
                  <a:pt x="385" y="219"/>
                </a:cubicBezTo>
                <a:lnTo>
                  <a:pt x="386" y="217"/>
                </a:lnTo>
                <a:close/>
                <a:moveTo>
                  <a:pt x="193" y="146"/>
                </a:moveTo>
                <a:cubicBezTo>
                  <a:pt x="26" y="16"/>
                  <a:pt x="26" y="16"/>
                  <a:pt x="26" y="16"/>
                </a:cubicBezTo>
                <a:cubicBezTo>
                  <a:pt x="360" y="16"/>
                  <a:pt x="360" y="16"/>
                  <a:pt x="360" y="16"/>
                </a:cubicBezTo>
                <a:lnTo>
                  <a:pt x="193" y="146"/>
                </a:lnTo>
                <a:close/>
                <a:moveTo>
                  <a:pt x="184" y="159"/>
                </a:moveTo>
                <a:cubicBezTo>
                  <a:pt x="186" y="161"/>
                  <a:pt x="190" y="162"/>
                  <a:pt x="193" y="162"/>
                </a:cubicBezTo>
                <a:cubicBezTo>
                  <a:pt x="196" y="162"/>
                  <a:pt x="200" y="161"/>
                  <a:pt x="202" y="159"/>
                </a:cubicBezTo>
                <a:cubicBezTo>
                  <a:pt x="244" y="127"/>
                  <a:pt x="244" y="127"/>
                  <a:pt x="244" y="127"/>
                </a:cubicBezTo>
                <a:cubicBezTo>
                  <a:pt x="364" y="221"/>
                  <a:pt x="364" y="221"/>
                  <a:pt x="364" y="221"/>
                </a:cubicBezTo>
                <a:cubicBezTo>
                  <a:pt x="22" y="221"/>
                  <a:pt x="22" y="221"/>
                  <a:pt x="22" y="221"/>
                </a:cubicBezTo>
                <a:cubicBezTo>
                  <a:pt x="142" y="127"/>
                  <a:pt x="142" y="127"/>
                  <a:pt x="142" y="127"/>
                </a:cubicBezTo>
                <a:lnTo>
                  <a:pt x="184" y="159"/>
                </a:lnTo>
                <a:close/>
                <a:moveTo>
                  <a:pt x="257" y="116"/>
                </a:moveTo>
                <a:cubicBezTo>
                  <a:pt x="369" y="29"/>
                  <a:pt x="369" y="29"/>
                  <a:pt x="369" y="29"/>
                </a:cubicBezTo>
                <a:cubicBezTo>
                  <a:pt x="369" y="204"/>
                  <a:pt x="369" y="204"/>
                  <a:pt x="369" y="204"/>
                </a:cubicBezTo>
                <a:lnTo>
                  <a:pt x="257" y="116"/>
                </a:lnTo>
                <a:close/>
                <a:moveTo>
                  <a:pt x="17" y="29"/>
                </a:moveTo>
                <a:cubicBezTo>
                  <a:pt x="129" y="116"/>
                  <a:pt x="129" y="116"/>
                  <a:pt x="129" y="116"/>
                </a:cubicBezTo>
                <a:cubicBezTo>
                  <a:pt x="17" y="204"/>
                  <a:pt x="17" y="204"/>
                  <a:pt x="17" y="204"/>
                </a:cubicBezTo>
                <a:lnTo>
                  <a:pt x="17" y="29"/>
                </a:lnTo>
                <a:close/>
              </a:path>
            </a:pathLst>
          </a:custGeom>
          <a:solidFill>
            <a:srgbClr val="0000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9" name="Google Shape;229;p27"/>
          <p:cNvSpPr txBox="1"/>
          <p:nvPr/>
        </p:nvSpPr>
        <p:spPr>
          <a:xfrm>
            <a:off x="8065318" y="4297160"/>
            <a:ext cx="2750995" cy="27978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400" u="sng">
                <a:solidFill>
                  <a:schemeClr val="hlink"/>
                </a:solidFill>
                <a:latin typeface="Arial"/>
                <a:ea typeface="Arial"/>
                <a:cs typeface="Arial"/>
                <a:sym typeface="Arial"/>
                <a:hlinkClick r:id="rId8"/>
              </a:rPr>
              <a:t>https://github.com/kubernetes/community/tree/master/sig-windows</a:t>
            </a:r>
            <a:r>
              <a:rPr lang="en-US" sz="1400">
                <a:solidFill>
                  <a:srgbClr val="000032"/>
                </a:solidFill>
                <a:latin typeface="Arial"/>
                <a:ea typeface="Arial"/>
                <a:cs typeface="Arial"/>
                <a:sym typeface="Arial"/>
              </a:rPr>
              <a:t> </a:t>
            </a:r>
            <a:endParaRPr sz="1400">
              <a:solidFill>
                <a:srgbClr val="000032"/>
              </a:solidFill>
              <a:latin typeface="Arial"/>
              <a:ea typeface="Arial"/>
              <a:cs typeface="Arial"/>
              <a:sym typeface="Arial"/>
            </a:endParaRPr>
          </a:p>
        </p:txBody>
      </p:sp>
      <p:sp>
        <p:nvSpPr>
          <p:cNvPr id="230" name="Google Shape;230;p27"/>
          <p:cNvSpPr txBox="1"/>
          <p:nvPr/>
        </p:nvSpPr>
        <p:spPr>
          <a:xfrm>
            <a:off x="6164408" y="2447989"/>
            <a:ext cx="1268885" cy="27978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400">
                <a:solidFill>
                  <a:srgbClr val="000032"/>
                </a:solidFill>
                <a:latin typeface="Arial"/>
                <a:ea typeface="Arial"/>
                <a:cs typeface="Arial"/>
                <a:sym typeface="Arial"/>
              </a:rPr>
              <a:t>#sig-windows</a:t>
            </a:r>
            <a:endParaRPr/>
          </a:p>
          <a:p>
            <a:pPr indent="0" lvl="0" marL="0" marR="0" rtl="0" algn="ctr">
              <a:spcBef>
                <a:spcPts val="0"/>
              </a:spcBef>
              <a:spcAft>
                <a:spcPts val="0"/>
              </a:spcAft>
              <a:buNone/>
            </a:pPr>
            <a:r>
              <a:t/>
            </a:r>
            <a:endParaRPr sz="1400">
              <a:solidFill>
                <a:srgbClr val="000032"/>
              </a:solidFill>
              <a:latin typeface="Arial"/>
              <a:ea typeface="Arial"/>
              <a:cs typeface="Arial"/>
              <a:sym typeface="Arial"/>
            </a:endParaRPr>
          </a:p>
        </p:txBody>
      </p:sp>
      <p:sp>
        <p:nvSpPr>
          <p:cNvPr id="231" name="Google Shape;231;p27"/>
          <p:cNvSpPr txBox="1"/>
          <p:nvPr/>
        </p:nvSpPr>
        <p:spPr>
          <a:xfrm>
            <a:off x="8038877" y="2452960"/>
            <a:ext cx="2803878" cy="27978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400" u="sng">
                <a:solidFill>
                  <a:schemeClr val="hlink"/>
                </a:solidFill>
                <a:latin typeface="Arial"/>
                <a:ea typeface="Arial"/>
                <a:cs typeface="Arial"/>
                <a:sym typeface="Arial"/>
                <a:hlinkClick r:id="rId9"/>
              </a:rPr>
              <a:t>https://groups.google.com/forum/#!forum/kubernetes-sig-windows</a:t>
            </a:r>
            <a:endParaRPr sz="1400">
              <a:solidFill>
                <a:srgbClr val="000032"/>
              </a:solidFill>
              <a:latin typeface="Arial"/>
              <a:ea typeface="Arial"/>
              <a:cs typeface="Arial"/>
              <a:sym typeface="Arial"/>
            </a:endParaRPr>
          </a:p>
        </p:txBody>
      </p:sp>
      <p:cxnSp>
        <p:nvCxnSpPr>
          <p:cNvPr id="232" name="Google Shape;232;p27"/>
          <p:cNvCxnSpPr/>
          <p:nvPr/>
        </p:nvCxnSpPr>
        <p:spPr>
          <a:xfrm>
            <a:off x="5726646" y="5166391"/>
            <a:ext cx="5851557" cy="0"/>
          </a:xfrm>
          <a:prstGeom prst="straightConnector1">
            <a:avLst/>
          </a:prstGeom>
          <a:noFill/>
          <a:ln cap="flat" cmpd="sng" w="9525">
            <a:solidFill>
              <a:schemeClr val="accent4"/>
            </a:solidFill>
            <a:prstDash val="solid"/>
            <a:round/>
            <a:headEnd len="sm" w="sm" type="none"/>
            <a:tailEnd len="sm" w="sm" type="none"/>
          </a:ln>
        </p:spPr>
      </p:cxnSp>
      <p:sp>
        <p:nvSpPr>
          <p:cNvPr id="233" name="Google Shape;233;p27"/>
          <p:cNvSpPr txBox="1"/>
          <p:nvPr/>
        </p:nvSpPr>
        <p:spPr>
          <a:xfrm>
            <a:off x="5937099" y="6283509"/>
            <a:ext cx="1519854" cy="27978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400" u="sng">
                <a:solidFill>
                  <a:schemeClr val="hlink"/>
                </a:solidFill>
                <a:latin typeface="Arial"/>
                <a:ea typeface="Arial"/>
                <a:cs typeface="Arial"/>
                <a:sym typeface="Arial"/>
                <a:hlinkClick r:id="rId10"/>
              </a:rPr>
              <a:t>YouTube Playlist</a:t>
            </a:r>
            <a:endParaRPr sz="1400">
              <a:solidFill>
                <a:srgbClr val="000032"/>
              </a:solidFill>
              <a:latin typeface="Arial"/>
              <a:ea typeface="Arial"/>
              <a:cs typeface="Arial"/>
              <a:sym typeface="Arial"/>
            </a:endParaRPr>
          </a:p>
        </p:txBody>
      </p:sp>
      <p:sp>
        <p:nvSpPr>
          <p:cNvPr id="234" name="Google Shape;234;p27"/>
          <p:cNvSpPr/>
          <p:nvPr/>
        </p:nvSpPr>
        <p:spPr>
          <a:xfrm>
            <a:off x="304839" y="1277231"/>
            <a:ext cx="3778356"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Michael Michael</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Co-Chair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Director of PM, VMware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@m2 [Slack]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@michmike [GitHub]</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Mark Rossetti</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Co-Chair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Principal PM, Microsoft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@Mark Rossetti [Slack]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@marosset  [GitHub]</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Deep Debroy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Technical Lead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Engineering Manager, Docker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@ddebroy [Slack, GitHub]</a:t>
            </a:r>
            <a:endParaRPr/>
          </a:p>
          <a:p>
            <a:pPr indent="0" lvl="0" marL="0" marR="0" rtl="0" algn="l">
              <a:spcBef>
                <a:spcPts val="0"/>
              </a:spcBef>
              <a:spcAft>
                <a:spcPts val="0"/>
              </a:spcAft>
              <a:buNone/>
            </a:pPr>
            <a:br>
              <a:rPr lang="en-US" sz="1800">
                <a:solidFill>
                  <a:srgbClr val="FF0000"/>
                </a:solidFill>
                <a:latin typeface="Calibri"/>
                <a:ea typeface="Calibri"/>
                <a:cs typeface="Calibri"/>
                <a:sym typeface="Calibri"/>
              </a:rPr>
            </a:br>
            <a:endParaRPr sz="1800">
              <a:solidFill>
                <a:srgbClr val="FF0000"/>
              </a:solidFill>
              <a:latin typeface="Calibri"/>
              <a:ea typeface="Calibri"/>
              <a:cs typeface="Calibri"/>
              <a:sym typeface="Calibri"/>
            </a:endParaRPr>
          </a:p>
        </p:txBody>
      </p:sp>
      <p:sp>
        <p:nvSpPr>
          <p:cNvPr id="235" name="Google Shape;235;p27"/>
          <p:cNvSpPr/>
          <p:nvPr/>
        </p:nvSpPr>
        <p:spPr>
          <a:xfrm>
            <a:off x="6147551" y="3346649"/>
            <a:ext cx="1098949" cy="783175"/>
          </a:xfrm>
          <a:custGeom>
            <a:rect b="b" l="l" r="r" t="t"/>
            <a:pathLst>
              <a:path extrusionOk="0" h="274" w="385">
                <a:moveTo>
                  <a:pt x="382" y="97"/>
                </a:moveTo>
                <a:cubicBezTo>
                  <a:pt x="380" y="94"/>
                  <a:pt x="376" y="92"/>
                  <a:pt x="373" y="92"/>
                </a:cubicBezTo>
                <a:cubicBezTo>
                  <a:pt x="89" y="92"/>
                  <a:pt x="89" y="92"/>
                  <a:pt x="89" y="92"/>
                </a:cubicBezTo>
                <a:cubicBezTo>
                  <a:pt x="84" y="92"/>
                  <a:pt x="80" y="95"/>
                  <a:pt x="78" y="100"/>
                </a:cubicBezTo>
                <a:cubicBezTo>
                  <a:pt x="20" y="257"/>
                  <a:pt x="20" y="257"/>
                  <a:pt x="20" y="257"/>
                </a:cubicBezTo>
                <a:cubicBezTo>
                  <a:pt x="20" y="257"/>
                  <a:pt x="20" y="257"/>
                  <a:pt x="20" y="257"/>
                </a:cubicBezTo>
                <a:cubicBezTo>
                  <a:pt x="19" y="261"/>
                  <a:pt x="19" y="265"/>
                  <a:pt x="22" y="268"/>
                </a:cubicBezTo>
                <a:cubicBezTo>
                  <a:pt x="24" y="271"/>
                  <a:pt x="27" y="273"/>
                  <a:pt x="31" y="273"/>
                </a:cubicBezTo>
                <a:cubicBezTo>
                  <a:pt x="324" y="274"/>
                  <a:pt x="324" y="274"/>
                  <a:pt x="324" y="274"/>
                </a:cubicBezTo>
                <a:cubicBezTo>
                  <a:pt x="324" y="274"/>
                  <a:pt x="324" y="274"/>
                  <a:pt x="324" y="274"/>
                </a:cubicBezTo>
                <a:cubicBezTo>
                  <a:pt x="329" y="274"/>
                  <a:pt x="333" y="271"/>
                  <a:pt x="334" y="266"/>
                </a:cubicBezTo>
                <a:cubicBezTo>
                  <a:pt x="384" y="107"/>
                  <a:pt x="384" y="107"/>
                  <a:pt x="384" y="107"/>
                </a:cubicBezTo>
                <a:cubicBezTo>
                  <a:pt x="385" y="104"/>
                  <a:pt x="384" y="100"/>
                  <a:pt x="382" y="97"/>
                </a:cubicBezTo>
                <a:close/>
                <a:moveTo>
                  <a:pt x="320" y="258"/>
                </a:moveTo>
                <a:cubicBezTo>
                  <a:pt x="37" y="257"/>
                  <a:pt x="37" y="257"/>
                  <a:pt x="37" y="257"/>
                </a:cubicBezTo>
                <a:cubicBezTo>
                  <a:pt x="92" y="108"/>
                  <a:pt x="92" y="108"/>
                  <a:pt x="92" y="108"/>
                </a:cubicBezTo>
                <a:cubicBezTo>
                  <a:pt x="366" y="108"/>
                  <a:pt x="366" y="108"/>
                  <a:pt x="366" y="108"/>
                </a:cubicBezTo>
                <a:lnTo>
                  <a:pt x="320" y="258"/>
                </a:lnTo>
                <a:close/>
                <a:moveTo>
                  <a:pt x="110" y="16"/>
                </a:moveTo>
                <a:cubicBezTo>
                  <a:pt x="16" y="16"/>
                  <a:pt x="16" y="16"/>
                  <a:pt x="16" y="16"/>
                </a:cubicBezTo>
                <a:cubicBezTo>
                  <a:pt x="16" y="234"/>
                  <a:pt x="16" y="234"/>
                  <a:pt x="16" y="234"/>
                </a:cubicBezTo>
                <a:cubicBezTo>
                  <a:pt x="0" y="234"/>
                  <a:pt x="0" y="234"/>
                  <a:pt x="0" y="234"/>
                </a:cubicBezTo>
                <a:cubicBezTo>
                  <a:pt x="0" y="8"/>
                  <a:pt x="0" y="8"/>
                  <a:pt x="0" y="8"/>
                </a:cubicBezTo>
                <a:cubicBezTo>
                  <a:pt x="0" y="3"/>
                  <a:pt x="4" y="0"/>
                  <a:pt x="8" y="0"/>
                </a:cubicBezTo>
                <a:cubicBezTo>
                  <a:pt x="113" y="0"/>
                  <a:pt x="113" y="0"/>
                  <a:pt x="113" y="0"/>
                </a:cubicBezTo>
                <a:cubicBezTo>
                  <a:pt x="115" y="0"/>
                  <a:pt x="117" y="0"/>
                  <a:pt x="118" y="2"/>
                </a:cubicBezTo>
                <a:cubicBezTo>
                  <a:pt x="138" y="20"/>
                  <a:pt x="138" y="20"/>
                  <a:pt x="138" y="20"/>
                </a:cubicBezTo>
                <a:cubicBezTo>
                  <a:pt x="308" y="20"/>
                  <a:pt x="308" y="20"/>
                  <a:pt x="308" y="20"/>
                </a:cubicBezTo>
                <a:cubicBezTo>
                  <a:pt x="308" y="36"/>
                  <a:pt x="308" y="36"/>
                  <a:pt x="308" y="36"/>
                </a:cubicBezTo>
                <a:cubicBezTo>
                  <a:pt x="135" y="36"/>
                  <a:pt x="135" y="36"/>
                  <a:pt x="135" y="36"/>
                </a:cubicBezTo>
                <a:cubicBezTo>
                  <a:pt x="134" y="36"/>
                  <a:pt x="132" y="35"/>
                  <a:pt x="130" y="34"/>
                </a:cubicBezTo>
                <a:lnTo>
                  <a:pt x="110" y="16"/>
                </a:lnTo>
                <a:close/>
                <a:moveTo>
                  <a:pt x="41" y="53"/>
                </a:moveTo>
                <a:cubicBezTo>
                  <a:pt x="335" y="53"/>
                  <a:pt x="335" y="53"/>
                  <a:pt x="335" y="53"/>
                </a:cubicBezTo>
                <a:cubicBezTo>
                  <a:pt x="339" y="53"/>
                  <a:pt x="343" y="57"/>
                  <a:pt x="343" y="61"/>
                </a:cubicBezTo>
                <a:cubicBezTo>
                  <a:pt x="343" y="81"/>
                  <a:pt x="343" y="81"/>
                  <a:pt x="343" y="81"/>
                </a:cubicBezTo>
                <a:cubicBezTo>
                  <a:pt x="327" y="81"/>
                  <a:pt x="327" y="81"/>
                  <a:pt x="327" y="81"/>
                </a:cubicBezTo>
                <a:cubicBezTo>
                  <a:pt x="327" y="69"/>
                  <a:pt x="327" y="69"/>
                  <a:pt x="327" y="69"/>
                </a:cubicBezTo>
                <a:cubicBezTo>
                  <a:pt x="49" y="69"/>
                  <a:pt x="49" y="69"/>
                  <a:pt x="49" y="69"/>
                </a:cubicBezTo>
                <a:cubicBezTo>
                  <a:pt x="49" y="134"/>
                  <a:pt x="49" y="134"/>
                  <a:pt x="49" y="134"/>
                </a:cubicBezTo>
                <a:cubicBezTo>
                  <a:pt x="33" y="134"/>
                  <a:pt x="33" y="134"/>
                  <a:pt x="33" y="134"/>
                </a:cubicBezTo>
                <a:cubicBezTo>
                  <a:pt x="33" y="61"/>
                  <a:pt x="33" y="61"/>
                  <a:pt x="33" y="61"/>
                </a:cubicBezTo>
                <a:cubicBezTo>
                  <a:pt x="33" y="57"/>
                  <a:pt x="37" y="53"/>
                  <a:pt x="41" y="53"/>
                </a:cubicBezTo>
                <a:close/>
              </a:path>
            </a:pathLst>
          </a:custGeom>
          <a:solidFill>
            <a:srgbClr val="000034"/>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6" name="Google Shape;236;p27"/>
          <p:cNvPicPr preferRelativeResize="0"/>
          <p:nvPr/>
        </p:nvPicPr>
        <p:blipFill rotWithShape="1">
          <a:blip r:embed="rId11">
            <a:alphaModFix/>
          </a:blip>
          <a:srcRect b="0" l="0" r="0" t="0"/>
          <a:stretch/>
        </p:blipFill>
        <p:spPr>
          <a:xfrm>
            <a:off x="8980131" y="5326875"/>
            <a:ext cx="938856" cy="945331"/>
          </a:xfrm>
          <a:prstGeom prst="rect">
            <a:avLst/>
          </a:prstGeom>
          <a:noFill/>
          <a:ln>
            <a:noFill/>
          </a:ln>
        </p:spPr>
      </p:pic>
      <p:sp>
        <p:nvSpPr>
          <p:cNvPr id="237" name="Google Shape;237;p27"/>
          <p:cNvSpPr txBox="1"/>
          <p:nvPr/>
        </p:nvSpPr>
        <p:spPr>
          <a:xfrm>
            <a:off x="8108807" y="6269926"/>
            <a:ext cx="2889311" cy="27978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400" u="sng">
                <a:solidFill>
                  <a:schemeClr val="hlink"/>
                </a:solidFill>
                <a:latin typeface="Arial"/>
                <a:ea typeface="Arial"/>
                <a:cs typeface="Arial"/>
                <a:sym typeface="Arial"/>
                <a:hlinkClick r:id="rId12"/>
              </a:rPr>
              <a:t>https://zoom.us/j/297282383</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Every Tuesday @ 12.30pm 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nvSpPr>
        <p:spPr>
          <a:xfrm>
            <a:off x="403682" y="-17329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Arial"/>
              <a:buNone/>
            </a:pPr>
            <a:r>
              <a:rPr b="1" i="0" lang="en-US" sz="4000" u="none" cap="none" strike="noStrike">
                <a:solidFill>
                  <a:schemeClr val="lt1"/>
                </a:solidFill>
                <a:latin typeface="Arial"/>
                <a:ea typeface="Arial"/>
                <a:cs typeface="Arial"/>
                <a:sym typeface="Arial"/>
              </a:rPr>
              <a:t>Who Are We?</a:t>
            </a:r>
            <a:endParaRPr/>
          </a:p>
        </p:txBody>
      </p:sp>
      <p:pic>
        <p:nvPicPr>
          <p:cNvPr descr="A person wearing a blue shirt and smiling at the camera&#10;&#10;Description automatically generated" id="89" name="Google Shape;89;p15"/>
          <p:cNvPicPr preferRelativeResize="0"/>
          <p:nvPr/>
        </p:nvPicPr>
        <p:blipFill rotWithShape="1">
          <a:blip r:embed="rId3">
            <a:alphaModFix/>
          </a:blip>
          <a:srcRect b="0" l="0" r="0" t="0"/>
          <a:stretch/>
        </p:blipFill>
        <p:spPr>
          <a:xfrm>
            <a:off x="7077924" y="1103963"/>
            <a:ext cx="2108400" cy="1904342"/>
          </a:xfrm>
          <a:prstGeom prst="rect">
            <a:avLst/>
          </a:prstGeom>
          <a:noFill/>
          <a:ln>
            <a:noFill/>
          </a:ln>
        </p:spPr>
      </p:pic>
      <p:sp>
        <p:nvSpPr>
          <p:cNvPr id="90" name="Google Shape;90;p15"/>
          <p:cNvSpPr txBox="1"/>
          <p:nvPr/>
        </p:nvSpPr>
        <p:spPr>
          <a:xfrm>
            <a:off x="901500" y="3239800"/>
            <a:ext cx="2108400" cy="235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rPr>
              <a:t>Muzz Imam</a:t>
            </a:r>
            <a:endParaRPr b="1" sz="1800"/>
          </a:p>
          <a:p>
            <a:pPr indent="0" lvl="0" marL="0" marR="0" rtl="0" algn="l">
              <a:spcBef>
                <a:spcPts val="0"/>
              </a:spcBef>
              <a:spcAft>
                <a:spcPts val="0"/>
              </a:spcAft>
              <a:buClr>
                <a:srgbClr val="000000"/>
              </a:buClr>
              <a:buFont typeface="Arial"/>
              <a:buNone/>
            </a:pPr>
            <a:r>
              <a:rPr lang="en-US" sz="1800">
                <a:solidFill>
                  <a:schemeClr val="dk1"/>
                </a:solidFill>
                <a:latin typeface="Arial"/>
                <a:ea typeface="Arial"/>
                <a:cs typeface="Arial"/>
                <a:sym typeface="Arial"/>
              </a:rPr>
              <a:t>SIG-Windows Contributor</a:t>
            </a:r>
            <a:endParaRPr sz="1800"/>
          </a:p>
          <a:p>
            <a:pPr indent="0" lvl="0" marL="0" marR="0" rtl="0" algn="l">
              <a:spcBef>
                <a:spcPts val="0"/>
              </a:spcBef>
              <a:spcAft>
                <a:spcPts val="0"/>
              </a:spcAft>
              <a:buNone/>
            </a:pPr>
            <a:r>
              <a:rPr lang="en-US" sz="1800">
                <a:solidFill>
                  <a:schemeClr val="dk1"/>
                </a:solidFill>
                <a:latin typeface="Arial"/>
                <a:ea typeface="Arial"/>
                <a:cs typeface="Arial"/>
                <a:sym typeface="Arial"/>
              </a:rPr>
              <a:t>Senior Program Manager, </a:t>
            </a:r>
            <a:r>
              <a:rPr lang="en-US" sz="1800">
                <a:solidFill>
                  <a:schemeClr val="dk1"/>
                </a:solidFill>
              </a:rPr>
              <a:t>Microsoft</a:t>
            </a:r>
            <a:endParaRPr sz="1800"/>
          </a:p>
          <a:p>
            <a:pPr indent="0" lvl="0" marL="0" marR="0" rtl="0" algn="l">
              <a:spcBef>
                <a:spcPts val="0"/>
              </a:spcBef>
              <a:spcAft>
                <a:spcPts val="0"/>
              </a:spcAft>
              <a:buNone/>
            </a:pPr>
            <a:r>
              <a:rPr lang="en-US" sz="1800">
                <a:solidFill>
                  <a:schemeClr val="dk1"/>
                </a:solidFill>
                <a:latin typeface="Arial"/>
                <a:ea typeface="Arial"/>
                <a:cs typeface="Arial"/>
                <a:sym typeface="Arial"/>
              </a:rPr>
              <a:t>@Muzz Imam on K8s Slack</a:t>
            </a:r>
            <a:endParaRPr sz="1800"/>
          </a:p>
        </p:txBody>
      </p:sp>
      <p:sp>
        <p:nvSpPr>
          <p:cNvPr id="91" name="Google Shape;91;p15"/>
          <p:cNvSpPr txBox="1"/>
          <p:nvPr/>
        </p:nvSpPr>
        <p:spPr>
          <a:xfrm>
            <a:off x="7318075" y="3239800"/>
            <a:ext cx="1628100" cy="225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Michael Michael</a:t>
            </a:r>
            <a:endParaRPr b="1" sz="1800">
              <a:solidFill>
                <a:schemeClr val="dk1"/>
              </a:solidFill>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SIG-Windows Co-Chair</a:t>
            </a:r>
            <a:endParaRPr sz="1800"/>
          </a:p>
          <a:p>
            <a:pPr indent="0" lvl="0" marL="0" marR="0" rtl="0" algn="l">
              <a:spcBef>
                <a:spcPts val="0"/>
              </a:spcBef>
              <a:spcAft>
                <a:spcPts val="0"/>
              </a:spcAft>
              <a:buNone/>
            </a:pPr>
            <a:r>
              <a:rPr lang="en-US" sz="1800">
                <a:solidFill>
                  <a:schemeClr val="dk1"/>
                </a:solidFill>
                <a:latin typeface="Arial"/>
                <a:ea typeface="Arial"/>
                <a:cs typeface="Arial"/>
                <a:sym typeface="Arial"/>
              </a:rPr>
              <a:t>Director of PM, VMware</a:t>
            </a:r>
            <a:endParaRPr sz="1800"/>
          </a:p>
          <a:p>
            <a:pPr indent="0" lvl="0" marL="0" marR="0" rtl="0" algn="l">
              <a:spcBef>
                <a:spcPts val="0"/>
              </a:spcBef>
              <a:spcAft>
                <a:spcPts val="0"/>
              </a:spcAft>
              <a:buNone/>
            </a:pPr>
            <a:r>
              <a:rPr lang="en-US" sz="1800">
                <a:solidFill>
                  <a:schemeClr val="dk1"/>
                </a:solidFill>
                <a:latin typeface="Arial"/>
                <a:ea typeface="Arial"/>
                <a:cs typeface="Arial"/>
                <a:sym typeface="Arial"/>
              </a:rPr>
              <a:t>@m2 on K8s Slack</a:t>
            </a:r>
            <a:endParaRPr sz="1800"/>
          </a:p>
        </p:txBody>
      </p:sp>
      <p:pic>
        <p:nvPicPr>
          <p:cNvPr descr="A person smiling for the camera&#10;&#10;Description automatically generated" id="92" name="Google Shape;92;p15"/>
          <p:cNvPicPr preferRelativeResize="0"/>
          <p:nvPr/>
        </p:nvPicPr>
        <p:blipFill rotWithShape="1">
          <a:blip r:embed="rId4">
            <a:alphaModFix/>
          </a:blip>
          <a:srcRect b="0" l="0" r="0" t="0"/>
          <a:stretch/>
        </p:blipFill>
        <p:spPr>
          <a:xfrm>
            <a:off x="937075" y="1107201"/>
            <a:ext cx="1897875" cy="1897875"/>
          </a:xfrm>
          <a:prstGeom prst="rect">
            <a:avLst/>
          </a:prstGeom>
          <a:noFill/>
          <a:ln>
            <a:noFill/>
          </a:ln>
        </p:spPr>
      </p:pic>
      <p:pic>
        <p:nvPicPr>
          <p:cNvPr id="93" name="Google Shape;93;p15"/>
          <p:cNvPicPr preferRelativeResize="0"/>
          <p:nvPr/>
        </p:nvPicPr>
        <p:blipFill>
          <a:blip r:embed="rId5">
            <a:alphaModFix/>
          </a:blip>
          <a:stretch>
            <a:fillRect/>
          </a:stretch>
        </p:blipFill>
        <p:spPr>
          <a:xfrm>
            <a:off x="3218800" y="1107200"/>
            <a:ext cx="1992769" cy="1897875"/>
          </a:xfrm>
          <a:prstGeom prst="rect">
            <a:avLst/>
          </a:prstGeom>
          <a:noFill/>
          <a:ln>
            <a:noFill/>
          </a:ln>
        </p:spPr>
      </p:pic>
      <p:sp>
        <p:nvSpPr>
          <p:cNvPr id="94" name="Google Shape;94;p15"/>
          <p:cNvSpPr txBox="1"/>
          <p:nvPr/>
        </p:nvSpPr>
        <p:spPr>
          <a:xfrm>
            <a:off x="3295000" y="3239800"/>
            <a:ext cx="1766100" cy="21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1800">
                <a:solidFill>
                  <a:schemeClr val="dk1"/>
                </a:solidFill>
              </a:rPr>
              <a:t>Deep Debroy</a:t>
            </a:r>
            <a:endParaRPr b="1"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SIG-Windows Tech Lead</a:t>
            </a:r>
            <a:endParaRPr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Engineering Manager, Docker</a:t>
            </a:r>
            <a:endParaRPr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@ddebroy on K8s Slack</a:t>
            </a:r>
            <a:endParaRPr sz="1800">
              <a:latin typeface="Calibri"/>
              <a:ea typeface="Calibri"/>
              <a:cs typeface="Calibri"/>
              <a:sym typeface="Calibri"/>
            </a:endParaRPr>
          </a:p>
        </p:txBody>
      </p:sp>
      <p:pic>
        <p:nvPicPr>
          <p:cNvPr id="95" name="Google Shape;95;p15"/>
          <p:cNvPicPr preferRelativeResize="0"/>
          <p:nvPr/>
        </p:nvPicPr>
        <p:blipFill>
          <a:blip r:embed="rId6">
            <a:alphaModFix/>
          </a:blip>
          <a:stretch>
            <a:fillRect/>
          </a:stretch>
        </p:blipFill>
        <p:spPr>
          <a:xfrm>
            <a:off x="5605099" y="1107201"/>
            <a:ext cx="1472837" cy="1897871"/>
          </a:xfrm>
          <a:prstGeom prst="rect">
            <a:avLst/>
          </a:prstGeom>
          <a:noFill/>
          <a:ln>
            <a:noFill/>
          </a:ln>
        </p:spPr>
      </p:pic>
      <p:sp>
        <p:nvSpPr>
          <p:cNvPr id="96" name="Google Shape;96;p15"/>
          <p:cNvSpPr txBox="1"/>
          <p:nvPr/>
        </p:nvSpPr>
        <p:spPr>
          <a:xfrm>
            <a:off x="5458463" y="3239800"/>
            <a:ext cx="1766100" cy="21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Mark Rossetti</a:t>
            </a:r>
            <a:endParaRPr b="1" sz="1800"/>
          </a:p>
          <a:p>
            <a:pPr indent="0" lvl="0" marL="0" rtl="0" algn="l">
              <a:spcBef>
                <a:spcPts val="0"/>
              </a:spcBef>
              <a:spcAft>
                <a:spcPts val="0"/>
              </a:spcAft>
              <a:buNone/>
            </a:pPr>
            <a:r>
              <a:rPr lang="en-US" sz="1800"/>
              <a:t>SIG-Windows Co-Chair</a:t>
            </a:r>
            <a:endParaRPr sz="1800"/>
          </a:p>
          <a:p>
            <a:pPr indent="0" lvl="0" marL="0" rtl="0" algn="l">
              <a:spcBef>
                <a:spcPts val="0"/>
              </a:spcBef>
              <a:spcAft>
                <a:spcPts val="0"/>
              </a:spcAft>
              <a:buNone/>
            </a:pPr>
            <a:r>
              <a:rPr lang="en-US" sz="1800"/>
              <a:t>Principal Software Eng, Microsoft</a:t>
            </a:r>
            <a:endParaRPr sz="1800"/>
          </a:p>
          <a:p>
            <a:pPr indent="0" lvl="0" marL="0" rtl="0" algn="l">
              <a:spcBef>
                <a:spcPts val="0"/>
              </a:spcBef>
              <a:spcAft>
                <a:spcPts val="0"/>
              </a:spcAft>
              <a:buNone/>
            </a:pPr>
            <a:r>
              <a:rPr lang="en-US" sz="1800"/>
              <a:t>@Mark Rossetti on K8s Slack</a:t>
            </a:r>
            <a:endParaRPr sz="1800"/>
          </a:p>
        </p:txBody>
      </p:sp>
      <p:sp>
        <p:nvSpPr>
          <p:cNvPr id="97" name="Google Shape;97;p15"/>
          <p:cNvSpPr txBox="1"/>
          <p:nvPr/>
        </p:nvSpPr>
        <p:spPr>
          <a:xfrm>
            <a:off x="9242850" y="3239800"/>
            <a:ext cx="2171100" cy="24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James Sturtevant </a:t>
            </a:r>
            <a:endParaRPr b="1" sz="1800"/>
          </a:p>
          <a:p>
            <a:pPr indent="0" lvl="0" marL="0" rtl="0" algn="l">
              <a:spcBef>
                <a:spcPts val="0"/>
              </a:spcBef>
              <a:spcAft>
                <a:spcPts val="0"/>
              </a:spcAft>
              <a:buNone/>
            </a:pPr>
            <a:r>
              <a:rPr lang="en-US" sz="1800"/>
              <a:t>Sig-Windows Contributor /</a:t>
            </a:r>
            <a:endParaRPr sz="1800"/>
          </a:p>
          <a:p>
            <a:pPr indent="0" lvl="0" marL="0" rtl="0" algn="l">
              <a:spcBef>
                <a:spcPts val="0"/>
              </a:spcBef>
              <a:spcAft>
                <a:spcPts val="0"/>
              </a:spcAft>
              <a:buNone/>
            </a:pPr>
            <a:r>
              <a:rPr lang="en-US" sz="1800"/>
              <a:t>Principal Software Eng,</a:t>
            </a:r>
            <a:endParaRPr sz="1800"/>
          </a:p>
          <a:p>
            <a:pPr indent="0" lvl="0" marL="0" rtl="0" algn="l">
              <a:spcBef>
                <a:spcPts val="0"/>
              </a:spcBef>
              <a:spcAft>
                <a:spcPts val="0"/>
              </a:spcAft>
              <a:buNone/>
            </a:pPr>
            <a:r>
              <a:rPr lang="en-US" sz="1800"/>
              <a:t>Microsoft</a:t>
            </a:r>
            <a:endParaRPr sz="1800"/>
          </a:p>
          <a:p>
            <a:pPr indent="0" lvl="0" marL="0" rtl="0" algn="l">
              <a:spcBef>
                <a:spcPts val="0"/>
              </a:spcBef>
              <a:spcAft>
                <a:spcPts val="0"/>
              </a:spcAft>
              <a:buNone/>
            </a:pPr>
            <a:r>
              <a:rPr lang="en-US" sz="1800"/>
              <a:t>@jsturtevant on K8s Slack</a:t>
            </a:r>
            <a:endParaRPr sz="1800"/>
          </a:p>
        </p:txBody>
      </p:sp>
      <p:pic>
        <p:nvPicPr>
          <p:cNvPr id="98" name="Google Shape;98;p15"/>
          <p:cNvPicPr preferRelativeResize="0"/>
          <p:nvPr/>
        </p:nvPicPr>
        <p:blipFill>
          <a:blip r:embed="rId7">
            <a:alphaModFix/>
          </a:blip>
          <a:stretch>
            <a:fillRect/>
          </a:stretch>
        </p:blipFill>
        <p:spPr>
          <a:xfrm>
            <a:off x="9179788" y="1114112"/>
            <a:ext cx="1992775" cy="18840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403682" y="-17329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Arial"/>
              <a:buNone/>
            </a:pPr>
            <a:r>
              <a:rPr b="1" lang="en-US" sz="4000">
                <a:solidFill>
                  <a:schemeClr val="lt1"/>
                </a:solidFill>
                <a:latin typeface="Arial"/>
                <a:ea typeface="Arial"/>
                <a:cs typeface="Arial"/>
                <a:sym typeface="Arial"/>
              </a:rPr>
              <a:t>Agenda</a:t>
            </a:r>
            <a:endParaRPr/>
          </a:p>
        </p:txBody>
      </p:sp>
      <p:sp>
        <p:nvSpPr>
          <p:cNvPr id="104" name="Google Shape;104;p16"/>
          <p:cNvSpPr txBox="1"/>
          <p:nvPr/>
        </p:nvSpPr>
        <p:spPr>
          <a:xfrm>
            <a:off x="403682" y="983302"/>
            <a:ext cx="10515600" cy="5377741"/>
          </a:xfrm>
          <a:prstGeom prst="rect">
            <a:avLst/>
          </a:prstGeom>
          <a:noFill/>
          <a:ln>
            <a:noFill/>
          </a:ln>
        </p:spPr>
        <p:txBody>
          <a:bodyPr anchorCtr="0" anchor="ctr" bIns="45700" lIns="91425" spcFirstLastPara="1" rIns="91425" wrap="square" tIns="45700">
            <a:noAutofit/>
          </a:bodyPr>
          <a:lstStyle/>
          <a:p>
            <a:pPr indent="-457200" lvl="0" marL="457200" marR="0" rtl="0" algn="l">
              <a:lnSpc>
                <a:spcPct val="200000"/>
              </a:lnSpc>
              <a:spcBef>
                <a:spcPts val="0"/>
              </a:spcBef>
              <a:spcAft>
                <a:spcPts val="0"/>
              </a:spcAft>
              <a:buClr>
                <a:srgbClr val="262626"/>
              </a:buClr>
              <a:buSzPts val="2400"/>
              <a:buFont typeface="Calibri"/>
              <a:buAutoNum type="arabicPeriod"/>
            </a:pPr>
            <a:r>
              <a:rPr lang="en-US" sz="2400">
                <a:solidFill>
                  <a:srgbClr val="262626"/>
                </a:solidFill>
                <a:latin typeface="Arial"/>
                <a:ea typeface="Arial"/>
                <a:cs typeface="Arial"/>
                <a:sym typeface="Arial"/>
              </a:rPr>
              <a:t>Investments in key areas</a:t>
            </a:r>
            <a:endParaRPr sz="2400">
              <a:solidFill>
                <a:srgbClr val="262626"/>
              </a:solidFill>
              <a:latin typeface="Arial"/>
              <a:ea typeface="Arial"/>
              <a:cs typeface="Arial"/>
              <a:sym typeface="Arial"/>
            </a:endParaRPr>
          </a:p>
          <a:p>
            <a:pPr indent="-457200" lvl="0" marL="457200" marR="0" rtl="0" algn="l">
              <a:lnSpc>
                <a:spcPct val="200000"/>
              </a:lnSpc>
              <a:spcBef>
                <a:spcPts val="0"/>
              </a:spcBef>
              <a:spcAft>
                <a:spcPts val="0"/>
              </a:spcAft>
              <a:buClr>
                <a:srgbClr val="262626"/>
              </a:buClr>
              <a:buSzPts val="2400"/>
              <a:buAutoNum type="arabicPeriod"/>
            </a:pPr>
            <a:r>
              <a:rPr lang="en-US" sz="2400">
                <a:solidFill>
                  <a:srgbClr val="262626"/>
                </a:solidFill>
              </a:rPr>
              <a:t>Modernizing Legacy Apps</a:t>
            </a:r>
            <a:endParaRPr sz="2400">
              <a:solidFill>
                <a:srgbClr val="262626"/>
              </a:solidFill>
            </a:endParaRPr>
          </a:p>
          <a:p>
            <a:pPr indent="-457200" lvl="0" marL="457200" marR="0" rtl="0" algn="l">
              <a:lnSpc>
                <a:spcPct val="200000"/>
              </a:lnSpc>
              <a:spcBef>
                <a:spcPts val="0"/>
              </a:spcBef>
              <a:spcAft>
                <a:spcPts val="0"/>
              </a:spcAft>
              <a:buClr>
                <a:srgbClr val="262626"/>
              </a:buClr>
              <a:buSzPts val="2400"/>
              <a:buFont typeface="Calibri"/>
              <a:buAutoNum type="arabicPeriod"/>
            </a:pPr>
            <a:r>
              <a:rPr lang="en-US" sz="2400">
                <a:solidFill>
                  <a:srgbClr val="262626"/>
                </a:solidFill>
                <a:latin typeface="Arial"/>
                <a:ea typeface="Arial"/>
                <a:cs typeface="Arial"/>
                <a:sym typeface="Arial"/>
              </a:rPr>
              <a:t>CAPI Demo</a:t>
            </a:r>
            <a:endParaRPr/>
          </a:p>
          <a:p>
            <a:pPr indent="-457200" lvl="0" marL="457200" marR="0" rtl="0" algn="l">
              <a:lnSpc>
                <a:spcPct val="200000"/>
              </a:lnSpc>
              <a:spcBef>
                <a:spcPts val="0"/>
              </a:spcBef>
              <a:spcAft>
                <a:spcPts val="0"/>
              </a:spcAft>
              <a:buClr>
                <a:srgbClr val="262626"/>
              </a:buClr>
              <a:buSzPts val="2400"/>
              <a:buFont typeface="Calibri"/>
              <a:buAutoNum type="arabicPeriod"/>
            </a:pPr>
            <a:r>
              <a:rPr lang="en-US" sz="2400">
                <a:solidFill>
                  <a:srgbClr val="262626"/>
                </a:solidFill>
                <a:latin typeface="Arial"/>
                <a:ea typeface="Arial"/>
                <a:cs typeface="Arial"/>
                <a:sym typeface="Arial"/>
              </a:rPr>
              <a:t>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393743" y="-7390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rPr>
              <a:t>Windows OS Updates</a:t>
            </a:r>
            <a:endParaRPr/>
          </a:p>
        </p:txBody>
      </p:sp>
      <p:sp>
        <p:nvSpPr>
          <p:cNvPr id="110" name="Google Shape;110;p17"/>
          <p:cNvSpPr txBox="1"/>
          <p:nvPr/>
        </p:nvSpPr>
        <p:spPr>
          <a:xfrm>
            <a:off x="391195" y="1192177"/>
            <a:ext cx="10515600" cy="5412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Latest Features</a:t>
            </a:r>
            <a:endParaRPr/>
          </a:p>
        </p:txBody>
      </p:sp>
      <p:sp>
        <p:nvSpPr>
          <p:cNvPr id="111" name="Google Shape;111;p17"/>
          <p:cNvSpPr txBox="1"/>
          <p:nvPr/>
        </p:nvSpPr>
        <p:spPr>
          <a:xfrm>
            <a:off x="391195" y="4409805"/>
            <a:ext cx="10515600" cy="5412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Future</a:t>
            </a:r>
            <a:endParaRPr/>
          </a:p>
        </p:txBody>
      </p:sp>
      <p:sp>
        <p:nvSpPr>
          <p:cNvPr id="112" name="Google Shape;112;p17"/>
          <p:cNvSpPr txBox="1"/>
          <p:nvPr/>
        </p:nvSpPr>
        <p:spPr>
          <a:xfrm>
            <a:off x="391195" y="2800991"/>
            <a:ext cx="10515600" cy="5412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Plans for v1.20</a:t>
            </a:r>
            <a:endParaRPr/>
          </a:p>
        </p:txBody>
      </p:sp>
      <p:sp>
        <p:nvSpPr>
          <p:cNvPr id="113" name="Google Shape;113;p17"/>
          <p:cNvSpPr txBox="1"/>
          <p:nvPr/>
        </p:nvSpPr>
        <p:spPr>
          <a:xfrm>
            <a:off x="508875" y="1635588"/>
            <a:ext cx="11292000" cy="9240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rPr>
              <a:t>NanoServer 1809 support extended till 2024 (sames as LTSC 2019 support)</a:t>
            </a:r>
            <a:endParaRPr sz="1800">
              <a:solidFill>
                <a:schemeClr val="dk1"/>
              </a:solidFill>
            </a:endParaRPr>
          </a:p>
          <a:p>
            <a:pPr indent="-285750" lvl="0" marL="285750" marR="0" rtl="0" algn="l">
              <a:spcBef>
                <a:spcPts val="0"/>
              </a:spcBef>
              <a:spcAft>
                <a:spcPts val="0"/>
              </a:spcAft>
              <a:buClr>
                <a:schemeClr val="dk1"/>
              </a:buClr>
              <a:buSzPts val="1800"/>
              <a:buChar char="•"/>
            </a:pPr>
            <a:r>
              <a:rPr lang="en-US" sz="1800">
                <a:solidFill>
                  <a:schemeClr val="dk1"/>
                </a:solidFill>
              </a:rPr>
              <a:t>Single File Mapping is fully supported in all versions of Windows (requires containerd)</a:t>
            </a:r>
            <a:endParaRPr sz="1800">
              <a:solidFill>
                <a:schemeClr val="dk1"/>
              </a:solidFill>
            </a:endParaRPr>
          </a:p>
          <a:p>
            <a:pPr indent="-285750" lvl="0" marL="285750" marR="0" rtl="0" algn="l">
              <a:spcBef>
                <a:spcPts val="0"/>
              </a:spcBef>
              <a:spcAft>
                <a:spcPts val="0"/>
              </a:spcAft>
              <a:buClr>
                <a:schemeClr val="dk1"/>
              </a:buClr>
              <a:buSzPts val="1800"/>
              <a:buChar char="•"/>
            </a:pPr>
            <a:r>
              <a:rPr lang="en-US" sz="1800">
                <a:solidFill>
                  <a:schemeClr val="dk1"/>
                </a:solidFill>
              </a:rPr>
              <a:t>DSR support in Windows Server 2019 (October Release)</a:t>
            </a:r>
            <a:endParaRPr sz="1800">
              <a:solidFill>
                <a:schemeClr val="dk1"/>
              </a:solidFill>
            </a:endParaRPr>
          </a:p>
          <a:p>
            <a:pPr indent="-285750" lvl="0" marL="285750" marR="0" rtl="0" algn="l">
              <a:spcBef>
                <a:spcPts val="0"/>
              </a:spcBef>
              <a:spcAft>
                <a:spcPts val="0"/>
              </a:spcAft>
              <a:buClr>
                <a:schemeClr val="dk1"/>
              </a:buClr>
              <a:buSzPts val="1800"/>
              <a:buChar char="•"/>
            </a:pPr>
            <a:r>
              <a:rPr lang="en-US" sz="1800">
                <a:solidFill>
                  <a:schemeClr val="dk1"/>
                </a:solidFill>
              </a:rPr>
              <a:t>Windows Server version 2004 (Fully Supported)</a:t>
            </a:r>
            <a:endParaRPr sz="1800">
              <a:solidFill>
                <a:schemeClr val="dk1"/>
              </a:solidFill>
            </a:endParaRPr>
          </a:p>
        </p:txBody>
      </p:sp>
      <p:sp>
        <p:nvSpPr>
          <p:cNvPr id="114" name="Google Shape;114;p17"/>
          <p:cNvSpPr txBox="1"/>
          <p:nvPr/>
        </p:nvSpPr>
        <p:spPr>
          <a:xfrm>
            <a:off x="490074" y="3244334"/>
            <a:ext cx="11291922"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rPr>
              <a:t>Bug Fixes (Networking, Virtualized Time Zone etc.)</a:t>
            </a:r>
            <a:endParaRPr/>
          </a:p>
        </p:txBody>
      </p:sp>
      <p:sp>
        <p:nvSpPr>
          <p:cNvPr id="115" name="Google Shape;115;p17"/>
          <p:cNvSpPr txBox="1"/>
          <p:nvPr/>
        </p:nvSpPr>
        <p:spPr>
          <a:xfrm>
            <a:off x="490074" y="4853102"/>
            <a:ext cx="11291922" cy="369332"/>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chemeClr val="dk1"/>
              </a:buClr>
              <a:buSzPts val="1800"/>
              <a:buChar char="•"/>
            </a:pPr>
            <a:r>
              <a:rPr lang="en-US" sz="1800">
                <a:solidFill>
                  <a:schemeClr val="dk1"/>
                </a:solidFill>
              </a:rPr>
              <a:t>OS changes for Service Mesh</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Session Affinity for Kubeproxy</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MSMQ &amp; MSDTC Scenarios support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393743" y="-7390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Arial"/>
                <a:ea typeface="Arial"/>
                <a:cs typeface="Arial"/>
                <a:sym typeface="Arial"/>
              </a:rPr>
              <a:t>Compute</a:t>
            </a:r>
            <a:endParaRPr/>
          </a:p>
        </p:txBody>
      </p:sp>
      <p:sp>
        <p:nvSpPr>
          <p:cNvPr id="121" name="Google Shape;121;p18"/>
          <p:cNvSpPr txBox="1"/>
          <p:nvPr/>
        </p:nvSpPr>
        <p:spPr>
          <a:xfrm>
            <a:off x="391195" y="1192177"/>
            <a:ext cx="10515600" cy="5412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Latest Features</a:t>
            </a:r>
            <a:endParaRPr/>
          </a:p>
        </p:txBody>
      </p:sp>
      <p:sp>
        <p:nvSpPr>
          <p:cNvPr id="122" name="Google Shape;122;p18"/>
          <p:cNvSpPr txBox="1"/>
          <p:nvPr/>
        </p:nvSpPr>
        <p:spPr>
          <a:xfrm>
            <a:off x="400595" y="5312155"/>
            <a:ext cx="10515600" cy="541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Future</a:t>
            </a:r>
            <a:endParaRPr/>
          </a:p>
        </p:txBody>
      </p:sp>
      <p:sp>
        <p:nvSpPr>
          <p:cNvPr id="123" name="Google Shape;123;p18"/>
          <p:cNvSpPr txBox="1"/>
          <p:nvPr/>
        </p:nvSpPr>
        <p:spPr>
          <a:xfrm>
            <a:off x="400557" y="3558991"/>
            <a:ext cx="10515600" cy="541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Plans for v1.20</a:t>
            </a:r>
            <a:endParaRPr/>
          </a:p>
        </p:txBody>
      </p:sp>
      <p:sp>
        <p:nvSpPr>
          <p:cNvPr id="124" name="Google Shape;124;p18"/>
          <p:cNvSpPr txBox="1"/>
          <p:nvPr/>
        </p:nvSpPr>
        <p:spPr>
          <a:xfrm>
            <a:off x="508875" y="1635605"/>
            <a:ext cx="11292000" cy="18138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rPr>
              <a:t>containerD </a:t>
            </a:r>
            <a:endParaRPr sz="1800">
              <a:solidFill>
                <a:schemeClr val="dk1"/>
              </a:solidFill>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rPr>
              <a:t>Utilizes Host Compute Service (</a:t>
            </a:r>
            <a:r>
              <a:rPr lang="en-US" sz="1800">
                <a:solidFill>
                  <a:schemeClr val="dk1"/>
                </a:solidFill>
                <a:latin typeface="Arial"/>
                <a:ea typeface="Arial"/>
                <a:cs typeface="Arial"/>
                <a:sym typeface="Arial"/>
              </a:rPr>
              <a:t>HCS) v2 schem</a:t>
            </a:r>
            <a:r>
              <a:rPr lang="en-US" sz="1800">
                <a:solidFill>
                  <a:schemeClr val="dk1"/>
                </a:solidFill>
              </a:rPr>
              <a:t>a</a:t>
            </a:r>
            <a:endParaRPr sz="1800">
              <a:solidFill>
                <a:schemeClr val="dk1"/>
              </a:solidFill>
            </a:endParaRPr>
          </a:p>
          <a:p>
            <a:pPr indent="-342900" lvl="2" marL="1371600" marR="0" rtl="0" algn="l">
              <a:spcBef>
                <a:spcPts val="0"/>
              </a:spcBef>
              <a:spcAft>
                <a:spcPts val="0"/>
              </a:spcAft>
              <a:buClr>
                <a:schemeClr val="dk1"/>
              </a:buClr>
              <a:buSzPts val="1800"/>
              <a:buFont typeface="Arial"/>
              <a:buChar char="■"/>
            </a:pPr>
            <a:r>
              <a:rPr lang="en-US" sz="1800">
                <a:solidFill>
                  <a:schemeClr val="dk1"/>
                </a:solidFill>
              </a:rPr>
              <a:t>Support for single-file mappings (i.e. /etc/hosts, /dev/termination-log)</a:t>
            </a:r>
            <a:endParaRPr sz="1800">
              <a:solidFill>
                <a:schemeClr val="dk1"/>
              </a:solidFill>
            </a:endParaRPr>
          </a:p>
          <a:p>
            <a:pPr indent="-342900" lvl="2" marL="1371600" marR="0" rtl="0" algn="l">
              <a:spcBef>
                <a:spcPts val="0"/>
              </a:spcBef>
              <a:spcAft>
                <a:spcPts val="0"/>
              </a:spcAft>
              <a:buClr>
                <a:schemeClr val="dk1"/>
              </a:buClr>
              <a:buSzPts val="1800"/>
              <a:buFont typeface="Arial"/>
              <a:buChar char="■"/>
            </a:pPr>
            <a:r>
              <a:rPr lang="en-US" sz="1800">
                <a:solidFill>
                  <a:schemeClr val="dk1"/>
                </a:solidFill>
              </a:rPr>
              <a:t>Pod termination grace period</a:t>
            </a:r>
            <a:endParaRPr sz="1800">
              <a:solidFill>
                <a:schemeClr val="dk1"/>
              </a:solidFill>
            </a:endParaRPr>
          </a:p>
          <a:p>
            <a:pPr indent="-342900" lvl="1" marL="914400" marR="0" rtl="0" algn="l">
              <a:spcBef>
                <a:spcPts val="0"/>
              </a:spcBef>
              <a:spcAft>
                <a:spcPts val="0"/>
              </a:spcAft>
              <a:buClr>
                <a:schemeClr val="dk1"/>
              </a:buClr>
              <a:buSzPts val="1800"/>
              <a:buChar char="○"/>
            </a:pPr>
            <a:r>
              <a:rPr lang="en-US" sz="1800">
                <a:solidFill>
                  <a:schemeClr val="dk1"/>
                </a:solidFill>
              </a:rPr>
              <a:t>Leverages CRI (Container Runtime Interface)</a:t>
            </a:r>
            <a:endParaRPr sz="1800">
              <a:solidFill>
                <a:schemeClr val="dk1"/>
              </a:solidFill>
            </a:endParaRPr>
          </a:p>
          <a:p>
            <a:pPr indent="-342900" lvl="2" marL="1371600" marR="0" rtl="0" algn="l">
              <a:spcBef>
                <a:spcPts val="0"/>
              </a:spcBef>
              <a:spcAft>
                <a:spcPts val="0"/>
              </a:spcAft>
              <a:buClr>
                <a:schemeClr val="dk1"/>
              </a:buClr>
              <a:buSzPts val="1800"/>
              <a:buChar char="■"/>
            </a:pPr>
            <a:r>
              <a:rPr lang="en-US" sz="1800">
                <a:solidFill>
                  <a:schemeClr val="dk1"/>
                </a:solidFill>
              </a:rPr>
              <a:t>RuntimeClass support</a:t>
            </a:r>
            <a:endParaRPr sz="1800">
              <a:solidFill>
                <a:schemeClr val="dk1"/>
              </a:solidFill>
            </a:endParaRPr>
          </a:p>
          <a:p>
            <a:pPr indent="0" lvl="0" marL="457200" marR="0" rtl="0" algn="l">
              <a:spcBef>
                <a:spcPts val="0"/>
              </a:spcBef>
              <a:spcAft>
                <a:spcPts val="0"/>
              </a:spcAft>
              <a:buNone/>
            </a:pPr>
            <a:r>
              <a:t/>
            </a:r>
            <a:endParaRPr sz="1800">
              <a:solidFill>
                <a:schemeClr val="dk1"/>
              </a:solidFill>
            </a:endParaRPr>
          </a:p>
          <a:p>
            <a:pPr indent="0" lvl="0" marL="914400" marR="0" rtl="0" algn="l">
              <a:spcBef>
                <a:spcPts val="0"/>
              </a:spcBef>
              <a:spcAft>
                <a:spcPts val="0"/>
              </a:spcAft>
              <a:buNone/>
            </a:pPr>
            <a:r>
              <a:t/>
            </a:r>
            <a:endParaRPr sz="1800">
              <a:solidFill>
                <a:schemeClr val="dk1"/>
              </a:solidFill>
            </a:endParaRPr>
          </a:p>
        </p:txBody>
      </p:sp>
      <p:sp>
        <p:nvSpPr>
          <p:cNvPr id="125" name="Google Shape;125;p18"/>
          <p:cNvSpPr txBox="1"/>
          <p:nvPr/>
        </p:nvSpPr>
        <p:spPr>
          <a:xfrm>
            <a:off x="499437" y="4002334"/>
            <a:ext cx="11292000" cy="1200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containerD stable release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GMSA support for containerD</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GPU Support </a:t>
            </a:r>
            <a:endParaRPr/>
          </a:p>
        </p:txBody>
      </p:sp>
      <p:sp>
        <p:nvSpPr>
          <p:cNvPr id="126" name="Google Shape;126;p18"/>
          <p:cNvSpPr txBox="1"/>
          <p:nvPr/>
        </p:nvSpPr>
        <p:spPr>
          <a:xfrm>
            <a:off x="499474" y="5755452"/>
            <a:ext cx="11292000" cy="6462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Privileged Containers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Hyper-V isolated containers support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393743" y="-7390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Arial"/>
                <a:ea typeface="Arial"/>
                <a:cs typeface="Arial"/>
                <a:sym typeface="Arial"/>
              </a:rPr>
              <a:t>Storage</a:t>
            </a:r>
            <a:endParaRPr/>
          </a:p>
        </p:txBody>
      </p:sp>
      <p:sp>
        <p:nvSpPr>
          <p:cNvPr id="132" name="Google Shape;132;p19"/>
          <p:cNvSpPr txBox="1"/>
          <p:nvPr/>
        </p:nvSpPr>
        <p:spPr>
          <a:xfrm>
            <a:off x="391195" y="1192177"/>
            <a:ext cx="10515600" cy="5412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Latest Features</a:t>
            </a:r>
            <a:endParaRPr/>
          </a:p>
        </p:txBody>
      </p:sp>
      <p:sp>
        <p:nvSpPr>
          <p:cNvPr id="133" name="Google Shape;133;p19"/>
          <p:cNvSpPr txBox="1"/>
          <p:nvPr/>
        </p:nvSpPr>
        <p:spPr>
          <a:xfrm>
            <a:off x="400557" y="4703730"/>
            <a:ext cx="10515600" cy="541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Future</a:t>
            </a:r>
            <a:endParaRPr/>
          </a:p>
        </p:txBody>
      </p:sp>
      <p:sp>
        <p:nvSpPr>
          <p:cNvPr id="134" name="Google Shape;134;p19"/>
          <p:cNvSpPr txBox="1"/>
          <p:nvPr/>
        </p:nvSpPr>
        <p:spPr>
          <a:xfrm>
            <a:off x="400557" y="2935016"/>
            <a:ext cx="10515600" cy="541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Plans for v1.20</a:t>
            </a:r>
            <a:endParaRPr/>
          </a:p>
        </p:txBody>
      </p:sp>
      <p:sp>
        <p:nvSpPr>
          <p:cNvPr id="135" name="Google Shape;135;p19"/>
          <p:cNvSpPr txBox="1"/>
          <p:nvPr/>
        </p:nvSpPr>
        <p:spPr>
          <a:xfrm>
            <a:off x="508875" y="1635595"/>
            <a:ext cx="11292000" cy="11655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rPr>
              <a:t>New </a:t>
            </a:r>
            <a:r>
              <a:rPr lang="en-US" sz="1800">
                <a:solidFill>
                  <a:schemeClr val="dk1"/>
                </a:solidFill>
                <a:latin typeface="Courier New"/>
                <a:ea typeface="Courier New"/>
                <a:cs typeface="Courier New"/>
                <a:sym typeface="Courier New"/>
              </a:rPr>
              <a:t>v1Alpha</a:t>
            </a:r>
            <a:r>
              <a:rPr lang="en-US" sz="1800">
                <a:solidFill>
                  <a:schemeClr val="dk1"/>
                </a:solidFill>
              </a:rPr>
              <a:t> version of </a:t>
            </a:r>
            <a:r>
              <a:rPr lang="en-US" sz="1800">
                <a:solidFill>
                  <a:schemeClr val="dk1"/>
                </a:solidFill>
                <a:latin typeface="Courier New"/>
                <a:ea typeface="Courier New"/>
                <a:cs typeface="Courier New"/>
                <a:sym typeface="Courier New"/>
              </a:rPr>
              <a:t>System</a:t>
            </a:r>
            <a:r>
              <a:rPr lang="en-US" sz="1800">
                <a:solidFill>
                  <a:schemeClr val="dk1"/>
                </a:solidFill>
              </a:rPr>
              <a:t> API Group in CSI Proxy</a:t>
            </a:r>
            <a:endParaRPr sz="1800">
              <a:solidFill>
                <a:schemeClr val="dk1"/>
              </a:solidFill>
            </a:endParaRPr>
          </a:p>
          <a:p>
            <a:pPr indent="-285750" lvl="0" marL="285750" marR="0" rtl="0" algn="l">
              <a:spcBef>
                <a:spcPts val="0"/>
              </a:spcBef>
              <a:spcAft>
                <a:spcPts val="0"/>
              </a:spcAft>
              <a:buClr>
                <a:schemeClr val="dk1"/>
              </a:buClr>
              <a:buSzPts val="1800"/>
              <a:buFont typeface="Arial"/>
              <a:buChar char="•"/>
            </a:pPr>
            <a:r>
              <a:rPr lang="en-US" sz="1800"/>
              <a:t>New </a:t>
            </a:r>
            <a:r>
              <a:rPr lang="en-US" sz="1800">
                <a:latin typeface="Courier New"/>
                <a:ea typeface="Courier New"/>
                <a:cs typeface="Courier New"/>
                <a:sym typeface="Courier New"/>
              </a:rPr>
              <a:t>v1Beta</a:t>
            </a:r>
            <a:r>
              <a:rPr lang="en-US" sz="1800"/>
              <a:t> versions of </a:t>
            </a:r>
            <a:r>
              <a:rPr lang="en-US" sz="1800">
                <a:latin typeface="Courier New"/>
                <a:ea typeface="Courier New"/>
                <a:cs typeface="Courier New"/>
                <a:sym typeface="Courier New"/>
              </a:rPr>
              <a:t>Disk</a:t>
            </a:r>
            <a:r>
              <a:rPr lang="en-US" sz="1800"/>
              <a:t> and </a:t>
            </a:r>
            <a:r>
              <a:rPr lang="en-US" sz="1800">
                <a:latin typeface="Courier New"/>
                <a:ea typeface="Courier New"/>
                <a:cs typeface="Courier New"/>
                <a:sym typeface="Courier New"/>
              </a:rPr>
              <a:t>Volume</a:t>
            </a:r>
            <a:r>
              <a:rPr lang="en-US" sz="1800"/>
              <a:t> API Groups in CSI Proxy</a:t>
            </a:r>
            <a:endParaRPr sz="1800">
              <a:solidFill>
                <a:schemeClr val="dk1"/>
              </a:solidFill>
            </a:endParaRPr>
          </a:p>
          <a:p>
            <a:pPr indent="-285750" lvl="0" marL="285750" marR="0" rtl="0" algn="l">
              <a:spcBef>
                <a:spcPts val="0"/>
              </a:spcBef>
              <a:spcAft>
                <a:spcPts val="0"/>
              </a:spcAft>
              <a:buSzPts val="1800"/>
              <a:buChar char="•"/>
            </a:pPr>
            <a:r>
              <a:rPr lang="en-US" sz="1800"/>
              <a:t>Support CSI Proxy as a native Windows Service</a:t>
            </a:r>
            <a:endParaRPr sz="1800"/>
          </a:p>
          <a:p>
            <a:pPr indent="-285750" lvl="0" marL="285750" marR="0" rtl="0" algn="l">
              <a:spcBef>
                <a:spcPts val="0"/>
              </a:spcBef>
              <a:spcAft>
                <a:spcPts val="0"/>
              </a:spcAft>
              <a:buSzPts val="1800"/>
              <a:buChar char="•"/>
            </a:pPr>
            <a:r>
              <a:rPr lang="en-US" sz="1800"/>
              <a:t>Github Action based unit and integration tests for CSI Proxy repository</a:t>
            </a:r>
            <a:endParaRPr sz="1800"/>
          </a:p>
        </p:txBody>
      </p:sp>
      <p:sp>
        <p:nvSpPr>
          <p:cNvPr id="136" name="Google Shape;136;p19"/>
          <p:cNvSpPr txBox="1"/>
          <p:nvPr/>
        </p:nvSpPr>
        <p:spPr>
          <a:xfrm>
            <a:off x="499438" y="3378323"/>
            <a:ext cx="11292000" cy="13254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rPr>
              <a:t>Continue to add APIs </a:t>
            </a:r>
            <a:r>
              <a:rPr lang="en-US" sz="1800">
                <a:solidFill>
                  <a:schemeClr val="dk1"/>
                </a:solidFill>
                <a:latin typeface="Arial"/>
                <a:ea typeface="Arial"/>
                <a:cs typeface="Arial"/>
                <a:sym typeface="Arial"/>
              </a:rPr>
              <a:t>to CSI proxy to support CSI storage </a:t>
            </a:r>
            <a:r>
              <a:rPr lang="en-US" sz="1800">
                <a:solidFill>
                  <a:schemeClr val="dk1"/>
                </a:solidFill>
              </a:rPr>
              <a:t>providers like </a:t>
            </a:r>
            <a:r>
              <a:rPr lang="en-US" sz="1800">
                <a:solidFill>
                  <a:schemeClr val="dk1"/>
                </a:solidFill>
                <a:latin typeface="Arial"/>
                <a:ea typeface="Arial"/>
                <a:cs typeface="Arial"/>
                <a:sym typeface="Arial"/>
              </a:rPr>
              <a:t>vSphere</a:t>
            </a:r>
            <a:r>
              <a:rPr lang="en-US" sz="1800">
                <a:solidFill>
                  <a:schemeClr val="dk1"/>
                </a:solidFill>
              </a:rPr>
              <a:t> and </a:t>
            </a:r>
            <a:r>
              <a:rPr lang="en-US" sz="1800">
                <a:solidFill>
                  <a:schemeClr val="dk1"/>
                </a:solidFill>
                <a:latin typeface="Arial"/>
                <a:ea typeface="Arial"/>
                <a:cs typeface="Arial"/>
                <a:sym typeface="Arial"/>
              </a:rPr>
              <a:t>g</a:t>
            </a:r>
            <a:r>
              <a:rPr lang="en-US" sz="1800">
                <a:solidFill>
                  <a:schemeClr val="dk1"/>
                </a:solidFill>
              </a:rPr>
              <a:t>eneric iSCSI</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rPr>
              <a:t>Analyze and improve latency of certain operations like partitioning a disk and formatting volumes</a:t>
            </a:r>
            <a:endParaRPr sz="1800">
              <a:solidFill>
                <a:schemeClr val="dk1"/>
              </a:solidFill>
            </a:endParaRPr>
          </a:p>
          <a:p>
            <a:pPr indent="-285750" lvl="0" marL="285750" marR="0" rtl="0" algn="l">
              <a:spcBef>
                <a:spcPts val="0"/>
              </a:spcBef>
              <a:spcAft>
                <a:spcPts val="0"/>
              </a:spcAft>
              <a:buClr>
                <a:schemeClr val="dk1"/>
              </a:buClr>
              <a:buSzPts val="1800"/>
              <a:buChar char="•"/>
            </a:pPr>
            <a:r>
              <a:rPr lang="en-US" sz="1800">
                <a:solidFill>
                  <a:schemeClr val="dk1"/>
                </a:solidFill>
              </a:rPr>
              <a:t>Introduce automated API documentation from API proto files</a:t>
            </a:r>
            <a:endParaRPr sz="1800">
              <a:solidFill>
                <a:schemeClr val="dk1"/>
              </a:solidFill>
            </a:endParaRPr>
          </a:p>
          <a:p>
            <a:pPr indent="-285750" lvl="0" marL="285750" marR="0" rtl="0" algn="l">
              <a:spcBef>
                <a:spcPts val="0"/>
              </a:spcBef>
              <a:spcAft>
                <a:spcPts val="0"/>
              </a:spcAft>
              <a:buClr>
                <a:schemeClr val="dk1"/>
              </a:buClr>
              <a:buSzPts val="1800"/>
              <a:buChar char="•"/>
            </a:pPr>
            <a:r>
              <a:rPr lang="en-US" sz="1800">
                <a:solidFill>
                  <a:schemeClr val="dk1"/>
                </a:solidFill>
              </a:rPr>
              <a:t>Migration path for plugins using CSI Proxy currently to use privileged container support in Windows </a:t>
            </a:r>
            <a:endParaRPr sz="1800">
              <a:solidFill>
                <a:schemeClr val="dk1"/>
              </a:solidFill>
            </a:endParaRPr>
          </a:p>
        </p:txBody>
      </p:sp>
      <p:sp>
        <p:nvSpPr>
          <p:cNvPr id="137" name="Google Shape;137;p19"/>
          <p:cNvSpPr txBox="1"/>
          <p:nvPr/>
        </p:nvSpPr>
        <p:spPr>
          <a:xfrm>
            <a:off x="499437" y="5147027"/>
            <a:ext cx="11292000" cy="9234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CSI Proxy to stable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Add more storage providers to CSI proxy (AWS)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Deprecate in-tree storage plugins for Windows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393743" y="-73906"/>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Arial"/>
                <a:ea typeface="Arial"/>
                <a:cs typeface="Arial"/>
                <a:sym typeface="Arial"/>
              </a:rPr>
              <a:t>Storage</a:t>
            </a:r>
            <a:endParaRPr/>
          </a:p>
        </p:txBody>
      </p:sp>
      <p:sp>
        <p:nvSpPr>
          <p:cNvPr id="143" name="Google Shape;143;p20"/>
          <p:cNvSpPr/>
          <p:nvPr/>
        </p:nvSpPr>
        <p:spPr>
          <a:xfrm>
            <a:off x="2921128" y="1960197"/>
            <a:ext cx="5760000" cy="1012800"/>
          </a:xfrm>
          <a:prstGeom prst="rect">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3171632" y="4841837"/>
            <a:ext cx="2151900" cy="714600"/>
          </a:xfrm>
          <a:prstGeom prst="roundRect">
            <a:avLst>
              <a:gd fmla="val 16667" name="adj"/>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kubelet.exe</a:t>
            </a:r>
            <a:br>
              <a:rPr lang="en-US" sz="1000"/>
            </a:br>
            <a:r>
              <a:rPr lang="en-US" sz="1000"/>
              <a:t>[ Plugin Watcher | CSI In-tree ]</a:t>
            </a:r>
            <a:endParaRPr sz="1000"/>
          </a:p>
        </p:txBody>
      </p:sp>
      <p:sp>
        <p:nvSpPr>
          <p:cNvPr id="145" name="Google Shape;145;p20"/>
          <p:cNvSpPr/>
          <p:nvPr/>
        </p:nvSpPr>
        <p:spPr>
          <a:xfrm>
            <a:off x="2986728" y="5940336"/>
            <a:ext cx="5760000" cy="384300"/>
          </a:xfrm>
          <a:prstGeom prst="roundRect">
            <a:avLst>
              <a:gd fmla="val 16667" name="adj"/>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Host OS (Windows)</a:t>
            </a:r>
            <a:endParaRPr sz="1000"/>
          </a:p>
        </p:txBody>
      </p:sp>
      <p:sp>
        <p:nvSpPr>
          <p:cNvPr id="146" name="Google Shape;146;p20"/>
          <p:cNvSpPr/>
          <p:nvPr/>
        </p:nvSpPr>
        <p:spPr>
          <a:xfrm>
            <a:off x="3269670" y="2206175"/>
            <a:ext cx="1955700" cy="534900"/>
          </a:xfrm>
          <a:prstGeom prst="roundRect">
            <a:avLst>
              <a:gd fmla="val 16667" name="adj"/>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CSI Node Driver Registrar</a:t>
            </a:r>
            <a:endParaRPr sz="1000"/>
          </a:p>
        </p:txBody>
      </p:sp>
      <p:sp>
        <p:nvSpPr>
          <p:cNvPr id="147" name="Google Shape;147;p20"/>
          <p:cNvSpPr/>
          <p:nvPr/>
        </p:nvSpPr>
        <p:spPr>
          <a:xfrm>
            <a:off x="6339422" y="2206175"/>
            <a:ext cx="2016300" cy="534900"/>
          </a:xfrm>
          <a:prstGeom prst="roundRect">
            <a:avLst>
              <a:gd fmla="val 16667" name="adj"/>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CSI Node Plugin</a:t>
            </a:r>
            <a:endParaRPr sz="1000"/>
          </a:p>
        </p:txBody>
      </p:sp>
      <p:sp>
        <p:nvSpPr>
          <p:cNvPr id="148" name="Google Shape;148;p20"/>
          <p:cNvSpPr/>
          <p:nvPr/>
        </p:nvSpPr>
        <p:spPr>
          <a:xfrm>
            <a:off x="6499166" y="4841856"/>
            <a:ext cx="1696800" cy="661200"/>
          </a:xfrm>
          <a:prstGeom prst="roundRect">
            <a:avLst>
              <a:gd fmla="val 16667" name="adj"/>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csi-proxy.exe</a:t>
            </a:r>
            <a:endParaRPr sz="1000"/>
          </a:p>
        </p:txBody>
      </p:sp>
      <p:sp>
        <p:nvSpPr>
          <p:cNvPr id="149" name="Google Shape;149;p20"/>
          <p:cNvSpPr txBox="1"/>
          <p:nvPr/>
        </p:nvSpPr>
        <p:spPr>
          <a:xfrm rot="-5400000">
            <a:off x="2150219" y="2343809"/>
            <a:ext cx="17829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CSI Node Pod</a:t>
            </a:r>
            <a:endParaRPr sz="600"/>
          </a:p>
        </p:txBody>
      </p:sp>
      <p:cxnSp>
        <p:nvCxnSpPr>
          <p:cNvPr id="150" name="Google Shape;150;p20"/>
          <p:cNvCxnSpPr>
            <a:stCxn id="144" idx="0"/>
            <a:endCxn id="146" idx="2"/>
          </p:cNvCxnSpPr>
          <p:nvPr/>
        </p:nvCxnSpPr>
        <p:spPr>
          <a:xfrm rot="10800000">
            <a:off x="4247582" y="2740937"/>
            <a:ext cx="0" cy="2100900"/>
          </a:xfrm>
          <a:prstGeom prst="straightConnector1">
            <a:avLst/>
          </a:prstGeom>
          <a:noFill/>
          <a:ln cap="flat" cmpd="sng" w="9525">
            <a:solidFill>
              <a:srgbClr val="595959"/>
            </a:solidFill>
            <a:prstDash val="solid"/>
            <a:round/>
            <a:headEnd len="med" w="med" type="none"/>
            <a:tailEnd len="med" w="med" type="stealth"/>
          </a:ln>
        </p:spPr>
      </p:cxnSp>
      <p:cxnSp>
        <p:nvCxnSpPr>
          <p:cNvPr id="151" name="Google Shape;151;p20"/>
          <p:cNvCxnSpPr>
            <a:stCxn id="144" idx="1"/>
            <a:endCxn id="147" idx="0"/>
          </p:cNvCxnSpPr>
          <p:nvPr/>
        </p:nvCxnSpPr>
        <p:spPr>
          <a:xfrm flipH="1" rot="10800000">
            <a:off x="3171632" y="2206037"/>
            <a:ext cx="4176000" cy="2993100"/>
          </a:xfrm>
          <a:prstGeom prst="bentConnector4">
            <a:avLst>
              <a:gd fmla="val -10031" name="adj1"/>
              <a:gd fmla="val 111923" name="adj2"/>
            </a:avLst>
          </a:prstGeom>
          <a:noFill/>
          <a:ln cap="flat" cmpd="sng" w="9525">
            <a:solidFill>
              <a:srgbClr val="595959"/>
            </a:solidFill>
            <a:prstDash val="solid"/>
            <a:round/>
            <a:headEnd len="med" w="med" type="none"/>
            <a:tailEnd len="med" w="med" type="stealth"/>
          </a:ln>
        </p:spPr>
      </p:cxnSp>
      <p:cxnSp>
        <p:nvCxnSpPr>
          <p:cNvPr id="152" name="Google Shape;152;p20"/>
          <p:cNvCxnSpPr>
            <a:stCxn id="146" idx="0"/>
            <a:endCxn id="147" idx="0"/>
          </p:cNvCxnSpPr>
          <p:nvPr/>
        </p:nvCxnSpPr>
        <p:spPr>
          <a:xfrm flipH="1" rot="-5400000">
            <a:off x="5797320" y="656375"/>
            <a:ext cx="600" cy="3100200"/>
          </a:xfrm>
          <a:prstGeom prst="bentConnector3">
            <a:avLst>
              <a:gd fmla="val -50195908" name="adj1"/>
            </a:avLst>
          </a:prstGeom>
          <a:noFill/>
          <a:ln cap="flat" cmpd="sng" w="9525">
            <a:solidFill>
              <a:srgbClr val="595959"/>
            </a:solidFill>
            <a:prstDash val="solid"/>
            <a:round/>
            <a:headEnd len="med" w="med" type="none"/>
            <a:tailEnd len="med" w="med" type="stealth"/>
          </a:ln>
        </p:spPr>
      </p:cxnSp>
      <p:cxnSp>
        <p:nvCxnSpPr>
          <p:cNvPr id="153" name="Google Shape;153;p20"/>
          <p:cNvCxnSpPr>
            <a:stCxn id="147" idx="2"/>
            <a:endCxn id="148" idx="0"/>
          </p:cNvCxnSpPr>
          <p:nvPr/>
        </p:nvCxnSpPr>
        <p:spPr>
          <a:xfrm>
            <a:off x="7347572" y="2741075"/>
            <a:ext cx="0" cy="2100900"/>
          </a:xfrm>
          <a:prstGeom prst="straightConnector1">
            <a:avLst/>
          </a:prstGeom>
          <a:noFill/>
          <a:ln cap="flat" cmpd="sng" w="19050">
            <a:solidFill>
              <a:srgbClr val="FF0000"/>
            </a:solidFill>
            <a:prstDash val="solid"/>
            <a:round/>
            <a:headEnd len="med" w="med" type="none"/>
            <a:tailEnd len="med" w="med" type="stealth"/>
          </a:ln>
        </p:spPr>
      </p:cxnSp>
      <p:cxnSp>
        <p:nvCxnSpPr>
          <p:cNvPr id="154" name="Google Shape;154;p20"/>
          <p:cNvCxnSpPr/>
          <p:nvPr/>
        </p:nvCxnSpPr>
        <p:spPr>
          <a:xfrm flipH="1">
            <a:off x="4239471" y="5556205"/>
            <a:ext cx="6900" cy="384300"/>
          </a:xfrm>
          <a:prstGeom prst="straightConnector1">
            <a:avLst/>
          </a:prstGeom>
          <a:noFill/>
          <a:ln cap="flat" cmpd="sng" w="9525">
            <a:solidFill>
              <a:srgbClr val="595959"/>
            </a:solidFill>
            <a:prstDash val="solid"/>
            <a:round/>
            <a:headEnd len="med" w="med" type="stealth"/>
            <a:tailEnd len="med" w="med" type="stealth"/>
          </a:ln>
        </p:spPr>
      </p:cxnSp>
      <p:cxnSp>
        <p:nvCxnSpPr>
          <p:cNvPr id="155" name="Google Shape;155;p20"/>
          <p:cNvCxnSpPr/>
          <p:nvPr/>
        </p:nvCxnSpPr>
        <p:spPr>
          <a:xfrm flipH="1">
            <a:off x="7344092" y="5538122"/>
            <a:ext cx="6900" cy="369900"/>
          </a:xfrm>
          <a:prstGeom prst="straightConnector1">
            <a:avLst/>
          </a:prstGeom>
          <a:noFill/>
          <a:ln cap="flat" cmpd="sng" w="9525">
            <a:solidFill>
              <a:srgbClr val="595959"/>
            </a:solidFill>
            <a:prstDash val="solid"/>
            <a:round/>
            <a:headEnd len="med" w="med" type="stealth"/>
            <a:tailEnd len="med" w="med" type="stealth"/>
          </a:ln>
        </p:spPr>
      </p:cxnSp>
      <p:sp>
        <p:nvSpPr>
          <p:cNvPr id="156" name="Google Shape;156;p20"/>
          <p:cNvSpPr txBox="1"/>
          <p:nvPr/>
        </p:nvSpPr>
        <p:spPr>
          <a:xfrm>
            <a:off x="4876796" y="1544025"/>
            <a:ext cx="30285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
                <a:latin typeface="Courier New"/>
                <a:ea typeface="Courier New"/>
                <a:cs typeface="Courier New"/>
                <a:sym typeface="Courier New"/>
              </a:rPr>
              <a:t>C:\var\lib\kubelet\plugins\csi-plugin\csi.sock</a:t>
            </a:r>
            <a:endParaRPr sz="700">
              <a:latin typeface="Courier New"/>
              <a:ea typeface="Courier New"/>
              <a:cs typeface="Courier New"/>
              <a:sym typeface="Courier New"/>
            </a:endParaRPr>
          </a:p>
        </p:txBody>
      </p:sp>
      <p:sp>
        <p:nvSpPr>
          <p:cNvPr id="157" name="Google Shape;157;p20"/>
          <p:cNvSpPr txBox="1"/>
          <p:nvPr/>
        </p:nvSpPr>
        <p:spPr>
          <a:xfrm rot="-5400000">
            <a:off x="2938830" y="3651524"/>
            <a:ext cx="19257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
                <a:solidFill>
                  <a:srgbClr val="000000"/>
                </a:solidFill>
                <a:latin typeface="Courier New"/>
                <a:ea typeface="Courier New"/>
                <a:cs typeface="Courier New"/>
                <a:sym typeface="Courier New"/>
              </a:rPr>
              <a:t>C:\var\lib\kubelet</a:t>
            </a:r>
            <a:br>
              <a:rPr lang="en-US" sz="700">
                <a:solidFill>
                  <a:srgbClr val="000000"/>
                </a:solidFill>
                <a:latin typeface="Courier New"/>
                <a:ea typeface="Courier New"/>
                <a:cs typeface="Courier New"/>
                <a:sym typeface="Courier New"/>
              </a:rPr>
            </a:br>
            <a:r>
              <a:rPr lang="en-US" sz="700">
                <a:solidFill>
                  <a:srgbClr val="000000"/>
                </a:solidFill>
                <a:latin typeface="Courier New"/>
                <a:ea typeface="Courier New"/>
                <a:cs typeface="Courier New"/>
                <a:sym typeface="Courier New"/>
              </a:rPr>
              <a:t>\plugins_registry</a:t>
            </a:r>
            <a:br>
              <a:rPr lang="en-US" sz="700">
                <a:solidFill>
                  <a:srgbClr val="000000"/>
                </a:solidFill>
                <a:latin typeface="Courier New"/>
                <a:ea typeface="Courier New"/>
                <a:cs typeface="Courier New"/>
                <a:sym typeface="Courier New"/>
              </a:rPr>
            </a:br>
            <a:r>
              <a:rPr lang="en-US" sz="700">
                <a:solidFill>
                  <a:srgbClr val="000000"/>
                </a:solidFill>
                <a:latin typeface="Courier New"/>
                <a:ea typeface="Courier New"/>
                <a:cs typeface="Courier New"/>
                <a:sym typeface="Courier New"/>
              </a:rPr>
              <a:t>\csi-plugin-reg.sock</a:t>
            </a:r>
            <a:endParaRPr sz="700">
              <a:solidFill>
                <a:srgbClr val="000000"/>
              </a:solidFill>
              <a:latin typeface="Courier New"/>
              <a:ea typeface="Courier New"/>
              <a:cs typeface="Courier New"/>
              <a:sym typeface="Courier New"/>
            </a:endParaRPr>
          </a:p>
        </p:txBody>
      </p:sp>
      <p:sp>
        <p:nvSpPr>
          <p:cNvPr id="158" name="Google Shape;158;p20"/>
          <p:cNvSpPr txBox="1"/>
          <p:nvPr/>
        </p:nvSpPr>
        <p:spPr>
          <a:xfrm rot="-5400000">
            <a:off x="6175950" y="3729375"/>
            <a:ext cx="177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Courier New"/>
                <a:ea typeface="Courier New"/>
                <a:cs typeface="Courier New"/>
                <a:sym typeface="Courier New"/>
              </a:rPr>
              <a:t>\\.\pipe</a:t>
            </a:r>
            <a:br>
              <a:rPr lang="en-US" sz="800">
                <a:latin typeface="Courier New"/>
                <a:ea typeface="Courier New"/>
                <a:cs typeface="Courier New"/>
                <a:sym typeface="Courier New"/>
              </a:rPr>
            </a:br>
            <a:r>
              <a:rPr lang="en-US" sz="800">
                <a:latin typeface="Courier New"/>
                <a:ea typeface="Courier New"/>
                <a:cs typeface="Courier New"/>
                <a:sym typeface="Courier New"/>
              </a:rPr>
              <a:t>\csi-proxy-api-group-v[N]</a:t>
            </a:r>
            <a:endParaRPr sz="800">
              <a:latin typeface="Courier New"/>
              <a:ea typeface="Courier New"/>
              <a:cs typeface="Courier New"/>
              <a:sym typeface="Courier New"/>
            </a:endParaRPr>
          </a:p>
        </p:txBody>
      </p:sp>
      <p:sp>
        <p:nvSpPr>
          <p:cNvPr id="159" name="Google Shape;159;p20"/>
          <p:cNvSpPr txBox="1"/>
          <p:nvPr/>
        </p:nvSpPr>
        <p:spPr>
          <a:xfrm>
            <a:off x="2911625" y="1531625"/>
            <a:ext cx="1275600" cy="2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ourier New"/>
                <a:ea typeface="Courier New"/>
                <a:cs typeface="Courier New"/>
                <a:sym typeface="Courier New"/>
              </a:rPr>
              <a:t>GetPluginInfo</a:t>
            </a:r>
            <a:endParaRPr sz="1000">
              <a:latin typeface="Courier New"/>
              <a:ea typeface="Courier New"/>
              <a:cs typeface="Courier New"/>
              <a:sym typeface="Courier New"/>
            </a:endParaRPr>
          </a:p>
        </p:txBody>
      </p:sp>
      <p:sp>
        <p:nvSpPr>
          <p:cNvPr id="160" name="Google Shape;160;p20"/>
          <p:cNvSpPr txBox="1"/>
          <p:nvPr/>
        </p:nvSpPr>
        <p:spPr>
          <a:xfrm>
            <a:off x="4270900" y="3523005"/>
            <a:ext cx="20685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ourier New"/>
                <a:ea typeface="Courier New"/>
                <a:cs typeface="Courier New"/>
                <a:sym typeface="Courier New"/>
              </a:rPr>
              <a:t>GetInfo</a:t>
            </a:r>
            <a:br>
              <a:rPr lang="en-US" sz="1000">
                <a:latin typeface="Courier New"/>
                <a:ea typeface="Courier New"/>
                <a:cs typeface="Courier New"/>
                <a:sym typeface="Courier New"/>
              </a:rPr>
            </a:br>
            <a:r>
              <a:rPr lang="en-US" sz="1000">
                <a:latin typeface="Courier New"/>
                <a:ea typeface="Courier New"/>
                <a:cs typeface="Courier New"/>
                <a:sym typeface="Courier New"/>
              </a:rPr>
              <a:t>NotifyRegistrationStatus</a:t>
            </a:r>
            <a:endParaRPr sz="1000">
              <a:latin typeface="Courier New"/>
              <a:ea typeface="Courier New"/>
              <a:cs typeface="Courier New"/>
              <a:sym typeface="Courier New"/>
            </a:endParaRPr>
          </a:p>
        </p:txBody>
      </p:sp>
      <p:sp>
        <p:nvSpPr>
          <p:cNvPr id="161" name="Google Shape;161;p20"/>
          <p:cNvSpPr txBox="1"/>
          <p:nvPr/>
        </p:nvSpPr>
        <p:spPr>
          <a:xfrm>
            <a:off x="714375" y="3456746"/>
            <a:ext cx="1696800" cy="36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000">
                <a:latin typeface="Courier New"/>
                <a:ea typeface="Courier New"/>
                <a:cs typeface="Courier New"/>
                <a:sym typeface="Courier New"/>
              </a:rPr>
              <a:t>NodeStageVolume</a:t>
            </a:r>
            <a:br>
              <a:rPr lang="en-US" sz="1000">
                <a:latin typeface="Courier New"/>
                <a:ea typeface="Courier New"/>
                <a:cs typeface="Courier New"/>
                <a:sym typeface="Courier New"/>
              </a:rPr>
            </a:br>
            <a:r>
              <a:rPr lang="en-US" sz="1000">
                <a:latin typeface="Courier New"/>
                <a:ea typeface="Courier New"/>
                <a:cs typeface="Courier New"/>
                <a:sym typeface="Courier New"/>
              </a:rPr>
              <a:t>NodeUnstageVoulme</a:t>
            </a:r>
            <a:endParaRPr sz="1000">
              <a:latin typeface="Courier New"/>
              <a:ea typeface="Courier New"/>
              <a:cs typeface="Courier New"/>
              <a:sym typeface="Courier New"/>
            </a:endParaRPr>
          </a:p>
          <a:p>
            <a:pPr indent="0" lvl="0" marL="0" rtl="0" algn="r">
              <a:spcBef>
                <a:spcPts val="0"/>
              </a:spcBef>
              <a:spcAft>
                <a:spcPts val="0"/>
              </a:spcAft>
              <a:buNone/>
            </a:pPr>
            <a:r>
              <a:rPr lang="en-US" sz="1000">
                <a:latin typeface="Courier New"/>
                <a:ea typeface="Courier New"/>
                <a:cs typeface="Courier New"/>
                <a:sym typeface="Courier New"/>
              </a:rPr>
              <a:t>NodePublishVolume</a:t>
            </a:r>
            <a:br>
              <a:rPr lang="en-US" sz="1000">
                <a:latin typeface="Courier New"/>
                <a:ea typeface="Courier New"/>
                <a:cs typeface="Courier New"/>
                <a:sym typeface="Courier New"/>
              </a:rPr>
            </a:br>
            <a:r>
              <a:rPr lang="en-US" sz="1000">
                <a:latin typeface="Courier New"/>
                <a:ea typeface="Courier New"/>
                <a:cs typeface="Courier New"/>
                <a:sym typeface="Courier New"/>
              </a:rPr>
              <a:t>NodeUnpublishVolume</a:t>
            </a:r>
            <a:br>
              <a:rPr lang="en-US" sz="1000">
                <a:latin typeface="Courier New"/>
                <a:ea typeface="Courier New"/>
                <a:cs typeface="Courier New"/>
                <a:sym typeface="Courier New"/>
              </a:rPr>
            </a:br>
            <a:r>
              <a:rPr lang="en-US" sz="1000">
                <a:latin typeface="Courier New"/>
                <a:ea typeface="Courier New"/>
                <a:cs typeface="Courier New"/>
                <a:sym typeface="Courier New"/>
              </a:rPr>
              <a:t>NodeResizeVolume</a:t>
            </a:r>
            <a:br>
              <a:rPr lang="en-US" sz="1000">
                <a:latin typeface="Courier New"/>
                <a:ea typeface="Courier New"/>
                <a:cs typeface="Courier New"/>
                <a:sym typeface="Courier New"/>
              </a:rPr>
            </a:br>
            <a:r>
              <a:rPr lang="en-US" sz="1000">
                <a:latin typeface="Courier New"/>
                <a:ea typeface="Courier New"/>
                <a:cs typeface="Courier New"/>
                <a:sym typeface="Courier New"/>
              </a:rPr>
              <a:t>NodeGetInfo</a:t>
            </a:r>
            <a:br>
              <a:rPr lang="en-US" sz="1000">
                <a:latin typeface="Courier New"/>
                <a:ea typeface="Courier New"/>
                <a:cs typeface="Courier New"/>
                <a:sym typeface="Courier New"/>
              </a:rPr>
            </a:br>
            <a:r>
              <a:rPr lang="en-US" sz="1000">
                <a:latin typeface="Courier New"/>
                <a:ea typeface="Courier New"/>
                <a:cs typeface="Courier New"/>
                <a:sym typeface="Courier New"/>
              </a:rPr>
              <a:t>NodeGetVolumeStats</a:t>
            </a:r>
            <a:br>
              <a:rPr lang="en-US" sz="1000">
                <a:latin typeface="Courier New"/>
                <a:ea typeface="Courier New"/>
                <a:cs typeface="Courier New"/>
                <a:sym typeface="Courier New"/>
              </a:rPr>
            </a:br>
            <a:endParaRPr sz="1000">
              <a:latin typeface="Courier New"/>
              <a:ea typeface="Courier New"/>
              <a:cs typeface="Courier New"/>
              <a:sym typeface="Courier New"/>
            </a:endParaRPr>
          </a:p>
        </p:txBody>
      </p:sp>
      <p:sp>
        <p:nvSpPr>
          <p:cNvPr id="162" name="Google Shape;162;p20"/>
          <p:cNvSpPr txBox="1"/>
          <p:nvPr/>
        </p:nvSpPr>
        <p:spPr>
          <a:xfrm>
            <a:off x="7342684" y="3456741"/>
            <a:ext cx="23100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ourier New"/>
                <a:ea typeface="Courier New"/>
                <a:cs typeface="Courier New"/>
                <a:sym typeface="Courier New"/>
              </a:rPr>
              <a:t>Disk APIs</a:t>
            </a:r>
            <a:br>
              <a:rPr lang="en-US" sz="1000">
                <a:latin typeface="Courier New"/>
                <a:ea typeface="Courier New"/>
                <a:cs typeface="Courier New"/>
                <a:sym typeface="Courier New"/>
              </a:rPr>
            </a:br>
            <a:r>
              <a:rPr lang="en-US" sz="1000">
                <a:latin typeface="Courier New"/>
                <a:ea typeface="Courier New"/>
                <a:cs typeface="Courier New"/>
                <a:sym typeface="Courier New"/>
              </a:rPr>
              <a:t>Volume APIs</a:t>
            </a:r>
            <a:br>
              <a:rPr lang="en-US" sz="1000">
                <a:latin typeface="Courier New"/>
                <a:ea typeface="Courier New"/>
                <a:cs typeface="Courier New"/>
                <a:sym typeface="Courier New"/>
              </a:rPr>
            </a:br>
            <a:r>
              <a:rPr lang="en-US" sz="1000">
                <a:latin typeface="Courier New"/>
                <a:ea typeface="Courier New"/>
                <a:cs typeface="Courier New"/>
                <a:sym typeface="Courier New"/>
              </a:rPr>
              <a:t>SMB APIs</a:t>
            </a:r>
            <a:br>
              <a:rPr lang="en-US" sz="1000">
                <a:latin typeface="Courier New"/>
                <a:ea typeface="Courier New"/>
                <a:cs typeface="Courier New"/>
                <a:sym typeface="Courier New"/>
              </a:rPr>
            </a:br>
            <a:r>
              <a:rPr lang="en-US" sz="1000">
                <a:latin typeface="Courier New"/>
                <a:ea typeface="Courier New"/>
                <a:cs typeface="Courier New"/>
                <a:sym typeface="Courier New"/>
              </a:rPr>
              <a:t>FileSystem APIs</a:t>
            </a:r>
            <a:br>
              <a:rPr lang="en-US" sz="1000">
                <a:latin typeface="Courier New"/>
                <a:ea typeface="Courier New"/>
                <a:cs typeface="Courier New"/>
                <a:sym typeface="Courier New"/>
              </a:rPr>
            </a:br>
            <a:r>
              <a:rPr lang="en-US" sz="1000">
                <a:latin typeface="Courier New"/>
                <a:ea typeface="Courier New"/>
                <a:cs typeface="Courier New"/>
                <a:sym typeface="Courier New"/>
              </a:rPr>
              <a:t>System APIs</a:t>
            </a:r>
            <a:br>
              <a:rPr lang="en-US" sz="800">
                <a:latin typeface="Courier New"/>
                <a:ea typeface="Courier New"/>
                <a:cs typeface="Courier New"/>
                <a:sym typeface="Courier New"/>
              </a:rPr>
            </a:br>
            <a:endParaRPr sz="800">
              <a:latin typeface="Courier New"/>
              <a:ea typeface="Courier New"/>
              <a:cs typeface="Courier New"/>
              <a:sym typeface="Courier New"/>
            </a:endParaRPr>
          </a:p>
        </p:txBody>
      </p:sp>
      <p:sp>
        <p:nvSpPr>
          <p:cNvPr id="163" name="Google Shape;163;p20"/>
          <p:cNvSpPr txBox="1"/>
          <p:nvPr/>
        </p:nvSpPr>
        <p:spPr>
          <a:xfrm rot="-5400000">
            <a:off x="1244838" y="3371900"/>
            <a:ext cx="28236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
                <a:latin typeface="Courier New"/>
                <a:ea typeface="Courier New"/>
                <a:cs typeface="Courier New"/>
                <a:sym typeface="Courier New"/>
              </a:rPr>
              <a:t>C:\var\lib\kubelet\plugins\csi-plugin\csi.sock</a:t>
            </a:r>
            <a:endParaRPr sz="700">
              <a:latin typeface="Courier New"/>
              <a:ea typeface="Courier New"/>
              <a:cs typeface="Courier New"/>
              <a:sym typeface="Courier New"/>
            </a:endParaRPr>
          </a:p>
        </p:txBody>
      </p:sp>
      <p:sp>
        <p:nvSpPr>
          <p:cNvPr id="164" name="Google Shape;164;p20"/>
          <p:cNvSpPr/>
          <p:nvPr/>
        </p:nvSpPr>
        <p:spPr>
          <a:xfrm>
            <a:off x="9632677" y="2331138"/>
            <a:ext cx="515700" cy="2709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nvSpPr>
        <p:spPr>
          <a:xfrm>
            <a:off x="10192445" y="2206785"/>
            <a:ext cx="1275600" cy="2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Maintained and shipped by community</a:t>
            </a:r>
            <a:endParaRPr sz="800"/>
          </a:p>
        </p:txBody>
      </p:sp>
      <p:sp>
        <p:nvSpPr>
          <p:cNvPr id="166" name="Google Shape;166;p20"/>
          <p:cNvSpPr/>
          <p:nvPr/>
        </p:nvSpPr>
        <p:spPr>
          <a:xfrm>
            <a:off x="9632677" y="3016166"/>
            <a:ext cx="515700" cy="270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nvSpPr>
        <p:spPr>
          <a:xfrm>
            <a:off x="10192445" y="2909518"/>
            <a:ext cx="12756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Maintained and shipped by storage vendor</a:t>
            </a:r>
            <a:endParaRPr sz="800"/>
          </a:p>
        </p:txBody>
      </p:sp>
      <p:cxnSp>
        <p:nvCxnSpPr>
          <p:cNvPr id="168" name="Google Shape;168;p20"/>
          <p:cNvCxnSpPr/>
          <p:nvPr/>
        </p:nvCxnSpPr>
        <p:spPr>
          <a:xfrm>
            <a:off x="9699963" y="3933257"/>
            <a:ext cx="434100" cy="0"/>
          </a:xfrm>
          <a:prstGeom prst="straightConnector1">
            <a:avLst/>
          </a:prstGeom>
          <a:noFill/>
          <a:ln cap="flat" cmpd="sng" w="9525">
            <a:solidFill>
              <a:srgbClr val="595959"/>
            </a:solidFill>
            <a:prstDash val="solid"/>
            <a:round/>
            <a:headEnd len="med" w="med" type="none"/>
            <a:tailEnd len="med" w="med" type="stealth"/>
          </a:ln>
        </p:spPr>
      </p:cxnSp>
      <p:sp>
        <p:nvSpPr>
          <p:cNvPr id="169" name="Google Shape;169;p20"/>
          <p:cNvSpPr txBox="1"/>
          <p:nvPr/>
        </p:nvSpPr>
        <p:spPr>
          <a:xfrm>
            <a:off x="10192445" y="3704400"/>
            <a:ext cx="984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CSI gRPC over UDS</a:t>
            </a:r>
            <a:endParaRPr sz="800"/>
          </a:p>
        </p:txBody>
      </p:sp>
      <p:cxnSp>
        <p:nvCxnSpPr>
          <p:cNvPr id="170" name="Google Shape;170;p20"/>
          <p:cNvCxnSpPr/>
          <p:nvPr/>
        </p:nvCxnSpPr>
        <p:spPr>
          <a:xfrm>
            <a:off x="9699963" y="4668092"/>
            <a:ext cx="434100" cy="0"/>
          </a:xfrm>
          <a:prstGeom prst="straightConnector1">
            <a:avLst/>
          </a:prstGeom>
          <a:noFill/>
          <a:ln cap="flat" cmpd="sng" w="19050">
            <a:solidFill>
              <a:srgbClr val="FF0000"/>
            </a:solidFill>
            <a:prstDash val="solid"/>
            <a:round/>
            <a:headEnd len="med" w="med" type="none"/>
            <a:tailEnd len="med" w="med" type="stealth"/>
          </a:ln>
        </p:spPr>
      </p:cxnSp>
      <p:sp>
        <p:nvSpPr>
          <p:cNvPr id="171" name="Google Shape;171;p20"/>
          <p:cNvSpPr txBox="1"/>
          <p:nvPr/>
        </p:nvSpPr>
        <p:spPr>
          <a:xfrm>
            <a:off x="10192445" y="4385166"/>
            <a:ext cx="984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csiproxy gRPC interface over named pipe</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nvSpPr>
        <p:spPr>
          <a:xfrm>
            <a:off x="393743" y="-7390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latin typeface="Arial"/>
                <a:ea typeface="Arial"/>
                <a:cs typeface="Arial"/>
                <a:sym typeface="Arial"/>
              </a:rPr>
              <a:t>Networking</a:t>
            </a:r>
            <a:endParaRPr/>
          </a:p>
        </p:txBody>
      </p:sp>
      <p:sp>
        <p:nvSpPr>
          <p:cNvPr id="177" name="Google Shape;177;p21"/>
          <p:cNvSpPr txBox="1"/>
          <p:nvPr/>
        </p:nvSpPr>
        <p:spPr>
          <a:xfrm>
            <a:off x="393745" y="1116177"/>
            <a:ext cx="10515600" cy="541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Latest Features</a:t>
            </a:r>
            <a:endParaRPr/>
          </a:p>
        </p:txBody>
      </p:sp>
      <p:sp>
        <p:nvSpPr>
          <p:cNvPr id="178" name="Google Shape;178;p21"/>
          <p:cNvSpPr txBox="1"/>
          <p:nvPr/>
        </p:nvSpPr>
        <p:spPr>
          <a:xfrm>
            <a:off x="391195" y="4409805"/>
            <a:ext cx="10515600" cy="5412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Future</a:t>
            </a:r>
            <a:endParaRPr/>
          </a:p>
        </p:txBody>
      </p:sp>
      <p:sp>
        <p:nvSpPr>
          <p:cNvPr id="179" name="Google Shape;179;p21"/>
          <p:cNvSpPr txBox="1"/>
          <p:nvPr/>
        </p:nvSpPr>
        <p:spPr>
          <a:xfrm>
            <a:off x="391195" y="2886466"/>
            <a:ext cx="10515600" cy="541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62626"/>
              </a:buClr>
              <a:buSzPts val="2400"/>
              <a:buFont typeface="Arial"/>
              <a:buNone/>
            </a:pPr>
            <a:r>
              <a:rPr lang="en-US" sz="2400">
                <a:solidFill>
                  <a:srgbClr val="262626"/>
                </a:solidFill>
                <a:latin typeface="Arial"/>
                <a:ea typeface="Arial"/>
                <a:cs typeface="Arial"/>
                <a:sym typeface="Arial"/>
              </a:rPr>
              <a:t>Plans for v1.20</a:t>
            </a:r>
            <a:endParaRPr/>
          </a:p>
        </p:txBody>
      </p:sp>
      <p:sp>
        <p:nvSpPr>
          <p:cNvPr id="180" name="Google Shape;180;p21"/>
          <p:cNvSpPr txBox="1"/>
          <p:nvPr/>
        </p:nvSpPr>
        <p:spPr>
          <a:xfrm>
            <a:off x="450000" y="1500505"/>
            <a:ext cx="11292000" cy="45771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DSR mode load balancing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Endpoint Slices support</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Char char="•"/>
            </a:pPr>
            <a:r>
              <a:rPr lang="en-US" sz="1800">
                <a:solidFill>
                  <a:schemeClr val="dk1"/>
                </a:solidFill>
              </a:rPr>
              <a:t>Calico network policy open sourced</a:t>
            </a:r>
            <a:endParaRPr sz="1800">
              <a:solidFill>
                <a:schemeClr val="dk1"/>
              </a:solidFill>
            </a:endParaRPr>
          </a:p>
          <a:p>
            <a:pPr indent="-285750" lvl="0" marL="285750" marR="0" rtl="0" algn="l">
              <a:spcBef>
                <a:spcPts val="0"/>
              </a:spcBef>
              <a:spcAft>
                <a:spcPts val="0"/>
              </a:spcAft>
              <a:buClr>
                <a:schemeClr val="dk1"/>
              </a:buClr>
              <a:buSzPts val="1800"/>
              <a:buChar char="•"/>
            </a:pPr>
            <a:r>
              <a:rPr lang="en-US" sz="1800">
                <a:solidFill>
                  <a:schemeClr val="dk1"/>
                </a:solidFill>
              </a:rPr>
              <a:t>Antrea CNI support for Windows including network policies</a:t>
            </a:r>
            <a:endParaRPr sz="1800">
              <a:solidFill>
                <a:schemeClr val="dk1"/>
              </a:solidFill>
            </a:endParaRPr>
          </a:p>
          <a:p>
            <a:pPr indent="-285750" lvl="0" marL="285750" marR="0" rtl="0" algn="l">
              <a:spcBef>
                <a:spcPts val="0"/>
              </a:spcBef>
              <a:spcAft>
                <a:spcPts val="0"/>
              </a:spcAft>
              <a:buClr>
                <a:schemeClr val="dk1"/>
              </a:buClr>
              <a:buSzPts val="1800"/>
              <a:buChar char="•"/>
            </a:pPr>
            <a:r>
              <a:rPr lang="en-US" sz="1800">
                <a:solidFill>
                  <a:schemeClr val="dk1"/>
                </a:solidFill>
              </a:rPr>
              <a:t>Envoy proxy alpha release</a:t>
            </a:r>
            <a:br>
              <a:rPr lang="en-US" sz="1800">
                <a:solidFill>
                  <a:schemeClr val="dk1"/>
                </a:solidFill>
              </a:rPr>
            </a:br>
            <a:endParaRPr sz="1800">
              <a:solidFill>
                <a:schemeClr val="dk1"/>
              </a:solidFill>
            </a:endParaRPr>
          </a:p>
        </p:txBody>
      </p:sp>
      <p:sp>
        <p:nvSpPr>
          <p:cNvPr id="181" name="Google Shape;181;p21"/>
          <p:cNvSpPr txBox="1"/>
          <p:nvPr/>
        </p:nvSpPr>
        <p:spPr>
          <a:xfrm>
            <a:off x="393750" y="3342200"/>
            <a:ext cx="11292000" cy="11655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Char char="●"/>
            </a:pPr>
            <a:r>
              <a:rPr lang="en-US" sz="1800">
                <a:solidFill>
                  <a:schemeClr val="dk1"/>
                </a:solidFill>
              </a:rPr>
              <a:t>Promote Envoy proxy to beta</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IPv4/</a:t>
            </a:r>
            <a:r>
              <a:rPr lang="en-US" sz="1800">
                <a:solidFill>
                  <a:schemeClr val="dk1"/>
                </a:solidFill>
              </a:rPr>
              <a:t>IPv6 dual stack networking (L2bridge network + Azure CNI on Windows Server, version 2004)</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“externalTrafficPolicy=local” support for client IP preservation</a:t>
            </a:r>
            <a:endParaRPr sz="1800">
              <a:solidFill>
                <a:schemeClr val="dk1"/>
              </a:solidFill>
            </a:endParaRPr>
          </a:p>
        </p:txBody>
      </p:sp>
      <p:sp>
        <p:nvSpPr>
          <p:cNvPr id="182" name="Google Shape;182;p21"/>
          <p:cNvSpPr txBox="1"/>
          <p:nvPr/>
        </p:nvSpPr>
        <p:spPr>
          <a:xfrm>
            <a:off x="490100" y="4891552"/>
            <a:ext cx="11292000" cy="14766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rPr>
              <a:t>Full Service Mesh Support (OSM, SMI, etc)</a:t>
            </a:r>
            <a:endParaRPr sz="1800">
              <a:solidFill>
                <a:schemeClr val="dk1"/>
              </a:solidFill>
            </a:endParaRPr>
          </a:p>
          <a:p>
            <a:pPr indent="-285750" lvl="0" marL="285750" marR="0" rtl="0" algn="l">
              <a:spcBef>
                <a:spcPts val="0"/>
              </a:spcBef>
              <a:spcAft>
                <a:spcPts val="0"/>
              </a:spcAft>
              <a:buClr>
                <a:schemeClr val="dk1"/>
              </a:buClr>
              <a:buSzPts val="1800"/>
              <a:buChar char="•"/>
            </a:pPr>
            <a:r>
              <a:rPr lang="en-US" sz="1800">
                <a:solidFill>
                  <a:schemeClr val="dk1"/>
                </a:solidFill>
              </a:rPr>
              <a:t>IPv4/IPv6 dual-stack networking (for Overlay networks)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nvSpPr>
        <p:spPr>
          <a:xfrm>
            <a:off x="393743" y="-73906"/>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US" sz="4400">
                <a:solidFill>
                  <a:schemeClr val="lt1"/>
                </a:solidFill>
              </a:rPr>
              <a:t>Cluster Lifecycle</a:t>
            </a:r>
            <a:endParaRPr/>
          </a:p>
        </p:txBody>
      </p:sp>
      <p:pic>
        <p:nvPicPr>
          <p:cNvPr id="188" name="Google Shape;188;p22"/>
          <p:cNvPicPr preferRelativeResize="0"/>
          <p:nvPr/>
        </p:nvPicPr>
        <p:blipFill>
          <a:blip r:embed="rId3">
            <a:alphaModFix/>
          </a:blip>
          <a:stretch>
            <a:fillRect/>
          </a:stretch>
        </p:blipFill>
        <p:spPr>
          <a:xfrm>
            <a:off x="5051050" y="1320169"/>
            <a:ext cx="6774397" cy="5301407"/>
          </a:xfrm>
          <a:prstGeom prst="rect">
            <a:avLst/>
          </a:prstGeom>
          <a:noFill/>
          <a:ln>
            <a:noFill/>
          </a:ln>
        </p:spPr>
      </p:pic>
      <p:sp>
        <p:nvSpPr>
          <p:cNvPr id="189" name="Google Shape;189;p22"/>
          <p:cNvSpPr txBox="1"/>
          <p:nvPr/>
        </p:nvSpPr>
        <p:spPr>
          <a:xfrm>
            <a:off x="140625" y="1251800"/>
            <a:ext cx="4910400" cy="5366700"/>
          </a:xfrm>
          <a:prstGeom prst="rect">
            <a:avLst/>
          </a:prstGeom>
          <a:noFill/>
          <a:ln>
            <a:noFill/>
          </a:ln>
        </p:spPr>
        <p:txBody>
          <a:bodyPr anchorCtr="0" anchor="ctr" bIns="45700" lIns="91425" spcFirstLastPara="1" rIns="91425" wrap="square" tIns="45700">
            <a:noAutofit/>
          </a:bodyPr>
          <a:lstStyle/>
          <a:p>
            <a:pPr indent="0" lvl="0" marL="0" marR="0" rtl="0" algn="l">
              <a:lnSpc>
                <a:spcPct val="180000"/>
              </a:lnSpc>
              <a:spcBef>
                <a:spcPts val="0"/>
              </a:spcBef>
              <a:spcAft>
                <a:spcPts val="0"/>
              </a:spcAft>
              <a:buNone/>
            </a:pPr>
            <a:r>
              <a:t/>
            </a:r>
            <a:endParaRPr sz="2150">
              <a:solidFill>
                <a:schemeClr val="dk1"/>
              </a:solidFill>
            </a:endParaRPr>
          </a:p>
          <a:p>
            <a:pPr indent="0" lvl="0" marL="0" marR="0" rtl="0" algn="l">
              <a:lnSpc>
                <a:spcPct val="180000"/>
              </a:lnSpc>
              <a:spcBef>
                <a:spcPts val="0"/>
              </a:spcBef>
              <a:spcAft>
                <a:spcPts val="0"/>
              </a:spcAft>
              <a:buClr>
                <a:schemeClr val="dk1"/>
              </a:buClr>
              <a:buSzPts val="2750"/>
              <a:buFont typeface="Arial"/>
              <a:buNone/>
            </a:pPr>
            <a:r>
              <a:rPr lang="en-US" sz="1950">
                <a:solidFill>
                  <a:schemeClr val="dk1"/>
                </a:solidFill>
              </a:rPr>
              <a:t>Adding Windows Support to Cluster API during 1.20</a:t>
            </a:r>
            <a:endParaRPr sz="1950">
              <a:solidFill>
                <a:schemeClr val="dk1"/>
              </a:solidFill>
            </a:endParaRPr>
          </a:p>
          <a:p>
            <a:pPr indent="-320675" lvl="0" marL="457200" marR="0" rtl="0" algn="l">
              <a:lnSpc>
                <a:spcPct val="180000"/>
              </a:lnSpc>
              <a:spcBef>
                <a:spcPts val="0"/>
              </a:spcBef>
              <a:spcAft>
                <a:spcPts val="0"/>
              </a:spcAft>
              <a:buClr>
                <a:schemeClr val="dk1"/>
              </a:buClr>
              <a:buSzPts val="1450"/>
              <a:buChar char="●"/>
            </a:pPr>
            <a:r>
              <a:rPr lang="en-US" sz="1450">
                <a:solidFill>
                  <a:schemeClr val="dk1"/>
                </a:solidFill>
              </a:rPr>
              <a:t>Using Kubeadm</a:t>
            </a:r>
            <a:endParaRPr sz="1450">
              <a:solidFill>
                <a:schemeClr val="dk1"/>
              </a:solidFill>
            </a:endParaRPr>
          </a:p>
          <a:p>
            <a:pPr indent="-320675" lvl="0" marL="457200" marR="0" rtl="0" algn="l">
              <a:lnSpc>
                <a:spcPct val="180000"/>
              </a:lnSpc>
              <a:spcBef>
                <a:spcPts val="0"/>
              </a:spcBef>
              <a:spcAft>
                <a:spcPts val="0"/>
              </a:spcAft>
              <a:buClr>
                <a:schemeClr val="dk1"/>
              </a:buClr>
              <a:buSzPts val="1450"/>
              <a:buChar char="●"/>
            </a:pPr>
            <a:r>
              <a:rPr lang="en-US" sz="1450">
                <a:solidFill>
                  <a:schemeClr val="dk1"/>
                </a:solidFill>
              </a:rPr>
              <a:t>Cloudbase-init</a:t>
            </a:r>
            <a:endParaRPr sz="1450">
              <a:solidFill>
                <a:schemeClr val="dk1"/>
              </a:solidFill>
            </a:endParaRPr>
          </a:p>
          <a:p>
            <a:pPr indent="-320675" lvl="0" marL="457200" marR="0" rtl="0" algn="l">
              <a:lnSpc>
                <a:spcPct val="180000"/>
              </a:lnSpc>
              <a:spcBef>
                <a:spcPts val="0"/>
              </a:spcBef>
              <a:spcAft>
                <a:spcPts val="0"/>
              </a:spcAft>
              <a:buClr>
                <a:schemeClr val="dk1"/>
              </a:buClr>
              <a:buSzPts val="1450"/>
              <a:buChar char="●"/>
            </a:pPr>
            <a:r>
              <a:rPr lang="en-US" sz="1450">
                <a:solidFill>
                  <a:schemeClr val="dk1"/>
                </a:solidFill>
              </a:rPr>
              <a:t>Workload Clusters only</a:t>
            </a:r>
            <a:endParaRPr sz="1450">
              <a:solidFill>
                <a:schemeClr val="dk1"/>
              </a:solidFill>
            </a:endParaRPr>
          </a:p>
          <a:p>
            <a:pPr indent="-320675" lvl="0" marL="457200" marR="0" rtl="0" algn="l">
              <a:lnSpc>
                <a:spcPct val="180000"/>
              </a:lnSpc>
              <a:spcBef>
                <a:spcPts val="0"/>
              </a:spcBef>
              <a:spcAft>
                <a:spcPts val="0"/>
              </a:spcAft>
              <a:buClr>
                <a:schemeClr val="dk1"/>
              </a:buClr>
              <a:buSzPts val="1450"/>
              <a:buChar char="●"/>
            </a:pPr>
            <a:r>
              <a:rPr lang="en-US" sz="1450">
                <a:solidFill>
                  <a:schemeClr val="dk1"/>
                </a:solidFill>
              </a:rPr>
              <a:t>Each Provider must add support for Worker nodes</a:t>
            </a:r>
            <a:endParaRPr sz="1450">
              <a:solidFill>
                <a:schemeClr val="dk1"/>
              </a:solidFill>
            </a:endParaRPr>
          </a:p>
          <a:p>
            <a:pPr indent="0" lvl="0" marL="0" rtl="0" algn="l">
              <a:lnSpc>
                <a:spcPct val="180000"/>
              </a:lnSpc>
              <a:spcBef>
                <a:spcPts val="0"/>
              </a:spcBef>
              <a:spcAft>
                <a:spcPts val="0"/>
              </a:spcAft>
              <a:buNone/>
            </a:pPr>
            <a:r>
              <a:rPr lang="en-US" sz="1950">
                <a:solidFill>
                  <a:schemeClr val="dk1"/>
                </a:solidFill>
              </a:rPr>
              <a:t>Cluster API </a:t>
            </a:r>
            <a:r>
              <a:rPr lang="en-US" sz="1950">
                <a:solidFill>
                  <a:schemeClr val="dk1"/>
                </a:solidFill>
              </a:rPr>
              <a:t>Concepts:</a:t>
            </a:r>
            <a:endParaRPr sz="1950">
              <a:solidFill>
                <a:schemeClr val="dk1"/>
              </a:solidFill>
            </a:endParaRPr>
          </a:p>
          <a:p>
            <a:pPr indent="-320675" lvl="0" marL="457200" rtl="0" algn="l">
              <a:lnSpc>
                <a:spcPct val="180000"/>
              </a:lnSpc>
              <a:spcBef>
                <a:spcPts val="0"/>
              </a:spcBef>
              <a:spcAft>
                <a:spcPts val="0"/>
              </a:spcAft>
              <a:buClr>
                <a:schemeClr val="dk1"/>
              </a:buClr>
              <a:buSzPts val="1450"/>
              <a:buChar char="●"/>
            </a:pPr>
            <a:r>
              <a:rPr lang="en-US" sz="1450">
                <a:solidFill>
                  <a:schemeClr val="dk1"/>
                </a:solidFill>
              </a:rPr>
              <a:t>Management Cluster</a:t>
            </a:r>
            <a:endParaRPr sz="1450">
              <a:solidFill>
                <a:schemeClr val="dk1"/>
              </a:solidFill>
            </a:endParaRPr>
          </a:p>
          <a:p>
            <a:pPr indent="-320675" lvl="0" marL="457200" rtl="0" algn="l">
              <a:lnSpc>
                <a:spcPct val="180000"/>
              </a:lnSpc>
              <a:spcBef>
                <a:spcPts val="0"/>
              </a:spcBef>
              <a:spcAft>
                <a:spcPts val="0"/>
              </a:spcAft>
              <a:buClr>
                <a:schemeClr val="dk1"/>
              </a:buClr>
              <a:buSzPts val="1450"/>
              <a:buChar char="●"/>
            </a:pPr>
            <a:r>
              <a:rPr lang="en-US" sz="1450">
                <a:solidFill>
                  <a:schemeClr val="dk1"/>
                </a:solidFill>
              </a:rPr>
              <a:t>Workload Clusters</a:t>
            </a:r>
            <a:endParaRPr sz="1450">
              <a:solidFill>
                <a:schemeClr val="dk1"/>
              </a:solidFill>
            </a:endParaRPr>
          </a:p>
          <a:p>
            <a:pPr indent="0" lvl="0" marL="0" marR="0" rtl="0" algn="l">
              <a:lnSpc>
                <a:spcPct val="180000"/>
              </a:lnSpc>
              <a:spcBef>
                <a:spcPts val="0"/>
              </a:spcBef>
              <a:spcAft>
                <a:spcPts val="0"/>
              </a:spcAft>
              <a:buNone/>
            </a:pPr>
            <a:r>
              <a:rPr lang="en-US" sz="1950">
                <a:solidFill>
                  <a:schemeClr val="dk1"/>
                </a:solidFill>
              </a:rPr>
              <a:t>Future:</a:t>
            </a:r>
            <a:endParaRPr sz="1950">
              <a:solidFill>
                <a:schemeClr val="dk1"/>
              </a:solidFill>
            </a:endParaRPr>
          </a:p>
          <a:p>
            <a:pPr indent="-327025" lvl="0" marL="457200" marR="0" rtl="0" algn="l">
              <a:lnSpc>
                <a:spcPct val="180000"/>
              </a:lnSpc>
              <a:spcBef>
                <a:spcPts val="0"/>
              </a:spcBef>
              <a:spcAft>
                <a:spcPts val="0"/>
              </a:spcAft>
              <a:buClr>
                <a:schemeClr val="dk1"/>
              </a:buClr>
              <a:buSzPts val="1550"/>
              <a:buChar char="●"/>
            </a:pPr>
            <a:r>
              <a:rPr lang="en-US" sz="1550">
                <a:solidFill>
                  <a:schemeClr val="dk1"/>
                </a:solidFill>
              </a:rPr>
              <a:t>kubeadm support goes GA</a:t>
            </a:r>
            <a:endParaRPr sz="1550">
              <a:solidFill>
                <a:schemeClr val="dk1"/>
              </a:solidFill>
            </a:endParaRPr>
          </a:p>
          <a:p>
            <a:pPr indent="0" lvl="0" marL="0" marR="0" rtl="0" algn="l">
              <a:lnSpc>
                <a:spcPct val="180000"/>
              </a:lnSpc>
              <a:spcBef>
                <a:spcPts val="0"/>
              </a:spcBef>
              <a:spcAft>
                <a:spcPts val="0"/>
              </a:spcAft>
              <a:buClr>
                <a:schemeClr val="dk1"/>
              </a:buClr>
              <a:buSzPts val="2750"/>
              <a:buFont typeface="Arial"/>
              <a:buNone/>
            </a:pPr>
            <a:r>
              <a:rPr lang="en-US" sz="2250">
                <a:solidFill>
                  <a:schemeClr val="dk1"/>
                </a:solidFill>
              </a:rPr>
              <a:t>	</a:t>
            </a:r>
            <a:endParaRPr sz="2250">
              <a:solidFill>
                <a:schemeClr val="dk1"/>
              </a:solidFill>
            </a:endParaRPr>
          </a:p>
        </p:txBody>
      </p:sp>
      <p:sp>
        <p:nvSpPr>
          <p:cNvPr id="190" name="Google Shape;190;p22"/>
          <p:cNvSpPr txBox="1"/>
          <p:nvPr/>
        </p:nvSpPr>
        <p:spPr>
          <a:xfrm>
            <a:off x="7116900" y="6519900"/>
            <a:ext cx="80250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Image from: </a:t>
            </a:r>
            <a:r>
              <a:rPr lang="en-US"/>
              <a:t>https://cluster-api.sigs.k8s.io/user/concepts.html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