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58" r:id="rId4"/>
    <p:sldId id="265" r:id="rId5"/>
    <p:sldId id="264" r:id="rId6"/>
    <p:sldId id="263" r:id="rId7"/>
    <p:sldId id="261" r:id="rId8"/>
    <p:sldId id="267" r:id="rId9"/>
    <p:sldId id="262" r:id="rId10"/>
    <p:sldId id="259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4"/>
    <a:srgbClr val="0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AE3AA-F605-4309-9FF8-B977785656B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B4D81-F328-47B5-958D-C2AB989A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0D3C391-3897-074C-864D-CAFE3D5693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72DDA-A584-6B46-A560-688E1F71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362D3-564D-7549-9D16-1033609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1EB-B6A2-5740-86EB-E94701D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0DC-CEDA-2048-A624-E5577499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1B46-A209-6F4D-9D7D-5D8EF807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D9A9-BE06-B745-8C8D-67D0BFE2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6569-079C-8549-833D-A5262A34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00D-70A8-5A42-8A68-0AF3D8B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CEF6-2954-C64A-9B5A-98C9BC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DCC-07DA-E949-A41C-6CD95C0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59510-4022-7E48-B596-B0414B10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C91E-E2F8-C04D-AAA4-F34A4213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CC09-0D37-D14E-AEF0-20F2209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AC3B-628B-D444-961D-AADB5A2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AA6D-1A67-D447-80AE-17DC79D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541-3528-C54D-9E26-20219DF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5721-EABA-8D46-9D7A-25DCED61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DEF-E9CB-9349-8FE0-7171A12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ABC0-7BE0-4648-83D0-2A0F7954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0B74-8E24-FE47-B445-1302605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4C0F-928C-AE48-99B1-304BD83B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E100-B826-D24B-8BCD-A6D840CA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C1C7-E0CD-7D46-B4E1-F6B3552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2BD0-52E5-0F41-A55E-553052E4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A869-4AF0-F644-B7DF-1C5D99D7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 Content">
  <p:cSld name="Title and 2 Column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42899" y="428519"/>
            <a:ext cx="115065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68600" rIns="68600" bIns="686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sz="36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42899" y="1117600"/>
            <a:ext cx="4920900" cy="4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68600" rIns="68600" bIns="6860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6337299" y="1117600"/>
            <a:ext cx="4920900" cy="4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68600" rIns="68600" bIns="6860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•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E424B5-E66D-A642-8144-587A4056D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1C1D326-BB5D-DB44-BD3D-CB79D18A1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6D3-D2E8-CB41-94C2-9CCC0CDA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F22D-DC38-FC48-AF27-DBF5DA3D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349A-4CDF-6C44-AAA6-779A122E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202E-AFD7-4346-B989-92ECF16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963-B9E6-F449-9AD7-1A42732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688-DD92-9943-84E2-D1C7348C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8772-AFFF-2E44-B112-A8829FF4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20D1-F382-E047-BD6E-E821A18F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4C23-EB60-B64F-BD56-2736493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261C-B006-274F-97A2-DDB81A0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EE5-ECC2-C34D-921B-4910BCF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E6C2-473C-884D-98CC-22F3980C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0E41-DAFA-8D44-A811-B6F00D1A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ED87A-A44A-D943-A9F6-45C1019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D7B0-3736-9F48-8C12-343F4894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BCF5-F602-194C-9182-ABCD9A23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78B3-B81D-A94B-887D-AA3BCD5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4E6B-5FC9-C94E-8938-82EA0808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4408-6DDC-894A-A92C-44C7725D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DBDFC-6932-0F49-AC0F-B83C496D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CA63-D6A0-CD40-8A09-CD7D29F34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FC31-AB4A-764F-AE33-ADD2841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5C095-B961-DA41-853A-0787197B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45B4-1E2D-BD4B-B63F-962CD41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BBD9-42F8-2548-A429-5A6FFB8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C8A3C-62E3-6243-B3A0-5A50F056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7A14-FBA0-2F4B-8266-30B92BD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F83B1-9659-1C43-9CF3-17DACFA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contour/community/blob/master/ROADMAP.m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s.cncf.io/g/cncf-contour-users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github.com/projectcontou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playlist?list=PL7bmigfV0EqTBsPrnCkzhu0R4SAWnBjL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F23E-7A46-DC47-920B-170289A4D3F0}"/>
              </a:ext>
            </a:extLst>
          </p:cNvPr>
          <p:cNvSpPr txBox="1">
            <a:spLocks/>
          </p:cNvSpPr>
          <p:nvPr/>
        </p:nvSpPr>
        <p:spPr>
          <a:xfrm>
            <a:off x="559904" y="4222143"/>
            <a:ext cx="10515600" cy="929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3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endParaRPr lang="en-US" sz="3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Nick Young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F4BF05-40E6-0F4A-9D20-896B4EE3D1BC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5522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Contour, A High Performance Multitenant Ingress Controller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389052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4131-0925-4C11-BC1A-34EF510175D2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5522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8893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</a:p>
        </p:txBody>
      </p:sp>
      <p:pic>
        <p:nvPicPr>
          <p:cNvPr id="2050" name="Picture 2" descr="avatar for Nick Young">
            <a:extLst>
              <a:ext uri="{FF2B5EF4-FFF2-40B4-BE49-F238E27FC236}">
                <a16:creationId xmlns:a16="http://schemas.microsoft.com/office/drawing/2014/main" id="{339707EF-A2D1-4468-A878-B0A86A61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9" y="1152267"/>
            <a:ext cx="2397318" cy="23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F88B41BB-B369-453C-9F07-9E9A0AE7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97" y="1152267"/>
            <a:ext cx="2654174" cy="239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19141-1FFE-44D3-848D-84214C847DD6}"/>
              </a:ext>
            </a:extLst>
          </p:cNvPr>
          <p:cNvSpPr txBox="1"/>
          <p:nvPr/>
        </p:nvSpPr>
        <p:spPr>
          <a:xfrm>
            <a:off x="78851" y="3872283"/>
            <a:ext cx="523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Contour Maintainer &amp; Technical Lead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Staff Engineer, VMware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@youngnick on K8s Slack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61369-DDC6-413C-B619-0E4E6928F954}"/>
              </a:ext>
            </a:extLst>
          </p:cNvPr>
          <p:cNvSpPr txBox="1"/>
          <p:nvPr/>
        </p:nvSpPr>
        <p:spPr>
          <a:xfrm>
            <a:off x="5789213" y="3872284"/>
            <a:ext cx="523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Contour Maintainer &amp; Product Lead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Director of PM, VMware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@m2 on K8s Slack</a:t>
            </a:r>
          </a:p>
        </p:txBody>
      </p:sp>
    </p:spTree>
    <p:extLst>
      <p:ext uri="{BB962C8B-B14F-4D97-AF65-F5344CB8AC3E}">
        <p14:creationId xmlns:p14="http://schemas.microsoft.com/office/powerpoint/2010/main" val="36260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Contour- projectcontour.io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1"/>
            <a:ext cx="8684659" cy="386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 is an open source Kubernetes ingress controller providing a control plane for the Envoy edge and service proxy.​ Contour supports dynamic configuration updates and multi-team ingress delegation out of the box while maintaining a lightweight profile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 in September 2017 at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Heptio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Released v1.0 in November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Donated to the CNCF at Incubation level in July 2020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111;p21">
            <a:extLst>
              <a:ext uri="{FF2B5EF4-FFF2-40B4-BE49-F238E27FC236}">
                <a16:creationId xmlns:a16="http://schemas.microsoft.com/office/drawing/2014/main" id="{6ED98904-441F-484A-83CD-8276F9A77C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51026" y="1364714"/>
            <a:ext cx="1849850" cy="18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1">
            <a:extLst>
              <a:ext uri="{FF2B5EF4-FFF2-40B4-BE49-F238E27FC236}">
                <a16:creationId xmlns:a16="http://schemas.microsoft.com/office/drawing/2014/main" id="{A736D126-A2B3-4724-98D2-AEB038B41D8F}"/>
              </a:ext>
            </a:extLst>
          </p:cNvPr>
          <p:cNvSpPr/>
          <p:nvPr/>
        </p:nvSpPr>
        <p:spPr>
          <a:xfrm>
            <a:off x="511800" y="5060271"/>
            <a:ext cx="11168400" cy="649500"/>
          </a:xfrm>
          <a:prstGeom prst="flowChartAlternateProcess">
            <a:avLst/>
          </a:prstGeom>
          <a:noFill/>
          <a:ln w="9525" cap="flat" cmpd="sng">
            <a:solidFill>
              <a:srgbClr val="3F47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Mission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- </a:t>
            </a:r>
            <a:r>
              <a:rPr lang="en-US" sz="1800" b="0" i="1" u="none" strike="noStrike" cap="none" dirty="0">
                <a:solidFill>
                  <a:srgbClr val="24292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To be the most secure, performant, scalable, and available </a:t>
            </a:r>
            <a:r>
              <a:rPr lang="en-US" sz="1800" i="1" dirty="0">
                <a:solidFill>
                  <a:srgbClr val="24292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ingress controller </a:t>
            </a:r>
            <a:r>
              <a:rPr lang="en-US" sz="1800" b="0" i="1" u="none" strike="noStrike" cap="none" dirty="0">
                <a:solidFill>
                  <a:srgbClr val="24292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for Kubernetes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83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4294967295"/>
          </p:nvPr>
        </p:nvSpPr>
        <p:spPr>
          <a:xfrm>
            <a:off x="0" y="1117600"/>
            <a:ext cx="49212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00" tIns="68600" rIns="68600" bIns="686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50367" y="1117600"/>
            <a:ext cx="4987500" cy="582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FFFF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bg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9" name="Google Shape;119;p22"/>
          <p:cNvGrpSpPr/>
          <p:nvPr/>
        </p:nvGrpSpPr>
        <p:grpSpPr>
          <a:xfrm>
            <a:off x="434422" y="1214770"/>
            <a:ext cx="4987478" cy="4305068"/>
            <a:chOff x="325825" y="911100"/>
            <a:chExt cx="3740702" cy="3228882"/>
          </a:xfrm>
          <a:solidFill>
            <a:srgbClr val="000032"/>
          </a:solidFill>
        </p:grpSpPr>
        <p:sp>
          <p:nvSpPr>
            <p:cNvPr id="120" name="Google Shape;120;p22"/>
            <p:cNvSpPr/>
            <p:nvPr/>
          </p:nvSpPr>
          <p:spPr>
            <a:xfrm>
              <a:off x="325825" y="911100"/>
              <a:ext cx="3740700" cy="3636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Advanced Ingress</a:t>
              </a:r>
              <a:endParaRPr sz="1900" b="0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325827" y="1367082"/>
              <a:ext cx="3740700" cy="2772900"/>
            </a:xfrm>
            <a:prstGeom prst="rect">
              <a:avLst/>
            </a:prstGeom>
            <a:grpFill/>
            <a:ln w="9525" cap="flat" cmpd="sng">
              <a:solidFill>
                <a:srgbClr val="4581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Safely use multi-team ingress in Kubernetes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New concepts like inclusion and conditions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Dynamic Reconfiguration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Mirror service capabilities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Request and response header manipulation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Host rewriting to external domains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Prefix rewrite support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</p:txBody>
        </p:sp>
      </p:grpSp>
      <p:grpSp>
        <p:nvGrpSpPr>
          <p:cNvPr id="122" name="Google Shape;122;p22"/>
          <p:cNvGrpSpPr/>
          <p:nvPr/>
        </p:nvGrpSpPr>
        <p:grpSpPr>
          <a:xfrm>
            <a:off x="6395173" y="1166171"/>
            <a:ext cx="4987475" cy="2102747"/>
            <a:chOff x="4796500" y="874650"/>
            <a:chExt cx="3740700" cy="1577100"/>
          </a:xfrm>
          <a:solidFill>
            <a:srgbClr val="000034"/>
          </a:solidFill>
        </p:grpSpPr>
        <p:sp>
          <p:nvSpPr>
            <p:cNvPr id="123" name="Google Shape;123;p22"/>
            <p:cNvSpPr/>
            <p:nvPr/>
          </p:nvSpPr>
          <p:spPr>
            <a:xfrm>
              <a:off x="4796500" y="874650"/>
              <a:ext cx="3740700" cy="3636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CNCF Ecosystem Good Citizen</a:t>
              </a:r>
              <a:endParaRPr sz="1900" b="0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</p:txBody>
        </p:sp>
        <p:sp>
          <p:nvSpPr>
            <p:cNvPr id="124" name="Google Shape;124;p22"/>
            <p:cNvSpPr txBox="1"/>
            <p:nvPr/>
          </p:nvSpPr>
          <p:spPr>
            <a:xfrm>
              <a:off x="4796500" y="1358250"/>
              <a:ext cx="3740700" cy="1093500"/>
            </a:xfrm>
            <a:prstGeom prst="rect">
              <a:avLst/>
            </a:pr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Built for Kubernetes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Envoy Inside</a:t>
              </a:r>
              <a:endParaRPr sz="1900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</p:txBody>
        </p:sp>
      </p:grpSp>
      <p:grpSp>
        <p:nvGrpSpPr>
          <p:cNvPr id="125" name="Google Shape;125;p22"/>
          <p:cNvGrpSpPr/>
          <p:nvPr/>
        </p:nvGrpSpPr>
        <p:grpSpPr>
          <a:xfrm>
            <a:off x="6378022" y="3428914"/>
            <a:ext cx="5003408" cy="2090981"/>
            <a:chOff x="325825" y="2571750"/>
            <a:chExt cx="3752650" cy="1568275"/>
          </a:xfrm>
          <a:solidFill>
            <a:srgbClr val="000034"/>
          </a:solidFill>
        </p:grpSpPr>
        <p:sp>
          <p:nvSpPr>
            <p:cNvPr id="126" name="Google Shape;126;p22"/>
            <p:cNvSpPr/>
            <p:nvPr/>
          </p:nvSpPr>
          <p:spPr>
            <a:xfrm>
              <a:off x="337775" y="2571750"/>
              <a:ext cx="3740700" cy="3636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Security</a:t>
              </a:r>
              <a:endParaRPr sz="1900" b="0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</p:txBody>
        </p:sp>
        <p:sp>
          <p:nvSpPr>
            <p:cNvPr id="127" name="Google Shape;127;p22"/>
            <p:cNvSpPr txBox="1"/>
            <p:nvPr/>
          </p:nvSpPr>
          <p:spPr>
            <a:xfrm>
              <a:off x="325825" y="3046525"/>
              <a:ext cx="3740700" cy="1093500"/>
            </a:xfrm>
            <a:prstGeom prst="rect">
              <a:avLst/>
            </a:prstGeom>
            <a:grpFill/>
            <a:ln w="9525" cap="flat" cmpd="sng">
              <a:solidFill>
                <a:srgbClr val="4581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600" marR="0" lvl="0" indent="-425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900"/>
                <a:buFont typeface="Century Gothic"/>
                <a:buChar char="●"/>
              </a:pPr>
              <a:r>
                <a:rPr lang="en-US" sz="1900" dirty="0">
                  <a:solidFill>
                    <a:schemeClr val="bg2"/>
                  </a:solidFill>
                  <a:latin typeface="Arial" panose="020B0604020202020204" pitchFamily="34" charset="0"/>
                  <a:ea typeface="Century Gothic"/>
                  <a:cs typeface="Arial" panose="020B0604020202020204" pitchFamily="34" charset="0"/>
                  <a:sym typeface="Century Gothic"/>
                </a:rPr>
                <a:t>Secure Ingress Delegation</a:t>
              </a:r>
              <a:endParaRPr sz="1900" b="0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73D125BF-9073-4C52-9788-85F62D609782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pic>
        <p:nvPicPr>
          <p:cNvPr id="4" name="Google Shape;134;p23">
            <a:extLst>
              <a:ext uri="{FF2B5EF4-FFF2-40B4-BE49-F238E27FC236}">
                <a16:creationId xmlns:a16="http://schemas.microsoft.com/office/drawing/2014/main" id="{FD364073-0874-4831-94EA-60B434B4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012828"/>
            <a:ext cx="11887200" cy="4832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9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Contour Deployment in K8s</a:t>
            </a:r>
          </a:p>
        </p:txBody>
      </p:sp>
      <p:pic>
        <p:nvPicPr>
          <p:cNvPr id="4" name="Google Shape;141;p24">
            <a:extLst>
              <a:ext uri="{FF2B5EF4-FFF2-40B4-BE49-F238E27FC236}">
                <a16:creationId xmlns:a16="http://schemas.microsoft.com/office/drawing/2014/main" id="{A6C92B4E-23FF-415E-9C30-E69915A87F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8" y="1152267"/>
            <a:ext cx="11159737" cy="5357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1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494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ship on a monthly cadence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address CVEs (internal and Envoy’s) immediately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 Certificate authentication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HTTPProxy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Hot-Reload Certificates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Envoy Shutdown Manager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Deprecated &amp; Removed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IngressRoute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01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Closely align with upstream Service APIs effort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more Envoy configuration knobs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support for services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limiting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enhancements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Access Log Service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details, visit our public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Roadmap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 Community</a:t>
            </a:r>
          </a:p>
        </p:txBody>
      </p:sp>
      <p:sp>
        <p:nvSpPr>
          <p:cNvPr id="4" name="Google Shape;164;p26">
            <a:extLst>
              <a:ext uri="{FF2B5EF4-FFF2-40B4-BE49-F238E27FC236}">
                <a16:creationId xmlns:a16="http://schemas.microsoft.com/office/drawing/2014/main" id="{27B75510-E699-4FDE-95ED-CC6D385D3369}"/>
              </a:ext>
            </a:extLst>
          </p:cNvPr>
          <p:cNvSpPr/>
          <p:nvPr/>
        </p:nvSpPr>
        <p:spPr>
          <a:xfrm>
            <a:off x="298684" y="3572569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2</a:t>
            </a: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.4k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GitHub Stars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38CEF417-AE48-4947-B270-454C8BFC3386}"/>
              </a:ext>
            </a:extLst>
          </p:cNvPr>
          <p:cNvSpPr/>
          <p:nvPr/>
        </p:nvSpPr>
        <p:spPr>
          <a:xfrm>
            <a:off x="1923784" y="3572569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100</a:t>
            </a: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+ Contributors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6" name="Google Shape;166;p26">
            <a:extLst>
              <a:ext uri="{FF2B5EF4-FFF2-40B4-BE49-F238E27FC236}">
                <a16:creationId xmlns:a16="http://schemas.microsoft.com/office/drawing/2014/main" id="{32A039DE-5EFE-4BFF-BD2D-C39DA0DEFF13}"/>
              </a:ext>
            </a:extLst>
          </p:cNvPr>
          <p:cNvSpPr/>
          <p:nvPr/>
        </p:nvSpPr>
        <p:spPr>
          <a:xfrm>
            <a:off x="298684" y="4564644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5 </a:t>
            </a: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Maintainers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7" name="Google Shape;167;p26">
            <a:extLst>
              <a:ext uri="{FF2B5EF4-FFF2-40B4-BE49-F238E27FC236}">
                <a16:creationId xmlns:a16="http://schemas.microsoft.com/office/drawing/2014/main" id="{CEF174A6-2B35-4D17-8EF8-AED56F42CDFE}"/>
              </a:ext>
            </a:extLst>
          </p:cNvPr>
          <p:cNvSpPr/>
          <p:nvPr/>
        </p:nvSpPr>
        <p:spPr>
          <a:xfrm>
            <a:off x="298684" y="5556719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650</a:t>
            </a: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 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Slack members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9" name="Google Shape;169;p26">
            <a:extLst>
              <a:ext uri="{FF2B5EF4-FFF2-40B4-BE49-F238E27FC236}">
                <a16:creationId xmlns:a16="http://schemas.microsoft.com/office/drawing/2014/main" id="{6F6C4A2C-A3F5-4917-9B96-3ABA60F72136}"/>
              </a:ext>
            </a:extLst>
          </p:cNvPr>
          <p:cNvSpPr/>
          <p:nvPr/>
        </p:nvSpPr>
        <p:spPr>
          <a:xfrm>
            <a:off x="3548884" y="5556719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675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Twitter followers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0" name="Google Shape;170;p26">
            <a:extLst>
              <a:ext uri="{FF2B5EF4-FFF2-40B4-BE49-F238E27FC236}">
                <a16:creationId xmlns:a16="http://schemas.microsoft.com/office/drawing/2014/main" id="{1B52C156-B156-428A-9779-6665726902E9}"/>
              </a:ext>
            </a:extLst>
          </p:cNvPr>
          <p:cNvSpPr/>
          <p:nvPr/>
        </p:nvSpPr>
        <p:spPr>
          <a:xfrm>
            <a:off x="1923784" y="4564644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50 Releases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1" name="Google Shape;171;p26">
            <a:extLst>
              <a:ext uri="{FF2B5EF4-FFF2-40B4-BE49-F238E27FC236}">
                <a16:creationId xmlns:a16="http://schemas.microsoft.com/office/drawing/2014/main" id="{742D58C3-E091-4778-A4E3-BFE2FCAD4308}"/>
              </a:ext>
            </a:extLst>
          </p:cNvPr>
          <p:cNvSpPr/>
          <p:nvPr/>
        </p:nvSpPr>
        <p:spPr>
          <a:xfrm>
            <a:off x="3548884" y="3572569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350+ </a:t>
            </a: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Forks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4" name="Google Shape;174;p26">
            <a:extLst>
              <a:ext uri="{FF2B5EF4-FFF2-40B4-BE49-F238E27FC236}">
                <a16:creationId xmlns:a16="http://schemas.microsoft.com/office/drawing/2014/main" id="{595AEFC3-CCCE-4C09-A211-AB79138C7B2B}"/>
              </a:ext>
            </a:extLst>
          </p:cNvPr>
          <p:cNvSpPr/>
          <p:nvPr/>
        </p:nvSpPr>
        <p:spPr>
          <a:xfrm>
            <a:off x="1923784" y="5556719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13</a:t>
            </a: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 Blogs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5 </a:t>
            </a:r>
            <a:r>
              <a:rPr lang="en-US" dirty="0" err="1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KubeCon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 talks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6" name="Google Shape;176;p26">
            <a:extLst>
              <a:ext uri="{FF2B5EF4-FFF2-40B4-BE49-F238E27FC236}">
                <a16:creationId xmlns:a16="http://schemas.microsoft.com/office/drawing/2014/main" id="{DD88BB04-D2B2-4E3C-B9CB-6C76D27633C8}"/>
              </a:ext>
            </a:extLst>
          </p:cNvPr>
          <p:cNvSpPr/>
          <p:nvPr/>
        </p:nvSpPr>
        <p:spPr>
          <a:xfrm>
            <a:off x="3544652" y="4564644"/>
            <a:ext cx="1426800" cy="8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100+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Contributing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CC000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Companies</a:t>
            </a:r>
            <a:endParaRPr b="0" i="0" u="none" strike="noStrike" cap="none" dirty="0">
              <a:solidFill>
                <a:srgbClr val="CC0000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pic>
        <p:nvPicPr>
          <p:cNvPr id="19" name="Google Shape;411;p39">
            <a:extLst>
              <a:ext uri="{FF2B5EF4-FFF2-40B4-BE49-F238E27FC236}">
                <a16:creationId xmlns:a16="http://schemas.microsoft.com/office/drawing/2014/main" id="{3D51E88C-558C-4A46-91E7-E807466000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92293" y="1891170"/>
            <a:ext cx="1043816" cy="66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412;p39">
            <a:extLst>
              <a:ext uri="{FF2B5EF4-FFF2-40B4-BE49-F238E27FC236}">
                <a16:creationId xmlns:a16="http://schemas.microsoft.com/office/drawing/2014/main" id="{C3A79B35-B532-4D8E-9AD3-E7AF628B55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2685" y="3672263"/>
            <a:ext cx="1119216" cy="11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16;p39">
            <a:extLst>
              <a:ext uri="{FF2B5EF4-FFF2-40B4-BE49-F238E27FC236}">
                <a16:creationId xmlns:a16="http://schemas.microsoft.com/office/drawing/2014/main" id="{16E697CE-175F-49B6-8ABF-FF9D9360CB8F}"/>
              </a:ext>
            </a:extLst>
          </p:cNvPr>
          <p:cNvSpPr txBox="1"/>
          <p:nvPr/>
        </p:nvSpPr>
        <p:spPr>
          <a:xfrm>
            <a:off x="5501927" y="4791479"/>
            <a:ext cx="1526633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@</a:t>
            </a:r>
            <a:r>
              <a:rPr lang="en-US" sz="1400" dirty="0" err="1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projectcontour</a:t>
            </a:r>
            <a:endParaRPr lang="en-US"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lvl="0" algn="ctr"/>
            <a:endParaRPr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29" name="Google Shape;421;p39">
            <a:extLst>
              <a:ext uri="{FF2B5EF4-FFF2-40B4-BE49-F238E27FC236}">
                <a16:creationId xmlns:a16="http://schemas.microsoft.com/office/drawing/2014/main" id="{68B60E46-E4A8-4945-A00E-1A4231BC9796}"/>
              </a:ext>
            </a:extLst>
          </p:cNvPr>
          <p:cNvSpPr/>
          <p:nvPr/>
        </p:nvSpPr>
        <p:spPr>
          <a:xfrm>
            <a:off x="11409825" y="3504778"/>
            <a:ext cx="135028" cy="13499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3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1" name="Google Shape;423;p39">
            <a:extLst>
              <a:ext uri="{FF2B5EF4-FFF2-40B4-BE49-F238E27FC236}">
                <a16:creationId xmlns:a16="http://schemas.microsoft.com/office/drawing/2014/main" id="{2BFD2496-593E-489C-8D4D-FCBD55965461}"/>
              </a:ext>
            </a:extLst>
          </p:cNvPr>
          <p:cNvCxnSpPr/>
          <p:nvPr/>
        </p:nvCxnSpPr>
        <p:spPr>
          <a:xfrm>
            <a:off x="5322653" y="3572275"/>
            <a:ext cx="585155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" name="Google Shape;426;p39">
            <a:extLst>
              <a:ext uri="{FF2B5EF4-FFF2-40B4-BE49-F238E27FC236}">
                <a16:creationId xmlns:a16="http://schemas.microsoft.com/office/drawing/2014/main" id="{B1D2C6B5-40E2-46AC-A69D-C659B83C200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532" y="1689302"/>
            <a:ext cx="953424" cy="9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427;p39">
            <a:extLst>
              <a:ext uri="{FF2B5EF4-FFF2-40B4-BE49-F238E27FC236}">
                <a16:creationId xmlns:a16="http://schemas.microsoft.com/office/drawing/2014/main" id="{704DE4F3-FE3B-4F1E-9A0D-ED691D25B87E}"/>
              </a:ext>
            </a:extLst>
          </p:cNvPr>
          <p:cNvSpPr/>
          <p:nvPr/>
        </p:nvSpPr>
        <p:spPr>
          <a:xfrm rot="2668475">
            <a:off x="6085620" y="1789164"/>
            <a:ext cx="1017852" cy="16377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Slack.k8s.io</a:t>
            </a:r>
            <a:endParaRPr sz="12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C09AE8C-2C0A-4BDB-A8EA-81D362AC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18" y="3669619"/>
            <a:ext cx="1119216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02922B8-E89E-44AE-8B3A-5E3CC5B4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54" y="5246387"/>
            <a:ext cx="2444978" cy="18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reeform 33">
            <a:extLst>
              <a:ext uri="{FF2B5EF4-FFF2-40B4-BE49-F238E27FC236}">
                <a16:creationId xmlns:a16="http://schemas.microsoft.com/office/drawing/2014/main" id="{965E7286-76E3-48C3-9F66-20F7D5DD24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85218" y="1789936"/>
            <a:ext cx="1101731" cy="677454"/>
          </a:xfrm>
          <a:custGeom>
            <a:avLst/>
            <a:gdLst>
              <a:gd name="T0" fmla="*/ 386 w 386"/>
              <a:gd name="T1" fmla="*/ 217 h 237"/>
              <a:gd name="T2" fmla="*/ 385 w 386"/>
              <a:gd name="T3" fmla="*/ 217 h 237"/>
              <a:gd name="T4" fmla="*/ 385 w 386"/>
              <a:gd name="T5" fmla="*/ 0 h 237"/>
              <a:gd name="T6" fmla="*/ 1 w 386"/>
              <a:gd name="T7" fmla="*/ 0 h 237"/>
              <a:gd name="T8" fmla="*/ 1 w 386"/>
              <a:gd name="T9" fmla="*/ 217 h 237"/>
              <a:gd name="T10" fmla="*/ 0 w 386"/>
              <a:gd name="T11" fmla="*/ 217 h 237"/>
              <a:gd name="T12" fmla="*/ 1 w 386"/>
              <a:gd name="T13" fmla="*/ 219 h 237"/>
              <a:gd name="T14" fmla="*/ 1 w 386"/>
              <a:gd name="T15" fmla="*/ 237 h 237"/>
              <a:gd name="T16" fmla="*/ 385 w 386"/>
              <a:gd name="T17" fmla="*/ 237 h 237"/>
              <a:gd name="T18" fmla="*/ 385 w 386"/>
              <a:gd name="T19" fmla="*/ 219 h 237"/>
              <a:gd name="T20" fmla="*/ 386 w 386"/>
              <a:gd name="T21" fmla="*/ 217 h 237"/>
              <a:gd name="T22" fmla="*/ 193 w 386"/>
              <a:gd name="T23" fmla="*/ 146 h 237"/>
              <a:gd name="T24" fmla="*/ 26 w 386"/>
              <a:gd name="T25" fmla="*/ 16 h 237"/>
              <a:gd name="T26" fmla="*/ 360 w 386"/>
              <a:gd name="T27" fmla="*/ 16 h 237"/>
              <a:gd name="T28" fmla="*/ 193 w 386"/>
              <a:gd name="T29" fmla="*/ 146 h 237"/>
              <a:gd name="T30" fmla="*/ 184 w 386"/>
              <a:gd name="T31" fmla="*/ 159 h 237"/>
              <a:gd name="T32" fmla="*/ 193 w 386"/>
              <a:gd name="T33" fmla="*/ 162 h 237"/>
              <a:gd name="T34" fmla="*/ 202 w 386"/>
              <a:gd name="T35" fmla="*/ 159 h 237"/>
              <a:gd name="T36" fmla="*/ 244 w 386"/>
              <a:gd name="T37" fmla="*/ 127 h 237"/>
              <a:gd name="T38" fmla="*/ 364 w 386"/>
              <a:gd name="T39" fmla="*/ 221 h 237"/>
              <a:gd name="T40" fmla="*/ 22 w 386"/>
              <a:gd name="T41" fmla="*/ 221 h 237"/>
              <a:gd name="T42" fmla="*/ 142 w 386"/>
              <a:gd name="T43" fmla="*/ 127 h 237"/>
              <a:gd name="T44" fmla="*/ 184 w 386"/>
              <a:gd name="T45" fmla="*/ 159 h 237"/>
              <a:gd name="T46" fmla="*/ 257 w 386"/>
              <a:gd name="T47" fmla="*/ 116 h 237"/>
              <a:gd name="T48" fmla="*/ 369 w 386"/>
              <a:gd name="T49" fmla="*/ 29 h 237"/>
              <a:gd name="T50" fmla="*/ 369 w 386"/>
              <a:gd name="T51" fmla="*/ 204 h 237"/>
              <a:gd name="T52" fmla="*/ 257 w 386"/>
              <a:gd name="T53" fmla="*/ 116 h 237"/>
              <a:gd name="T54" fmla="*/ 17 w 386"/>
              <a:gd name="T55" fmla="*/ 29 h 237"/>
              <a:gd name="T56" fmla="*/ 129 w 386"/>
              <a:gd name="T57" fmla="*/ 116 h 237"/>
              <a:gd name="T58" fmla="*/ 17 w 386"/>
              <a:gd name="T59" fmla="*/ 204 h 237"/>
              <a:gd name="T60" fmla="*/ 17 w 386"/>
              <a:gd name="T61" fmla="*/ 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6" h="237">
                <a:moveTo>
                  <a:pt x="386" y="217"/>
                </a:moveTo>
                <a:cubicBezTo>
                  <a:pt x="385" y="217"/>
                  <a:pt x="385" y="217"/>
                  <a:pt x="385" y="217"/>
                </a:cubicBezTo>
                <a:cubicBezTo>
                  <a:pt x="385" y="0"/>
                  <a:pt x="385" y="0"/>
                  <a:pt x="38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17"/>
                  <a:pt x="1" y="217"/>
                  <a:pt x="1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1" y="219"/>
                  <a:pt x="1" y="219"/>
                  <a:pt x="1" y="219"/>
                </a:cubicBezTo>
                <a:cubicBezTo>
                  <a:pt x="1" y="237"/>
                  <a:pt x="1" y="237"/>
                  <a:pt x="1" y="237"/>
                </a:cubicBezTo>
                <a:cubicBezTo>
                  <a:pt x="385" y="237"/>
                  <a:pt x="385" y="237"/>
                  <a:pt x="385" y="237"/>
                </a:cubicBezTo>
                <a:cubicBezTo>
                  <a:pt x="385" y="219"/>
                  <a:pt x="385" y="219"/>
                  <a:pt x="385" y="219"/>
                </a:cubicBezTo>
                <a:lnTo>
                  <a:pt x="386" y="217"/>
                </a:lnTo>
                <a:close/>
                <a:moveTo>
                  <a:pt x="193" y="146"/>
                </a:moveTo>
                <a:cubicBezTo>
                  <a:pt x="26" y="16"/>
                  <a:pt x="26" y="16"/>
                  <a:pt x="26" y="16"/>
                </a:cubicBezTo>
                <a:cubicBezTo>
                  <a:pt x="360" y="16"/>
                  <a:pt x="360" y="16"/>
                  <a:pt x="360" y="16"/>
                </a:cubicBezTo>
                <a:lnTo>
                  <a:pt x="193" y="146"/>
                </a:lnTo>
                <a:close/>
                <a:moveTo>
                  <a:pt x="184" y="159"/>
                </a:moveTo>
                <a:cubicBezTo>
                  <a:pt x="186" y="161"/>
                  <a:pt x="190" y="162"/>
                  <a:pt x="193" y="162"/>
                </a:cubicBezTo>
                <a:cubicBezTo>
                  <a:pt x="196" y="162"/>
                  <a:pt x="200" y="161"/>
                  <a:pt x="202" y="159"/>
                </a:cubicBezTo>
                <a:cubicBezTo>
                  <a:pt x="244" y="127"/>
                  <a:pt x="244" y="127"/>
                  <a:pt x="244" y="127"/>
                </a:cubicBezTo>
                <a:cubicBezTo>
                  <a:pt x="364" y="221"/>
                  <a:pt x="364" y="221"/>
                  <a:pt x="364" y="221"/>
                </a:cubicBezTo>
                <a:cubicBezTo>
                  <a:pt x="22" y="221"/>
                  <a:pt x="22" y="221"/>
                  <a:pt x="22" y="221"/>
                </a:cubicBezTo>
                <a:cubicBezTo>
                  <a:pt x="142" y="127"/>
                  <a:pt x="142" y="127"/>
                  <a:pt x="142" y="127"/>
                </a:cubicBezTo>
                <a:lnTo>
                  <a:pt x="184" y="159"/>
                </a:lnTo>
                <a:close/>
                <a:moveTo>
                  <a:pt x="257" y="116"/>
                </a:moveTo>
                <a:cubicBezTo>
                  <a:pt x="369" y="29"/>
                  <a:pt x="369" y="29"/>
                  <a:pt x="369" y="29"/>
                </a:cubicBezTo>
                <a:cubicBezTo>
                  <a:pt x="369" y="204"/>
                  <a:pt x="369" y="204"/>
                  <a:pt x="369" y="204"/>
                </a:cubicBezTo>
                <a:lnTo>
                  <a:pt x="257" y="116"/>
                </a:lnTo>
                <a:close/>
                <a:moveTo>
                  <a:pt x="17" y="29"/>
                </a:moveTo>
                <a:cubicBezTo>
                  <a:pt x="129" y="116"/>
                  <a:pt x="129" y="116"/>
                  <a:pt x="129" y="116"/>
                </a:cubicBezTo>
                <a:cubicBezTo>
                  <a:pt x="17" y="204"/>
                  <a:pt x="17" y="204"/>
                  <a:pt x="17" y="204"/>
                </a:cubicBezTo>
                <a:lnTo>
                  <a:pt x="17" y="29"/>
                </a:lnTo>
                <a:close/>
              </a:path>
            </a:pathLst>
          </a:custGeom>
          <a:solidFill>
            <a:srgbClr val="0000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416;p39">
            <a:extLst>
              <a:ext uri="{FF2B5EF4-FFF2-40B4-BE49-F238E27FC236}">
                <a16:creationId xmlns:a16="http://schemas.microsoft.com/office/drawing/2014/main" id="{2CE4E621-8670-4E89-8D98-87AA53F96E93}"/>
              </a:ext>
            </a:extLst>
          </p:cNvPr>
          <p:cNvSpPr txBox="1"/>
          <p:nvPr/>
        </p:nvSpPr>
        <p:spPr>
          <a:xfrm>
            <a:off x="7660585" y="4791479"/>
            <a:ext cx="2750995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https://github.com/projectcontour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endParaRPr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41" name="Google Shape;416;p39">
            <a:extLst>
              <a:ext uri="{FF2B5EF4-FFF2-40B4-BE49-F238E27FC236}">
                <a16:creationId xmlns:a16="http://schemas.microsoft.com/office/drawing/2014/main" id="{4650260F-E35F-46B4-ABEF-7104270F39C1}"/>
              </a:ext>
            </a:extLst>
          </p:cNvPr>
          <p:cNvSpPr txBox="1"/>
          <p:nvPr/>
        </p:nvSpPr>
        <p:spPr>
          <a:xfrm>
            <a:off x="5832760" y="2853394"/>
            <a:ext cx="919065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 dirty="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#contour</a:t>
            </a:r>
          </a:p>
          <a:p>
            <a:pPr lvl="0" algn="ctr"/>
            <a:endParaRPr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42" name="Google Shape;416;p39">
            <a:extLst>
              <a:ext uri="{FF2B5EF4-FFF2-40B4-BE49-F238E27FC236}">
                <a16:creationId xmlns:a16="http://schemas.microsoft.com/office/drawing/2014/main" id="{7A683753-B6A4-4703-8D17-E961F63292A9}"/>
              </a:ext>
            </a:extLst>
          </p:cNvPr>
          <p:cNvSpPr txBox="1"/>
          <p:nvPr/>
        </p:nvSpPr>
        <p:spPr>
          <a:xfrm>
            <a:off x="7634144" y="2840950"/>
            <a:ext cx="2803878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cncf-contour-users@lists.cncf.io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cxnSp>
        <p:nvCxnSpPr>
          <p:cNvPr id="43" name="Google Shape;423;p39">
            <a:extLst>
              <a:ext uri="{FF2B5EF4-FFF2-40B4-BE49-F238E27FC236}">
                <a16:creationId xmlns:a16="http://schemas.microsoft.com/office/drawing/2014/main" id="{B46B4D82-E82C-4DAC-9288-2E65B9F918FD}"/>
              </a:ext>
            </a:extLst>
          </p:cNvPr>
          <p:cNvCxnSpPr/>
          <p:nvPr/>
        </p:nvCxnSpPr>
        <p:spPr>
          <a:xfrm>
            <a:off x="5321913" y="5487299"/>
            <a:ext cx="585155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16;p39">
            <a:extLst>
              <a:ext uri="{FF2B5EF4-FFF2-40B4-BE49-F238E27FC236}">
                <a16:creationId xmlns:a16="http://schemas.microsoft.com/office/drawing/2014/main" id="{391BDDFA-0C9E-4763-9835-5A29A65A42DD}"/>
              </a:ext>
            </a:extLst>
          </p:cNvPr>
          <p:cNvSpPr txBox="1"/>
          <p:nvPr/>
        </p:nvSpPr>
        <p:spPr>
          <a:xfrm>
            <a:off x="7700474" y="5788547"/>
            <a:ext cx="3566523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https://www.youtube.com/playlist?list=PL7bmigfV0EqTBsPrnCkzhu0R4SAWnBjLj</a:t>
            </a:r>
            <a:endParaRPr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9DF6F6-FB59-417E-A7AD-1E113229D9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74" y="1318822"/>
            <a:ext cx="5191418" cy="1694383"/>
          </a:xfrm>
          <a:prstGeom prst="rect">
            <a:avLst/>
          </a:prstGeom>
        </p:spPr>
      </p:pic>
      <p:sp>
        <p:nvSpPr>
          <p:cNvPr id="47" name="Google Shape;416;p39">
            <a:extLst>
              <a:ext uri="{FF2B5EF4-FFF2-40B4-BE49-F238E27FC236}">
                <a16:creationId xmlns:a16="http://schemas.microsoft.com/office/drawing/2014/main" id="{7DCDC00A-BD5D-454B-A417-0D2BC0ABCA6C}"/>
              </a:ext>
            </a:extLst>
          </p:cNvPr>
          <p:cNvSpPr txBox="1"/>
          <p:nvPr/>
        </p:nvSpPr>
        <p:spPr>
          <a:xfrm>
            <a:off x="1652050" y="2855728"/>
            <a:ext cx="1970267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projectcontour.io</a:t>
            </a:r>
            <a:endParaRPr sz="1400" dirty="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019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7893</TotalTime>
  <Words>321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Michael Michael</cp:lastModifiedBy>
  <cp:revision>39</cp:revision>
  <dcterms:created xsi:type="dcterms:W3CDTF">2020-06-01T17:37:55Z</dcterms:created>
  <dcterms:modified xsi:type="dcterms:W3CDTF">2020-07-27T04:06:59Z</dcterms:modified>
</cp:coreProperties>
</file>