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ustin Santa Barbara"/>
  <p:cmAuthor clrIdx="1" id="1" initials="" lastIdx="3" name="Lubomir I. Ivan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28T17:22:10.393">
    <p:pos x="196" y="538"/>
    <p:text>I think the infrastructure ref is also a very cool pattern that should be used more widely; we might hat-tip to it and then nudge people to attend the deep dive</p:text>
  </p:cm>
  <p:cm authorId="1" idx="1" dt="2020-07-28T17:22:10.393">
    <p:pos x="196" y="538"/>
    <p:text>sounds good. there are CAPI deep dive details on page 19.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7-28T17:23:46.215">
    <p:pos x="132" y="544"/>
    <p:text>Just as an aside ... now you've written this down, I'm wondering if it's true!  Is it true because we'll essentially say "no" to removals once we have an API?</p:text>
  </p:cm>
  <p:cm authorId="1" idx="2" dt="2020-07-28T17:23:46.215">
    <p:pos x="132" y="544"/>
    <p:text>it's probably debatable, but the main problem with flags is that they are un versioned (ref M. Taufen's work) i should probably mention "unversioned" as the main argument.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7-28T17:18:27.455">
    <p:pos x="158" y="490"/>
    <p:text>Do we know if they're giving a vtalk?</p:text>
  </p:cm>
  <p:cm authorId="1" idx="3" dt="2020-07-28T17:18:27.455">
    <p:pos x="158" y="490"/>
    <p:text>i don't think they are giving an official WG talk. i could only find the talk mentioned on slide 27.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96c69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696c697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c9979697e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c9979697e_1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9979697e_1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c9979697e_1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c9979697e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c9979697e_1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9979697e_1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c9979697e_1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c9979697e_1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c9979697e_13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c9979697e_1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8c9979697e_13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c9979697e_1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c9979697e_13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9979697e_1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c9979697e_13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c9979697e_1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c9979697e_13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c9979697e_1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8c9979697e_13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9979697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c9979697e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c9979697e_1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8c9979697e_13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9979697e_1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c9979697e_13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9979697e_1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c9979697e_13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c9979697e_1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c9979697e_13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9979697e_1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c9979697e_13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c9979697e_1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8c9979697e_13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c9979697e_13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c9979697e_13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c9979697e_13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8c9979697e_13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696c697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8696c6979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9979697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c9979697e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9979697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c9979697e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997969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c9979697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997969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c9979697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997969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c9979697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997969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c9979697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9979697e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c9979697e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hed.co/Zev8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hyperlink" Target="https://cluster-api.sigs.k8s.io/user/concept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luster-api.sigs.k8s.io/roadmap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hed.co/Zevc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2.xml"/><Relationship Id="rId4" Type="http://schemas.openxmlformats.org/officeDocument/2006/relationships/hyperlink" Target="https://youtu.be/klHBzISZkC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3.xml"/><Relationship Id="rId4" Type="http://schemas.openxmlformats.org/officeDocument/2006/relationships/hyperlink" Target="https://bit.ly/2OT5Vqo" TargetMode="External"/><Relationship Id="rId5" Type="http://schemas.openxmlformats.org/officeDocument/2006/relationships/hyperlink" Target="https://github.com/kubernetes/community/tree/master/wg-component-standard" TargetMode="External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Bof9aveB3rA" TargetMode="External"/><Relationship Id="rId4" Type="http://schemas.openxmlformats.org/officeDocument/2006/relationships/hyperlink" Target="https://github.com/kubernetes/community/tree/master/sig-cluster-lifecycle#meeting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ched.co/ZemW" TargetMode="External"/><Relationship Id="rId4" Type="http://schemas.openxmlformats.org/officeDocument/2006/relationships/hyperlink" Target="https://sched.co/Zexq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it.ly/2BrnGKp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ubernetes/community/blob/master/sig-cluster-lifecycle/charter.md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Pseudo Voltron Example</a:t>
            </a:r>
            <a:endParaRPr sz="110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75" y="1089050"/>
            <a:ext cx="8423649" cy="3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800">
                <a:solidFill>
                  <a:schemeClr val="lt1"/>
                </a:solidFill>
              </a:rPr>
              <a:t>Project Highlights</a:t>
            </a:r>
            <a:endParaRPr sz="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Kubeadm</a:t>
            </a:r>
            <a:endParaRPr sz="1100"/>
          </a:p>
        </p:txBody>
      </p:sp>
      <p:sp>
        <p:nvSpPr>
          <p:cNvPr id="222" name="Google Shape;222;p39"/>
          <p:cNvSpPr txBox="1"/>
          <p:nvPr/>
        </p:nvSpPr>
        <p:spPr>
          <a:xfrm>
            <a:off x="241075" y="902927"/>
            <a:ext cx="8495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1"/>
                </a:solidFill>
              </a:rPr>
              <a:t>A</a:t>
            </a:r>
            <a:r>
              <a:rPr lang="en-GB" sz="1900">
                <a:solidFill>
                  <a:schemeClr val="dk1"/>
                </a:solidFill>
              </a:rPr>
              <a:t> Kubernetes cluster</a:t>
            </a:r>
            <a:r>
              <a:rPr lang="en-GB" sz="1900">
                <a:solidFill>
                  <a:schemeClr val="dk1"/>
                </a:solidFill>
              </a:rPr>
              <a:t> bootstrapper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GB" sz="1900"/>
              <a:t>kubeadm’s task is to set up a </a:t>
            </a:r>
            <a:r>
              <a:rPr b="1" lang="en-GB" sz="1900"/>
              <a:t>best-practice cluster</a:t>
            </a:r>
            <a:r>
              <a:rPr lang="en-GB" sz="1900"/>
              <a:t> for each </a:t>
            </a:r>
            <a:r>
              <a:rPr i="1" lang="en-GB" sz="1900"/>
              <a:t>k8s</a:t>
            </a:r>
            <a:r>
              <a:rPr i="1" lang="en-GB" sz="1900"/>
              <a:t> version</a:t>
            </a:r>
            <a:endParaRPr i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/>
              <a:t>The user experience should be </a:t>
            </a:r>
            <a:r>
              <a:rPr i="1" lang="en-GB" sz="1900"/>
              <a:t>simple</a:t>
            </a:r>
            <a:r>
              <a:rPr lang="en-GB" sz="1900"/>
              <a:t>, and the cluster reasonably </a:t>
            </a:r>
            <a:r>
              <a:rPr i="1" lang="en-GB" sz="1900"/>
              <a:t>secure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GB" sz="1900"/>
              <a:t>kubeadm’s scope is limited; intended to be a </a:t>
            </a:r>
            <a:r>
              <a:rPr b="1" lang="en-GB" sz="1900"/>
              <a:t>building block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/>
              <a:t>Only ever deals with the local filesystem and the Kubernetes API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</a:pPr>
            <a:r>
              <a:rPr lang="en-GB" sz="1900"/>
              <a:t>Setting up or favoring a specific CNI network is </a:t>
            </a:r>
            <a:r>
              <a:rPr b="1" lang="en-GB" sz="1900"/>
              <a:t>out of scope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GB" sz="1900"/>
              <a:t>Composable architecture with everything divided into </a:t>
            </a:r>
            <a:r>
              <a:rPr b="1" lang="en-GB" sz="1900"/>
              <a:t>phases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Roboto"/>
              <a:buChar char="○"/>
            </a:pPr>
            <a:r>
              <a:rPr lang="en-GB" sz="1900"/>
              <a:t>Allows for </a:t>
            </a:r>
            <a:r>
              <a:rPr b="1" lang="en-GB" sz="1900"/>
              <a:t>DIY </a:t>
            </a:r>
            <a:r>
              <a:rPr lang="en-GB" sz="1900"/>
              <a:t>using other higher level tools as chef/puppet/etc.</a:t>
            </a:r>
            <a:endParaRPr sz="1900"/>
          </a:p>
        </p:txBody>
      </p:sp>
      <p:pic>
        <p:nvPicPr>
          <p:cNvPr descr="kubeadm-horizontal-color.png"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050" y="3999425"/>
            <a:ext cx="2630499" cy="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Kubeadm: Usage</a:t>
            </a:r>
            <a:endParaRPr sz="1100"/>
          </a:p>
        </p:txBody>
      </p:sp>
      <p:sp>
        <p:nvSpPr>
          <p:cNvPr id="229" name="Google Shape;229;p40"/>
          <p:cNvSpPr/>
          <p:nvPr/>
        </p:nvSpPr>
        <p:spPr>
          <a:xfrm>
            <a:off x="2441539" y="4088655"/>
            <a:ext cx="4535100" cy="82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23" y="4307720"/>
            <a:ext cx="389582" cy="36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063" y="4375815"/>
            <a:ext cx="885614" cy="25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747" y="4370069"/>
            <a:ext cx="588203" cy="2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016" y="4353573"/>
            <a:ext cx="775792" cy="25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0881" y="4353572"/>
            <a:ext cx="623545" cy="25484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/>
          <p:nvPr/>
        </p:nvSpPr>
        <p:spPr>
          <a:xfrm>
            <a:off x="2441400" y="3515945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Control-Plane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3775168" y="3515945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Control-Plane 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5108935" y="3515945"/>
            <a:ext cx="8694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Node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6090677" y="3515945"/>
            <a:ext cx="8856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Node </a:t>
            </a:r>
            <a:r>
              <a:rPr i="1" lang="en-GB" sz="1100">
                <a:latin typeface="Roboto"/>
                <a:ea typeface="Roboto"/>
                <a:cs typeface="Roboto"/>
                <a:sym typeface="Roboto"/>
              </a:rPr>
              <a:t>N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2441400" y="2943241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kubeadm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3775168" y="2943241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kubeadm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5108935" y="2943241"/>
            <a:ext cx="8694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kubeadm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6090677" y="2943241"/>
            <a:ext cx="8856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kubeadm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40"/>
          <p:cNvCxnSpPr>
            <a:endCxn id="236" idx="1"/>
          </p:cNvCxnSpPr>
          <p:nvPr/>
        </p:nvCxnSpPr>
        <p:spPr>
          <a:xfrm>
            <a:off x="3662368" y="3740795"/>
            <a:ext cx="112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0"/>
          <p:cNvCxnSpPr>
            <a:stCxn id="237" idx="3"/>
            <a:endCxn id="238" idx="1"/>
          </p:cNvCxnSpPr>
          <p:nvPr/>
        </p:nvCxnSpPr>
        <p:spPr>
          <a:xfrm>
            <a:off x="5978335" y="3740795"/>
            <a:ext cx="11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5" name="Google Shape;245;p40"/>
          <p:cNvSpPr/>
          <p:nvPr/>
        </p:nvSpPr>
        <p:spPr>
          <a:xfrm>
            <a:off x="2441400" y="2425390"/>
            <a:ext cx="4535100" cy="394500"/>
          </a:xfrm>
          <a:prstGeom prst="roundRect">
            <a:avLst>
              <a:gd fmla="val 16667" name="adj"/>
            </a:avLst>
          </a:prstGeom>
          <a:solidFill>
            <a:srgbClr val="238AD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grpSp>
        <p:nvGrpSpPr>
          <p:cNvPr id="246" name="Google Shape;246;p40"/>
          <p:cNvGrpSpPr/>
          <p:nvPr/>
        </p:nvGrpSpPr>
        <p:grpSpPr>
          <a:xfrm>
            <a:off x="3684304" y="2450844"/>
            <a:ext cx="2110808" cy="344880"/>
            <a:chOff x="3186522" y="2622729"/>
            <a:chExt cx="1987578" cy="297953"/>
          </a:xfrm>
        </p:grpSpPr>
        <p:pic>
          <p:nvPicPr>
            <p:cNvPr id="247" name="Google Shape;247;p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58136" y="2652027"/>
              <a:ext cx="1615964" cy="23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86522" y="2622729"/>
              <a:ext cx="307080" cy="2979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9" name="Google Shape;249;p40"/>
          <p:cNvCxnSpPr/>
          <p:nvPr/>
        </p:nvCxnSpPr>
        <p:spPr>
          <a:xfrm>
            <a:off x="392113" y="3455963"/>
            <a:ext cx="6584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0"/>
          <p:cNvCxnSpPr/>
          <p:nvPr/>
        </p:nvCxnSpPr>
        <p:spPr>
          <a:xfrm>
            <a:off x="392113" y="2366631"/>
            <a:ext cx="6584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1" name="Google Shape;251;p40"/>
          <p:cNvSpPr/>
          <p:nvPr/>
        </p:nvSpPr>
        <p:spPr>
          <a:xfrm>
            <a:off x="2441400" y="1829445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CSI / 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Cloud Provider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3775168" y="1829445"/>
            <a:ext cx="12213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Load Balancers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5108935" y="1829445"/>
            <a:ext cx="8694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6090677" y="1829445"/>
            <a:ext cx="8856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Logging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2441347" y="1284171"/>
            <a:ext cx="21522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Cluster API Spec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311194" y="1276098"/>
            <a:ext cx="1604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Cluster API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4824394" y="1284171"/>
            <a:ext cx="2152200" cy="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Cluster API Implementation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40"/>
          <p:cNvGrpSpPr/>
          <p:nvPr/>
        </p:nvGrpSpPr>
        <p:grpSpPr>
          <a:xfrm flipH="1">
            <a:off x="6976451" y="1534448"/>
            <a:ext cx="145762" cy="2967042"/>
            <a:chOff x="245875" y="4138550"/>
            <a:chExt cx="229800" cy="570925"/>
          </a:xfrm>
        </p:grpSpPr>
        <p:cxnSp>
          <p:nvCxnSpPr>
            <p:cNvPr id="259" name="Google Shape;259;p40"/>
            <p:cNvCxnSpPr/>
            <p:nvPr/>
          </p:nvCxnSpPr>
          <p:spPr>
            <a:xfrm rot="10800000">
              <a:off x="245875" y="4138550"/>
              <a:ext cx="229800" cy="12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40"/>
            <p:cNvCxnSpPr/>
            <p:nvPr/>
          </p:nvCxnSpPr>
          <p:spPr>
            <a:xfrm>
              <a:off x="253700" y="4138575"/>
              <a:ext cx="0" cy="5709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40"/>
            <p:cNvCxnSpPr/>
            <p:nvPr/>
          </p:nvCxnSpPr>
          <p:spPr>
            <a:xfrm flipH="1" rot="10800000">
              <a:off x="253674" y="4708875"/>
              <a:ext cx="214200" cy="6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62" name="Google Shape;262;p40"/>
          <p:cNvCxnSpPr>
            <a:stCxn id="257" idx="1"/>
          </p:cNvCxnSpPr>
          <p:nvPr/>
        </p:nvCxnSpPr>
        <p:spPr>
          <a:xfrm>
            <a:off x="4824394" y="1509021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0"/>
          <p:cNvCxnSpPr>
            <a:stCxn id="257" idx="1"/>
            <a:endCxn id="255" idx="3"/>
          </p:cNvCxnSpPr>
          <p:nvPr/>
        </p:nvCxnSpPr>
        <p:spPr>
          <a:xfrm rot="10800000">
            <a:off x="4593694" y="1509021"/>
            <a:ext cx="230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264" name="Google Shape;264;p40"/>
          <p:cNvCxnSpPr>
            <a:stCxn id="251" idx="2"/>
          </p:cNvCxnSpPr>
          <p:nvPr/>
        </p:nvCxnSpPr>
        <p:spPr>
          <a:xfrm>
            <a:off x="3052050" y="2279145"/>
            <a:ext cx="0" cy="14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40"/>
          <p:cNvGrpSpPr/>
          <p:nvPr/>
        </p:nvGrpSpPr>
        <p:grpSpPr>
          <a:xfrm>
            <a:off x="2303355" y="2059071"/>
            <a:ext cx="137995" cy="2435168"/>
            <a:chOff x="245875" y="4138550"/>
            <a:chExt cx="229800" cy="570925"/>
          </a:xfrm>
        </p:grpSpPr>
        <p:cxnSp>
          <p:nvCxnSpPr>
            <p:cNvPr id="266" name="Google Shape;266;p40"/>
            <p:cNvCxnSpPr/>
            <p:nvPr/>
          </p:nvCxnSpPr>
          <p:spPr>
            <a:xfrm rot="10800000">
              <a:off x="245875" y="4138550"/>
              <a:ext cx="229800" cy="12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40"/>
            <p:cNvCxnSpPr/>
            <p:nvPr/>
          </p:nvCxnSpPr>
          <p:spPr>
            <a:xfrm>
              <a:off x="253700" y="4138575"/>
              <a:ext cx="0" cy="5709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40"/>
            <p:cNvCxnSpPr/>
            <p:nvPr/>
          </p:nvCxnSpPr>
          <p:spPr>
            <a:xfrm flipH="1" rot="10800000">
              <a:off x="253674" y="4708875"/>
              <a:ext cx="214200" cy="6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9" name="Google Shape;269;p40"/>
          <p:cNvSpPr txBox="1"/>
          <p:nvPr/>
        </p:nvSpPr>
        <p:spPr>
          <a:xfrm>
            <a:off x="341088" y="1821366"/>
            <a:ext cx="1604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Addons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311194" y="2409252"/>
            <a:ext cx="1664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Kubernetes API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311194" y="2932607"/>
            <a:ext cx="1604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Bootstrapping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311194" y="3515974"/>
            <a:ext cx="1604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Machines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311194" y="4278228"/>
            <a:ext cx="1604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Infrastructure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7288095" y="1284185"/>
            <a:ext cx="145500" cy="103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7296563" y="2409252"/>
            <a:ext cx="145500" cy="984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7288095" y="3478764"/>
            <a:ext cx="145500" cy="143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7503289" y="2676273"/>
            <a:ext cx="1147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Layer 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kubeadm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7503296" y="1578976"/>
            <a:ext cx="1380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Layer 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Infra Orchestration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7503296" y="3973187"/>
            <a:ext cx="1147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Layer 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Infra Provider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58425" y="4283556"/>
            <a:ext cx="313993" cy="3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235125" y="779375"/>
            <a:ext cx="8562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Example usage of kubeadm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Kubeadm: Roadmap</a:t>
            </a:r>
            <a:endParaRPr sz="1100"/>
          </a:p>
        </p:txBody>
      </p:sp>
      <p:sp>
        <p:nvSpPr>
          <p:cNvPr id="287" name="Google Shape;287;p41"/>
          <p:cNvSpPr txBox="1"/>
          <p:nvPr/>
        </p:nvSpPr>
        <p:spPr>
          <a:xfrm>
            <a:off x="252354" y="877685"/>
            <a:ext cx="86373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Simplify day 2 operations (Create a </a:t>
            </a:r>
            <a:r>
              <a:rPr lang="en-GB" sz="1800">
                <a:solidFill>
                  <a:schemeClr val="dk1"/>
                </a:solidFill>
              </a:rPr>
              <a:t>kubeadm-operator)</a:t>
            </a:r>
            <a:r>
              <a:rPr lang="en-GB" sz="1800"/>
              <a:t>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Allow for re-configuration using a declarative pattern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Support new workflows: change the cluster, certificate rotation etc.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kubeadm more friendly for higher-level tools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Make phases </a:t>
            </a:r>
            <a:r>
              <a:rPr lang="en-GB" sz="1800"/>
              <a:t>retryable and idempotent (where possible)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Machine readable output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Increase flexibility around addons and etcd (cluster-addons and etcdadm integration)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Consider moving core addons </a:t>
            </a:r>
            <a:r>
              <a:rPr lang="en-GB" sz="1800"/>
              <a:t>(</a:t>
            </a:r>
            <a:r>
              <a:rPr lang="en-GB" sz="1800"/>
              <a:t>CoreDNS</a:t>
            </a:r>
            <a:r>
              <a:rPr lang="en-GB" sz="1800"/>
              <a:t>, kube-proxy)</a:t>
            </a:r>
            <a:r>
              <a:rPr lang="en-GB" sz="1800"/>
              <a:t> to operator</a:t>
            </a:r>
            <a:r>
              <a:rPr lang="en-GB" sz="1800"/>
              <a:t>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Lower the barrier between local etcd and external etcd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Simplify component config management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Move kubeadm out of tree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Define the release process and build the automation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Allow easier vendoring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Kubeadm: Learn More</a:t>
            </a:r>
            <a:endParaRPr sz="1100"/>
          </a:p>
        </p:txBody>
      </p:sp>
      <p:sp>
        <p:nvSpPr>
          <p:cNvPr id="293" name="Google Shape;293;p42"/>
          <p:cNvSpPr txBox="1"/>
          <p:nvPr/>
        </p:nvSpPr>
        <p:spPr>
          <a:xfrm>
            <a:off x="252350" y="973103"/>
            <a:ext cx="86373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Kubeadm Deep Dive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Rostislav Georgiev, VMware &amp; Rafael Lopez, SUSE</a:t>
            </a:r>
            <a:endParaRPr b="1"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KubeCon EU 2020, </a:t>
            </a:r>
            <a:r>
              <a:rPr lang="en-GB" sz="1800">
                <a:solidFill>
                  <a:srgbClr val="333333"/>
                </a:solidFill>
              </a:rPr>
              <a:t>Wednesday, August 19, 13:00 CEST</a:t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https://sched.co/Zev8</a:t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550" y="2310478"/>
            <a:ext cx="2560897" cy="256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</a:t>
            </a:r>
            <a:endParaRPr sz="1100"/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0" y="1682450"/>
            <a:ext cx="2008450" cy="26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/>
        </p:nvSpPr>
        <p:spPr>
          <a:xfrm>
            <a:off x="302750" y="875600"/>
            <a:ext cx="61194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It is: 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declarative, </a:t>
            </a:r>
            <a:r>
              <a:rPr lang="en-GB" sz="1800">
                <a:solidFill>
                  <a:srgbClr val="24292E"/>
                </a:solidFill>
              </a:rPr>
              <a:t>Kubernetes-style</a:t>
            </a:r>
            <a:r>
              <a:rPr lang="en-GB" sz="1800">
                <a:solidFill>
                  <a:srgbClr val="24292E"/>
                </a:solidFill>
              </a:rPr>
              <a:t> API for cluster creation, configuration, and management across providers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Manages the lifecycle of other associated cluster infrastructure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An immutable (Node) deployment model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It is not: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cloud provider abstraction layer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tool that provides Node in-place upgrades</a:t>
            </a:r>
            <a:endParaRPr sz="18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API: Design</a:t>
            </a:r>
            <a:endParaRPr sz="1100"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783" y="1354150"/>
            <a:ext cx="6933642" cy="33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00" y="1472683"/>
            <a:ext cx="1219948" cy="133919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311325" y="855575"/>
            <a:ext cx="8562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Cluster API follows a </a:t>
            </a:r>
            <a:r>
              <a:rPr b="1" lang="en-GB" sz="1600">
                <a:solidFill>
                  <a:schemeClr val="dk1"/>
                </a:solidFill>
              </a:rPr>
              <a:t>familiar</a:t>
            </a:r>
            <a:r>
              <a:rPr b="1" lang="en-GB" sz="1600">
                <a:solidFill>
                  <a:schemeClr val="dk1"/>
                </a:solidFill>
              </a:rPr>
              <a:t> pattern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5345400" y="4806050"/>
            <a:ext cx="3730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https://cluster-api.sigs.k8s.io/user/concepts.html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API: Roadmap</a:t>
            </a:r>
            <a:endParaRPr sz="1100"/>
          </a:p>
        </p:txBody>
      </p:sp>
      <p:sp>
        <p:nvSpPr>
          <p:cNvPr id="316" name="Google Shape;316;p45"/>
          <p:cNvSpPr txBox="1"/>
          <p:nvPr/>
        </p:nvSpPr>
        <p:spPr>
          <a:xfrm>
            <a:off x="5345400" y="4806050"/>
            <a:ext cx="3730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https://cluster-api.sigs.k8s.io/roadmap.html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230750" y="904200"/>
            <a:ext cx="87198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Optimize the UX where possible.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Get more feedback from the wild; see how users deviate from the defaults.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Automate all the things (build, deploy, test, release).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v1alpha3: better test plan, kubeadm control plane robustness, spot instance support, autoscaler, clusterctl extensible templating, etc.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v1alpha4: machine bootstrap failure detection, pluggable machine load balancers, support the latest kubeadm API, etc.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Towards Beta: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Better documentation.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Submit the project for API review.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Adoption goals: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Integration in Kops.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Make the existing Kubernetes e2e tests use Cluster API on GCP/AWS.</a:t>
            </a:r>
            <a:endParaRPr sz="18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</a:t>
            </a:r>
            <a:r>
              <a:rPr b="1" lang="en-GB" sz="3000">
                <a:solidFill>
                  <a:schemeClr val="lt1"/>
                </a:solidFill>
              </a:rPr>
              <a:t>: Learn More</a:t>
            </a:r>
            <a:endParaRPr sz="1100"/>
          </a:p>
        </p:txBody>
      </p:sp>
      <p:sp>
        <p:nvSpPr>
          <p:cNvPr id="323" name="Google Shape;323;p46"/>
          <p:cNvSpPr txBox="1"/>
          <p:nvPr/>
        </p:nvSpPr>
        <p:spPr>
          <a:xfrm>
            <a:off x="252350" y="973103"/>
            <a:ext cx="86373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Cluster API Deep Dive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Naadir Jeewa, VMware &amp; Cecile Robert-Michon, Microsoft</a:t>
            </a:r>
            <a:endParaRPr b="1"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KubeCon EU 2020, </a:t>
            </a:r>
            <a:r>
              <a:rPr lang="en-GB" sz="1800">
                <a:solidFill>
                  <a:srgbClr val="333333"/>
                </a:solidFill>
              </a:rPr>
              <a:t>Wednesday, </a:t>
            </a:r>
            <a:r>
              <a:rPr lang="en-GB" sz="1800">
                <a:solidFill>
                  <a:srgbClr val="333333"/>
                </a:solidFill>
              </a:rPr>
              <a:t>August 19, 16:55 CEST</a:t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https://sched.co/Zevc</a:t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547" y="2306664"/>
            <a:ext cx="2560897" cy="256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419928" y="27435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-GB" sz="2700">
                <a:solidFill>
                  <a:schemeClr val="lt1"/>
                </a:solidFill>
              </a:rPr>
              <a:t>Justin Santa Barbara and Lubomir I. Ivanov</a:t>
            </a:r>
            <a:endParaRPr sz="1100"/>
          </a:p>
        </p:txBody>
      </p:sp>
      <p:sp>
        <p:nvSpPr>
          <p:cNvPr id="140" name="Google Shape;140;p29"/>
          <p:cNvSpPr txBox="1"/>
          <p:nvPr/>
        </p:nvSpPr>
        <p:spPr>
          <a:xfrm>
            <a:off x="419928" y="19859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2000">
                <a:solidFill>
                  <a:schemeClr val="lt1"/>
                </a:solidFill>
              </a:rPr>
              <a:t>Introduction to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800">
                <a:solidFill>
                  <a:schemeClr val="lt1"/>
                </a:solidFill>
              </a:rPr>
              <a:t>SIG Cluster Lifecycle</a:t>
            </a:r>
            <a:endParaRPr sz="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Component Config</a:t>
            </a:r>
            <a:endParaRPr sz="1100"/>
          </a:p>
        </p:txBody>
      </p:sp>
      <p:sp>
        <p:nvSpPr>
          <p:cNvPr id="330" name="Google Shape;330;p47"/>
          <p:cNvSpPr txBox="1"/>
          <p:nvPr/>
        </p:nvSpPr>
        <p:spPr>
          <a:xfrm>
            <a:off x="230725" y="950375"/>
            <a:ext cx="87102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ComponentConfig is a Kubernetes style API for configuring components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Problem 1: The core Kubernetes components are not consistent in how they are configured </a:t>
            </a:r>
            <a:r>
              <a:rPr lang="en-GB" sz="1900">
                <a:solidFill>
                  <a:schemeClr val="dk1"/>
                </a:solidFill>
              </a:rPr>
              <a:t>(they use a lot of flags).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Solution: Core components have started working on their ComponentConfig (kube-apiserver not yet)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Problem 2: It is pretty hard to write a k8s-like component with declarative config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Solution: Factor common component-related code into a `k8s.io/component-base` toolkit repository. Make it easier to write a non-core component that follows the k8s API style for its configuration. Existing components should be retrofitted to use the toolkit.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Component Config</a:t>
            </a:r>
            <a:endParaRPr sz="1100"/>
          </a:p>
        </p:txBody>
      </p:sp>
      <p:sp>
        <p:nvSpPr>
          <p:cNvPr id="336" name="Google Shape;336;p48"/>
          <p:cNvSpPr txBox="1"/>
          <p:nvPr/>
        </p:nvSpPr>
        <p:spPr>
          <a:xfrm>
            <a:off x="210425" y="864225"/>
            <a:ext cx="87018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/>
              <a:t>Maintainability:</a:t>
            </a:r>
            <a:br>
              <a:rPr lang="en-GB" sz="1700"/>
            </a:br>
            <a:r>
              <a:rPr lang="en-GB" sz="1700"/>
              <a:t>When $component’s flag set grows over 50+ flags, configuring it becomes painful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GB" sz="1700">
                <a:solidFill>
                  <a:srgbClr val="000000"/>
                </a:solidFill>
              </a:rPr>
              <a:t>Upgradability:</a:t>
            </a:r>
            <a:br>
              <a:rPr lang="en-GB" sz="1700">
                <a:solidFill>
                  <a:srgbClr val="000000"/>
                </a:solidFill>
              </a:rPr>
            </a:br>
            <a:r>
              <a:rPr lang="en-GB" sz="1700"/>
              <a:t>For</a:t>
            </a:r>
            <a:r>
              <a:rPr lang="en-GB" sz="1700">
                <a:solidFill>
                  <a:srgbClr val="000000"/>
                </a:solidFill>
              </a:rPr>
              <a:t> </a:t>
            </a:r>
            <a:r>
              <a:rPr lang="en-GB" sz="1700"/>
              <a:t>upgrades, versioned </a:t>
            </a:r>
            <a:r>
              <a:rPr lang="en-GB" sz="1700">
                <a:solidFill>
                  <a:srgbClr val="000000"/>
                </a:solidFill>
              </a:rPr>
              <a:t>configuration</a:t>
            </a:r>
            <a:r>
              <a:rPr lang="en-GB" sz="1700"/>
              <a:t> is </a:t>
            </a:r>
            <a:r>
              <a:rPr lang="en-GB" sz="1700"/>
              <a:t>easier</a:t>
            </a:r>
            <a:r>
              <a:rPr lang="en-GB" sz="1700"/>
              <a:t> to manage than flags, since flags are unversioned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GB" sz="1700">
                <a:solidFill>
                  <a:srgbClr val="000000"/>
                </a:solidFill>
              </a:rPr>
              <a:t>Programmability</a:t>
            </a:r>
            <a:r>
              <a:rPr b="1" lang="en-GB" sz="1700">
                <a:solidFill>
                  <a:srgbClr val="000000"/>
                </a:solidFill>
              </a:rPr>
              <a:t>:</a:t>
            </a:r>
            <a:br>
              <a:rPr lang="en-GB" sz="1700">
                <a:solidFill>
                  <a:srgbClr val="000000"/>
                </a:solidFill>
              </a:rPr>
            </a:br>
            <a:r>
              <a:rPr lang="en-GB" sz="1700">
                <a:solidFill>
                  <a:srgbClr val="000000"/>
                </a:solidFill>
              </a:rPr>
              <a:t>Configuration expressed as JSON/YAML objects allows for consistent manipulation</a:t>
            </a:r>
            <a:r>
              <a:rPr lang="en-GB" sz="1700"/>
              <a:t> - templating, patching, introspection</a:t>
            </a:r>
            <a:endParaRPr b="1"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Possibility:</a:t>
            </a:r>
            <a:br>
              <a:rPr lang="en-GB" sz="1700"/>
            </a:br>
            <a:r>
              <a:rPr lang="en-GB" sz="1700"/>
              <a:t>Many types of config simply cannot be expressed as key-value pairs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Declarative:</a:t>
            </a:r>
            <a:br>
              <a:rPr b="1" lang="en-GB" sz="1700"/>
            </a:br>
            <a:r>
              <a:rPr lang="en-GB" sz="1700"/>
              <a:t>OpenAPI information can easily be exposed / used for doc generation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See </a:t>
            </a:r>
            <a:r>
              <a:rPr lang="en-GB" sz="1700"/>
              <a:t>Lucas Käldström’s</a:t>
            </a:r>
            <a:r>
              <a:rPr lang="en-GB" sz="1700"/>
              <a:t> talk on this here: </a:t>
            </a:r>
            <a:r>
              <a:rPr lang="en-GB" sz="1700" u="sng">
                <a:solidFill>
                  <a:srgbClr val="0563C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Configuring Your Kubernetes Cluster on the Next Level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WG Component Standard</a:t>
            </a:r>
            <a:endParaRPr sz="1100"/>
          </a:p>
        </p:txBody>
      </p:sp>
      <p:sp>
        <p:nvSpPr>
          <p:cNvPr id="342" name="Google Shape;342;p49"/>
          <p:cNvSpPr txBox="1"/>
          <p:nvPr/>
        </p:nvSpPr>
        <p:spPr>
          <a:xfrm>
            <a:off x="252350" y="778724"/>
            <a:ext cx="8637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There is a Kubernetes </a:t>
            </a:r>
            <a:r>
              <a:rPr b="1" lang="en-GB" sz="1800"/>
              <a:t>Working</a:t>
            </a:r>
            <a:r>
              <a:rPr b="1" lang="en-GB" sz="1800"/>
              <a:t> Group called “Component Standard” that is tackling these problems.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Find more about it here: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https://bit.ly/2OT5Vqo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https://github.com/kubernetes/community/tree/master/wg-component-standard</a:t>
            </a:r>
            <a:endParaRPr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550" y="2444453"/>
            <a:ext cx="2560897" cy="256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800">
                <a:solidFill>
                  <a:schemeClr val="lt1"/>
                </a:solidFill>
              </a:rPr>
              <a:t>Get Involved</a:t>
            </a:r>
            <a:endParaRPr sz="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Help Wanted</a:t>
            </a:r>
            <a:endParaRPr sz="1100"/>
          </a:p>
        </p:txBody>
      </p:sp>
      <p:sp>
        <p:nvSpPr>
          <p:cNvPr id="354" name="Google Shape;354;p51"/>
          <p:cNvSpPr/>
          <p:nvPr/>
        </p:nvSpPr>
        <p:spPr>
          <a:xfrm>
            <a:off x="2558780" y="2273687"/>
            <a:ext cx="4054200" cy="2061900"/>
          </a:xfrm>
          <a:prstGeom prst="roundRect">
            <a:avLst>
              <a:gd fmla="val 7004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Cluster API</a:t>
            </a:r>
            <a:endParaRPr b="1" sz="1800"/>
          </a:p>
        </p:txBody>
      </p:sp>
      <p:sp>
        <p:nvSpPr>
          <p:cNvPr id="355" name="Google Shape;355;p51"/>
          <p:cNvSpPr/>
          <p:nvPr/>
        </p:nvSpPr>
        <p:spPr>
          <a:xfrm>
            <a:off x="4350239" y="2848600"/>
            <a:ext cx="2262600" cy="1487100"/>
          </a:xfrm>
          <a:prstGeom prst="roundRect">
            <a:avLst>
              <a:gd fmla="val 12130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cluster-addons</a:t>
            </a:r>
            <a:endParaRPr b="1" sz="1800"/>
          </a:p>
        </p:txBody>
      </p:sp>
      <p:sp>
        <p:nvSpPr>
          <p:cNvPr id="356" name="Google Shape;356;p51"/>
          <p:cNvSpPr/>
          <p:nvPr/>
        </p:nvSpPr>
        <p:spPr>
          <a:xfrm>
            <a:off x="3387228" y="3373997"/>
            <a:ext cx="2397000" cy="961800"/>
          </a:xfrm>
          <a:prstGeom prst="roundRect">
            <a:avLst>
              <a:gd fmla="val 12130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kubeadm</a:t>
            </a:r>
            <a:endParaRPr b="1" sz="1800"/>
          </a:p>
        </p:txBody>
      </p:sp>
      <p:sp>
        <p:nvSpPr>
          <p:cNvPr id="357" name="Google Shape;357;p51"/>
          <p:cNvSpPr/>
          <p:nvPr/>
        </p:nvSpPr>
        <p:spPr>
          <a:xfrm>
            <a:off x="2558780" y="3879535"/>
            <a:ext cx="2397000" cy="456000"/>
          </a:xfrm>
          <a:prstGeom prst="roundRect">
            <a:avLst>
              <a:gd fmla="val 32554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etcdadm</a:t>
            </a:r>
            <a:endParaRPr b="1" sz="1800"/>
          </a:p>
        </p:txBody>
      </p:sp>
      <p:sp>
        <p:nvSpPr>
          <p:cNvPr id="358" name="Google Shape;358;p51"/>
          <p:cNvSpPr/>
          <p:nvPr/>
        </p:nvSpPr>
        <p:spPr>
          <a:xfrm>
            <a:off x="2558780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59" name="Google Shape;359;p51"/>
          <p:cNvSpPr/>
          <p:nvPr/>
        </p:nvSpPr>
        <p:spPr>
          <a:xfrm>
            <a:off x="3065312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0" name="Google Shape;360;p51"/>
          <p:cNvSpPr/>
          <p:nvPr/>
        </p:nvSpPr>
        <p:spPr>
          <a:xfrm>
            <a:off x="3571843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1" name="Google Shape;361;p51"/>
          <p:cNvSpPr/>
          <p:nvPr/>
        </p:nvSpPr>
        <p:spPr>
          <a:xfrm>
            <a:off x="4078374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2" name="Google Shape;362;p51"/>
          <p:cNvSpPr/>
          <p:nvPr/>
        </p:nvSpPr>
        <p:spPr>
          <a:xfrm>
            <a:off x="4584906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3" name="Google Shape;363;p51"/>
          <p:cNvSpPr/>
          <p:nvPr/>
        </p:nvSpPr>
        <p:spPr>
          <a:xfrm>
            <a:off x="5091437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4" name="Google Shape;364;p51"/>
          <p:cNvSpPr/>
          <p:nvPr/>
        </p:nvSpPr>
        <p:spPr>
          <a:xfrm>
            <a:off x="6104500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5" name="Google Shape;365;p51"/>
          <p:cNvSpPr/>
          <p:nvPr/>
        </p:nvSpPr>
        <p:spPr>
          <a:xfrm>
            <a:off x="5597969" y="17096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6" name="Google Shape;366;p51"/>
          <p:cNvSpPr/>
          <p:nvPr/>
        </p:nvSpPr>
        <p:spPr>
          <a:xfrm rot="-5400000">
            <a:off x="1972516" y="3836417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ED7D31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7" name="Google Shape;367;p51"/>
          <p:cNvSpPr/>
          <p:nvPr/>
        </p:nvSpPr>
        <p:spPr>
          <a:xfrm rot="-5400000">
            <a:off x="1972516" y="3329886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8" name="Google Shape;368;p51"/>
          <p:cNvSpPr/>
          <p:nvPr/>
        </p:nvSpPr>
        <p:spPr>
          <a:xfrm rot="-5400000">
            <a:off x="1972516" y="2823356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69" name="Google Shape;369;p51"/>
          <p:cNvSpPr/>
          <p:nvPr/>
        </p:nvSpPr>
        <p:spPr>
          <a:xfrm rot="-5400000">
            <a:off x="1972516" y="231682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70" name="Google Shape;370;p51"/>
          <p:cNvSpPr/>
          <p:nvPr/>
        </p:nvSpPr>
        <p:spPr>
          <a:xfrm rot="-5400000">
            <a:off x="1220175" y="3173400"/>
            <a:ext cx="2028600" cy="258000"/>
          </a:xfrm>
          <a:prstGeom prst="roundRect">
            <a:avLst>
              <a:gd fmla="val 17863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/>
              <a:t>ComponentConfig</a:t>
            </a:r>
            <a:endParaRPr b="1" sz="1300"/>
          </a:p>
        </p:txBody>
      </p:sp>
      <p:sp>
        <p:nvSpPr>
          <p:cNvPr id="371" name="Google Shape;371;p51"/>
          <p:cNvSpPr/>
          <p:nvPr/>
        </p:nvSpPr>
        <p:spPr>
          <a:xfrm>
            <a:off x="2558775" y="1817491"/>
            <a:ext cx="4054200" cy="22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k8s cluster </a:t>
            </a:r>
            <a:r>
              <a:rPr b="1" lang="en-GB" sz="1800"/>
              <a:t>Provisioners</a:t>
            </a:r>
            <a:endParaRPr b="1" sz="1800"/>
          </a:p>
        </p:txBody>
      </p:sp>
      <p:sp>
        <p:nvSpPr>
          <p:cNvPr id="372" name="Google Shape;372;p51"/>
          <p:cNvSpPr/>
          <p:nvPr/>
        </p:nvSpPr>
        <p:spPr>
          <a:xfrm>
            <a:off x="2211710" y="4571534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73" name="Google Shape;373;p51"/>
          <p:cNvSpPr/>
          <p:nvPr/>
        </p:nvSpPr>
        <p:spPr>
          <a:xfrm>
            <a:off x="3333449" y="4571534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74" name="Google Shape;374;p51"/>
          <p:cNvSpPr/>
          <p:nvPr/>
        </p:nvSpPr>
        <p:spPr>
          <a:xfrm>
            <a:off x="4346027" y="4571530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75" name="Google Shape;375;p51"/>
          <p:cNvSpPr txBox="1"/>
          <p:nvPr/>
        </p:nvSpPr>
        <p:spPr>
          <a:xfrm>
            <a:off x="1461325" y="784400"/>
            <a:ext cx="62535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We need your help!</a:t>
            </a:r>
            <a:br>
              <a:rPr lang="en-GB" sz="3000"/>
            </a:br>
            <a:r>
              <a:rPr lang="en-GB" sz="1800"/>
              <a:t>There is still a lot of work to do in order to build voltron!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76" name="Google Shape;376;p51"/>
          <p:cNvSpPr/>
          <p:nvPr/>
        </p:nvSpPr>
        <p:spPr>
          <a:xfrm>
            <a:off x="5460631" y="4571543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77" name="Google Shape;377;p51"/>
          <p:cNvSpPr txBox="1"/>
          <p:nvPr/>
        </p:nvSpPr>
        <p:spPr>
          <a:xfrm>
            <a:off x="2565705" y="45715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3687461" y="45715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4658367" y="45715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Alpha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5827064" y="4571541"/>
            <a:ext cx="1137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Pre-Alpha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1"/>
          <p:cNvSpPr/>
          <p:nvPr/>
        </p:nvSpPr>
        <p:spPr>
          <a:xfrm flipH="1" rot="5400000">
            <a:off x="6076626" y="3125825"/>
            <a:ext cx="1879200" cy="357600"/>
          </a:xfrm>
          <a:prstGeom prst="roundRect">
            <a:avLst>
              <a:gd fmla="val 32554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image-builder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How you can contribute</a:t>
            </a:r>
            <a:endParaRPr sz="1100"/>
          </a:p>
        </p:txBody>
      </p:sp>
      <p:sp>
        <p:nvSpPr>
          <p:cNvPr id="387" name="Google Shape;387;p52"/>
          <p:cNvSpPr txBox="1"/>
          <p:nvPr/>
        </p:nvSpPr>
        <p:spPr>
          <a:xfrm>
            <a:off x="192500" y="788025"/>
            <a:ext cx="8767800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 u="sng">
                <a:solidFill>
                  <a:srgbClr val="0563C1"/>
                </a:solidFill>
                <a:hlinkClick r:id="rId3"/>
              </a:rPr>
              <a:t>SIG Cluster Lifecycle New Contributor Onboarding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Navigate to our </a:t>
            </a:r>
            <a:r>
              <a:rPr lang="en-GB" sz="2400" u="sng">
                <a:solidFill>
                  <a:srgbClr val="0563C1"/>
                </a:solidFill>
                <a:hlinkClick r:id="rId4"/>
              </a:rPr>
              <a:t>community page</a:t>
            </a:r>
            <a:r>
              <a:rPr lang="en-GB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Look for “good first issue”, “help wanted” labeled issues in our repositories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/>
              <a:t>Help with d</a:t>
            </a:r>
            <a:r>
              <a:rPr lang="en-GB" sz="2400">
                <a:solidFill>
                  <a:srgbClr val="000000"/>
                </a:solidFill>
              </a:rPr>
              <a:t>ocs and testing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Attend our </a:t>
            </a:r>
            <a:r>
              <a:rPr lang="en-GB" sz="2400"/>
              <a:t>Z</a:t>
            </a:r>
            <a:r>
              <a:rPr lang="en-GB" sz="2400">
                <a:solidFill>
                  <a:srgbClr val="000000"/>
                </a:solidFill>
              </a:rPr>
              <a:t>oom meetings, and ask questions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Introduce yourself on </a:t>
            </a:r>
            <a:r>
              <a:rPr lang="en-GB" sz="2400"/>
              <a:t>S</a:t>
            </a:r>
            <a:r>
              <a:rPr lang="en-GB" sz="2400">
                <a:solidFill>
                  <a:srgbClr val="000000"/>
                </a:solidFill>
              </a:rPr>
              <a:t>lack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Attend/Watch new contributor sessions (SIG </a:t>
            </a:r>
            <a:r>
              <a:rPr lang="en-GB" sz="2400"/>
              <a:t>C</a:t>
            </a:r>
            <a:r>
              <a:rPr lang="en-GB" sz="2400">
                <a:solidFill>
                  <a:srgbClr val="000000"/>
                </a:solidFill>
              </a:rPr>
              <a:t>ontrib</a:t>
            </a:r>
            <a:r>
              <a:rPr lang="en-GB" sz="2400"/>
              <a:t>E</a:t>
            </a:r>
            <a:r>
              <a:rPr lang="en-GB" sz="2400">
                <a:solidFill>
                  <a:srgbClr val="000000"/>
                </a:solidFill>
              </a:rPr>
              <a:t>x)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Chop wood, carry water, </a:t>
            </a:r>
            <a:r>
              <a:rPr b="1" lang="en-GB" sz="2400">
                <a:solidFill>
                  <a:srgbClr val="000000"/>
                </a:solidFill>
              </a:rPr>
              <a:t>be kind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GB" sz="2400">
                <a:solidFill>
                  <a:srgbClr val="000000"/>
                </a:solidFill>
              </a:rPr>
              <a:t>Everyone `</a:t>
            </a:r>
            <a:r>
              <a:rPr b="1" lang="en-GB" sz="2400">
                <a:solidFill>
                  <a:srgbClr val="000000"/>
                </a:solidFill>
              </a:rPr>
              <a:t>earns</a:t>
            </a:r>
            <a:r>
              <a:rPr lang="en-GB" sz="2400">
                <a:solidFill>
                  <a:srgbClr val="000000"/>
                </a:solidFill>
              </a:rPr>
              <a:t>` their place at the table (social capital)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Related Talks</a:t>
            </a:r>
            <a:endParaRPr sz="1100"/>
          </a:p>
        </p:txBody>
      </p:sp>
      <p:sp>
        <p:nvSpPr>
          <p:cNvPr id="393" name="Google Shape;393;p53"/>
          <p:cNvSpPr txBox="1"/>
          <p:nvPr/>
        </p:nvSpPr>
        <p:spPr>
          <a:xfrm>
            <a:off x="4800600" y="1563550"/>
            <a:ext cx="38115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Dynamic Configuration with ComponentConfig and the Control Loop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Chris Hein, Apple &amp; Leigh Capili, Weaveworks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Thursday, August 20 • 17:20 - 17:55 CEST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https://sched.co/ZemW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53"/>
          <p:cNvSpPr txBox="1"/>
          <p:nvPr/>
        </p:nvSpPr>
        <p:spPr>
          <a:xfrm>
            <a:off x="392100" y="1563550"/>
            <a:ext cx="36726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Minikube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Rohit Anand, NEC Corporation &amp; Medya Ghazizadeh, Google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Wednesday, August 19 • 13:00 - 13:35 CEST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https://sched.co/Zexq</a:t>
            </a:r>
            <a:endParaRPr sz="1800"/>
          </a:p>
        </p:txBody>
      </p:sp>
      <p:sp>
        <p:nvSpPr>
          <p:cNvPr id="395" name="Google Shape;395;p53"/>
          <p:cNvSpPr txBox="1"/>
          <p:nvPr/>
        </p:nvSpPr>
        <p:spPr>
          <a:xfrm>
            <a:off x="1087350" y="785650"/>
            <a:ext cx="6969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Other related talks at KubeCon EU 2020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SIG Survey for 2020</a:t>
            </a:r>
            <a:endParaRPr sz="1100"/>
          </a:p>
        </p:txBody>
      </p:sp>
      <p:sp>
        <p:nvSpPr>
          <p:cNvPr id="401" name="Google Shape;401;p54"/>
          <p:cNvSpPr txBox="1"/>
          <p:nvPr/>
        </p:nvSpPr>
        <p:spPr>
          <a:xfrm>
            <a:off x="1192150" y="864225"/>
            <a:ext cx="675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Please fill this </a:t>
            </a:r>
            <a:r>
              <a:rPr b="1" lang="en-GB" sz="1900">
                <a:solidFill>
                  <a:schemeClr val="dk1"/>
                </a:solidFill>
              </a:rPr>
              <a:t>~10 minute survey</a:t>
            </a:r>
            <a:r>
              <a:rPr lang="en-GB" sz="1900">
                <a:solidFill>
                  <a:schemeClr val="dk1"/>
                </a:solidFill>
              </a:rPr>
              <a:t> to help sig-cluster-lifecycle better understand our users!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https://bit.ly/2BrnGKp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00" y="213177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800">
                <a:solidFill>
                  <a:schemeClr val="lt1"/>
                </a:solidFill>
              </a:rPr>
              <a:t>Thank you! Q/A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About</a:t>
            </a:r>
            <a:endParaRPr sz="1100"/>
          </a:p>
        </p:txBody>
      </p:sp>
      <p:sp>
        <p:nvSpPr>
          <p:cNvPr id="146" name="Google Shape;146;p30"/>
          <p:cNvSpPr txBox="1"/>
          <p:nvPr/>
        </p:nvSpPr>
        <p:spPr>
          <a:xfrm>
            <a:off x="1279100" y="3534975"/>
            <a:ext cx="30480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Justin Santa Barbara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SIG Cluster Lifecycle co-lead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Software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ngineer @ Google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justinsb @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25" y="1006275"/>
            <a:ext cx="2289775" cy="22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25" y="1006275"/>
            <a:ext cx="2289775" cy="22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4579013" y="3534975"/>
            <a:ext cx="3523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Lubomir I. Ivanov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SIG Cluster Lifecycle co-lead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Software Engineer @ VMware OSPO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neolit123 @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302762" y="-12997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Agenda</a:t>
            </a:r>
            <a:endParaRPr sz="1100"/>
          </a:p>
        </p:txBody>
      </p:sp>
      <p:sp>
        <p:nvSpPr>
          <p:cNvPr id="155" name="Google Shape;155;p31"/>
          <p:cNvSpPr txBox="1"/>
          <p:nvPr/>
        </p:nvSpPr>
        <p:spPr>
          <a:xfrm>
            <a:off x="302750" y="1062900"/>
            <a:ext cx="84747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GB" sz="2400">
                <a:solidFill>
                  <a:srgbClr val="262626"/>
                </a:solidFill>
              </a:rPr>
              <a:t>What is SIG Cluster Lifecycle?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The mission and philosophy of the SIG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The stack of subprojects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GB" sz="2400">
                <a:solidFill>
                  <a:srgbClr val="262626"/>
                </a:solidFill>
              </a:rPr>
              <a:t>Project Highlights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Kubeadm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Cluster API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Component Config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GB" sz="2400">
                <a:solidFill>
                  <a:srgbClr val="262626"/>
                </a:solidFill>
              </a:rPr>
              <a:t>Get Involved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How to contribute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GB" sz="2400">
                <a:solidFill>
                  <a:srgbClr val="262626"/>
                </a:solidFill>
              </a:rPr>
              <a:t>Survey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800">
                <a:solidFill>
                  <a:schemeClr val="lt1"/>
                </a:solidFill>
              </a:rPr>
              <a:t>What is SIG Cluster Lifecycle?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Mission</a:t>
            </a:r>
            <a:endParaRPr sz="1100"/>
          </a:p>
        </p:txBody>
      </p:sp>
      <p:sp>
        <p:nvSpPr>
          <p:cNvPr id="166" name="Google Shape;166;p33"/>
          <p:cNvSpPr txBox="1"/>
          <p:nvPr/>
        </p:nvSpPr>
        <p:spPr>
          <a:xfrm>
            <a:off x="257700" y="3014925"/>
            <a:ext cx="86286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chemeClr val="dk1"/>
                </a:solidFill>
              </a:rPr>
              <a:t>“SIG Cluster Lifecycle’s objective is to simplify creation, configuration, upgrade, downgrade, and teardown of Kubernetes clusters and their components.”</a:t>
            </a:r>
            <a:r>
              <a:rPr lang="en-GB" sz="700">
                <a:solidFill>
                  <a:srgbClr val="262626"/>
                </a:solidFill>
              </a:rPr>
              <a:t>  </a:t>
            </a:r>
            <a:r>
              <a:rPr i="1" lang="en-GB" sz="1500">
                <a:solidFill>
                  <a:srgbClr val="262626"/>
                </a:solidFill>
              </a:rPr>
              <a:t>Taken from the </a:t>
            </a:r>
            <a:r>
              <a:rPr i="1" lang="en-GB" sz="1500" u="sng">
                <a:solidFill>
                  <a:schemeClr val="hlink"/>
                </a:solidFill>
                <a:hlinkClick r:id="rId3"/>
              </a:rPr>
              <a:t>SIG charter document</a:t>
            </a:r>
            <a:endParaRPr i="1" sz="1500">
              <a:solidFill>
                <a:srgbClr val="262626"/>
              </a:solidFill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83" y="819837"/>
            <a:ext cx="3847808" cy="20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Vision</a:t>
            </a:r>
            <a:endParaRPr sz="1100"/>
          </a:p>
        </p:txBody>
      </p:sp>
      <p:sp>
        <p:nvSpPr>
          <p:cNvPr id="173" name="Google Shape;173;p34"/>
          <p:cNvSpPr txBox="1"/>
          <p:nvPr/>
        </p:nvSpPr>
        <p:spPr>
          <a:xfrm>
            <a:off x="257700" y="822925"/>
            <a:ext cx="86286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Develop the tooling necessary to build a highly automated meta cloud: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Avoid the pitfalls of the past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Declarative API-driven k8s deployments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Managing clusters should be as easy as managing k8s Pods</a:t>
            </a:r>
            <a:endParaRPr sz="2600">
              <a:solidFill>
                <a:srgbClr val="24292E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Make the 80% use case simple and the 20% use case possible</a:t>
            </a:r>
            <a:endParaRPr sz="2600">
              <a:solidFill>
                <a:srgbClr val="24292E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C</a:t>
            </a:r>
            <a:r>
              <a:rPr lang="en-GB" sz="2600">
                <a:solidFill>
                  <a:srgbClr val="24292E"/>
                </a:solidFill>
              </a:rPr>
              <a:t>ommoditize </a:t>
            </a:r>
            <a:r>
              <a:rPr lang="en-GB" sz="2600">
                <a:solidFill>
                  <a:srgbClr val="24292E"/>
                </a:solidFill>
              </a:rPr>
              <a:t>k8s cluster deployments</a:t>
            </a:r>
            <a:endParaRPr i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The Stack</a:t>
            </a:r>
            <a:endParaRPr sz="1100"/>
          </a:p>
        </p:txBody>
      </p:sp>
      <p:sp>
        <p:nvSpPr>
          <p:cNvPr id="179" name="Google Shape;179;p35"/>
          <p:cNvSpPr/>
          <p:nvPr/>
        </p:nvSpPr>
        <p:spPr>
          <a:xfrm>
            <a:off x="1660396" y="2015538"/>
            <a:ext cx="5468400" cy="2560800"/>
          </a:xfrm>
          <a:prstGeom prst="roundRect">
            <a:avLst>
              <a:gd fmla="val 7004" name="adj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Cluster API</a:t>
            </a:r>
            <a:endParaRPr sz="1800"/>
          </a:p>
        </p:txBody>
      </p:sp>
      <p:sp>
        <p:nvSpPr>
          <p:cNvPr id="180" name="Google Shape;180;p35"/>
          <p:cNvSpPr/>
          <p:nvPr/>
        </p:nvSpPr>
        <p:spPr>
          <a:xfrm>
            <a:off x="4076943" y="2729552"/>
            <a:ext cx="3051900" cy="1846800"/>
          </a:xfrm>
          <a:prstGeom prst="roundRect">
            <a:avLst>
              <a:gd fmla="val 12130" name="adj"/>
            </a:avLst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cluster-addons</a:t>
            </a:r>
            <a:endParaRPr sz="1800"/>
          </a:p>
        </p:txBody>
      </p:sp>
      <p:sp>
        <p:nvSpPr>
          <p:cNvPr id="181" name="Google Shape;181;p35"/>
          <p:cNvSpPr/>
          <p:nvPr/>
        </p:nvSpPr>
        <p:spPr>
          <a:xfrm>
            <a:off x="2777911" y="3382070"/>
            <a:ext cx="3233400" cy="1194000"/>
          </a:xfrm>
          <a:prstGeom prst="roundRect">
            <a:avLst>
              <a:gd fmla="val 12130" name="adj"/>
            </a:avLst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kubeadm</a:t>
            </a:r>
            <a:endParaRPr sz="1800"/>
          </a:p>
        </p:txBody>
      </p:sp>
      <p:sp>
        <p:nvSpPr>
          <p:cNvPr id="182" name="Google Shape;182;p35"/>
          <p:cNvSpPr/>
          <p:nvPr/>
        </p:nvSpPr>
        <p:spPr>
          <a:xfrm>
            <a:off x="1660396" y="4009925"/>
            <a:ext cx="3233400" cy="566400"/>
          </a:xfrm>
          <a:prstGeom prst="roundRect">
            <a:avLst>
              <a:gd fmla="val 32554" name="adj"/>
            </a:avLst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etcdadm</a:t>
            </a:r>
            <a:endParaRPr sz="1800"/>
          </a:p>
        </p:txBody>
      </p:sp>
      <p:sp>
        <p:nvSpPr>
          <p:cNvPr id="183" name="Google Shape;183;p35"/>
          <p:cNvSpPr/>
          <p:nvPr/>
        </p:nvSpPr>
        <p:spPr>
          <a:xfrm>
            <a:off x="1660396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4" name="Google Shape;184;p35"/>
          <p:cNvSpPr/>
          <p:nvPr/>
        </p:nvSpPr>
        <p:spPr>
          <a:xfrm>
            <a:off x="2343670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5" name="Google Shape;185;p35"/>
          <p:cNvSpPr/>
          <p:nvPr/>
        </p:nvSpPr>
        <p:spPr>
          <a:xfrm>
            <a:off x="3026944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6" name="Google Shape;186;p35"/>
          <p:cNvSpPr/>
          <p:nvPr/>
        </p:nvSpPr>
        <p:spPr>
          <a:xfrm>
            <a:off x="3710218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7" name="Google Shape;187;p35"/>
          <p:cNvSpPr/>
          <p:nvPr/>
        </p:nvSpPr>
        <p:spPr>
          <a:xfrm>
            <a:off x="4393492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8" name="Google Shape;188;p35"/>
          <p:cNvSpPr/>
          <p:nvPr/>
        </p:nvSpPr>
        <p:spPr>
          <a:xfrm>
            <a:off x="5076766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9" name="Google Shape;189;p35"/>
          <p:cNvSpPr/>
          <p:nvPr/>
        </p:nvSpPr>
        <p:spPr>
          <a:xfrm>
            <a:off x="6443314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0" name="Google Shape;190;p35"/>
          <p:cNvSpPr/>
          <p:nvPr/>
        </p:nvSpPr>
        <p:spPr>
          <a:xfrm>
            <a:off x="5760040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1" name="Google Shape;191;p35"/>
          <p:cNvSpPr/>
          <p:nvPr/>
        </p:nvSpPr>
        <p:spPr>
          <a:xfrm rot="-5400000">
            <a:off x="896825" y="3932169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2" name="Google Shape;192;p35"/>
          <p:cNvSpPr/>
          <p:nvPr/>
        </p:nvSpPr>
        <p:spPr>
          <a:xfrm rot="-5400000">
            <a:off x="896825" y="3303082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3" name="Google Shape;193;p35"/>
          <p:cNvSpPr/>
          <p:nvPr/>
        </p:nvSpPr>
        <p:spPr>
          <a:xfrm rot="-5400000">
            <a:off x="896825" y="2673995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4" name="Google Shape;194;p35"/>
          <p:cNvSpPr/>
          <p:nvPr/>
        </p:nvSpPr>
        <p:spPr>
          <a:xfrm rot="-5400000">
            <a:off x="896825" y="2044908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95" name="Google Shape;195;p35"/>
          <p:cNvSpPr/>
          <p:nvPr/>
        </p:nvSpPr>
        <p:spPr>
          <a:xfrm rot="-5400000">
            <a:off x="57683" y="3135782"/>
            <a:ext cx="2314500" cy="320100"/>
          </a:xfrm>
          <a:prstGeom prst="roundRect">
            <a:avLst>
              <a:gd fmla="val 1786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ComponentConfig</a:t>
            </a:r>
            <a:endParaRPr sz="1800"/>
          </a:p>
        </p:txBody>
      </p:sp>
      <p:sp>
        <p:nvSpPr>
          <p:cNvPr id="196" name="Google Shape;196;p35"/>
          <p:cNvSpPr/>
          <p:nvPr/>
        </p:nvSpPr>
        <p:spPr>
          <a:xfrm>
            <a:off x="1882054" y="1439114"/>
            <a:ext cx="5052600" cy="314400"/>
          </a:xfrm>
          <a:prstGeom prst="roundRect">
            <a:avLst>
              <a:gd fmla="val 1786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k8s cluster provisioners</a:t>
            </a:r>
            <a:endParaRPr sz="1800"/>
          </a:p>
        </p:txBody>
      </p:sp>
      <p:sp>
        <p:nvSpPr>
          <p:cNvPr id="197" name="Google Shape;197;p35"/>
          <p:cNvSpPr/>
          <p:nvPr/>
        </p:nvSpPr>
        <p:spPr>
          <a:xfrm>
            <a:off x="7205882" y="2036771"/>
            <a:ext cx="320100" cy="2518200"/>
          </a:xfrm>
          <a:prstGeom prst="rightBrace">
            <a:avLst>
              <a:gd fmla="val 48405" name="adj1"/>
              <a:gd fmla="val 502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 rot="5400000">
            <a:off x="6672025" y="3015195"/>
            <a:ext cx="2573100" cy="561300"/>
          </a:xfrm>
          <a:prstGeom prst="roundRect">
            <a:avLst>
              <a:gd fmla="val 32554" name="adj"/>
            </a:avLst>
          </a:prstGeom>
          <a:solidFill>
            <a:srgbClr val="EAD1D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image builder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Unix Philosophy</a:t>
            </a:r>
            <a:endParaRPr sz="1100"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5" y="1130025"/>
            <a:ext cx="2782274" cy="35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371850" y="871300"/>
            <a:ext cx="53505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Make each program do one thing well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Make the boundary lines explicit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Set non-goals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-GB" sz="1800">
                <a:highlight>
                  <a:srgbClr val="FFFFFF"/>
                </a:highlight>
              </a:rPr>
              <a:t>~Every computing infrastructure project that initially meets one need well will eventually expand in scope to only meet several needs poorly.</a:t>
            </a:r>
            <a:endParaRPr i="1" sz="18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Expect the output of every program to become the input to another program.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Using them together to form a Voltron-like software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