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This metaphor is very apt: often to root cause an outage, we have to gather clues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from the production environments (logs, metrics, etc), consider the suspects,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and mentally reconstruct what we think happened.  It’s very much like detective work.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Linkerd runs a sidecar proxy in each pod that handles all incoming and outgoing traffic for that pod.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Since Linkerd handles all network traffic, it’s critical that it doesn’t have any bugs that impact that traffic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One of the most interesting things that I get to do is investigate bug reports because it means I get to do detective work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 hope some of these tools will be useful to you when doing your own microservice debugging</a:t>
            </a:r>
          </a:p>
          <a:p>
            <a: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Or at least you’ll learn about how pods and network namespaces work in Kubernetes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Not unique to Linkerd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/>
          </p:nvPr>
        </p:nvSpPr>
        <p:spPr>
          <a:xfrm>
            <a:off x="1201340" y="11859862"/>
            <a:ext cx="21971101" cy="6369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3600"/>
            </a:lvl1pPr>
            <a:lvl2pPr marL="8221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2pPr>
            <a:lvl3pPr marL="12793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3pPr>
            <a:lvl4pPr marL="17365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4pPr>
            <a:lvl5pPr marL="21937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206496" y="2574991"/>
            <a:ext cx="21971101" cy="46482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116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Google Shape;12;p2"/>
          <p:cNvSpPr txBox="1"/>
          <p:nvPr>
            <p:ph type="body" sz="quarter" idx="21"/>
          </p:nvPr>
        </p:nvSpPr>
        <p:spPr>
          <a:xfrm>
            <a:off x="1201341" y="7223190"/>
            <a:ext cx="21971102" cy="1905001"/>
          </a:xfrm>
          <a:prstGeom prst="rect">
            <a:avLst/>
          </a:prstGeom>
        </p:spPr>
        <p:txBody>
          <a:bodyPr/>
          <a:lstStyle/>
          <a:p>
            <a: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pP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206496" y="4533900"/>
            <a:ext cx="21971101" cy="46482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b="0" sz="116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12001447" y="130853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1206500" y="4920843"/>
            <a:ext cx="21971101" cy="3874201"/>
          </a:xfrm>
          <a:prstGeom prst="rect">
            <a:avLst/>
          </a:prstGeom>
        </p:spPr>
        <p:txBody>
          <a:bodyPr anchor="ctr"/>
          <a:lstStyle>
            <a:lvl1pPr marL="22860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1pPr>
            <a:lvl2pPr marL="228600" indent="4572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2pPr>
            <a:lvl3pPr marL="228600" indent="9144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3pPr>
            <a:lvl4pPr marL="22860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4pPr>
            <a:lvl5pPr marL="22860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idx="1"/>
          </p:nvPr>
        </p:nvSpPr>
        <p:spPr>
          <a:xfrm>
            <a:off x="1206500" y="1075926"/>
            <a:ext cx="21971101" cy="7241701"/>
          </a:xfrm>
          <a:prstGeom prst="rect">
            <a:avLst/>
          </a:prstGeom>
        </p:spPr>
        <p:txBody>
          <a:bodyPr anchor="b"/>
          <a:lstStyle>
            <a:lvl1pPr marL="22860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25000"/>
            </a:lvl1pPr>
            <a:lvl2pPr marL="228600" indent="4572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25000"/>
            </a:lvl2pPr>
            <a:lvl3pPr marL="228600" indent="9144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25000"/>
            </a:lvl3pPr>
            <a:lvl4pPr marL="22860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25000"/>
            </a:lvl4pPr>
            <a:lvl5pPr marL="22860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2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Google Shape;60;p13"/>
          <p:cNvSpPr txBox="1"/>
          <p:nvPr>
            <p:ph type="body" sz="quarter" idx="21"/>
          </p:nvPr>
        </p:nvSpPr>
        <p:spPr>
          <a:xfrm>
            <a:off x="1206499" y="8262180"/>
            <a:ext cx="21971102" cy="934801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pP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63;p14"/>
          <p:cNvSpPr/>
          <p:nvPr>
            <p:ph type="pic" sz="quarter" idx="21"/>
          </p:nvPr>
        </p:nvSpPr>
        <p:spPr>
          <a:xfrm>
            <a:off x="15760700" y="1016000"/>
            <a:ext cx="7439101" cy="5949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Google Shape;64;p14"/>
          <p:cNvSpPr/>
          <p:nvPr>
            <p:ph type="pic" sz="half" idx="22"/>
          </p:nvPr>
        </p:nvSpPr>
        <p:spPr>
          <a:xfrm>
            <a:off x="13500100" y="3978275"/>
            <a:ext cx="10439400" cy="121503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Google Shape;65;p14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8;p15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430024" y="10675453"/>
            <a:ext cx="20200201" cy="6369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3600"/>
            </a:lvl1pPr>
            <a:lvl2pPr marL="8221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2pPr>
            <a:lvl3pPr marL="12793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3pPr>
            <a:lvl4pPr marL="17365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4pPr>
            <a:lvl5pPr marL="21937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Google Shape;16;p3"/>
          <p:cNvSpPr txBox="1"/>
          <p:nvPr>
            <p:ph type="body" sz="half" idx="21"/>
          </p:nvPr>
        </p:nvSpPr>
        <p:spPr>
          <a:xfrm>
            <a:off x="1753922" y="4939860"/>
            <a:ext cx="20876102" cy="383640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8500"/>
            </a:pP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206500" y="2372961"/>
            <a:ext cx="9779100" cy="9348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Google Shape;20;p4"/>
          <p:cNvSpPr txBox="1"/>
          <p:nvPr>
            <p:ph type="body" sz="half" idx="21"/>
          </p:nvPr>
        </p:nvSpPr>
        <p:spPr>
          <a:xfrm>
            <a:off x="1206500" y="4248503"/>
            <a:ext cx="9779100" cy="8256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Google Shape;21;p4"/>
          <p:cNvSpPr/>
          <p:nvPr>
            <p:ph type="pic" idx="22"/>
          </p:nvPr>
        </p:nvSpPr>
        <p:spPr>
          <a:xfrm>
            <a:off x="12192000" y="-407266"/>
            <a:ext cx="10917001" cy="14555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1206500" y="1079500"/>
            <a:ext cx="9779100" cy="1435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1206500" y="1079500"/>
            <a:ext cx="21971101" cy="1435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1206500" y="2372961"/>
            <a:ext cx="21971101" cy="9348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/>
          <p:nvPr>
            <p:ph type="body" idx="21"/>
          </p:nvPr>
        </p:nvSpPr>
        <p:spPr>
          <a:xfrm>
            <a:off x="1206499" y="4248503"/>
            <a:ext cx="21971102" cy="8256001"/>
          </a:xfrm>
          <a:prstGeom prst="rect">
            <a:avLst/>
          </a:prstGeom>
        </p:spPr>
        <p:txBody>
          <a:bodyPr/>
          <a:lstStyle/>
          <a:p>
            <a:pPr marL="228600" indent="0">
              <a:lnSpc>
                <a:spcPct val="100000"/>
              </a:lnSpc>
              <a:spcBef>
                <a:spcPts val="1800"/>
              </a:spcBef>
              <a:buClrTx/>
              <a:buSzTx/>
              <a:buFontTx/>
              <a:buNone/>
              <a:defRPr sz="5500"/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1206500" y="1079500"/>
            <a:ext cx="21971101" cy="1433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1206500" y="2372961"/>
            <a:ext cx="21971101" cy="9348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Google Shape;32;p6"/>
          <p:cNvSpPr txBox="1"/>
          <p:nvPr>
            <p:ph type="body" idx="21"/>
          </p:nvPr>
        </p:nvSpPr>
        <p:spPr>
          <a:xfrm>
            <a:off x="1206499" y="4248503"/>
            <a:ext cx="21971102" cy="82560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06500" y="1079500"/>
            <a:ext cx="21971101" cy="1434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quarter" idx="1"/>
          </p:nvPr>
        </p:nvSpPr>
        <p:spPr>
          <a:xfrm>
            <a:off x="1206500" y="2372961"/>
            <a:ext cx="21971101" cy="9348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39;p8"/>
          <p:cNvSpPr/>
          <p:nvPr>
            <p:ph type="pic" idx="21"/>
          </p:nvPr>
        </p:nvSpPr>
        <p:spPr>
          <a:xfrm>
            <a:off x="-1155700" y="-1295400"/>
            <a:ext cx="26746200" cy="1601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1206500" y="7124700"/>
            <a:ext cx="21971101" cy="46482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116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quarter" idx="1"/>
          </p:nvPr>
        </p:nvSpPr>
        <p:spPr>
          <a:xfrm>
            <a:off x="1207690" y="1106137"/>
            <a:ext cx="21968700" cy="6369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3600"/>
            </a:lvl1pPr>
            <a:lvl2pPr marL="8221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2pPr>
            <a:lvl3pPr marL="12793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3pPr>
            <a:lvl4pPr marL="17365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4pPr>
            <a:lvl5pPr marL="21937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b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Google Shape;42;p8"/>
          <p:cNvSpPr txBox="1"/>
          <p:nvPr>
            <p:ph type="body" sz="quarter" idx="22"/>
          </p:nvPr>
        </p:nvSpPr>
        <p:spPr>
          <a:xfrm>
            <a:off x="1206499" y="11609909"/>
            <a:ext cx="21971102" cy="1116901"/>
          </a:xfrm>
          <a:prstGeom prst="rect">
            <a:avLst/>
          </a:prstGeom>
        </p:spPr>
        <p:txBody>
          <a:bodyPr/>
          <a:lstStyle/>
          <a:p>
            <a: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45;p9"/>
          <p:cNvSpPr/>
          <p:nvPr>
            <p:ph type="pic" idx="21"/>
          </p:nvPr>
        </p:nvSpPr>
        <p:spPr>
          <a:xfrm>
            <a:off x="10972800" y="-203200"/>
            <a:ext cx="12144900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206500" y="1270000"/>
            <a:ext cx="9779100" cy="58824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1206500" y="7060576"/>
            <a:ext cx="9779100" cy="5385300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001447" y="130853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06500" y="4248503"/>
            <a:ext cx="21971101" cy="82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19200" y="549275"/>
            <a:ext cx="21945600" cy="3699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47" y="130810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5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144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716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288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860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432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004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76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48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e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14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76;p17"/>
          <p:cNvSpPr txBox="1"/>
          <p:nvPr>
            <p:ph type="body" sz="quarter" idx="1"/>
          </p:nvPr>
        </p:nvSpPr>
        <p:spPr>
          <a:xfrm>
            <a:off x="9174199" y="11578349"/>
            <a:ext cx="12372301" cy="636901"/>
          </a:xfrm>
          <a:prstGeom prst="rect">
            <a:avLst/>
          </a:prstGeom>
        </p:spPr>
        <p:txBody>
          <a:bodyPr/>
          <a:lstStyle>
            <a:lvl1pPr marL="0" algn="r">
              <a:defRPr b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Alex Leong</a:t>
            </a:r>
          </a:p>
        </p:txBody>
      </p:sp>
      <p:pic>
        <p:nvPicPr>
          <p:cNvPr id="152" name="Google Shape;77;p17" descr="Google Shape;77;p17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40040" t="0" r="0" b="0"/>
          <a:stretch>
            <a:fillRect/>
          </a:stretch>
        </p:blipFill>
        <p:spPr>
          <a:xfrm>
            <a:off x="-2" y="14650"/>
            <a:ext cx="11773667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Google Shape;78;p17"/>
          <p:cNvSpPr txBox="1"/>
          <p:nvPr>
            <p:ph type="title"/>
          </p:nvPr>
        </p:nvSpPr>
        <p:spPr>
          <a:xfrm>
            <a:off x="8678775" y="2955999"/>
            <a:ext cx="14331000" cy="3540902"/>
          </a:xfrm>
          <a:prstGeom prst="rect">
            <a:avLst/>
          </a:prstGeom>
        </p:spPr>
        <p:txBody>
          <a:bodyPr anchor="t"/>
          <a:lstStyle>
            <a:lvl1pPr defTabSz="758951">
              <a:defRPr b="0" sz="1245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Nondestructive Forensics </a:t>
            </a:r>
          </a:p>
        </p:txBody>
      </p:sp>
      <p:sp>
        <p:nvSpPr>
          <p:cNvPr id="154" name="Google Shape;79;p17"/>
          <p:cNvSpPr txBox="1"/>
          <p:nvPr>
            <p:ph type="body" idx="21"/>
          </p:nvPr>
        </p:nvSpPr>
        <p:spPr>
          <a:xfrm>
            <a:off x="8675424" y="6817018"/>
            <a:ext cx="14331001" cy="237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86384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b="1" sz="688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Debugging K8s Services Without Disturbing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148;p26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b="0" sz="72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Reproducing Bugs</a:t>
            </a:r>
          </a:p>
        </p:txBody>
      </p:sp>
      <p:sp>
        <p:nvSpPr>
          <p:cNvPr id="207" name="Google Shape;149;p26"/>
          <p:cNvSpPr txBox="1"/>
          <p:nvPr>
            <p:ph type="body" sz="half" idx="1"/>
          </p:nvPr>
        </p:nvSpPr>
        <p:spPr>
          <a:xfrm>
            <a:off x="1206500" y="2512589"/>
            <a:ext cx="8992200" cy="896160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>
              <a:lnSpc>
                <a:spcPct val="90000"/>
              </a:lnSpc>
              <a:buClr>
                <a:srgbClr val="001443"/>
              </a:buClr>
              <a:buSzPts val="4800"/>
              <a:buFont typeface="Helvetica Neue"/>
              <a:buChar char="•"/>
              <a:defRPr b="0" sz="4800">
                <a:solidFill>
                  <a:srgbClr val="001443"/>
                </a:solidFill>
              </a:defRPr>
            </a:pPr>
            <a:r>
              <a:t>Each service has a contract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 Neue"/>
              <a:buChar char="•"/>
              <a:defRPr b="0" sz="4800">
                <a:solidFill>
                  <a:srgbClr val="001443"/>
                </a:solidFill>
              </a:defRPr>
            </a:pPr>
            <a:r>
              <a:t>Look at communication to see who is violating their contract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 Neue"/>
              <a:defRPr b="0" sz="4800">
                <a:solidFill>
                  <a:srgbClr val="001443"/>
                </a:solidFill>
              </a:defRPr>
            </a:pPr>
            <a:r>
              <a:t>Application level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 Neue"/>
              <a:defRPr b="0" sz="4800">
                <a:solidFill>
                  <a:srgbClr val="001443"/>
                </a:solidFill>
              </a:defRPr>
            </a:pPr>
            <a:r>
              <a:t>Network level</a:t>
            </a:r>
          </a:p>
        </p:txBody>
      </p:sp>
      <p:sp>
        <p:nvSpPr>
          <p:cNvPr id="208" name="Google Shape;150;p26"/>
          <p:cNvSpPr txBox="1"/>
          <p:nvPr/>
        </p:nvSpPr>
        <p:spPr>
          <a:xfrm>
            <a:off x="1206499" y="1079499"/>
            <a:ext cx="21971102" cy="143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Reproducing Bugs</a:t>
            </a:r>
          </a:p>
        </p:txBody>
      </p:sp>
      <p:pic>
        <p:nvPicPr>
          <p:cNvPr id="209" name="Google Shape;151;p26" descr="Google Shape;151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6399" y="2512674"/>
            <a:ext cx="10164976" cy="697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156;p27"/>
          <p:cNvGrpSpPr/>
          <p:nvPr/>
        </p:nvGrpSpPr>
        <p:grpSpPr>
          <a:xfrm>
            <a:off x="82" y="12270698"/>
            <a:ext cx="24338702" cy="1445401"/>
            <a:chOff x="0" y="0"/>
            <a:chExt cx="24338700" cy="1445399"/>
          </a:xfrm>
        </p:grpSpPr>
        <p:sp>
          <p:nvSpPr>
            <p:cNvPr id="211" name="Rectangle"/>
            <p:cNvSpPr/>
            <p:nvPr/>
          </p:nvSpPr>
          <p:spPr>
            <a:xfrm>
              <a:off x="-1" y="0"/>
              <a:ext cx="24338702" cy="1445400"/>
            </a:xfrm>
            <a:prstGeom prst="rect">
              <a:avLst/>
            </a:prstGeom>
            <a:solidFill>
              <a:srgbClr val="00144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2" name="tt"/>
            <p:cNvSpPr txBox="1"/>
            <p:nvPr/>
          </p:nvSpPr>
          <p:spPr>
            <a:xfrm>
              <a:off x="4762" y="532583"/>
              <a:ext cx="243291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tt</a:t>
              </a:r>
            </a:p>
          </p:txBody>
        </p:sp>
      </p:grpSp>
      <p:pic>
        <p:nvPicPr>
          <p:cNvPr id="214" name="Google Shape;157;p27" descr="Google Shape;157;p27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13792" r="100" b="14031"/>
          <a:stretch>
            <a:fillRect/>
          </a:stretch>
        </p:blipFill>
        <p:spPr>
          <a:xfrm>
            <a:off x="24288" y="-1"/>
            <a:ext cx="24314371" cy="12270698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158;p27"/>
          <p:cNvSpPr txBox="1"/>
          <p:nvPr/>
        </p:nvSpPr>
        <p:spPr>
          <a:xfrm>
            <a:off x="-51" y="4945325"/>
            <a:ext cx="24338702" cy="237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4400">
                <a:solidFill>
                  <a:srgbClr val="0014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Linkerd Tap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63;p28"/>
          <p:cNvSpPr txBox="1"/>
          <p:nvPr>
            <p:ph type="body" idx="1"/>
          </p:nvPr>
        </p:nvSpPr>
        <p:spPr>
          <a:xfrm>
            <a:off x="1206499" y="2512589"/>
            <a:ext cx="21971102" cy="9161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>
              <a:lnSpc>
                <a:spcPct val="90000"/>
              </a:lnSpc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Tap into any HTTP stream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View requests and responses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Real-Time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Authorization using RBAC</a:t>
            </a:r>
          </a:p>
        </p:txBody>
      </p:sp>
      <p:sp>
        <p:nvSpPr>
          <p:cNvPr id="218" name="Google Shape;164;p28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Linkerd Tap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69;p29"/>
          <p:cNvSpPr txBox="1"/>
          <p:nvPr>
            <p:ph type="body" idx="1"/>
          </p:nvPr>
        </p:nvSpPr>
        <p:spPr>
          <a:xfrm>
            <a:off x="1206499" y="2512604"/>
            <a:ext cx="21971102" cy="82560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 </a:t>
            </a:r>
            <a:r>
              <a:rPr>
                <a:solidFill>
                  <a:srgbClr val="0185FD"/>
                </a:solidFill>
              </a:rPr>
              <a:t>linkerd tap -n emojivoto deploy/web</a:t>
            </a:r>
            <a:endParaRPr>
              <a:solidFill>
                <a:srgbClr val="0185FD"/>
              </a:solidFill>
            </a:endParaRP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req id=1:1 proxy=out src=10.8.4.10:51992 dst=10.8.4.9:8080 tls=true :method=POST :authority=emoji-svc.emojivoto:8080 :path=/emojivoto.v1.EmojiService/ListAll</a:t>
            </a: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rsp id=1:1 proxy=out src=10.8.4.10:51992 dst=10.8.4.9:8080 tls=true :status=200 latency=1832µs</a:t>
            </a: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end id=1:1 proxy=out src=10.8.4.10:51992 dst=10.8.4.9:8080 tls=true grpc-status=OK duration=61µs response-length=2140B</a:t>
            </a:r>
          </a:p>
        </p:txBody>
      </p:sp>
      <p:sp>
        <p:nvSpPr>
          <p:cNvPr id="221" name="Google Shape;170;p29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Linkerd Tap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75;p30"/>
          <p:cNvSpPr txBox="1"/>
          <p:nvPr>
            <p:ph type="body" idx="1"/>
          </p:nvPr>
        </p:nvSpPr>
        <p:spPr>
          <a:xfrm>
            <a:off x="1206499" y="2512604"/>
            <a:ext cx="21971102" cy="82560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185FD"/>
                </a:solidFill>
              </a:rPr>
              <a:t>linkerd tap -n emojivoto deploy/web</a:t>
            </a:r>
            <a:endParaRPr>
              <a:solidFill>
                <a:srgbClr val="0185FD"/>
              </a:solidFill>
            </a:endParaRP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FF2600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req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1443"/>
                </a:solidFill>
              </a:rPr>
              <a:t>id=1:1 proxy=out src=10.8.4.10:51992 dst=10.8.4.9:8080 tls=true :method=POST :authority=emoji-svc.emojivoto:8080 :path=/emojivoto.v1.EmojiService/ListAll</a:t>
            </a:r>
            <a:endParaRPr>
              <a:solidFill>
                <a:srgbClr val="001443"/>
              </a:solidFill>
            </a:endParaRP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FF2600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rsp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1443"/>
                </a:solidFill>
              </a:rPr>
              <a:t>id=1:1 proxy=out src=10.8.4.10:51992 dst=10.8.4.9:8080 tls=true :status=200 latency=1832µs</a:t>
            </a:r>
            <a:endParaRPr>
              <a:solidFill>
                <a:srgbClr val="001443"/>
              </a:solidFill>
            </a:endParaRP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FF2600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end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1443"/>
                </a:solidFill>
              </a:rPr>
              <a:t>id=1:1 proxy=out src=10.8.4.10:51992 dst=10.8.4.9:8080 tls=true grpc-status=OK duration=61µs response-length=2140B</a:t>
            </a:r>
          </a:p>
        </p:txBody>
      </p:sp>
      <p:sp>
        <p:nvSpPr>
          <p:cNvPr id="224" name="Google Shape;176;p30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Linkerd Tap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81;p31"/>
          <p:cNvSpPr txBox="1"/>
          <p:nvPr>
            <p:ph type="body" idx="1"/>
          </p:nvPr>
        </p:nvSpPr>
        <p:spPr>
          <a:xfrm>
            <a:off x="1206499" y="2512604"/>
            <a:ext cx="21971102" cy="82560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185FD"/>
                </a:solidFill>
              </a:rPr>
              <a:t>linkerd tap -n emojivoto deploy/web</a:t>
            </a:r>
            <a:endParaRPr>
              <a:solidFill>
                <a:srgbClr val="0185FD"/>
              </a:solidFill>
            </a:endParaRP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req id=1:1 proxy=out </a:t>
            </a:r>
            <a:r>
              <a:rPr>
                <a:solidFill>
                  <a:srgbClr val="EB220C"/>
                </a:solidFill>
              </a:rPr>
              <a:t>src=10.8.4.10:51992</a:t>
            </a:r>
            <a:r>
              <a:t> dst=10.8.4.9:8080 tls=true :method=POST :authority=emoji-svc.emojivoto:8080 :path=/emojivoto.v1.EmojiService/ListAll</a:t>
            </a: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rsp id=1:1 proxy=out src=10.8.4.10:51992 dst=10.8.4.9:8080 tls=true :status=200 latency=1832µs</a:t>
            </a: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end id=1:1 proxy=out src=10.8.4.10:51992 dst=10.8.4.9:8080 tls=true grpc-status=OK duration=61µs response-length=2140B</a:t>
            </a:r>
          </a:p>
        </p:txBody>
      </p:sp>
      <p:sp>
        <p:nvSpPr>
          <p:cNvPr id="227" name="Google Shape;182;p31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Linkerd Tap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87;p32"/>
          <p:cNvSpPr txBox="1"/>
          <p:nvPr>
            <p:ph type="body" idx="1"/>
          </p:nvPr>
        </p:nvSpPr>
        <p:spPr>
          <a:xfrm>
            <a:off x="1206499" y="2512604"/>
            <a:ext cx="21971102" cy="82560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 </a:t>
            </a:r>
            <a:r>
              <a:rPr>
                <a:solidFill>
                  <a:srgbClr val="0185FD"/>
                </a:solidFill>
              </a:rPr>
              <a:t>linkerd tap -n emojivoto deploy/web</a:t>
            </a:r>
            <a:endParaRPr>
              <a:solidFill>
                <a:srgbClr val="0185FD"/>
              </a:solidFill>
            </a:endParaRP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req id=1:1 proxy=out src=10.8.4.10:51992 dst=10.8.4.9:8080 tls=true :method=POST :authority=emoji-svc.emojivoto:8080 </a:t>
            </a:r>
            <a:r>
              <a:rPr>
                <a:solidFill>
                  <a:srgbClr val="EB220C"/>
                </a:solidFill>
              </a:rPr>
              <a:t>:path=/emojivoto.v1.EmojiService/ListAll</a:t>
            </a:r>
            <a:endParaRPr>
              <a:solidFill>
                <a:srgbClr val="EB220C"/>
              </a:solidFill>
            </a:endParaRP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rsp id=1:1 proxy=out src=10.8.4.10:51992 dst=10.8.4.9:8080 tls=true :status=200 latency=1832µs</a:t>
            </a: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end id=1:1 proxy=out src=10.8.4.10:51992 dst=10.8.4.9:8080 tls=true grpc-status=OK duration=61µs response-length=2140B</a:t>
            </a:r>
          </a:p>
        </p:txBody>
      </p:sp>
      <p:sp>
        <p:nvSpPr>
          <p:cNvPr id="230" name="Google Shape;188;p32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Linkerd Tap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93;p33"/>
          <p:cNvSpPr txBox="1"/>
          <p:nvPr>
            <p:ph type="body" idx="1"/>
          </p:nvPr>
        </p:nvSpPr>
        <p:spPr>
          <a:xfrm>
            <a:off x="1206499" y="2512604"/>
            <a:ext cx="21971102" cy="82560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 </a:t>
            </a:r>
            <a:r>
              <a:rPr>
                <a:solidFill>
                  <a:srgbClr val="0185FD"/>
                </a:solidFill>
              </a:rPr>
              <a:t>linkerd tap -n emojivoto deploy/web</a:t>
            </a:r>
            <a:endParaRPr>
              <a:solidFill>
                <a:srgbClr val="0185FD"/>
              </a:solidFill>
            </a:endParaRP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req id=1:1 proxy=out src=10.8.4.10:51992 dst=10.8.4.9:8080 tls=true :method=POST :authority=emoji-svc.emojivoto:8080 :path=/emojivoto.v1.EmojiService/ListAll</a:t>
            </a: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rsp id=1:1 proxy=out src=10.8.4.10:51992 dst=10.8.4.9:8080 tls=true </a:t>
            </a:r>
            <a:r>
              <a:rPr>
                <a:solidFill>
                  <a:srgbClr val="EB220C"/>
                </a:solidFill>
              </a:rPr>
              <a:t>:status=200 latency=1832µs</a:t>
            </a:r>
            <a:endParaRPr>
              <a:solidFill>
                <a:srgbClr val="EB220C"/>
              </a:solidFill>
            </a:endParaRP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end id=1:1 proxy=out src=10.8.4.10:51992 dst=10.8.4.9:8080 tls=true grpc-status=OK duration=61µs response-length=2140B</a:t>
            </a:r>
          </a:p>
        </p:txBody>
      </p:sp>
      <p:sp>
        <p:nvSpPr>
          <p:cNvPr id="233" name="Google Shape;194;p33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Linkerd Tap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99;p34"/>
          <p:cNvSpPr txBox="1"/>
          <p:nvPr>
            <p:ph type="body" idx="1"/>
          </p:nvPr>
        </p:nvSpPr>
        <p:spPr>
          <a:xfrm>
            <a:off x="1206499" y="2512604"/>
            <a:ext cx="21971102" cy="82560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 </a:t>
            </a:r>
            <a:r>
              <a:rPr>
                <a:solidFill>
                  <a:srgbClr val="0185FD"/>
                </a:solidFill>
              </a:rPr>
              <a:t>linkerd tap -n emojivoto deploy/web</a:t>
            </a:r>
            <a:endParaRPr>
              <a:solidFill>
                <a:srgbClr val="0185FD"/>
              </a:solidFill>
            </a:endParaRP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req id=1:1 proxy=out src=10.8.4.10:51992 dst=10.8.4.9:8080 tls=true :method=POST :authority=emoji-svc.emojivoto:8080 :path=/emojivoto.v1.EmojiService/ListAll</a:t>
            </a: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rsp id=1:1 proxy=out src=10.8.4.10:51992 dst=10.8.4.9:8080 tls=true :status=200 latency=1832µs</a:t>
            </a:r>
          </a:p>
          <a:p>
            <a:pPr marL="0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end id=1:1 proxy=out src=10.8.4.10:51992 dst=10.8.4.9:8080 tls=true </a:t>
            </a:r>
            <a:r>
              <a:rPr>
                <a:solidFill>
                  <a:srgbClr val="EB220C"/>
                </a:solidFill>
              </a:rPr>
              <a:t>grpc-status=OK duration=61µs response-length=2140B</a:t>
            </a:r>
          </a:p>
        </p:txBody>
      </p:sp>
      <p:sp>
        <p:nvSpPr>
          <p:cNvPr id="236" name="Google Shape;200;p34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Linkerd Tap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05;p35" descr="Google Shape;205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491" y="2512609"/>
            <a:ext cx="19394046" cy="930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Google Shape;206;p35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Linkerd Tap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B7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84;p18"/>
          <p:cNvSpPr txBox="1"/>
          <p:nvPr>
            <p:ph type="body" sz="quarter" idx="1"/>
          </p:nvPr>
        </p:nvSpPr>
        <p:spPr>
          <a:xfrm>
            <a:off x="1754124" y="8242775"/>
            <a:ext cx="20876102" cy="636901"/>
          </a:xfrm>
          <a:prstGeom prst="rect">
            <a:avLst/>
          </a:prstGeom>
        </p:spPr>
        <p:txBody>
          <a:bodyPr/>
          <a:lstStyle>
            <a:lvl1pPr marL="0" algn="r">
              <a:defRPr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— @honest_update,  Oct 7, 2015</a:t>
            </a:r>
          </a:p>
        </p:txBody>
      </p:sp>
      <p:sp>
        <p:nvSpPr>
          <p:cNvPr id="157" name="Google Shape;85;p18"/>
          <p:cNvSpPr txBox="1"/>
          <p:nvPr>
            <p:ph type="body" idx="21"/>
          </p:nvPr>
        </p:nvSpPr>
        <p:spPr>
          <a:xfrm>
            <a:off x="1753922" y="4226726"/>
            <a:ext cx="20876102" cy="383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469900" indent="-300876">
              <a:spcBef>
                <a:spcPts val="0"/>
              </a:spcBef>
              <a:buClrTx/>
              <a:buSzTx/>
              <a:buFontTx/>
              <a:buNone/>
              <a:defRPr sz="85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“We replaced our monolith with micro services so that every outage could be more like a murder mystery.”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11;p36"/>
          <p:cNvSpPr txBox="1"/>
          <p:nvPr>
            <p:ph type="body" sz="half" idx="1"/>
          </p:nvPr>
        </p:nvSpPr>
        <p:spPr>
          <a:xfrm>
            <a:off x="1206500" y="2512604"/>
            <a:ext cx="9576000" cy="82560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defRPr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Pros:</a:t>
            </a:r>
          </a:p>
          <a:p>
            <a:pPr marL="1066800" indent="-843913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Extremely convenient</a:t>
            </a:r>
          </a:p>
          <a:p>
            <a:pPr marL="1066800" indent="-843913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Rich request/response metadata</a:t>
            </a:r>
          </a:p>
          <a:p>
            <a:pPr marL="1066800" indent="-843913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Non-destructive</a:t>
            </a:r>
          </a:p>
        </p:txBody>
      </p:sp>
      <p:sp>
        <p:nvSpPr>
          <p:cNvPr id="242" name="Google Shape;212;p36"/>
          <p:cNvSpPr txBox="1"/>
          <p:nvPr/>
        </p:nvSpPr>
        <p:spPr>
          <a:xfrm>
            <a:off x="12961928" y="2512591"/>
            <a:ext cx="9576001" cy="4541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defRPr b="1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Cons:</a:t>
            </a:r>
          </a:p>
          <a:p>
            <a:pPr marL="914400" indent="-5334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Requires Linkerd</a:t>
            </a:r>
          </a:p>
          <a:p>
            <a:pPr marL="914400" indent="-5334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No message bodies (yet)</a:t>
            </a:r>
          </a:p>
          <a:p>
            <a:pPr marL="914400" indent="-5334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HTTP/gRPC only</a:t>
            </a:r>
          </a:p>
        </p:txBody>
      </p:sp>
      <p:sp>
        <p:nvSpPr>
          <p:cNvPr id="243" name="Google Shape;213;p36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Linkerd Tap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18;p37"/>
          <p:cNvGrpSpPr/>
          <p:nvPr/>
        </p:nvGrpSpPr>
        <p:grpSpPr>
          <a:xfrm>
            <a:off x="82" y="12270698"/>
            <a:ext cx="24338702" cy="1445401"/>
            <a:chOff x="0" y="0"/>
            <a:chExt cx="24338700" cy="1445399"/>
          </a:xfrm>
        </p:grpSpPr>
        <p:sp>
          <p:nvSpPr>
            <p:cNvPr id="245" name="Rectangle"/>
            <p:cNvSpPr/>
            <p:nvPr/>
          </p:nvSpPr>
          <p:spPr>
            <a:xfrm>
              <a:off x="-1" y="0"/>
              <a:ext cx="24338702" cy="1445400"/>
            </a:xfrm>
            <a:prstGeom prst="rect">
              <a:avLst/>
            </a:prstGeom>
            <a:solidFill>
              <a:srgbClr val="00144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6" name="tt"/>
            <p:cNvSpPr txBox="1"/>
            <p:nvPr/>
          </p:nvSpPr>
          <p:spPr>
            <a:xfrm>
              <a:off x="4762" y="532583"/>
              <a:ext cx="243291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tt</a:t>
              </a:r>
            </a:p>
          </p:txBody>
        </p:sp>
      </p:grpSp>
      <p:pic>
        <p:nvPicPr>
          <p:cNvPr id="248" name="Google Shape;219;p37" descr="Google Shape;219;p37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13792" r="100" b="14031"/>
          <a:stretch>
            <a:fillRect/>
          </a:stretch>
        </p:blipFill>
        <p:spPr>
          <a:xfrm>
            <a:off x="24288" y="-1"/>
            <a:ext cx="24314371" cy="12270698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Google Shape;220;p37"/>
          <p:cNvSpPr txBox="1"/>
          <p:nvPr/>
        </p:nvSpPr>
        <p:spPr>
          <a:xfrm>
            <a:off x="-51" y="4945325"/>
            <a:ext cx="24338702" cy="237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4400">
                <a:solidFill>
                  <a:srgbClr val="0014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Debug Sidecar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25;p38"/>
          <p:cNvSpPr txBox="1"/>
          <p:nvPr>
            <p:ph type="body" idx="1"/>
          </p:nvPr>
        </p:nvSpPr>
        <p:spPr>
          <a:xfrm>
            <a:off x="1206499" y="2512610"/>
            <a:ext cx="21971102" cy="957240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>
              <a:lnSpc>
                <a:spcPct val="90000"/>
              </a:lnSpc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Powerful network debugging tools already exist: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netstat, ss, tcpdump, wireshark, tshark, dig, curl, nghttp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But might not exist in the container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Debug sidecar: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Container with debugging tools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Run in the application’s pod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Shares a network namespace</a:t>
            </a:r>
          </a:p>
        </p:txBody>
      </p:sp>
      <p:sp>
        <p:nvSpPr>
          <p:cNvPr id="252" name="Google Shape;226;p38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Debug Sidecar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31;p39"/>
          <p:cNvSpPr/>
          <p:nvPr/>
        </p:nvSpPr>
        <p:spPr>
          <a:xfrm>
            <a:off x="8050531" y="4004954"/>
            <a:ext cx="7734990" cy="7528322"/>
          </a:xfrm>
          <a:prstGeom prst="rect">
            <a:avLst/>
          </a:prstGeom>
          <a:solidFill>
            <a:srgbClr val="0185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55" name="Google Shape;232;p39"/>
          <p:cNvSpPr txBox="1"/>
          <p:nvPr/>
        </p:nvSpPr>
        <p:spPr>
          <a:xfrm>
            <a:off x="8041901" y="3475382"/>
            <a:ext cx="38493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4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Pod (10.8.4.10)</a:t>
            </a:r>
          </a:p>
        </p:txBody>
      </p:sp>
      <p:grpSp>
        <p:nvGrpSpPr>
          <p:cNvPr id="258" name="Google Shape;233;p39"/>
          <p:cNvGrpSpPr/>
          <p:nvPr/>
        </p:nvGrpSpPr>
        <p:grpSpPr>
          <a:xfrm>
            <a:off x="9224789" y="5206262"/>
            <a:ext cx="5092588" cy="1270002"/>
            <a:chOff x="0" y="0"/>
            <a:chExt cx="5092586" cy="1270001"/>
          </a:xfrm>
        </p:grpSpPr>
        <p:sp>
          <p:nvSpPr>
            <p:cNvPr id="256" name="Rectangle"/>
            <p:cNvSpPr/>
            <p:nvPr/>
          </p:nvSpPr>
          <p:spPr>
            <a:xfrm>
              <a:off x="0" y="-1"/>
              <a:ext cx="5092587" cy="1270003"/>
            </a:xfrm>
            <a:prstGeom prst="rect">
              <a:avLst/>
            </a:prstGeom>
            <a:solidFill>
              <a:srgbClr val="E3F2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57" name="Application Container"/>
            <p:cNvSpPr txBox="1"/>
            <p:nvPr/>
          </p:nvSpPr>
          <p:spPr>
            <a:xfrm>
              <a:off x="0" y="342900"/>
              <a:ext cx="509258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Application Container</a:t>
              </a:r>
            </a:p>
          </p:txBody>
        </p:sp>
      </p:grpSp>
      <p:grpSp>
        <p:nvGrpSpPr>
          <p:cNvPr id="261" name="Google Shape;234;p39"/>
          <p:cNvGrpSpPr/>
          <p:nvPr/>
        </p:nvGrpSpPr>
        <p:grpSpPr>
          <a:xfrm>
            <a:off x="9224789" y="7741508"/>
            <a:ext cx="5092588" cy="1270002"/>
            <a:chOff x="0" y="0"/>
            <a:chExt cx="5092586" cy="1270001"/>
          </a:xfrm>
        </p:grpSpPr>
        <p:sp>
          <p:nvSpPr>
            <p:cNvPr id="259" name="Rectangle"/>
            <p:cNvSpPr/>
            <p:nvPr/>
          </p:nvSpPr>
          <p:spPr>
            <a:xfrm>
              <a:off x="0" y="-1"/>
              <a:ext cx="5092587" cy="1270003"/>
            </a:xfrm>
            <a:prstGeom prst="rect">
              <a:avLst/>
            </a:prstGeom>
            <a:solidFill>
              <a:srgbClr val="E3F2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60" name="Debug Container"/>
            <p:cNvSpPr txBox="1"/>
            <p:nvPr/>
          </p:nvSpPr>
          <p:spPr>
            <a:xfrm>
              <a:off x="0" y="342900"/>
              <a:ext cx="509258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Debug Container</a:t>
              </a:r>
            </a:p>
          </p:txBody>
        </p:sp>
      </p:grpSp>
      <p:sp>
        <p:nvSpPr>
          <p:cNvPr id="262" name="Google Shape;235;p39"/>
          <p:cNvSpPr txBox="1"/>
          <p:nvPr/>
        </p:nvSpPr>
        <p:spPr>
          <a:xfrm>
            <a:off x="924805" y="7944091"/>
            <a:ext cx="41376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1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kubectl exec /bin/bash</a:t>
            </a:r>
          </a:p>
        </p:txBody>
      </p:sp>
      <p:sp>
        <p:nvSpPr>
          <p:cNvPr id="263" name="Google Shape;236;p39"/>
          <p:cNvSpPr/>
          <p:nvPr/>
        </p:nvSpPr>
        <p:spPr>
          <a:xfrm>
            <a:off x="1051761" y="8423333"/>
            <a:ext cx="8166060" cy="2"/>
          </a:xfrm>
          <a:prstGeom prst="line">
            <a:avLst/>
          </a:prstGeom>
          <a:ln w="25400">
            <a:solidFill>
              <a:srgbClr val="001443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4" name="Google Shape;237;p39"/>
          <p:cNvSpPr/>
          <p:nvPr/>
        </p:nvSpPr>
        <p:spPr>
          <a:xfrm flipV="1">
            <a:off x="11610832" y="1712817"/>
            <a:ext cx="4536293" cy="3471165"/>
          </a:xfrm>
          <a:prstGeom prst="line">
            <a:avLst/>
          </a:prstGeom>
          <a:ln w="25400">
            <a:solidFill>
              <a:srgbClr val="001443"/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5" name="Google Shape;238;p39"/>
          <p:cNvSpPr/>
          <p:nvPr/>
        </p:nvSpPr>
        <p:spPr>
          <a:xfrm flipV="1">
            <a:off x="11946377" y="1712817"/>
            <a:ext cx="4536293" cy="3471165"/>
          </a:xfrm>
          <a:prstGeom prst="line">
            <a:avLst/>
          </a:prstGeom>
          <a:ln w="25400">
            <a:solidFill>
              <a:srgbClr val="001443"/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6" name="Google Shape;239;p39"/>
          <p:cNvSpPr/>
          <p:nvPr/>
        </p:nvSpPr>
        <p:spPr>
          <a:xfrm flipV="1">
            <a:off x="12285668" y="1712817"/>
            <a:ext cx="4536293" cy="3471165"/>
          </a:xfrm>
          <a:prstGeom prst="line">
            <a:avLst/>
          </a:prstGeom>
          <a:ln w="25400">
            <a:solidFill>
              <a:srgbClr val="001443"/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7" name="Google Shape;240;p39"/>
          <p:cNvSpPr txBox="1"/>
          <p:nvPr/>
        </p:nvSpPr>
        <p:spPr>
          <a:xfrm>
            <a:off x="12380989" y="2366360"/>
            <a:ext cx="21968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1" sz="24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Connections</a:t>
            </a:r>
          </a:p>
        </p:txBody>
      </p:sp>
      <p:sp>
        <p:nvSpPr>
          <p:cNvPr id="268" name="Google Shape;241;p39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Debug Sidecar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46;p40"/>
          <p:cNvSpPr txBox="1"/>
          <p:nvPr>
            <p:ph type="body" idx="1"/>
          </p:nvPr>
        </p:nvSpPr>
        <p:spPr>
          <a:xfrm>
            <a:off x="1206499" y="2512610"/>
            <a:ext cx="21971102" cy="957240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 linkerd inject emojivoto.yml </a:t>
            </a:r>
            <a:r>
              <a:rPr>
                <a:solidFill>
                  <a:srgbClr val="EB220C"/>
                </a:solidFill>
              </a:rPr>
              <a:t>--enable-debug-sidecar</a:t>
            </a:r>
            <a:r>
              <a:t> \</a:t>
            </a:r>
          </a:p>
          <a:p>
            <a:pPr marL="0">
              <a:lnSpc>
                <a:spcPct val="90000"/>
              </a:lnSpc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    | kubectl apply -f -</a:t>
            </a:r>
          </a:p>
          <a:p>
            <a:pPr marL="0">
              <a:lnSpc>
                <a:spcPct val="90000"/>
              </a:lnSpc>
              <a:defRPr b="0" sz="4800"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endParaRPr>
              <a:solidFill>
                <a:srgbClr val="001443"/>
              </a:solidFill>
            </a:endParaRPr>
          </a:p>
          <a:p>
            <a:pPr marL="0">
              <a:lnSpc>
                <a:spcPct val="90000"/>
              </a:lnSpc>
              <a:defRPr b="0" sz="4800"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endParaRPr>
              <a:solidFill>
                <a:srgbClr val="001443"/>
              </a:solidFill>
            </a:endParaRPr>
          </a:p>
          <a:p>
            <a:pPr marL="0">
              <a:lnSpc>
                <a:spcPct val="90000"/>
              </a:lnSpc>
              <a:defRPr b="0" sz="4800"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endParaRPr>
              <a:solidFill>
                <a:srgbClr val="001443"/>
              </a:solidFill>
            </a:endParaRPr>
          </a:p>
          <a:p>
            <a:pPr marL="0">
              <a:lnSpc>
                <a:spcPct val="90000"/>
              </a:lnSpc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 kubectl -n emojivoto exec -it deploy/web \</a:t>
            </a:r>
          </a:p>
          <a:p>
            <a:pPr marL="0">
              <a:lnSpc>
                <a:spcPct val="90000"/>
              </a:lnSpc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    </a:t>
            </a:r>
            <a:r>
              <a:rPr>
                <a:solidFill>
                  <a:srgbClr val="EB220C"/>
                </a:solidFill>
              </a:rPr>
              <a:t>-c linkerd-debug</a:t>
            </a:r>
            <a:r>
              <a:t> /bin/bash</a:t>
            </a:r>
          </a:p>
          <a:p>
            <a:pPr marL="0">
              <a:lnSpc>
                <a:spcPct val="90000"/>
              </a:lnSpc>
              <a:defRPr b="0" sz="4800"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endParaRPr>
              <a:solidFill>
                <a:srgbClr val="001443"/>
              </a:solidFill>
            </a:endParaRPr>
          </a:p>
          <a:p>
            <a:pPr marL="0">
              <a:lnSpc>
                <a:spcPct val="90000"/>
              </a:lnSpc>
              <a:defRPr b="0" sz="4800"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endParaRPr>
              <a:solidFill>
                <a:srgbClr val="001443"/>
              </a:solidFill>
            </a:endParaRPr>
          </a:p>
          <a:p>
            <a:pPr marL="0">
              <a:lnSpc>
                <a:spcPct val="90000"/>
              </a:lnSpc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root@web-58f5677bdf-hxnwl:/# tcpdump</a:t>
            </a:r>
          </a:p>
        </p:txBody>
      </p:sp>
      <p:sp>
        <p:nvSpPr>
          <p:cNvPr id="271" name="Google Shape;247;p40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Debug Sidecar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52;p41"/>
          <p:cNvSpPr txBox="1"/>
          <p:nvPr>
            <p:ph type="body" sz="half" idx="1"/>
          </p:nvPr>
        </p:nvSpPr>
        <p:spPr>
          <a:xfrm>
            <a:off x="1206499" y="2512604"/>
            <a:ext cx="10475402" cy="82560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defRPr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Pros:</a:t>
            </a:r>
          </a:p>
          <a:p>
            <a:pPr marL="1066800" indent="-843913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Powerful low-level tools</a:t>
            </a:r>
          </a:p>
          <a:p>
            <a:pPr marL="1066800" indent="-843913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Doesn’t strictly require Linkerd</a:t>
            </a:r>
          </a:p>
        </p:txBody>
      </p:sp>
      <p:sp>
        <p:nvSpPr>
          <p:cNvPr id="274" name="Google Shape;253;p41"/>
          <p:cNvSpPr txBox="1"/>
          <p:nvPr/>
        </p:nvSpPr>
        <p:spPr>
          <a:xfrm>
            <a:off x="12798835" y="2512591"/>
            <a:ext cx="10475401" cy="273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defRPr b="1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Cons:</a:t>
            </a:r>
          </a:p>
          <a:p>
            <a:pPr marL="914400" indent="-5334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Destructive: Requires restarting the pod</a:t>
            </a:r>
          </a:p>
        </p:txBody>
      </p:sp>
      <p:sp>
        <p:nvSpPr>
          <p:cNvPr id="275" name="Google Shape;254;p41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Debug Sidecar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59;p42"/>
          <p:cNvGrpSpPr/>
          <p:nvPr/>
        </p:nvGrpSpPr>
        <p:grpSpPr>
          <a:xfrm>
            <a:off x="82" y="12270698"/>
            <a:ext cx="24338702" cy="1445401"/>
            <a:chOff x="0" y="0"/>
            <a:chExt cx="24338700" cy="1445399"/>
          </a:xfrm>
        </p:grpSpPr>
        <p:sp>
          <p:nvSpPr>
            <p:cNvPr id="277" name="Rectangle"/>
            <p:cNvSpPr/>
            <p:nvPr/>
          </p:nvSpPr>
          <p:spPr>
            <a:xfrm>
              <a:off x="-1" y="0"/>
              <a:ext cx="24338702" cy="1445400"/>
            </a:xfrm>
            <a:prstGeom prst="rect">
              <a:avLst/>
            </a:prstGeom>
            <a:solidFill>
              <a:srgbClr val="00144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8" name="tt"/>
            <p:cNvSpPr txBox="1"/>
            <p:nvPr/>
          </p:nvSpPr>
          <p:spPr>
            <a:xfrm>
              <a:off x="4762" y="532583"/>
              <a:ext cx="243291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tt</a:t>
              </a:r>
            </a:p>
          </p:txBody>
        </p:sp>
      </p:grpSp>
      <p:pic>
        <p:nvPicPr>
          <p:cNvPr id="280" name="Google Shape;260;p42" descr="Google Shape;260;p42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13792" r="100" b="14031"/>
          <a:stretch>
            <a:fillRect/>
          </a:stretch>
        </p:blipFill>
        <p:spPr>
          <a:xfrm>
            <a:off x="24288" y="-1"/>
            <a:ext cx="24314371" cy="12270698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Google Shape;261;p42"/>
          <p:cNvSpPr txBox="1"/>
          <p:nvPr/>
        </p:nvSpPr>
        <p:spPr>
          <a:xfrm>
            <a:off x="-51" y="4945325"/>
            <a:ext cx="24338702" cy="237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4400">
                <a:solidFill>
                  <a:srgbClr val="0014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Direct Node Access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66;p43"/>
          <p:cNvSpPr txBox="1"/>
          <p:nvPr>
            <p:ph type="body" sz="half" idx="1"/>
          </p:nvPr>
        </p:nvSpPr>
        <p:spPr>
          <a:xfrm>
            <a:off x="1206500" y="2751310"/>
            <a:ext cx="9779000" cy="975382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>
              <a:lnSpc>
                <a:spcPct val="90000"/>
              </a:lnSpc>
              <a:buClr>
                <a:srgbClr val="001443"/>
              </a:buClr>
              <a:buSzPts val="4800"/>
              <a:buFont typeface="Helvetica Neue"/>
              <a:buChar char="•"/>
              <a:defRPr b="0" sz="4800">
                <a:solidFill>
                  <a:srgbClr val="001443"/>
                </a:solidFill>
              </a:defRPr>
            </a:pPr>
            <a:r>
              <a:t>Want to use powerful debugging tools 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 Neue"/>
              <a:buChar char="•"/>
              <a:defRPr b="0" sz="4800">
                <a:solidFill>
                  <a:srgbClr val="001443"/>
                </a:solidFill>
              </a:defRPr>
            </a:pPr>
            <a:r>
              <a:t>Don’t want to restart the pod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 Neue"/>
              <a:buChar char="•"/>
              <a:defRPr b="0" sz="4800">
                <a:solidFill>
                  <a:srgbClr val="001443"/>
                </a:solidFill>
              </a:defRPr>
            </a:pPr>
            <a:r>
              <a:t>What if we SSH to the node?</a:t>
            </a:r>
          </a:p>
        </p:txBody>
      </p:sp>
      <p:sp>
        <p:nvSpPr>
          <p:cNvPr id="284" name="Google Shape;267;p43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Direct Node Access</a:t>
            </a:r>
          </a:p>
        </p:txBody>
      </p:sp>
      <p:pic>
        <p:nvPicPr>
          <p:cNvPr id="285" name="Google Shape;268;p43" descr="Google Shape;268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04249" y="2368762"/>
            <a:ext cx="10773351" cy="5644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73;p44"/>
          <p:cNvSpPr/>
          <p:nvPr/>
        </p:nvSpPr>
        <p:spPr>
          <a:xfrm>
            <a:off x="8050531" y="4004954"/>
            <a:ext cx="7734990" cy="7528322"/>
          </a:xfrm>
          <a:prstGeom prst="rect">
            <a:avLst/>
          </a:prstGeom>
          <a:solidFill>
            <a:srgbClr val="0185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88" name="Google Shape;274;p44"/>
          <p:cNvSpPr txBox="1"/>
          <p:nvPr/>
        </p:nvSpPr>
        <p:spPr>
          <a:xfrm>
            <a:off x="8041901" y="3479650"/>
            <a:ext cx="384932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0014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 Pod (10.8.4.10)</a:t>
            </a:r>
          </a:p>
        </p:txBody>
      </p:sp>
      <p:grpSp>
        <p:nvGrpSpPr>
          <p:cNvPr id="291" name="Google Shape;275;p44"/>
          <p:cNvGrpSpPr/>
          <p:nvPr/>
        </p:nvGrpSpPr>
        <p:grpSpPr>
          <a:xfrm>
            <a:off x="9224789" y="5206262"/>
            <a:ext cx="5092588" cy="1270002"/>
            <a:chOff x="0" y="0"/>
            <a:chExt cx="5092586" cy="1270001"/>
          </a:xfrm>
        </p:grpSpPr>
        <p:sp>
          <p:nvSpPr>
            <p:cNvPr id="289" name="Rectangle"/>
            <p:cNvSpPr/>
            <p:nvPr/>
          </p:nvSpPr>
          <p:spPr>
            <a:xfrm>
              <a:off x="0" y="-1"/>
              <a:ext cx="5092587" cy="1270003"/>
            </a:xfrm>
            <a:prstGeom prst="rect">
              <a:avLst/>
            </a:prstGeom>
            <a:solidFill>
              <a:srgbClr val="E3F2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90" name="Application Container"/>
            <p:cNvSpPr txBox="1"/>
            <p:nvPr/>
          </p:nvSpPr>
          <p:spPr>
            <a:xfrm>
              <a:off x="0" y="342900"/>
              <a:ext cx="509258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Application Container</a:t>
              </a:r>
            </a:p>
          </p:txBody>
        </p:sp>
      </p:grpSp>
      <p:grpSp>
        <p:nvGrpSpPr>
          <p:cNvPr id="294" name="Google Shape;276;p44"/>
          <p:cNvGrpSpPr/>
          <p:nvPr/>
        </p:nvGrpSpPr>
        <p:grpSpPr>
          <a:xfrm>
            <a:off x="9224789" y="7741508"/>
            <a:ext cx="5092588" cy="1270002"/>
            <a:chOff x="0" y="0"/>
            <a:chExt cx="5092586" cy="1270001"/>
          </a:xfrm>
        </p:grpSpPr>
        <p:sp>
          <p:nvSpPr>
            <p:cNvPr id="292" name="Rectangle"/>
            <p:cNvSpPr/>
            <p:nvPr/>
          </p:nvSpPr>
          <p:spPr>
            <a:xfrm>
              <a:off x="0" y="-1"/>
              <a:ext cx="5092587" cy="1270003"/>
            </a:xfrm>
            <a:prstGeom prst="rect">
              <a:avLst/>
            </a:prstGeom>
            <a:solidFill>
              <a:srgbClr val="E3F2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93" name="Debug Container"/>
            <p:cNvSpPr txBox="1"/>
            <p:nvPr/>
          </p:nvSpPr>
          <p:spPr>
            <a:xfrm>
              <a:off x="0" y="342900"/>
              <a:ext cx="509258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Debug Container</a:t>
              </a:r>
            </a:p>
          </p:txBody>
        </p:sp>
      </p:grpSp>
      <p:sp>
        <p:nvSpPr>
          <p:cNvPr id="295" name="Google Shape;277;p44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Direct Node Access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82;p45"/>
          <p:cNvSpPr/>
          <p:nvPr/>
        </p:nvSpPr>
        <p:spPr>
          <a:xfrm>
            <a:off x="2209622" y="2781767"/>
            <a:ext cx="19964702" cy="10169402"/>
          </a:xfrm>
          <a:prstGeom prst="rect">
            <a:avLst/>
          </a:prstGeom>
          <a:solidFill>
            <a:srgbClr val="2DB78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298" name="Google Shape;283;p45"/>
          <p:cNvSpPr txBox="1"/>
          <p:nvPr/>
        </p:nvSpPr>
        <p:spPr>
          <a:xfrm>
            <a:off x="2371052" y="2904562"/>
            <a:ext cx="85374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299" name="Google Shape;284;p45"/>
          <p:cNvSpPr txBox="1"/>
          <p:nvPr/>
        </p:nvSpPr>
        <p:spPr>
          <a:xfrm>
            <a:off x="8107137" y="4176676"/>
            <a:ext cx="6675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300" name="Google Shape;285;p45"/>
          <p:cNvSpPr txBox="1"/>
          <p:nvPr/>
        </p:nvSpPr>
        <p:spPr>
          <a:xfrm>
            <a:off x="8107136" y="8266801"/>
            <a:ext cx="6675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301" name="Google Shape;286;p45"/>
          <p:cNvSpPr/>
          <p:nvPr/>
        </p:nvSpPr>
        <p:spPr>
          <a:xfrm>
            <a:off x="13151663" y="3645693"/>
            <a:ext cx="7734990" cy="7691733"/>
          </a:xfrm>
          <a:prstGeom prst="rect">
            <a:avLst/>
          </a:prstGeom>
          <a:solidFill>
            <a:srgbClr val="0185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grpSp>
        <p:nvGrpSpPr>
          <p:cNvPr id="304" name="Google Shape;287;p45"/>
          <p:cNvGrpSpPr/>
          <p:nvPr/>
        </p:nvGrpSpPr>
        <p:grpSpPr>
          <a:xfrm>
            <a:off x="14472902" y="4615608"/>
            <a:ext cx="5092501" cy="1269901"/>
            <a:chOff x="0" y="0"/>
            <a:chExt cx="5092500" cy="1269900"/>
          </a:xfrm>
        </p:grpSpPr>
        <p:sp>
          <p:nvSpPr>
            <p:cNvPr id="302" name="Rectangle"/>
            <p:cNvSpPr/>
            <p:nvPr/>
          </p:nvSpPr>
          <p:spPr>
            <a:xfrm>
              <a:off x="-1" y="-1"/>
              <a:ext cx="5092502" cy="1269902"/>
            </a:xfrm>
            <a:prstGeom prst="rect">
              <a:avLst/>
            </a:prstGeom>
            <a:solidFill>
              <a:srgbClr val="E3F2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3" name="Container"/>
            <p:cNvSpPr txBox="1"/>
            <p:nvPr/>
          </p:nvSpPr>
          <p:spPr>
            <a:xfrm>
              <a:off x="-1" y="342850"/>
              <a:ext cx="509250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Container</a:t>
              </a:r>
            </a:p>
          </p:txBody>
        </p:sp>
      </p:grpSp>
      <p:sp>
        <p:nvSpPr>
          <p:cNvPr id="305" name="Google Shape;288;p45"/>
          <p:cNvSpPr txBox="1"/>
          <p:nvPr/>
        </p:nvSpPr>
        <p:spPr>
          <a:xfrm>
            <a:off x="13355212" y="3784797"/>
            <a:ext cx="6675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Pod</a:t>
            </a:r>
          </a:p>
        </p:txBody>
      </p:sp>
      <p:grpSp>
        <p:nvGrpSpPr>
          <p:cNvPr id="308" name="Google Shape;289;p45"/>
          <p:cNvGrpSpPr/>
          <p:nvPr/>
        </p:nvGrpSpPr>
        <p:grpSpPr>
          <a:xfrm>
            <a:off x="14472865" y="9167148"/>
            <a:ext cx="5092501" cy="1269901"/>
            <a:chOff x="0" y="0"/>
            <a:chExt cx="5092500" cy="1269900"/>
          </a:xfrm>
        </p:grpSpPr>
        <p:sp>
          <p:nvSpPr>
            <p:cNvPr id="306" name="Rectangle"/>
            <p:cNvSpPr/>
            <p:nvPr/>
          </p:nvSpPr>
          <p:spPr>
            <a:xfrm>
              <a:off x="-1" y="-1"/>
              <a:ext cx="5092502" cy="1269902"/>
            </a:xfrm>
            <a:prstGeom prst="rect">
              <a:avLst/>
            </a:prstGeom>
            <a:solidFill>
              <a:srgbClr val="E3F2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7" name="Container"/>
            <p:cNvSpPr txBox="1"/>
            <p:nvPr/>
          </p:nvSpPr>
          <p:spPr>
            <a:xfrm>
              <a:off x="-1" y="342850"/>
              <a:ext cx="509250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Container</a:t>
              </a:r>
            </a:p>
          </p:txBody>
        </p:sp>
      </p:grpSp>
      <p:sp>
        <p:nvSpPr>
          <p:cNvPr id="309" name="Google Shape;290;p45"/>
          <p:cNvSpPr/>
          <p:nvPr/>
        </p:nvSpPr>
        <p:spPr>
          <a:xfrm>
            <a:off x="3545575" y="3645699"/>
            <a:ext cx="7734901" cy="3209701"/>
          </a:xfrm>
          <a:prstGeom prst="rect">
            <a:avLst/>
          </a:prstGeom>
          <a:solidFill>
            <a:srgbClr val="0185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grpSp>
        <p:nvGrpSpPr>
          <p:cNvPr id="312" name="Google Shape;291;p45"/>
          <p:cNvGrpSpPr/>
          <p:nvPr/>
        </p:nvGrpSpPr>
        <p:grpSpPr>
          <a:xfrm>
            <a:off x="4866759" y="4615608"/>
            <a:ext cx="5092501" cy="1269901"/>
            <a:chOff x="0" y="0"/>
            <a:chExt cx="5092500" cy="1269900"/>
          </a:xfrm>
        </p:grpSpPr>
        <p:sp>
          <p:nvSpPr>
            <p:cNvPr id="310" name="Rectangle"/>
            <p:cNvSpPr/>
            <p:nvPr/>
          </p:nvSpPr>
          <p:spPr>
            <a:xfrm>
              <a:off x="-1" y="-1"/>
              <a:ext cx="5092502" cy="1269902"/>
            </a:xfrm>
            <a:prstGeom prst="rect">
              <a:avLst/>
            </a:prstGeom>
            <a:solidFill>
              <a:srgbClr val="E3F2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11" name="Container"/>
            <p:cNvSpPr txBox="1"/>
            <p:nvPr/>
          </p:nvSpPr>
          <p:spPr>
            <a:xfrm>
              <a:off x="-1" y="342850"/>
              <a:ext cx="509250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Container</a:t>
              </a:r>
            </a:p>
          </p:txBody>
        </p:sp>
      </p:grpSp>
      <p:sp>
        <p:nvSpPr>
          <p:cNvPr id="313" name="Google Shape;292;p45"/>
          <p:cNvSpPr txBox="1"/>
          <p:nvPr/>
        </p:nvSpPr>
        <p:spPr>
          <a:xfrm>
            <a:off x="3749120" y="3784797"/>
            <a:ext cx="6675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314" name="Google Shape;293;p45"/>
          <p:cNvSpPr/>
          <p:nvPr/>
        </p:nvSpPr>
        <p:spPr>
          <a:xfrm>
            <a:off x="3545649" y="8127700"/>
            <a:ext cx="7734901" cy="3209701"/>
          </a:xfrm>
          <a:prstGeom prst="rect">
            <a:avLst/>
          </a:prstGeom>
          <a:solidFill>
            <a:srgbClr val="0185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grpSp>
        <p:nvGrpSpPr>
          <p:cNvPr id="317" name="Google Shape;294;p45"/>
          <p:cNvGrpSpPr/>
          <p:nvPr/>
        </p:nvGrpSpPr>
        <p:grpSpPr>
          <a:xfrm>
            <a:off x="4866809" y="9167162"/>
            <a:ext cx="5092501" cy="1269901"/>
            <a:chOff x="0" y="0"/>
            <a:chExt cx="5092500" cy="1269900"/>
          </a:xfrm>
        </p:grpSpPr>
        <p:sp>
          <p:nvSpPr>
            <p:cNvPr id="315" name="Rectangle"/>
            <p:cNvSpPr/>
            <p:nvPr/>
          </p:nvSpPr>
          <p:spPr>
            <a:xfrm>
              <a:off x="-1" y="-1"/>
              <a:ext cx="5092502" cy="1269902"/>
            </a:xfrm>
            <a:prstGeom prst="rect">
              <a:avLst/>
            </a:prstGeom>
            <a:solidFill>
              <a:srgbClr val="E3F2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16" name="Container"/>
            <p:cNvSpPr txBox="1"/>
            <p:nvPr/>
          </p:nvSpPr>
          <p:spPr>
            <a:xfrm>
              <a:off x="-1" y="342850"/>
              <a:ext cx="509250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Container</a:t>
              </a:r>
            </a:p>
          </p:txBody>
        </p:sp>
      </p:grpSp>
      <p:sp>
        <p:nvSpPr>
          <p:cNvPr id="318" name="Google Shape;295;p45"/>
          <p:cNvSpPr txBox="1"/>
          <p:nvPr/>
        </p:nvSpPr>
        <p:spPr>
          <a:xfrm>
            <a:off x="3743557" y="8266818"/>
            <a:ext cx="6675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Pod</a:t>
            </a:r>
          </a:p>
        </p:txBody>
      </p:sp>
      <p:grpSp>
        <p:nvGrpSpPr>
          <p:cNvPr id="321" name="Google Shape;296;p45"/>
          <p:cNvGrpSpPr/>
          <p:nvPr/>
        </p:nvGrpSpPr>
        <p:grpSpPr>
          <a:xfrm>
            <a:off x="14472902" y="6856623"/>
            <a:ext cx="5092501" cy="1269901"/>
            <a:chOff x="0" y="0"/>
            <a:chExt cx="5092500" cy="1269900"/>
          </a:xfrm>
        </p:grpSpPr>
        <p:sp>
          <p:nvSpPr>
            <p:cNvPr id="319" name="Rectangle"/>
            <p:cNvSpPr/>
            <p:nvPr/>
          </p:nvSpPr>
          <p:spPr>
            <a:xfrm>
              <a:off x="-1" y="-1"/>
              <a:ext cx="5092502" cy="1269902"/>
            </a:xfrm>
            <a:prstGeom prst="rect">
              <a:avLst/>
            </a:prstGeom>
            <a:solidFill>
              <a:srgbClr val="E3F2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20" name="Container"/>
            <p:cNvSpPr txBox="1"/>
            <p:nvPr/>
          </p:nvSpPr>
          <p:spPr>
            <a:xfrm>
              <a:off x="-1" y="342850"/>
              <a:ext cx="509250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Container</a:t>
              </a:r>
            </a:p>
          </p:txBody>
        </p:sp>
      </p:grpSp>
      <p:sp>
        <p:nvSpPr>
          <p:cNvPr id="322" name="Google Shape;297;p45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Direct Node Access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90;p19"/>
          <p:cNvSpPr txBox="1"/>
          <p:nvPr>
            <p:ph type="body" sz="half" idx="1"/>
          </p:nvPr>
        </p:nvSpPr>
        <p:spPr>
          <a:xfrm>
            <a:off x="2596775" y="5860653"/>
            <a:ext cx="9779101" cy="825660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150000"/>
              </a:lnSpc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Linkerd Maintainer</a:t>
            </a:r>
          </a:p>
          <a:p>
            <a:pPr marL="0">
              <a:lnSpc>
                <a:spcPct val="150000"/>
              </a:lnSpc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Board Game Aficionado</a:t>
            </a:r>
          </a:p>
          <a:p>
            <a:pPr marL="0">
              <a:lnSpc>
                <a:spcPct val="150000"/>
              </a:lnSpc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Microservices Detective</a:t>
            </a:r>
          </a:p>
        </p:txBody>
      </p:sp>
      <p:pic>
        <p:nvPicPr>
          <p:cNvPr id="162" name="Google Shape;91;p19" descr="Google Shape;91;p19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4" t="0" r="2419" b="0"/>
          <a:stretch>
            <a:fillRect/>
          </a:stretch>
        </p:blipFill>
        <p:spPr>
          <a:xfrm>
            <a:off x="13969874" y="2171426"/>
            <a:ext cx="6903301" cy="7074901"/>
          </a:xfrm>
          <a:prstGeom prst="rect">
            <a:avLst/>
          </a:prstGeom>
        </p:spPr>
      </p:pic>
      <p:sp>
        <p:nvSpPr>
          <p:cNvPr id="163" name="Google Shape;92;p19"/>
          <p:cNvSpPr txBox="1"/>
          <p:nvPr/>
        </p:nvSpPr>
        <p:spPr>
          <a:xfrm>
            <a:off x="1650999" y="1716795"/>
            <a:ext cx="12621602" cy="246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5000">
                <a:solidFill>
                  <a:srgbClr val="0014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Alex Leong</a:t>
            </a:r>
          </a:p>
        </p:txBody>
      </p:sp>
      <p:sp>
        <p:nvSpPr>
          <p:cNvPr id="164" name="Google Shape;93;p19"/>
          <p:cNvSpPr txBox="1"/>
          <p:nvPr/>
        </p:nvSpPr>
        <p:spPr>
          <a:xfrm>
            <a:off x="1650999" y="4402683"/>
            <a:ext cx="12621602" cy="95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100">
                <a:solidFill>
                  <a:srgbClr val="2DB78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Software Engineer @ Buoyant</a:t>
            </a:r>
          </a:p>
        </p:txBody>
      </p:sp>
      <p:sp>
        <p:nvSpPr>
          <p:cNvPr id="165" name="Google Shape;94;p19"/>
          <p:cNvSpPr txBox="1"/>
          <p:nvPr/>
        </p:nvSpPr>
        <p:spPr>
          <a:xfrm>
            <a:off x="1727200" y="5900494"/>
            <a:ext cx="7233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🔧</a:t>
            </a:r>
          </a:p>
        </p:txBody>
      </p:sp>
      <p:sp>
        <p:nvSpPr>
          <p:cNvPr id="166" name="Google Shape;95;p19"/>
          <p:cNvSpPr txBox="1"/>
          <p:nvPr/>
        </p:nvSpPr>
        <p:spPr>
          <a:xfrm>
            <a:off x="1727200" y="6943893"/>
            <a:ext cx="7233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🎲</a:t>
            </a:r>
          </a:p>
        </p:txBody>
      </p:sp>
      <p:sp>
        <p:nvSpPr>
          <p:cNvPr id="167" name="Google Shape;96;p19"/>
          <p:cNvSpPr txBox="1"/>
          <p:nvPr/>
        </p:nvSpPr>
        <p:spPr>
          <a:xfrm>
            <a:off x="1727200" y="8043816"/>
            <a:ext cx="7233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🕵️</a:t>
            </a:r>
          </a:p>
        </p:txBody>
      </p:sp>
      <p:pic>
        <p:nvPicPr>
          <p:cNvPr id="168" name="Google Shape;97;p19" descr="Google Shape;97;p19"/>
          <p:cNvPicPr>
            <a:picLocks noChangeAspect="1"/>
          </p:cNvPicPr>
          <p:nvPr/>
        </p:nvPicPr>
        <p:blipFill>
          <a:blip r:embed="rId3">
            <a:alphaModFix amt="20000"/>
            <a:extLst/>
          </a:blip>
          <a:srcRect l="0" t="0" r="0" b="68816"/>
          <a:stretch>
            <a:fillRect/>
          </a:stretch>
        </p:blipFill>
        <p:spPr>
          <a:xfrm>
            <a:off x="12164200" y="9362736"/>
            <a:ext cx="12219800" cy="4353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Google Shape;98;p19" descr="Google Shape;98;p19"/>
          <p:cNvPicPr>
            <a:picLocks noChangeAspect="1"/>
          </p:cNvPicPr>
          <p:nvPr/>
        </p:nvPicPr>
        <p:blipFill>
          <a:blip r:embed="rId3">
            <a:alphaModFix amt="20000"/>
            <a:extLst/>
          </a:blip>
          <a:srcRect l="0" t="31423" r="0" b="24908"/>
          <a:stretch>
            <a:fillRect/>
          </a:stretch>
        </p:blipFill>
        <p:spPr>
          <a:xfrm rot="10800000">
            <a:off x="-1" y="7619982"/>
            <a:ext cx="12219801" cy="6096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02;p46"/>
          <p:cNvSpPr/>
          <p:nvPr/>
        </p:nvSpPr>
        <p:spPr>
          <a:xfrm>
            <a:off x="4275406" y="2781768"/>
            <a:ext cx="17898972" cy="10169512"/>
          </a:xfrm>
          <a:prstGeom prst="rect">
            <a:avLst/>
          </a:prstGeom>
          <a:solidFill>
            <a:srgbClr val="2DB78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25" name="Google Shape;303;p46"/>
          <p:cNvSpPr/>
          <p:nvPr/>
        </p:nvSpPr>
        <p:spPr>
          <a:xfrm>
            <a:off x="13628262" y="2977478"/>
            <a:ext cx="6960432" cy="9619141"/>
          </a:xfrm>
          <a:prstGeom prst="rect">
            <a:avLst/>
          </a:prstGeom>
          <a:solidFill>
            <a:srgbClr val="0185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26" name="Google Shape;304;p46"/>
          <p:cNvSpPr txBox="1"/>
          <p:nvPr/>
        </p:nvSpPr>
        <p:spPr>
          <a:xfrm>
            <a:off x="4426006" y="3067653"/>
            <a:ext cx="85374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Node</a:t>
            </a:r>
          </a:p>
        </p:txBody>
      </p:sp>
      <p:grpSp>
        <p:nvGrpSpPr>
          <p:cNvPr id="329" name="Google Shape;305;p46"/>
          <p:cNvGrpSpPr/>
          <p:nvPr/>
        </p:nvGrpSpPr>
        <p:grpSpPr>
          <a:xfrm>
            <a:off x="14472865" y="5417861"/>
            <a:ext cx="5092588" cy="1270002"/>
            <a:chOff x="0" y="0"/>
            <a:chExt cx="5092586" cy="1270001"/>
          </a:xfrm>
        </p:grpSpPr>
        <p:sp>
          <p:nvSpPr>
            <p:cNvPr id="327" name="Rectangle"/>
            <p:cNvSpPr/>
            <p:nvPr/>
          </p:nvSpPr>
          <p:spPr>
            <a:xfrm>
              <a:off x="0" y="-1"/>
              <a:ext cx="5092587" cy="1270003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28" name="Container"/>
            <p:cNvSpPr txBox="1"/>
            <p:nvPr/>
          </p:nvSpPr>
          <p:spPr>
            <a:xfrm>
              <a:off x="0" y="342900"/>
              <a:ext cx="509258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Container</a:t>
              </a:r>
            </a:p>
          </p:txBody>
        </p:sp>
      </p:grpSp>
      <p:grpSp>
        <p:nvGrpSpPr>
          <p:cNvPr id="332" name="Google Shape;306;p46"/>
          <p:cNvGrpSpPr/>
          <p:nvPr/>
        </p:nvGrpSpPr>
        <p:grpSpPr>
          <a:xfrm>
            <a:off x="14472865" y="9045185"/>
            <a:ext cx="5092588" cy="1270002"/>
            <a:chOff x="0" y="0"/>
            <a:chExt cx="5092586" cy="1270001"/>
          </a:xfrm>
        </p:grpSpPr>
        <p:sp>
          <p:nvSpPr>
            <p:cNvPr id="330" name="Rectangle"/>
            <p:cNvSpPr/>
            <p:nvPr/>
          </p:nvSpPr>
          <p:spPr>
            <a:xfrm>
              <a:off x="0" y="-1"/>
              <a:ext cx="5092587" cy="1270003"/>
            </a:xfrm>
            <a:prstGeom prst="rect">
              <a:avLst/>
            </a:prstGeom>
            <a:solidFill>
              <a:srgbClr val="0014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E3F2FE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31" name="Container"/>
            <p:cNvSpPr txBox="1"/>
            <p:nvPr/>
          </p:nvSpPr>
          <p:spPr>
            <a:xfrm>
              <a:off x="0" y="342900"/>
              <a:ext cx="509258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E3F2FE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Container</a:t>
              </a:r>
            </a:p>
          </p:txBody>
        </p:sp>
      </p:grpSp>
      <p:grpSp>
        <p:nvGrpSpPr>
          <p:cNvPr id="335" name="Google Shape;307;p46"/>
          <p:cNvGrpSpPr/>
          <p:nvPr/>
        </p:nvGrpSpPr>
        <p:grpSpPr>
          <a:xfrm>
            <a:off x="14472865" y="3602092"/>
            <a:ext cx="5092588" cy="1270002"/>
            <a:chOff x="0" y="0"/>
            <a:chExt cx="5092586" cy="1270001"/>
          </a:xfrm>
        </p:grpSpPr>
        <p:sp>
          <p:nvSpPr>
            <p:cNvPr id="333" name="Rectangle"/>
            <p:cNvSpPr/>
            <p:nvPr/>
          </p:nvSpPr>
          <p:spPr>
            <a:xfrm>
              <a:off x="0" y="-1"/>
              <a:ext cx="5092587" cy="1270003"/>
            </a:xfrm>
            <a:prstGeom prst="rect">
              <a:avLst/>
            </a:prstGeom>
            <a:solidFill>
              <a:srgbClr val="E3F2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34" name="Container"/>
            <p:cNvSpPr txBox="1"/>
            <p:nvPr/>
          </p:nvSpPr>
          <p:spPr>
            <a:xfrm>
              <a:off x="0" y="342900"/>
              <a:ext cx="509258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Container</a:t>
              </a:r>
            </a:p>
          </p:txBody>
        </p:sp>
      </p:grpSp>
      <p:grpSp>
        <p:nvGrpSpPr>
          <p:cNvPr id="338" name="Google Shape;308;p46"/>
          <p:cNvGrpSpPr/>
          <p:nvPr/>
        </p:nvGrpSpPr>
        <p:grpSpPr>
          <a:xfrm>
            <a:off x="14472865" y="10791714"/>
            <a:ext cx="5092588" cy="1270002"/>
            <a:chOff x="0" y="0"/>
            <a:chExt cx="5092586" cy="1270001"/>
          </a:xfrm>
        </p:grpSpPr>
        <p:sp>
          <p:nvSpPr>
            <p:cNvPr id="336" name="Rectangle"/>
            <p:cNvSpPr/>
            <p:nvPr/>
          </p:nvSpPr>
          <p:spPr>
            <a:xfrm>
              <a:off x="0" y="-1"/>
              <a:ext cx="5092587" cy="1270003"/>
            </a:xfrm>
            <a:prstGeom prst="rect">
              <a:avLst/>
            </a:prstGeom>
            <a:solidFill>
              <a:srgbClr val="0014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E3F2FE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37" name="Container"/>
            <p:cNvSpPr txBox="1"/>
            <p:nvPr/>
          </p:nvSpPr>
          <p:spPr>
            <a:xfrm>
              <a:off x="0" y="342900"/>
              <a:ext cx="509258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E3F2FE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Container</a:t>
              </a:r>
            </a:p>
          </p:txBody>
        </p:sp>
      </p:grpSp>
      <p:grpSp>
        <p:nvGrpSpPr>
          <p:cNvPr id="341" name="Google Shape;309;p46"/>
          <p:cNvGrpSpPr/>
          <p:nvPr/>
        </p:nvGrpSpPr>
        <p:grpSpPr>
          <a:xfrm>
            <a:off x="14472865" y="7231522"/>
            <a:ext cx="5092588" cy="1270002"/>
            <a:chOff x="0" y="0"/>
            <a:chExt cx="5092586" cy="1270001"/>
          </a:xfrm>
        </p:grpSpPr>
        <p:sp>
          <p:nvSpPr>
            <p:cNvPr id="339" name="Rectangle"/>
            <p:cNvSpPr/>
            <p:nvPr/>
          </p:nvSpPr>
          <p:spPr>
            <a:xfrm>
              <a:off x="0" y="-1"/>
              <a:ext cx="5092587" cy="1270003"/>
            </a:xfrm>
            <a:prstGeom prst="rect">
              <a:avLst/>
            </a:prstGeom>
            <a:solidFill>
              <a:srgbClr val="00144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E3F2FE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40" name="Container"/>
            <p:cNvSpPr txBox="1"/>
            <p:nvPr/>
          </p:nvSpPr>
          <p:spPr>
            <a:xfrm>
              <a:off x="0" y="342900"/>
              <a:ext cx="509258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200">
                  <a:solidFill>
                    <a:srgbClr val="E3F2FE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Container</a:t>
              </a:r>
            </a:p>
          </p:txBody>
        </p:sp>
      </p:grpSp>
      <p:sp>
        <p:nvSpPr>
          <p:cNvPr id="342" name="Google Shape;310;p46"/>
          <p:cNvSpPr txBox="1"/>
          <p:nvPr/>
        </p:nvSpPr>
        <p:spPr>
          <a:xfrm>
            <a:off x="13750441" y="3067653"/>
            <a:ext cx="109088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Docker</a:t>
            </a:r>
          </a:p>
        </p:txBody>
      </p:sp>
      <p:sp>
        <p:nvSpPr>
          <p:cNvPr id="343" name="Google Shape;311;p46"/>
          <p:cNvSpPr/>
          <p:nvPr/>
        </p:nvSpPr>
        <p:spPr>
          <a:xfrm>
            <a:off x="1135003" y="8330309"/>
            <a:ext cx="7955890" cy="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4" name="Google Shape;312;p46"/>
          <p:cNvSpPr txBox="1"/>
          <p:nvPr/>
        </p:nvSpPr>
        <p:spPr>
          <a:xfrm>
            <a:off x="1134997" y="7748375"/>
            <a:ext cx="18966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1" sz="24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SSH</a:t>
            </a:r>
          </a:p>
        </p:txBody>
      </p:sp>
      <p:sp>
        <p:nvSpPr>
          <p:cNvPr id="345" name="Google Shape;313;p46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Direct Node Access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18;p47"/>
          <p:cNvSpPr txBox="1"/>
          <p:nvPr>
            <p:ph type="body" idx="1"/>
          </p:nvPr>
        </p:nvSpPr>
        <p:spPr>
          <a:xfrm>
            <a:off x="1206499" y="2512604"/>
            <a:ext cx="21971102" cy="82560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>
              <a:lnSpc>
                <a:spcPct val="90000"/>
              </a:lnSpc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nsenter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execute a command in a given network namespace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nsenter -t &lt;pid&gt; -n tcpdump</a:t>
            </a:r>
          </a:p>
        </p:txBody>
      </p:sp>
      <p:sp>
        <p:nvSpPr>
          <p:cNvPr id="348" name="Google Shape;319;p47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Direct Node Access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24;p48"/>
          <p:cNvSpPr txBox="1"/>
          <p:nvPr>
            <p:ph type="body" idx="1"/>
          </p:nvPr>
        </p:nvSpPr>
        <p:spPr>
          <a:xfrm>
            <a:off x="1206499" y="2512596"/>
            <a:ext cx="21971102" cy="951060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150000"/>
              </a:lnSpc>
              <a:defRPr b="0" sz="2800"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</a:t>
            </a:r>
            <a:r>
              <a:rPr>
                <a:solidFill>
                  <a:srgbClr val="001443"/>
                </a:solidFill>
              </a:rPr>
              <a:t> docker ps</a:t>
            </a:r>
            <a:endParaRPr>
              <a:solidFill>
                <a:srgbClr val="001443"/>
              </a:solidFill>
            </a:endParaRPr>
          </a:p>
          <a:p>
            <a:pPr marL="0">
              <a:lnSpc>
                <a:spcPct val="102271"/>
              </a:lnSpc>
              <a:defRPr b="0" sz="2800"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endParaRPr>
              <a:solidFill>
                <a:srgbClr val="001443"/>
              </a:solidFill>
            </a:endParaRPr>
          </a:p>
          <a:p>
            <a:pPr marL="0">
              <a:lnSpc>
                <a:spcPct val="173076"/>
              </a:lnSpc>
              <a:defRPr b="0" sz="2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CONTAINER ID IMAGE                   COMMAND                CREATED        STATUS        PORTS NAMES</a:t>
            </a:r>
          </a:p>
          <a:p>
            <a:pPr marL="0">
              <a:lnSpc>
                <a:spcPct val="173076"/>
              </a:lnSpc>
              <a:defRPr b="0" sz="2800">
                <a:solidFill>
                  <a:srgbClr val="EB220C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4fa0730eb40c</a:t>
            </a:r>
            <a:r>
              <a:rPr>
                <a:solidFill>
                  <a:srgbClr val="001443"/>
                </a:solidFill>
              </a:rPr>
              <a:t> buoyantio/emojivoto-web "/bin/sh -c 'cd /usr…" 32 minutes ago Up 32 minutes       […]</a:t>
            </a:r>
            <a:endParaRPr>
              <a:solidFill>
                <a:srgbClr val="001443"/>
              </a:solidFill>
            </a:endParaRPr>
          </a:p>
          <a:p>
            <a:pPr marL="0">
              <a:lnSpc>
                <a:spcPct val="173076"/>
              </a:lnSpc>
              <a:defRPr b="0" sz="2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…</a:t>
            </a:r>
          </a:p>
          <a:p>
            <a:pPr marL="0">
              <a:lnSpc>
                <a:spcPct val="173076"/>
              </a:lnSpc>
              <a:defRPr b="0" sz="2800"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endParaRPr>
              <a:solidFill>
                <a:srgbClr val="001443"/>
              </a:solidFill>
            </a:endParaRPr>
          </a:p>
          <a:p>
            <a:pPr marL="0">
              <a:lnSpc>
                <a:spcPct val="150000"/>
              </a:lnSpc>
              <a:defRPr b="0" sz="2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 docker inspect --format '{{ .State.Pid }}' </a:t>
            </a:r>
            <a:r>
              <a:rPr>
                <a:solidFill>
                  <a:srgbClr val="EB220C"/>
                </a:solidFill>
              </a:rPr>
              <a:t>4fa0730eb40c</a:t>
            </a:r>
            <a:endParaRPr>
              <a:solidFill>
                <a:srgbClr val="EB220C"/>
              </a:solidFill>
            </a:endParaRPr>
          </a:p>
          <a:p>
            <a:pPr marL="0">
              <a:lnSpc>
                <a:spcPct val="137500"/>
              </a:lnSpc>
              <a:defRPr b="0" sz="2800"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endParaRPr>
              <a:solidFill>
                <a:srgbClr val="EB220C"/>
              </a:solidFill>
            </a:endParaRPr>
          </a:p>
          <a:p>
            <a:pPr marL="0">
              <a:lnSpc>
                <a:spcPct val="150000"/>
              </a:lnSpc>
              <a:defRPr b="0" sz="2800">
                <a:solidFill>
                  <a:srgbClr val="EB220C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10397</a:t>
            </a:r>
          </a:p>
          <a:p>
            <a:pPr marL="0">
              <a:lnSpc>
                <a:spcPct val="150000"/>
              </a:lnSpc>
              <a:defRPr b="0" sz="2800"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endParaRPr>
              <a:solidFill>
                <a:srgbClr val="001443"/>
              </a:solidFill>
            </a:endParaRPr>
          </a:p>
          <a:p>
            <a:pPr marL="0">
              <a:lnSpc>
                <a:spcPct val="150000"/>
              </a:lnSpc>
              <a:defRPr b="0" sz="28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 nsenter -t </a:t>
            </a:r>
            <a:r>
              <a:rPr>
                <a:solidFill>
                  <a:srgbClr val="EB220C"/>
                </a:solidFill>
              </a:rPr>
              <a:t>10397</a:t>
            </a:r>
            <a:r>
              <a:t> -n tcpdump</a:t>
            </a:r>
          </a:p>
        </p:txBody>
      </p:sp>
      <p:sp>
        <p:nvSpPr>
          <p:cNvPr id="351" name="Google Shape;325;p48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Direct Node Access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30;p49"/>
          <p:cNvSpPr txBox="1"/>
          <p:nvPr>
            <p:ph type="body" sz="half" idx="1"/>
          </p:nvPr>
        </p:nvSpPr>
        <p:spPr>
          <a:xfrm>
            <a:off x="1206500" y="2512604"/>
            <a:ext cx="10163700" cy="82560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defRPr sz="4800">
                <a:latin typeface="Roboto"/>
                <a:ea typeface="Roboto"/>
                <a:cs typeface="Roboto"/>
                <a:sym typeface="Roboto"/>
              </a:defRPr>
            </a:pPr>
            <a:r>
              <a:t>Pros</a:t>
            </a:r>
            <a:r>
              <a:rPr b="0"/>
              <a:t>:</a:t>
            </a:r>
            <a:endParaRPr b="0"/>
          </a:p>
          <a:p>
            <a:pPr marL="1066800" indent="-843913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ts val="4800"/>
              <a:buFont typeface="Helvetica"/>
              <a:buChar char="•"/>
              <a:defRPr b="0" sz="4800">
                <a:latin typeface="Roboto"/>
                <a:ea typeface="Roboto"/>
                <a:cs typeface="Roboto"/>
                <a:sym typeface="Roboto"/>
              </a:defRPr>
            </a:pPr>
            <a:r>
              <a:t>Powerful low-level tools</a:t>
            </a:r>
          </a:p>
          <a:p>
            <a:pPr marL="1066800" indent="-843913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ts val="4800"/>
              <a:buFont typeface="Helvetica"/>
              <a:buChar char="•"/>
              <a:defRPr b="0" sz="4800">
                <a:latin typeface="Roboto"/>
                <a:ea typeface="Roboto"/>
                <a:cs typeface="Roboto"/>
                <a:sym typeface="Roboto"/>
              </a:defRPr>
            </a:pPr>
            <a:r>
              <a:t>Non-desctructive</a:t>
            </a:r>
          </a:p>
        </p:txBody>
      </p:sp>
      <p:sp>
        <p:nvSpPr>
          <p:cNvPr id="354" name="Google Shape;331;p49"/>
          <p:cNvSpPr txBox="1"/>
          <p:nvPr/>
        </p:nvSpPr>
        <p:spPr>
          <a:xfrm>
            <a:off x="11787668" y="2512604"/>
            <a:ext cx="10163700" cy="3307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defRPr b="1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Cons:</a:t>
            </a:r>
          </a:p>
          <a:p>
            <a:pPr marL="914400" indent="-603504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ts val="4800"/>
              <a:buFont typeface="Helvetica"/>
              <a:buChar char="•"/>
              <a:defRPr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Requires node SSH access</a:t>
            </a:r>
          </a:p>
          <a:p>
            <a:pPr marL="914400" indent="-603504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ts val="4800"/>
              <a:buFont typeface="Helvetica"/>
              <a:buChar char="•"/>
              <a:defRPr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Somewhat complex</a:t>
            </a:r>
          </a:p>
        </p:txBody>
      </p:sp>
      <p:sp>
        <p:nvSpPr>
          <p:cNvPr id="355" name="Google Shape;332;p49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Direct Node Access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37;p50"/>
          <p:cNvGrpSpPr/>
          <p:nvPr/>
        </p:nvGrpSpPr>
        <p:grpSpPr>
          <a:xfrm>
            <a:off x="82" y="12270698"/>
            <a:ext cx="24338702" cy="1445401"/>
            <a:chOff x="0" y="0"/>
            <a:chExt cx="24338700" cy="1445399"/>
          </a:xfrm>
        </p:grpSpPr>
        <p:sp>
          <p:nvSpPr>
            <p:cNvPr id="357" name="Rectangle"/>
            <p:cNvSpPr/>
            <p:nvPr/>
          </p:nvSpPr>
          <p:spPr>
            <a:xfrm>
              <a:off x="-1" y="0"/>
              <a:ext cx="24338702" cy="1445400"/>
            </a:xfrm>
            <a:prstGeom prst="rect">
              <a:avLst/>
            </a:prstGeom>
            <a:solidFill>
              <a:srgbClr val="00144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8" name="tt"/>
            <p:cNvSpPr txBox="1"/>
            <p:nvPr/>
          </p:nvSpPr>
          <p:spPr>
            <a:xfrm>
              <a:off x="4762" y="532583"/>
              <a:ext cx="243291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tt</a:t>
              </a:r>
            </a:p>
          </p:txBody>
        </p:sp>
      </p:grpSp>
      <p:pic>
        <p:nvPicPr>
          <p:cNvPr id="360" name="Google Shape;338;p50" descr="Google Shape;338;p50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13792" r="100" b="14031"/>
          <a:stretch>
            <a:fillRect/>
          </a:stretch>
        </p:blipFill>
        <p:spPr>
          <a:xfrm>
            <a:off x="24288" y="-1"/>
            <a:ext cx="24314371" cy="12270698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Google Shape;339;p50"/>
          <p:cNvSpPr txBox="1"/>
          <p:nvPr/>
        </p:nvSpPr>
        <p:spPr>
          <a:xfrm>
            <a:off x="-51" y="4945325"/>
            <a:ext cx="24338702" cy="237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4400">
                <a:solidFill>
                  <a:srgbClr val="0014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Ephemeral Containers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44;p51"/>
          <p:cNvSpPr txBox="1"/>
          <p:nvPr>
            <p:ph type="body" idx="1"/>
          </p:nvPr>
        </p:nvSpPr>
        <p:spPr>
          <a:xfrm>
            <a:off x="1206499" y="2512610"/>
            <a:ext cx="21971102" cy="941820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>
              <a:lnSpc>
                <a:spcPct val="90000"/>
              </a:lnSpc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Alpha feature as of Kubernetes 1.16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Add a container to a running pod without restarting it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Best of all worlds: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Powerful low-level tools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Easy to use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Non-destructive</a:t>
            </a:r>
          </a:p>
          <a:p>
            <a:pPr marL="0">
              <a:lnSpc>
                <a:spcPct val="58332"/>
              </a:lnSpc>
              <a:defRPr b="0" sz="4800"/>
            </a:pPr>
            <a:endParaRPr>
              <a:solidFill>
                <a:srgbClr val="001443"/>
              </a:solidFill>
            </a:endParaRPr>
          </a:p>
          <a:p>
            <a:pPr marL="0">
              <a:lnSpc>
                <a:spcPct val="104165"/>
              </a:lnSpc>
              <a:defRPr b="0" sz="4800"/>
            </a:pPr>
            <a:endParaRPr>
              <a:solidFill>
                <a:srgbClr val="001443"/>
              </a:solidFill>
            </a:endParaRPr>
          </a:p>
          <a:p>
            <a:pPr marL="0">
              <a:lnSpc>
                <a:spcPct val="104165"/>
              </a:lnSpc>
              <a:defRPr b="0" sz="4800"/>
            </a:pPr>
            <a:endParaRPr>
              <a:solidFill>
                <a:srgbClr val="001443"/>
              </a:solidFill>
            </a:endParaRPr>
          </a:p>
          <a:p>
            <a:pPr marL="0">
              <a:lnSpc>
                <a:spcPct val="166666"/>
              </a:lnSpc>
              <a:defRPr b="0" sz="3000">
                <a:solidFill>
                  <a:srgbClr val="001443"/>
                </a:solidFill>
                <a:latin typeface="Fira Mono Regular"/>
                <a:ea typeface="Fira Mono Regular"/>
                <a:cs typeface="Fira Mono Regular"/>
                <a:sym typeface="Fira Mono Regular"/>
              </a:defRPr>
            </a:pPr>
            <a:r>
              <a:t>&gt; kubectl alpha debug -it web-58f5677bdf-hxnwl --image=gcr.io/linkerd-io/debug --target=web-svc</a:t>
            </a:r>
          </a:p>
        </p:txBody>
      </p:sp>
      <p:sp>
        <p:nvSpPr>
          <p:cNvPr id="364" name="Google Shape;345;p51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Ephemeral Containers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185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50;p52"/>
          <p:cNvSpPr txBox="1"/>
          <p:nvPr>
            <p:ph type="title"/>
          </p:nvPr>
        </p:nvSpPr>
        <p:spPr>
          <a:xfrm>
            <a:off x="1650999" y="620400"/>
            <a:ext cx="21971102" cy="1435201"/>
          </a:xfrm>
          <a:prstGeom prst="rect">
            <a:avLst/>
          </a:prstGeom>
        </p:spPr>
        <p:txBody>
          <a:bodyPr/>
          <a:lstStyle>
            <a:lvl1pPr defTabSz="530351">
              <a:defRPr b="0" sz="8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367" name="Google Shape;351;p52"/>
          <p:cNvSpPr txBox="1"/>
          <p:nvPr>
            <p:ph type="body" idx="1"/>
          </p:nvPr>
        </p:nvSpPr>
        <p:spPr>
          <a:xfrm>
            <a:off x="1650999" y="2858400"/>
            <a:ext cx="21403202" cy="100488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defTabSz="868680">
              <a:defRPr b="0" sz="456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🔍  </a:t>
            </a:r>
            <a:r>
              <a:rPr sz="5225"/>
              <a:t>Network debugging is hard </a:t>
            </a:r>
            <a:br>
              <a:rPr sz="5225"/>
            </a:br>
            <a:r>
              <a:t>     </a:t>
            </a:r>
            <a:r>
              <a:rPr sz="5225"/>
              <a:t> but good tools exist</a:t>
            </a:r>
          </a:p>
          <a:p>
            <a:pPr marL="0" defTabSz="868680">
              <a:lnSpc>
                <a:spcPct val="115000"/>
              </a:lnSpc>
              <a:spcBef>
                <a:spcPts val="1700"/>
              </a:spcBef>
              <a:defRPr b="0" sz="456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🚦  </a:t>
            </a:r>
            <a:r>
              <a:rPr sz="5225"/>
              <a:t>Linkerd Tap </a:t>
            </a:r>
            <a:br>
              <a:rPr sz="5225"/>
            </a:br>
            <a:r>
              <a:rPr sz="5225"/>
              <a:t>     • For high-level HTTP debugging</a:t>
            </a:r>
          </a:p>
          <a:p>
            <a:pPr marL="0" defTabSz="868680">
              <a:lnSpc>
                <a:spcPct val="115000"/>
              </a:lnSpc>
              <a:spcBef>
                <a:spcPts val="1700"/>
              </a:spcBef>
              <a:defRPr b="0" sz="456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👾  </a:t>
            </a:r>
            <a:r>
              <a:rPr sz="5225"/>
              <a:t>Debug sidecars</a:t>
            </a:r>
            <a:br>
              <a:rPr sz="5225"/>
            </a:br>
            <a:r>
              <a:rPr sz="5225"/>
              <a:t>     • If you plan ahead</a:t>
            </a:r>
          </a:p>
          <a:p>
            <a:pPr marL="0" defTabSz="868680">
              <a:lnSpc>
                <a:spcPct val="115000"/>
              </a:lnSpc>
              <a:spcBef>
                <a:spcPts val="1700"/>
              </a:spcBef>
              <a:defRPr b="0" sz="456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⚡️  </a:t>
            </a:r>
            <a:r>
              <a:rPr sz="5225"/>
              <a:t>Direct Node Access</a:t>
            </a:r>
            <a:br>
              <a:rPr sz="5225"/>
            </a:br>
            <a:r>
              <a:rPr sz="5225"/>
              <a:t>     • If all else fails</a:t>
            </a:r>
          </a:p>
          <a:p>
            <a:pPr marL="0" defTabSz="868680">
              <a:lnSpc>
                <a:spcPct val="115000"/>
              </a:lnSpc>
              <a:spcBef>
                <a:spcPts val="1700"/>
              </a:spcBef>
              <a:defRPr b="0" sz="456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🏗  </a:t>
            </a:r>
            <a:r>
              <a:rPr sz="5225"/>
              <a:t>Ephemeral Containers</a:t>
            </a:r>
            <a:br>
              <a:rPr sz="5225"/>
            </a:br>
            <a:r>
              <a:rPr sz="5225"/>
              <a:t>     • In the glorious future</a:t>
            </a:r>
          </a:p>
        </p:txBody>
      </p:sp>
      <p:pic>
        <p:nvPicPr>
          <p:cNvPr id="368" name="Google Shape;352;p52" descr="Google Shape;352;p52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40040" t="0" r="0" b="0"/>
          <a:stretch>
            <a:fillRect/>
          </a:stretch>
        </p:blipFill>
        <p:spPr>
          <a:xfrm flipH="1">
            <a:off x="13802633" y="0"/>
            <a:ext cx="12621601" cy="13728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57;p53" descr="Google Shape;357;p53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32541" r="100" b="0"/>
          <a:stretch>
            <a:fillRect/>
          </a:stretch>
        </p:blipFill>
        <p:spPr>
          <a:xfrm>
            <a:off x="24333" y="3"/>
            <a:ext cx="24359352" cy="11344501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Google Shape;358;p53"/>
          <p:cNvSpPr/>
          <p:nvPr/>
        </p:nvSpPr>
        <p:spPr>
          <a:xfrm>
            <a:off x="82" y="11"/>
            <a:ext cx="24383702" cy="2950200"/>
          </a:xfrm>
          <a:prstGeom prst="rect">
            <a:avLst/>
          </a:prstGeom>
          <a:solidFill>
            <a:srgbClr val="00144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2" name="Google Shape;359;p53"/>
          <p:cNvSpPr txBox="1"/>
          <p:nvPr/>
        </p:nvSpPr>
        <p:spPr>
          <a:xfrm>
            <a:off x="8427411" y="10805727"/>
            <a:ext cx="7529402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400">
                <a:solidFill>
                  <a:srgbClr val="0185FD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 R O M   Y O U R   F R I E N D S   A T</a:t>
            </a:r>
          </a:p>
        </p:txBody>
      </p:sp>
      <p:pic>
        <p:nvPicPr>
          <p:cNvPr id="373" name="Google Shape;360;p53" descr="Google Shape;360;p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2765" y="561279"/>
            <a:ext cx="8638234" cy="1827616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Google Shape;361;p53"/>
          <p:cNvSpPr txBox="1"/>
          <p:nvPr/>
        </p:nvSpPr>
        <p:spPr>
          <a:xfrm>
            <a:off x="349" y="5366346"/>
            <a:ext cx="24383702" cy="187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1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Join our community!</a:t>
            </a:r>
          </a:p>
        </p:txBody>
      </p:sp>
      <p:pic>
        <p:nvPicPr>
          <p:cNvPr id="375" name="Google Shape;362;p53" descr="Google Shape;362;p5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46094" y="11658813"/>
            <a:ext cx="4957455" cy="9806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2" name="Google Shape;363;p53"/>
          <p:cNvGrpSpPr/>
          <p:nvPr/>
        </p:nvGrpSpPr>
        <p:grpSpPr>
          <a:xfrm>
            <a:off x="3571706" y="7584251"/>
            <a:ext cx="17106106" cy="826489"/>
            <a:chOff x="0" y="0"/>
            <a:chExt cx="17106105" cy="826488"/>
          </a:xfrm>
        </p:grpSpPr>
        <p:pic>
          <p:nvPicPr>
            <p:cNvPr id="376" name="Google Shape;364;p53" descr="Google Shape;364;p5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512430" y="64081"/>
              <a:ext cx="698517" cy="6896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7" name="Google Shape;365;p53" descr="Google Shape;365;p5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72703"/>
              <a:ext cx="698516" cy="6896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Google Shape;366;p53" descr="Google Shape;366;p5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289617" y="72606"/>
              <a:ext cx="698517" cy="6896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9" name="Google Shape;367;p53"/>
            <p:cNvSpPr txBox="1"/>
            <p:nvPr/>
          </p:nvSpPr>
          <p:spPr>
            <a:xfrm>
              <a:off x="14210978" y="0"/>
              <a:ext cx="2895128" cy="817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4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@linkerd</a:t>
              </a:r>
            </a:p>
          </p:txBody>
        </p:sp>
        <p:sp>
          <p:nvSpPr>
            <p:cNvPr id="380" name="Google Shape;368;p53"/>
            <p:cNvSpPr txBox="1"/>
            <p:nvPr/>
          </p:nvSpPr>
          <p:spPr>
            <a:xfrm>
              <a:off x="749746" y="8638"/>
              <a:ext cx="5745457" cy="817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4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github.com/linkerd</a:t>
              </a:r>
            </a:p>
          </p:txBody>
        </p:sp>
        <p:sp>
          <p:nvSpPr>
            <p:cNvPr id="381" name="Google Shape;369;p53"/>
            <p:cNvSpPr txBox="1"/>
            <p:nvPr/>
          </p:nvSpPr>
          <p:spPr>
            <a:xfrm>
              <a:off x="8039332" y="0"/>
              <a:ext cx="4599086" cy="817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4200">
                  <a:solidFill>
                    <a:srgbClr val="00144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slack.linkerd.io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03;p20"/>
          <p:cNvSpPr/>
          <p:nvPr/>
        </p:nvSpPr>
        <p:spPr>
          <a:xfrm>
            <a:off x="11347199" y="-1425"/>
            <a:ext cx="13036801" cy="13716001"/>
          </a:xfrm>
          <a:prstGeom prst="rect">
            <a:avLst/>
          </a:prstGeom>
          <a:solidFill>
            <a:srgbClr val="E3F2F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72" name="Google Shape;104;p20" descr="Google Shape;104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3600" y="1424774"/>
            <a:ext cx="6835132" cy="1507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Google Shape;105;p20"/>
          <p:cNvSpPr txBox="1"/>
          <p:nvPr/>
        </p:nvSpPr>
        <p:spPr>
          <a:xfrm>
            <a:off x="1353599" y="3104500"/>
            <a:ext cx="9993602" cy="567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800">
                <a:solidFill>
                  <a:srgbClr val="001443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An open source </a:t>
            </a:r>
            <a:r>
              <a:rPr i="1"/>
              <a:t>service mesh</a:t>
            </a:r>
            <a:r>
              <a:t> and </a:t>
            </a:r>
            <a:br/>
            <a:r>
              <a:t>CNCF incubating  project.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4800">
              <a:solidFill>
                <a:srgbClr val="0014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indent="-533400">
              <a:lnSpc>
                <a:spcPct val="115000"/>
              </a:lnSpc>
              <a:buClr>
                <a:srgbClr val="001443"/>
              </a:buClr>
              <a:buSzPts val="4800"/>
              <a:buFont typeface="Helvetica"/>
              <a:buChar char="🔥"/>
              <a:defRPr sz="4800">
                <a:solidFill>
                  <a:srgbClr val="001443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Open Governance</a:t>
            </a:r>
          </a:p>
          <a:p>
            <a:pPr marL="914400" indent="-533400">
              <a:lnSpc>
                <a:spcPct val="115000"/>
              </a:lnSpc>
              <a:buClr>
                <a:srgbClr val="001443"/>
              </a:buClr>
              <a:buSzPts val="4800"/>
              <a:buFont typeface="Helvetica"/>
              <a:buChar char="🔥"/>
              <a:defRPr sz="4800">
                <a:solidFill>
                  <a:srgbClr val="001443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Ultralight</a:t>
            </a:r>
          </a:p>
          <a:p>
            <a:pPr marL="914400" indent="-533400">
              <a:lnSpc>
                <a:spcPct val="115000"/>
              </a:lnSpc>
              <a:buClr>
                <a:srgbClr val="001443"/>
              </a:buClr>
              <a:buSzPts val="4800"/>
              <a:buFont typeface="Helvetica"/>
              <a:buChar char="🔥"/>
              <a:defRPr sz="4800">
                <a:solidFill>
                  <a:srgbClr val="001443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Security-first</a:t>
            </a:r>
          </a:p>
          <a:p>
            <a:pPr marL="914400" indent="-533400">
              <a:lnSpc>
                <a:spcPct val="115000"/>
              </a:lnSpc>
              <a:buClr>
                <a:srgbClr val="001443"/>
              </a:buClr>
              <a:buSzPts val="4800"/>
              <a:buFont typeface="Helvetica"/>
              <a:buChar char="🔥"/>
              <a:defRPr sz="4800">
                <a:solidFill>
                  <a:srgbClr val="001443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Go and Rust</a:t>
            </a:r>
          </a:p>
        </p:txBody>
      </p:sp>
      <p:pic>
        <p:nvPicPr>
          <p:cNvPr id="174" name="Google Shape;106;p20" descr="Google Shape;106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3606" y="11059706"/>
            <a:ext cx="3984901" cy="11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Google Shape;107;p20" descr="Google Shape;107;p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66850" y="3419261"/>
            <a:ext cx="11997499" cy="6877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185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12;p21"/>
          <p:cNvSpPr txBox="1"/>
          <p:nvPr>
            <p:ph type="title"/>
          </p:nvPr>
        </p:nvSpPr>
        <p:spPr>
          <a:xfrm>
            <a:off x="1650999" y="1611000"/>
            <a:ext cx="21971102" cy="1435201"/>
          </a:xfrm>
          <a:prstGeom prst="rect">
            <a:avLst/>
          </a:prstGeom>
        </p:spPr>
        <p:txBody>
          <a:bodyPr/>
          <a:lstStyle>
            <a:lvl1pPr defTabSz="530351">
              <a:defRPr b="0" sz="8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80" name="Google Shape;113;p21"/>
          <p:cNvSpPr txBox="1"/>
          <p:nvPr>
            <p:ph type="body" idx="1"/>
          </p:nvPr>
        </p:nvSpPr>
        <p:spPr>
          <a:xfrm>
            <a:off x="1650999" y="3848999"/>
            <a:ext cx="21403202" cy="825600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defTabSz="822959">
              <a:lnSpc>
                <a:spcPct val="150000"/>
              </a:lnSpc>
              <a:defRPr b="0" sz="4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🔍  Why is “detective work” hard?</a:t>
            </a:r>
          </a:p>
          <a:p>
            <a:pPr marL="0" defTabSz="822959">
              <a:lnSpc>
                <a:spcPct val="150000"/>
              </a:lnSpc>
              <a:spcBef>
                <a:spcPts val="1600"/>
              </a:spcBef>
              <a:defRPr b="0" sz="4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🚦  Linkerd Tap</a:t>
            </a:r>
          </a:p>
          <a:p>
            <a:pPr marL="0" defTabSz="822959">
              <a:lnSpc>
                <a:spcPct val="150000"/>
              </a:lnSpc>
              <a:spcBef>
                <a:spcPts val="1600"/>
              </a:spcBef>
              <a:defRPr b="0" sz="4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👾  Debug sidecars</a:t>
            </a:r>
          </a:p>
          <a:p>
            <a:pPr marL="0" defTabSz="822959">
              <a:lnSpc>
                <a:spcPct val="150000"/>
              </a:lnSpc>
              <a:spcBef>
                <a:spcPts val="1600"/>
              </a:spcBef>
              <a:defRPr b="0" sz="4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⚡️  Direct Node Access</a:t>
            </a:r>
          </a:p>
          <a:p>
            <a:pPr marL="0" defTabSz="822959">
              <a:lnSpc>
                <a:spcPct val="150000"/>
              </a:lnSpc>
              <a:spcBef>
                <a:spcPts val="1600"/>
              </a:spcBef>
              <a:defRPr b="0" sz="4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🚀  What even is a pod anyway?</a:t>
            </a:r>
          </a:p>
          <a:p>
            <a:pPr marL="0" defTabSz="822959">
              <a:lnSpc>
                <a:spcPct val="150000"/>
              </a:lnSpc>
              <a:spcBef>
                <a:spcPts val="1600"/>
              </a:spcBef>
              <a:defRPr b="0" sz="4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🏗  Ephemeral Containers</a:t>
            </a:r>
          </a:p>
        </p:txBody>
      </p:sp>
      <p:pic>
        <p:nvPicPr>
          <p:cNvPr id="181" name="Google Shape;114;p21" descr="Google Shape;114;p21"/>
          <p:cNvPicPr>
            <a:picLocks noChangeAspect="1"/>
          </p:cNvPicPr>
          <p:nvPr/>
        </p:nvPicPr>
        <p:blipFill>
          <a:blip r:embed="rId3">
            <a:alphaModFix amt="20000"/>
            <a:extLst/>
          </a:blip>
          <a:srcRect l="40040" t="0" r="0" b="0"/>
          <a:stretch>
            <a:fillRect/>
          </a:stretch>
        </p:blipFill>
        <p:spPr>
          <a:xfrm flipH="1">
            <a:off x="13802633" y="0"/>
            <a:ext cx="12621601" cy="13728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19;p22"/>
          <p:cNvGrpSpPr/>
          <p:nvPr/>
        </p:nvGrpSpPr>
        <p:grpSpPr>
          <a:xfrm>
            <a:off x="82" y="12270698"/>
            <a:ext cx="24338702" cy="1445401"/>
            <a:chOff x="0" y="0"/>
            <a:chExt cx="24338700" cy="1445399"/>
          </a:xfrm>
        </p:grpSpPr>
        <p:sp>
          <p:nvSpPr>
            <p:cNvPr id="185" name="Rectangle"/>
            <p:cNvSpPr/>
            <p:nvPr/>
          </p:nvSpPr>
          <p:spPr>
            <a:xfrm>
              <a:off x="-1" y="0"/>
              <a:ext cx="24338702" cy="1445400"/>
            </a:xfrm>
            <a:prstGeom prst="rect">
              <a:avLst/>
            </a:prstGeom>
            <a:solidFill>
              <a:srgbClr val="001443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" name="tt"/>
            <p:cNvSpPr txBox="1"/>
            <p:nvPr/>
          </p:nvSpPr>
          <p:spPr>
            <a:xfrm>
              <a:off x="4762" y="532583"/>
              <a:ext cx="24329176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tt</a:t>
              </a:r>
            </a:p>
          </p:txBody>
        </p:sp>
      </p:grpSp>
      <p:pic>
        <p:nvPicPr>
          <p:cNvPr id="188" name="Google Shape;120;p22" descr="Google Shape;120;p22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13792" r="100" b="14031"/>
          <a:stretch>
            <a:fillRect/>
          </a:stretch>
        </p:blipFill>
        <p:spPr>
          <a:xfrm>
            <a:off x="24288" y="-1"/>
            <a:ext cx="24314371" cy="12270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Google Shape;121;p22"/>
          <p:cNvSpPr txBox="1"/>
          <p:nvPr/>
        </p:nvSpPr>
        <p:spPr>
          <a:xfrm>
            <a:off x="-51" y="4945325"/>
            <a:ext cx="24338702" cy="237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4400">
                <a:solidFill>
                  <a:srgbClr val="0014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Reproducing Bugs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26;p23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Reproducing Bugs</a:t>
            </a:r>
          </a:p>
        </p:txBody>
      </p:sp>
      <p:sp>
        <p:nvSpPr>
          <p:cNvPr id="192" name="Google Shape;127;p23"/>
          <p:cNvSpPr txBox="1"/>
          <p:nvPr>
            <p:ph type="body" sz="half" idx="1"/>
          </p:nvPr>
        </p:nvSpPr>
        <p:spPr>
          <a:xfrm>
            <a:off x="1206499" y="2512679"/>
            <a:ext cx="11209202" cy="82560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>
              <a:lnSpc>
                <a:spcPct val="90000"/>
              </a:lnSpc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Some bugs are difficult to reproduce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They may only occur: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 certain environments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At certain load levels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After a certain amount of time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When Mercury is in retrograde</a:t>
            </a:r>
          </a:p>
        </p:txBody>
      </p:sp>
      <p:pic>
        <p:nvPicPr>
          <p:cNvPr id="193" name="Google Shape;128;p23" descr="Google Shape;128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15700" y="2152562"/>
            <a:ext cx="11968300" cy="8976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33;p24"/>
          <p:cNvSpPr txBox="1"/>
          <p:nvPr>
            <p:ph type="body" sz="half" idx="1"/>
          </p:nvPr>
        </p:nvSpPr>
        <p:spPr>
          <a:xfrm>
            <a:off x="1206500" y="2512605"/>
            <a:ext cx="10045800" cy="95661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>
              <a:lnSpc>
                <a:spcPct val="90000"/>
              </a:lnSpc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Collect as much data as possible!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Avoid: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Restarting the process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Restarting the pod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Interrupting connections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Disturbing the scene of the crime</a:t>
            </a:r>
          </a:p>
          <a:p>
            <a:pPr marL="609600" indent="-609600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Non-destructive forensics</a:t>
            </a:r>
          </a:p>
        </p:txBody>
      </p:sp>
      <p:sp>
        <p:nvSpPr>
          <p:cNvPr id="198" name="Google Shape;134;p24"/>
          <p:cNvSpPr txBox="1"/>
          <p:nvPr>
            <p:ph type="title"/>
          </p:nvPr>
        </p:nvSpPr>
        <p:spPr>
          <a:xfrm>
            <a:off x="1206499" y="1079499"/>
            <a:ext cx="21971102" cy="1433102"/>
          </a:xfrm>
          <a:prstGeom prst="rect">
            <a:avLst/>
          </a:prstGeom>
        </p:spPr>
        <p:txBody>
          <a:bodyPr/>
          <a:lstStyle>
            <a:lvl1pPr>
              <a:defRPr b="0"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Reproducing Bugs</a:t>
            </a:r>
          </a:p>
        </p:txBody>
      </p:sp>
      <p:pic>
        <p:nvPicPr>
          <p:cNvPr id="199" name="Google Shape;135;p24" descr="Google Shape;13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12175" y="2512599"/>
            <a:ext cx="8404551" cy="9665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3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40;p25"/>
          <p:cNvSpPr txBox="1"/>
          <p:nvPr>
            <p:ph type="body" sz="half" idx="1"/>
          </p:nvPr>
        </p:nvSpPr>
        <p:spPr>
          <a:xfrm>
            <a:off x="1206499" y="2512600"/>
            <a:ext cx="10856702" cy="96675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>
              <a:lnSpc>
                <a:spcPct val="90000"/>
              </a:lnSpc>
              <a:buClr>
                <a:srgbClr val="001443"/>
              </a:buClr>
              <a:buSzPts val="4800"/>
              <a:buFont typeface="Helvetica Neue"/>
              <a:buChar char="•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Focus on bugs in </a:t>
            </a:r>
            <a:r>
              <a:rPr b="1"/>
              <a:t>service to service communication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where I have experience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Essential to microservices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Hard to debug</a:t>
            </a:r>
          </a:p>
          <a:p>
            <a:pPr lvl="1" marL="1219200" indent="-609598">
              <a:lnSpc>
                <a:spcPct val="90000"/>
              </a:lnSpc>
              <a:spcBef>
                <a:spcPts val="4500"/>
              </a:spcBef>
              <a:buClr>
                <a:srgbClr val="001443"/>
              </a:buClr>
              <a:buSzPts val="4800"/>
              <a:buFont typeface="Helvetica"/>
              <a:defRPr b="0" sz="48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Lets us identify the culprit</a:t>
            </a:r>
          </a:p>
        </p:txBody>
      </p:sp>
      <p:sp>
        <p:nvSpPr>
          <p:cNvPr id="202" name="Google Shape;141;p25"/>
          <p:cNvSpPr txBox="1"/>
          <p:nvPr>
            <p:ph type="title"/>
          </p:nvPr>
        </p:nvSpPr>
        <p:spPr>
          <a:xfrm>
            <a:off x="1206500" y="1079500"/>
            <a:ext cx="22646100" cy="1435200"/>
          </a:xfrm>
          <a:prstGeom prst="rect">
            <a:avLst/>
          </a:prstGeom>
        </p:spPr>
        <p:txBody>
          <a:bodyPr/>
          <a:lstStyle>
            <a:lvl1pPr>
              <a:defRPr b="0" sz="72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Reproducing Bugs</a:t>
            </a:r>
          </a:p>
        </p:txBody>
      </p:sp>
      <p:sp>
        <p:nvSpPr>
          <p:cNvPr id="203" name="Google Shape;142;p25"/>
          <p:cNvSpPr txBox="1"/>
          <p:nvPr/>
        </p:nvSpPr>
        <p:spPr>
          <a:xfrm>
            <a:off x="1206499" y="1079499"/>
            <a:ext cx="21971102" cy="143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sz="7200">
                <a:solidFill>
                  <a:srgbClr val="00144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Reproducing Bugs</a:t>
            </a:r>
          </a:p>
        </p:txBody>
      </p:sp>
      <p:pic>
        <p:nvPicPr>
          <p:cNvPr id="204" name="Google Shape;143;p25" descr="Google Shape;143;p25"/>
          <p:cNvPicPr>
            <a:picLocks noChangeAspect="1"/>
          </p:cNvPicPr>
          <p:nvPr/>
        </p:nvPicPr>
        <p:blipFill>
          <a:blip r:embed="rId2">
            <a:extLst/>
          </a:blip>
          <a:srcRect l="0" t="2771" r="0" b="0"/>
          <a:stretch>
            <a:fillRect/>
          </a:stretch>
        </p:blipFill>
        <p:spPr>
          <a:xfrm>
            <a:off x="13595450" y="3501387"/>
            <a:ext cx="9124951" cy="5574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