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cfa59816d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9cfa59816d_2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3f8ee6d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a3f8ee6dd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415623a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a415623a6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15623a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a415623a6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15623a6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a415623a6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415623a6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a415623a64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415623a6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a415623a64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15623a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a415623a64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415623a6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a415623a64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415623a6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a415623a64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415623a6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a415623a64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cfa5981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cfa59816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415623a6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a415623a64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415623a6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a415623a64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415623a6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a415623a64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415623a6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a415623a64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415623a6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a415623a64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415623a6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a415623a64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415623a6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a415623a64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cfa59816d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9cfa59816d_2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f8ee6dd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a3f8ee6dd0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3f8ee6dd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a3f8ee6dd0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134eec1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a4134eec15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4134eec1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a4134eec15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4134eec1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4134eec15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4134eec1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a4134eec15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134eec1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a4134eec15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arking&#10;&#10;Description automatically generated" id="62" name="Google Shape;6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8" name="Google Shape;9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loudevents.io/" TargetMode="External"/><Relationship Id="rId4" Type="http://schemas.openxmlformats.org/officeDocument/2006/relationships/hyperlink" Target="https://github.com/cloudevents/spec" TargetMode="External"/><Relationship Id="rId5" Type="http://schemas.openxmlformats.org/officeDocument/2006/relationships/hyperlink" Target="https://serverlessworkflow.io/" TargetMode="External"/><Relationship Id="rId6" Type="http://schemas.openxmlformats.org/officeDocument/2006/relationships/hyperlink" Target="https://github.com/serverlessworkflow/specific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226928" y="33503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i="1" lang="en" sz="2700">
                <a:solidFill>
                  <a:schemeClr val="lt1"/>
                </a:solidFill>
              </a:rPr>
              <a:t>Doug Davis, IBM </a:t>
            </a:r>
            <a:endParaRPr i="1" sz="2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i="1" lang="en" sz="2700">
                <a:solidFill>
                  <a:schemeClr val="lt1"/>
                </a:solidFill>
              </a:rPr>
              <a:t>Tihomir Surdilovic, Red Hat</a:t>
            </a:r>
            <a:endParaRPr i="1" sz="2700">
              <a:solidFill>
                <a:schemeClr val="lt1"/>
              </a:solidFill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91778" y="11772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" sz="4800">
                <a:solidFill>
                  <a:schemeClr val="lt1"/>
                </a:solidFill>
              </a:rPr>
              <a:t>CNCF Serverless WG</a:t>
            </a:r>
            <a:endParaRPr b="1" sz="4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</a:rPr>
              <a:t>CloudEvents and Serverless Workflow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 rotWithShape="1">
          <a:blip r:embed="rId3">
            <a:alphaModFix/>
          </a:blip>
          <a:srcRect b="19329" l="0" r="0" t="18934"/>
          <a:stretch/>
        </p:blipFill>
        <p:spPr>
          <a:xfrm>
            <a:off x="1432950" y="938800"/>
            <a:ext cx="5874649" cy="41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250" y="1094825"/>
            <a:ext cx="604925" cy="6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98" y="3160425"/>
            <a:ext cx="1673926" cy="19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250" y="3381788"/>
            <a:ext cx="1800225" cy="103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375" y="2345400"/>
            <a:ext cx="2917575" cy="26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/>
        </p:nvSpPr>
        <p:spPr>
          <a:xfrm>
            <a:off x="787350" y="853275"/>
            <a:ext cx="75693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Declarative, domain-specific workflow language</a:t>
            </a:r>
            <a:endParaRPr b="1" sz="2300"/>
          </a:p>
        </p:txBody>
      </p:sp>
      <p:sp>
        <p:nvSpPr>
          <p:cNvPr id="199" name="Google Shape;199;p36"/>
          <p:cNvSpPr txBox="1"/>
          <p:nvPr/>
        </p:nvSpPr>
        <p:spPr>
          <a:xfrm>
            <a:off x="1665300" y="1177275"/>
            <a:ext cx="64017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(Orchestration of event-driven, distributed services)</a:t>
            </a:r>
            <a:endParaRPr sz="1900"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8400" y="1228325"/>
            <a:ext cx="2522675" cy="431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06" name="Google Shape;206;p37"/>
          <p:cNvSpPr txBox="1"/>
          <p:nvPr/>
        </p:nvSpPr>
        <p:spPr>
          <a:xfrm>
            <a:off x="1733550" y="994200"/>
            <a:ext cx="5676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Based on standards</a:t>
            </a:r>
            <a:endParaRPr b="1" sz="2300"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99" y="1670875"/>
            <a:ext cx="7984002" cy="321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75" y="1299000"/>
            <a:ext cx="3416436" cy="3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8"/>
          <p:cNvSpPr txBox="1"/>
          <p:nvPr/>
        </p:nvSpPr>
        <p:spPr>
          <a:xfrm>
            <a:off x="1733550" y="761275"/>
            <a:ext cx="5676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Project Goals</a:t>
            </a:r>
            <a:endParaRPr b="1" sz="2300"/>
          </a:p>
        </p:txBody>
      </p:sp>
      <p:sp>
        <p:nvSpPr>
          <p:cNvPr id="215" name="Google Shape;215;p38"/>
          <p:cNvSpPr txBox="1"/>
          <p:nvPr/>
        </p:nvSpPr>
        <p:spPr>
          <a:xfrm>
            <a:off x="305650" y="2463775"/>
            <a:ext cx="22611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Portable</a:t>
            </a:r>
            <a:endParaRPr sz="2300"/>
          </a:p>
        </p:txBody>
      </p:sp>
      <p:sp>
        <p:nvSpPr>
          <p:cNvPr id="216" name="Google Shape;216;p38"/>
          <p:cNvSpPr txBox="1"/>
          <p:nvPr/>
        </p:nvSpPr>
        <p:spPr>
          <a:xfrm>
            <a:off x="6507450" y="2560125"/>
            <a:ext cx="22611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Vendor-neutral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22" name="Google Shape;222;p39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Event Definitions</a:t>
            </a:r>
            <a:endParaRPr b="1" sz="2300"/>
          </a:p>
        </p:txBody>
      </p:sp>
      <p:sp>
        <p:nvSpPr>
          <p:cNvPr id="223" name="Google Shape;223;p39"/>
          <p:cNvSpPr txBox="1"/>
          <p:nvPr/>
        </p:nvSpPr>
        <p:spPr>
          <a:xfrm>
            <a:off x="711900" y="1338600"/>
            <a:ext cx="77202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“Define events that are consumed or produced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during workflow execution.”</a:t>
            </a:r>
            <a:endParaRPr sz="1900"/>
          </a:p>
        </p:txBody>
      </p:sp>
      <p:pic>
        <p:nvPicPr>
          <p:cNvPr id="224" name="Google Shape;224;p39"/>
          <p:cNvPicPr preferRelativeResize="0"/>
          <p:nvPr/>
        </p:nvPicPr>
        <p:blipFill rotWithShape="1">
          <a:blip r:embed="rId3">
            <a:alphaModFix/>
          </a:blip>
          <a:srcRect b="16680" l="0" r="0" t="0"/>
          <a:stretch/>
        </p:blipFill>
        <p:spPr>
          <a:xfrm>
            <a:off x="742500" y="1703350"/>
            <a:ext cx="7659001" cy="3370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30" name="Google Shape;230;p40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Interactions with Events</a:t>
            </a:r>
            <a:endParaRPr b="1" sz="2300"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" y="2055244"/>
            <a:ext cx="4950661" cy="244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0"/>
          <p:cNvSpPr txBox="1"/>
          <p:nvPr/>
        </p:nvSpPr>
        <p:spPr>
          <a:xfrm>
            <a:off x="4655850" y="1848625"/>
            <a:ext cx="402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Produce event example</a:t>
            </a:r>
            <a:endParaRPr b="1" sz="2000"/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950" y="1556650"/>
            <a:ext cx="4787050" cy="318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39" name="Google Shape;239;p41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Function</a:t>
            </a:r>
            <a:r>
              <a:rPr b="1" lang="en" sz="2300"/>
              <a:t> Definitions</a:t>
            </a:r>
            <a:endParaRPr b="1" sz="2300"/>
          </a:p>
        </p:txBody>
      </p:sp>
      <p:sp>
        <p:nvSpPr>
          <p:cNvPr id="240" name="Google Shape;240;p41"/>
          <p:cNvSpPr txBox="1"/>
          <p:nvPr/>
        </p:nvSpPr>
        <p:spPr>
          <a:xfrm>
            <a:off x="711900" y="1338600"/>
            <a:ext cx="77202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“Define service operations that need to be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invoked during workflow execution”</a:t>
            </a:r>
            <a:endParaRPr sz="1900"/>
          </a:p>
        </p:txBody>
      </p:sp>
      <p:pic>
        <p:nvPicPr>
          <p:cNvPr id="241" name="Google Shape;241;p41"/>
          <p:cNvPicPr preferRelativeResize="0"/>
          <p:nvPr/>
        </p:nvPicPr>
        <p:blipFill rotWithShape="1">
          <a:blip r:embed="rId3">
            <a:alphaModFix/>
          </a:blip>
          <a:srcRect b="18233" l="0" r="0" t="0"/>
          <a:stretch/>
        </p:blipFill>
        <p:spPr>
          <a:xfrm>
            <a:off x="435250" y="1620550"/>
            <a:ext cx="8273499" cy="347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47" name="Google Shape;247;p42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Invoking Services</a:t>
            </a:r>
            <a:endParaRPr b="1" sz="2300"/>
          </a:p>
        </p:txBody>
      </p:sp>
      <p:pic>
        <p:nvPicPr>
          <p:cNvPr id="248" name="Google Shape;248;p42"/>
          <p:cNvPicPr preferRelativeResize="0"/>
          <p:nvPr/>
        </p:nvPicPr>
        <p:blipFill rotWithShape="1">
          <a:blip r:embed="rId3">
            <a:alphaModFix/>
          </a:blip>
          <a:srcRect b="18233" l="0" r="0" t="0"/>
          <a:stretch/>
        </p:blipFill>
        <p:spPr>
          <a:xfrm>
            <a:off x="714675" y="1326350"/>
            <a:ext cx="7369498" cy="373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1887" y="4082720"/>
            <a:ext cx="398069" cy="42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206" y="4362638"/>
            <a:ext cx="398069" cy="41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56" name="Google Shape;256;p43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Control Flow Logic</a:t>
            </a:r>
            <a:endParaRPr b="1" sz="2300"/>
          </a:p>
        </p:txBody>
      </p:sp>
      <p:sp>
        <p:nvSpPr>
          <p:cNvPr id="257" name="Google Shape;257;p43"/>
          <p:cNvSpPr txBox="1"/>
          <p:nvPr/>
        </p:nvSpPr>
        <p:spPr>
          <a:xfrm>
            <a:off x="711900" y="1338600"/>
            <a:ext cx="77202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“Define workflow states and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order in which they are executed”</a:t>
            </a:r>
            <a:endParaRPr sz="1900"/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150" y="2011825"/>
            <a:ext cx="4203700" cy="27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64" name="Google Shape;264;p44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Explicit Control Flow</a:t>
            </a:r>
            <a:endParaRPr b="1" sz="2300"/>
          </a:p>
        </p:txBody>
      </p:sp>
      <p:sp>
        <p:nvSpPr>
          <p:cNvPr id="265" name="Google Shape;265;p44"/>
          <p:cNvSpPr txBox="1"/>
          <p:nvPr/>
        </p:nvSpPr>
        <p:spPr>
          <a:xfrm>
            <a:off x="711900" y="1338600"/>
            <a:ext cx="77202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“Clearly define what you are building”</a:t>
            </a:r>
            <a:endParaRPr sz="1900"/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63" y="1912575"/>
            <a:ext cx="6659073" cy="291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227575" y="1055100"/>
            <a:ext cx="7985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b="1" lang="en" sz="2800">
                <a:solidFill>
                  <a:schemeClr val="dk1"/>
                </a:solidFill>
              </a:rPr>
              <a:t>Serverless WG / CloudEvents Update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b="1" lang="en" sz="2800">
                <a:solidFill>
                  <a:schemeClr val="dk1"/>
                </a:solidFill>
              </a:rPr>
              <a:t>Workflow Specification Intro &amp; Update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Control Flow Patterns</a:t>
            </a:r>
            <a:endParaRPr b="1" sz="2300"/>
          </a:p>
        </p:txBody>
      </p:sp>
      <p:pic>
        <p:nvPicPr>
          <p:cNvPr id="273" name="Google Shape;273;p45"/>
          <p:cNvPicPr preferRelativeResize="0"/>
          <p:nvPr/>
        </p:nvPicPr>
        <p:blipFill rotWithShape="1">
          <a:blip r:embed="rId3">
            <a:alphaModFix/>
          </a:blip>
          <a:srcRect b="19165" l="0" r="0" t="0"/>
          <a:stretch/>
        </p:blipFill>
        <p:spPr>
          <a:xfrm>
            <a:off x="1375450" y="910750"/>
            <a:ext cx="6393101" cy="403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Project Components</a:t>
            </a:r>
            <a:endParaRPr b="1" sz="2300"/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713" y="1637150"/>
            <a:ext cx="3516577" cy="34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86" name="Google Shape;286;p47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Quick </a:t>
            </a:r>
            <a:r>
              <a:rPr b="1" lang="en" sz="2300">
                <a:solidFill>
                  <a:schemeClr val="dk1"/>
                </a:solidFill>
              </a:rPr>
              <a:t>peek</a:t>
            </a:r>
            <a:r>
              <a:rPr b="1" lang="en" sz="2300"/>
              <a:t> - Workflow KPI Extension </a:t>
            </a:r>
            <a:endParaRPr b="1" sz="2300"/>
          </a:p>
        </p:txBody>
      </p:sp>
      <p:sp>
        <p:nvSpPr>
          <p:cNvPr id="287" name="Google Shape;287;p47"/>
          <p:cNvSpPr txBox="1"/>
          <p:nvPr/>
        </p:nvSpPr>
        <p:spPr>
          <a:xfrm>
            <a:off x="711900" y="1338600"/>
            <a:ext cx="7720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“Compare expected vs. actual data”</a:t>
            </a:r>
            <a:endParaRPr sz="1900"/>
          </a:p>
        </p:txBody>
      </p:sp>
      <p:pic>
        <p:nvPicPr>
          <p:cNvPr id="288" name="Google Shape;2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0" y="2637499"/>
            <a:ext cx="4461704" cy="182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325" y="1642725"/>
            <a:ext cx="4217925" cy="40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95" name="Google Shape;295;p48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Quick </a:t>
            </a:r>
            <a:r>
              <a:rPr b="1" lang="en" sz="2300">
                <a:solidFill>
                  <a:schemeClr val="dk1"/>
                </a:solidFill>
              </a:rPr>
              <a:t>peek</a:t>
            </a:r>
            <a:r>
              <a:rPr b="1" lang="en" sz="2300"/>
              <a:t> - JAVA SDK </a:t>
            </a:r>
            <a:endParaRPr b="1" sz="2300"/>
          </a:p>
        </p:txBody>
      </p:sp>
      <p:pic>
        <p:nvPicPr>
          <p:cNvPr id="296" name="Google Shape;2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" y="2003050"/>
            <a:ext cx="4115399" cy="23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299" y="1968013"/>
            <a:ext cx="4496228" cy="240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303" name="Google Shape;303;p49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Quick peek - VSCode Plugin </a:t>
            </a:r>
            <a:endParaRPr b="1" sz="2300"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75" y="2176050"/>
            <a:ext cx="3352200" cy="19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875" y="1584725"/>
            <a:ext cx="52673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311" name="Google Shape;311;p50"/>
          <p:cNvSpPr txBox="1"/>
          <p:nvPr/>
        </p:nvSpPr>
        <p:spPr>
          <a:xfrm>
            <a:off x="1733550" y="2571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Demo</a:t>
            </a:r>
            <a:endParaRPr b="1"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- Thank You!</a:t>
            </a:r>
            <a:endParaRPr/>
          </a:p>
        </p:txBody>
      </p:sp>
      <p:sp>
        <p:nvSpPr>
          <p:cNvPr id="317" name="Google Shape;317;p51"/>
          <p:cNvSpPr txBox="1"/>
          <p:nvPr/>
        </p:nvSpPr>
        <p:spPr>
          <a:xfrm>
            <a:off x="511950" y="1077025"/>
            <a:ext cx="81201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More information</a:t>
            </a:r>
            <a:endParaRPr sz="2000">
              <a:solidFill>
                <a:srgbClr val="000000"/>
              </a:solidFill>
            </a:endParaRPr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177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 sz="1600">
                <a:solidFill>
                  <a:srgbClr val="000000"/>
                </a:solidFill>
              </a:rPr>
              <a:t>CloudEvents: </a:t>
            </a:r>
            <a:r>
              <a:rPr lang="en" sz="16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https://cloudevents.io</a:t>
            </a:r>
            <a:endParaRPr sz="1600" u="sng">
              <a:solidFill>
                <a:srgbClr val="0563C1"/>
              </a:solidFill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 sz="1200">
                <a:solidFill>
                  <a:srgbClr val="000000"/>
                </a:solidFill>
              </a:rPr>
              <a:t>Specifications repo: </a:t>
            </a:r>
            <a:r>
              <a:rPr lang="en" sz="12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https://github.com/cloudevents/spec</a:t>
            </a:r>
            <a:endParaRPr sz="1200">
              <a:solidFill>
                <a:srgbClr val="000000"/>
              </a:solidFill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 sz="1200">
                <a:solidFill>
                  <a:srgbClr val="000000"/>
                </a:solidFill>
              </a:rPr>
              <a:t>Weekly calls - Thursdays at 12pm ET  (see repo for dial-in info and slack coordinates)</a:t>
            </a:r>
            <a:endParaRPr sz="1200">
              <a:solidFill>
                <a:srgbClr val="000000"/>
              </a:solidFill>
            </a:endParaRPr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177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 sz="1600">
                <a:solidFill>
                  <a:srgbClr val="000000"/>
                </a:solidFill>
              </a:rPr>
              <a:t>Serverless Workflow: </a:t>
            </a:r>
            <a:r>
              <a:rPr lang="en" sz="16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https://serverlessworkflow.io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 sz="1200">
                <a:solidFill>
                  <a:srgbClr val="000000"/>
                </a:solidFill>
              </a:rPr>
              <a:t>Specifications repo: </a:t>
            </a:r>
            <a:r>
              <a:rPr lang="en" sz="12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https://github.com/serverlessworkflow/specification</a:t>
            </a:r>
            <a:endParaRPr sz="2100">
              <a:solidFill>
                <a:srgbClr val="000000"/>
              </a:solidFill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 sz="1200">
                <a:solidFill>
                  <a:srgbClr val="000000"/>
                </a:solidFill>
              </a:rPr>
              <a:t>Biweekly meetings, every second Monday at 1PM ET  (see repo for dial-in info and slack coordinates)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Need more?</a:t>
            </a:r>
            <a:endParaRPr sz="20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Doug Davis - dug at us.ibm.com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Tihomir Surdilovic - tsurdilo at redhat .com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227575" y="1055100"/>
            <a:ext cx="7985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b="1" lang="en" sz="2800">
                <a:solidFill>
                  <a:schemeClr val="dk1"/>
                </a:solidFill>
              </a:rPr>
              <a:t>Serverless WG / CloudEvents Update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CCCCC"/>
                </a:solidFill>
              </a:rPr>
              <a:t>•</a:t>
            </a:r>
            <a:r>
              <a:rPr b="1" lang="en" sz="2800">
                <a:solidFill>
                  <a:srgbClr val="CCCCCC"/>
                </a:solidFill>
              </a:rPr>
              <a:t>Workflow Specification Intro &amp; Update</a:t>
            </a:r>
            <a:endParaRPr b="1" sz="2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CloudEvents - Status</a:t>
            </a:r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227575" y="1051750"/>
            <a:ext cx="86181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Status &amp; Deliverables</a:t>
            </a:r>
            <a:endParaRPr sz="2300">
              <a:solidFill>
                <a:schemeClr val="dk1"/>
              </a:solidFill>
            </a:endParaRPr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" sz="1900">
                <a:solidFill>
                  <a:schemeClr val="dk1"/>
                </a:solidFill>
              </a:rPr>
              <a:t>CloudEvents specification v1.0</a:t>
            </a:r>
            <a:endParaRPr b="1" sz="1900">
              <a:solidFill>
                <a:schemeClr val="dk1"/>
              </a:solidFill>
            </a:endParaRPr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</a:rPr>
              <a:t>Transport Bindings ( HTTP, AMQP, MQTT, NATS, Kafka)</a:t>
            </a:r>
            <a:endParaRPr sz="1900">
              <a:solidFill>
                <a:schemeClr val="dk1"/>
              </a:solidFill>
            </a:endParaRPr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</a:rPr>
              <a:t>Encoding Formats ( JSON, AVRO )</a:t>
            </a:r>
            <a:endParaRPr sz="1900">
              <a:solidFill>
                <a:schemeClr val="dk1"/>
              </a:solidFill>
            </a:endParaRPr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</a:rPr>
              <a:t>Primer</a:t>
            </a:r>
            <a:endParaRPr sz="1900">
              <a:solidFill>
                <a:schemeClr val="dk1"/>
              </a:solidFill>
            </a:endParaRPr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</a:rPr>
              <a:t>SDKs ( CSharp, Go, Java, Javascript, PHP, Python, Ruby, Rust 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What's next?</a:t>
            </a:r>
            <a:endParaRPr sz="2300">
              <a:solidFill>
                <a:schemeClr val="dk1"/>
              </a:solidFill>
            </a:endParaRPr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</a:rPr>
              <a:t>Customer feedback...</a:t>
            </a:r>
            <a:endParaRPr sz="1900">
              <a:solidFill>
                <a:schemeClr val="dk1"/>
              </a:solidFill>
            </a:endParaRPr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</a:rPr>
              <a:t>Additional community pain points...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6901" y="994201"/>
            <a:ext cx="1098773" cy="7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CloudEvents - Status</a:t>
            </a:r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6901" y="994201"/>
            <a:ext cx="1098773" cy="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975" y="2666051"/>
            <a:ext cx="5173624" cy="194125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227575" y="1051750"/>
            <a:ext cx="3438000" cy="391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of CloudEvents is the last step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CloudEvents - Status</a:t>
            </a:r>
            <a:endParaRPr/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6901" y="994201"/>
            <a:ext cx="1098773" cy="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975" y="1889001"/>
            <a:ext cx="5173624" cy="285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227575" y="1051750"/>
            <a:ext cx="3438000" cy="391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of CloudEvents is the last step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API Spec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produces the events of interest?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events are produced?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subscription options are available?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subscribe?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CloudEvents - Status</a:t>
            </a:r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6901" y="994201"/>
            <a:ext cx="1098773" cy="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975" y="1889001"/>
            <a:ext cx="5173625" cy="29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227575" y="1051750"/>
            <a:ext cx="3438000" cy="391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of CloudEvents is the last step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API Spec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produces the events of interest?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events are produced?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subscription options are available?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subscribe?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 API Spec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events to deliver?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How/where to deliver the events?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of the messages?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manage the subscription?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/>
        </p:nvSpPr>
        <p:spPr>
          <a:xfrm>
            <a:off x="227575" y="1051750"/>
            <a:ext cx="3438000" cy="391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of CloudEvents is the last step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API Spec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produces the events of interest?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events are produced?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subscription options are available?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subscribe?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 API Spec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events to deliver?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How/where to deliver the events?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of the messages?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manage the subscription?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- CloudEvents Spec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vs Pull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3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CloudEvents - Status</a:t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6901" y="994201"/>
            <a:ext cx="1098773" cy="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975" y="1889001"/>
            <a:ext cx="5173624" cy="285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2" name="Google Shape;182;p34"/>
          <p:cNvSpPr txBox="1"/>
          <p:nvPr/>
        </p:nvSpPr>
        <p:spPr>
          <a:xfrm>
            <a:off x="227575" y="1055100"/>
            <a:ext cx="7985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CCCCC"/>
                </a:solidFill>
              </a:rPr>
              <a:t>•</a:t>
            </a:r>
            <a:r>
              <a:rPr b="1" lang="en" sz="2800">
                <a:solidFill>
                  <a:srgbClr val="CCCCCC"/>
                </a:solidFill>
              </a:rPr>
              <a:t>Serverless WG / CloudEvents Update</a:t>
            </a:r>
            <a:endParaRPr b="1" sz="2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/>
              <a:t>•</a:t>
            </a:r>
            <a:r>
              <a:rPr b="1" lang="en" sz="2800"/>
              <a:t>Workflow Specification Intro &amp; Update</a:t>
            </a:r>
            <a:endParaRPr b="1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