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5"/>
    <p:sldMasterId id="2147483672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</p:sldIdLst>
  <p:sldSz cy="5143500" cx="9144000"/>
  <p:notesSz cx="6858000" cy="9144000"/>
  <p:embeddedFontLst>
    <p:embeddedFont>
      <p:font typeface="Roboto Slab"/>
      <p:regular r:id="rId32"/>
      <p:bold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Ricardo Zanini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font" Target="fonts/RobotoSlab-bold.fntdata"/><Relationship Id="rId10" Type="http://schemas.openxmlformats.org/officeDocument/2006/relationships/slide" Target="slides/slide3.xml"/><Relationship Id="rId32" Type="http://schemas.openxmlformats.org/officeDocument/2006/relationships/font" Target="fonts/RobotoSlab-regular.fnt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0-10-20T18:18:42.322">
    <p:pos x="322" y="678"/>
    <p:text>Tiho add your twitter username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9cfa59816d_2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g9cfa59816d_2_6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9d492e3bae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g9d492e3bae_0_6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a45f7ed0a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ga45f7ed0a0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9d492e3bae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g9d492e3bae_0_6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9d492e3bae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g9d492e3bae_0_7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9d492e3bae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g9d492e3bae_0_8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9d492e3bae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g9d492e3bae_0_9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9d492e3bae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g9d492e3bae_0_9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a42347833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ga42347833e_0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a453085d2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a453085d2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a453085d2f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a453085d2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9d492e3ba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9d492e3bae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a453085d2f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a453085d2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a453085d2f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a453085d2f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a453085d2f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ga453085d2f_0_10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9d492e3bae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g9d492e3bae_0_10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9cfa59816d_2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g9cfa59816d_2_8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9d492e3ba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g9d492e3bae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9d492e3bae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g9d492e3bae_0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9d492e3bae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g9d492e3bae_0_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9d492e3bae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g9d492e3bae_0_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9d492e3bae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g9d492e3bae_0_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9d492e3bae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g9d492e3bae_0_4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9d492e3bae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g9d492e3bae_0_5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1.jp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bg>
      <p:bgPr>
        <a:solidFill>
          <a:schemeClr val="accent1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bg>
      <p:bgPr>
        <a:solidFill>
          <a:schemeClr val="accent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screenshot of a cell phone&#10;&#10;Description automatically generated" id="59" name="Google Shape;59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5"/>
          <p:cNvSpPr txBox="1"/>
          <p:nvPr>
            <p:ph type="title"/>
          </p:nvPr>
        </p:nvSpPr>
        <p:spPr>
          <a:xfrm>
            <a:off x="0" y="-6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bg>
      <p:bgPr>
        <a:solidFill>
          <a:schemeClr val="accent1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parking&#10;&#10;Description automatically generated" id="62" name="Google Shape;62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7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5" name="Google Shape;65;p17"/>
          <p:cNvSpPr txBox="1"/>
          <p:nvPr>
            <p:ph idx="1" type="body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6" name="Google Shape;66;p1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8" name="Google Shape;68;p1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8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1" name="Google Shape;71;p18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4" name="Google Shape;74;p1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p19"/>
          <p:cNvSpPr txBox="1"/>
          <p:nvPr>
            <p:ph idx="1" type="body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79" name="Google Shape;79;p19"/>
          <p:cNvSpPr txBox="1"/>
          <p:nvPr>
            <p:ph idx="2" type="body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0" name="Google Shape;80;p19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1" name="Google Shape;81;p19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2" name="Google Shape;82;p1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1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4" name="Google Shape;84;p1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0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7" name="Google Shape;87;p2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p2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" name="Google Shape;89;p2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2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2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2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6" name="Google Shape;96;p22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97" name="Google Shape;97;p22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98" name="Google Shape;98;p2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9" name="Google Shape;99;p2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0" name="Google Shape;100;p2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3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3" name="Google Shape;103;p23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" name="Google Shape;104;p23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05" name="Google Shape;105;p2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6" name="Google Shape;106;p2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7" name="Google Shape;107;p2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4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0" name="Google Shape;110;p24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1" name="Google Shape;111;p2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2" name="Google Shape;112;p2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3" name="Google Shape;113;p2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5"/>
          <p:cNvSpPr txBox="1"/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6" name="Google Shape;116;p25"/>
          <p:cNvSpPr txBox="1"/>
          <p:nvPr>
            <p:ph idx="1" type="body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7" name="Google Shape;117;p2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9" name="Google Shape;119;p2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png"/><Relationship Id="rId4" Type="http://schemas.openxmlformats.org/officeDocument/2006/relationships/image" Target="../media/image3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2.png"/><Relationship Id="rId4" Type="http://schemas.openxmlformats.org/officeDocument/2006/relationships/image" Target="../media/image2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8.png"/><Relationship Id="rId4" Type="http://schemas.openxmlformats.org/officeDocument/2006/relationships/image" Target="../media/image2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png"/><Relationship Id="rId4" Type="http://schemas.openxmlformats.org/officeDocument/2006/relationships/image" Target="../media/image34.png"/><Relationship Id="rId5" Type="http://schemas.openxmlformats.org/officeDocument/2006/relationships/image" Target="../media/image24.png"/><Relationship Id="rId6" Type="http://schemas.openxmlformats.org/officeDocument/2006/relationships/image" Target="../media/image3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8.png"/><Relationship Id="rId4" Type="http://schemas.openxmlformats.org/officeDocument/2006/relationships/image" Target="../media/image9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9.png"/><Relationship Id="rId4" Type="http://schemas.openxmlformats.org/officeDocument/2006/relationships/image" Target="../media/image3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7.png"/><Relationship Id="rId4" Type="http://schemas.openxmlformats.org/officeDocument/2006/relationships/image" Target="../media/image32.png"/><Relationship Id="rId5" Type="http://schemas.openxmlformats.org/officeDocument/2006/relationships/image" Target="../media/image33.png"/><Relationship Id="rId6" Type="http://schemas.openxmlformats.org/officeDocument/2006/relationships/image" Target="../media/image3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Relationship Id="rId3" Type="http://schemas.openxmlformats.org/officeDocument/2006/relationships/comments" Target="../comments/comment1.xml"/><Relationship Id="rId4" Type="http://schemas.openxmlformats.org/officeDocument/2006/relationships/hyperlink" Target="https://serverlessworkflow.io" TargetMode="External"/><Relationship Id="rId5" Type="http://schemas.openxmlformats.org/officeDocument/2006/relationships/hyperlink" Target="https://github.com/kiegroup/kogito-examples/tree/master/https://github.com/kiegroup/kogito-examples/tree/master/serverless-workflow-github-showcase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9.png"/><Relationship Id="rId4" Type="http://schemas.openxmlformats.org/officeDocument/2006/relationships/image" Target="../media/image15.png"/><Relationship Id="rId5" Type="http://schemas.openxmlformats.org/officeDocument/2006/relationships/image" Target="../media/image7.png"/><Relationship Id="rId6" Type="http://schemas.openxmlformats.org/officeDocument/2006/relationships/image" Target="../media/image1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6"/>
          <p:cNvSpPr txBox="1"/>
          <p:nvPr/>
        </p:nvSpPr>
        <p:spPr>
          <a:xfrm>
            <a:off x="419928" y="338897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"/>
              <a:buNone/>
            </a:pPr>
            <a:r>
              <a:rPr i="1" lang="en" sz="2700">
                <a:solidFill>
                  <a:schemeClr val="lt1"/>
                </a:solidFill>
              </a:rPr>
              <a:t>Tihomir Surdilovic, Red Hat </a:t>
            </a:r>
            <a:endParaRPr i="1" sz="27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"/>
              <a:buNone/>
            </a:pPr>
            <a:r>
              <a:rPr i="1" lang="en" sz="2700">
                <a:solidFill>
                  <a:schemeClr val="lt1"/>
                </a:solidFill>
              </a:rPr>
              <a:t>Ricardo Zanini Fernandes, Red Hat</a:t>
            </a:r>
            <a:endParaRPr i="1" sz="2700">
              <a:solidFill>
                <a:schemeClr val="lt1"/>
              </a:solidFill>
            </a:endParaRPr>
          </a:p>
        </p:txBody>
      </p:sp>
      <p:sp>
        <p:nvSpPr>
          <p:cNvPr id="125" name="Google Shape;125;p26"/>
          <p:cNvSpPr txBox="1"/>
          <p:nvPr/>
        </p:nvSpPr>
        <p:spPr>
          <a:xfrm>
            <a:off x="419928" y="1604907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b="1" lang="en" sz="4800">
                <a:solidFill>
                  <a:schemeClr val="lt1"/>
                </a:solidFill>
              </a:rPr>
              <a:t>Serverless Workflow</a:t>
            </a:r>
            <a:endParaRPr b="1" sz="48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b="1" lang="en" sz="2300">
                <a:solidFill>
                  <a:schemeClr val="lt1"/>
                </a:solidFill>
              </a:rPr>
              <a:t>New approach to container orchestration</a:t>
            </a:r>
            <a:endParaRPr b="1" sz="23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5"/>
          <p:cNvSpPr txBox="1"/>
          <p:nvPr>
            <p:ph type="title"/>
          </p:nvPr>
        </p:nvSpPr>
        <p:spPr>
          <a:xfrm>
            <a:off x="227575" y="0"/>
            <a:ext cx="76590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Serverless Workflow</a:t>
            </a:r>
            <a:endParaRPr/>
          </a:p>
        </p:txBody>
      </p:sp>
      <p:sp>
        <p:nvSpPr>
          <p:cNvPr id="197" name="Google Shape;197;p35"/>
          <p:cNvSpPr txBox="1"/>
          <p:nvPr/>
        </p:nvSpPr>
        <p:spPr>
          <a:xfrm>
            <a:off x="1733550" y="910750"/>
            <a:ext cx="5676900" cy="5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/>
              <a:t>Control Flow Logic</a:t>
            </a:r>
            <a:endParaRPr b="1" sz="2300"/>
          </a:p>
        </p:txBody>
      </p:sp>
      <p:sp>
        <p:nvSpPr>
          <p:cNvPr id="198" name="Google Shape;198;p35"/>
          <p:cNvSpPr txBox="1"/>
          <p:nvPr/>
        </p:nvSpPr>
        <p:spPr>
          <a:xfrm>
            <a:off x="711900" y="1338600"/>
            <a:ext cx="7720200" cy="7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“Define workflow states and </a:t>
            </a:r>
            <a:endParaRPr sz="1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the order in which they are executed”</a:t>
            </a:r>
            <a:endParaRPr sz="1900"/>
          </a:p>
        </p:txBody>
      </p:sp>
      <p:pic>
        <p:nvPicPr>
          <p:cNvPr id="199" name="Google Shape;19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0150" y="2233125"/>
            <a:ext cx="4203700" cy="273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6"/>
          <p:cNvSpPr txBox="1"/>
          <p:nvPr>
            <p:ph type="title"/>
          </p:nvPr>
        </p:nvSpPr>
        <p:spPr>
          <a:xfrm>
            <a:off x="227575" y="0"/>
            <a:ext cx="76590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Serverless Workflow</a:t>
            </a:r>
            <a:endParaRPr/>
          </a:p>
        </p:txBody>
      </p:sp>
      <p:sp>
        <p:nvSpPr>
          <p:cNvPr id="205" name="Google Shape;205;p36"/>
          <p:cNvSpPr txBox="1"/>
          <p:nvPr/>
        </p:nvSpPr>
        <p:spPr>
          <a:xfrm>
            <a:off x="1733550" y="910750"/>
            <a:ext cx="5676900" cy="5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/>
              <a:t>Explicit Control Flow</a:t>
            </a:r>
            <a:endParaRPr b="1" sz="2300"/>
          </a:p>
        </p:txBody>
      </p:sp>
      <p:sp>
        <p:nvSpPr>
          <p:cNvPr id="206" name="Google Shape;206;p36"/>
          <p:cNvSpPr txBox="1"/>
          <p:nvPr/>
        </p:nvSpPr>
        <p:spPr>
          <a:xfrm>
            <a:off x="711900" y="1338600"/>
            <a:ext cx="7720200" cy="7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“Clearly define what you are building”</a:t>
            </a:r>
            <a:endParaRPr sz="1900"/>
          </a:p>
        </p:txBody>
      </p:sp>
      <p:pic>
        <p:nvPicPr>
          <p:cNvPr id="207" name="Google Shape;20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5363" y="1912575"/>
            <a:ext cx="6659073" cy="2918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7"/>
          <p:cNvSpPr txBox="1"/>
          <p:nvPr>
            <p:ph type="title"/>
          </p:nvPr>
        </p:nvSpPr>
        <p:spPr>
          <a:xfrm>
            <a:off x="227575" y="0"/>
            <a:ext cx="76590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Serverless Workflow</a:t>
            </a:r>
            <a:endParaRPr/>
          </a:p>
        </p:txBody>
      </p:sp>
      <p:pic>
        <p:nvPicPr>
          <p:cNvPr id="213" name="Google Shape;21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5450" y="636025"/>
            <a:ext cx="6393097" cy="4991099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7"/>
          <p:cNvSpPr txBox="1"/>
          <p:nvPr/>
        </p:nvSpPr>
        <p:spPr>
          <a:xfrm>
            <a:off x="1733550" y="910750"/>
            <a:ext cx="5676900" cy="5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/>
              <a:t>Control Flow Patterns</a:t>
            </a:r>
            <a:endParaRPr b="1" sz="23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8"/>
          <p:cNvSpPr txBox="1"/>
          <p:nvPr>
            <p:ph type="title"/>
          </p:nvPr>
        </p:nvSpPr>
        <p:spPr>
          <a:xfrm>
            <a:off x="227575" y="0"/>
            <a:ext cx="76590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Serverless Workflow</a:t>
            </a:r>
            <a:endParaRPr/>
          </a:p>
        </p:txBody>
      </p:sp>
      <p:sp>
        <p:nvSpPr>
          <p:cNvPr id="220" name="Google Shape;220;p38"/>
          <p:cNvSpPr txBox="1"/>
          <p:nvPr/>
        </p:nvSpPr>
        <p:spPr>
          <a:xfrm>
            <a:off x="1733550" y="910750"/>
            <a:ext cx="5676900" cy="5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/>
              <a:t>Project Components</a:t>
            </a:r>
            <a:endParaRPr b="1" sz="2300"/>
          </a:p>
        </p:txBody>
      </p:sp>
      <p:pic>
        <p:nvPicPr>
          <p:cNvPr id="221" name="Google Shape;22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3713" y="1637150"/>
            <a:ext cx="3516577" cy="341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9"/>
          <p:cNvSpPr txBox="1"/>
          <p:nvPr>
            <p:ph type="title"/>
          </p:nvPr>
        </p:nvSpPr>
        <p:spPr>
          <a:xfrm>
            <a:off x="227575" y="0"/>
            <a:ext cx="76590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Serverless Workflow</a:t>
            </a:r>
            <a:endParaRPr/>
          </a:p>
        </p:txBody>
      </p:sp>
      <p:sp>
        <p:nvSpPr>
          <p:cNvPr id="227" name="Google Shape;227;p39"/>
          <p:cNvSpPr txBox="1"/>
          <p:nvPr/>
        </p:nvSpPr>
        <p:spPr>
          <a:xfrm>
            <a:off x="1733550" y="910750"/>
            <a:ext cx="5676900" cy="5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/>
              <a:t>Quick glance - Workflow KPI Extension </a:t>
            </a:r>
            <a:endParaRPr b="1" sz="2300"/>
          </a:p>
        </p:txBody>
      </p:sp>
      <p:sp>
        <p:nvSpPr>
          <p:cNvPr id="228" name="Google Shape;228;p39"/>
          <p:cNvSpPr txBox="1"/>
          <p:nvPr/>
        </p:nvSpPr>
        <p:spPr>
          <a:xfrm>
            <a:off x="711900" y="1338600"/>
            <a:ext cx="77202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“Compare expected vs. actual data”</a:t>
            </a:r>
            <a:endParaRPr sz="1900"/>
          </a:p>
        </p:txBody>
      </p:sp>
      <p:pic>
        <p:nvPicPr>
          <p:cNvPr id="229" name="Google Shape;22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00" y="2637499"/>
            <a:ext cx="4461704" cy="1822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5325" y="1642725"/>
            <a:ext cx="4217925" cy="404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0"/>
          <p:cNvSpPr txBox="1"/>
          <p:nvPr>
            <p:ph type="title"/>
          </p:nvPr>
        </p:nvSpPr>
        <p:spPr>
          <a:xfrm>
            <a:off x="227575" y="0"/>
            <a:ext cx="76590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Serverless Workflow</a:t>
            </a:r>
            <a:endParaRPr/>
          </a:p>
        </p:txBody>
      </p:sp>
      <p:sp>
        <p:nvSpPr>
          <p:cNvPr id="236" name="Google Shape;236;p40"/>
          <p:cNvSpPr txBox="1"/>
          <p:nvPr/>
        </p:nvSpPr>
        <p:spPr>
          <a:xfrm>
            <a:off x="1733550" y="910750"/>
            <a:ext cx="5676900" cy="5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/>
              <a:t>Quick glance - JAVA SDK </a:t>
            </a:r>
            <a:endParaRPr b="1" sz="2300"/>
          </a:p>
        </p:txBody>
      </p:sp>
      <p:pic>
        <p:nvPicPr>
          <p:cNvPr id="237" name="Google Shape;23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575" y="2003050"/>
            <a:ext cx="4115399" cy="233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85299" y="1968013"/>
            <a:ext cx="4496228" cy="24038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1"/>
          <p:cNvSpPr txBox="1"/>
          <p:nvPr>
            <p:ph type="title"/>
          </p:nvPr>
        </p:nvSpPr>
        <p:spPr>
          <a:xfrm>
            <a:off x="227575" y="0"/>
            <a:ext cx="76590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Serverless Workflow</a:t>
            </a:r>
            <a:endParaRPr/>
          </a:p>
        </p:txBody>
      </p:sp>
      <p:sp>
        <p:nvSpPr>
          <p:cNvPr id="244" name="Google Shape;244;p41"/>
          <p:cNvSpPr txBox="1"/>
          <p:nvPr/>
        </p:nvSpPr>
        <p:spPr>
          <a:xfrm>
            <a:off x="1733550" y="910750"/>
            <a:ext cx="5676900" cy="5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/>
              <a:t>Quick glance - VSCode Plugin </a:t>
            </a:r>
            <a:endParaRPr b="1" sz="2300"/>
          </a:p>
        </p:txBody>
      </p:sp>
      <p:pic>
        <p:nvPicPr>
          <p:cNvPr id="245" name="Google Shape;24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475" y="2176050"/>
            <a:ext cx="3352200" cy="190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63875" y="1584725"/>
            <a:ext cx="5267350" cy="296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2"/>
          <p:cNvSpPr txBox="1"/>
          <p:nvPr/>
        </p:nvSpPr>
        <p:spPr>
          <a:xfrm>
            <a:off x="628653" y="2074657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b="1" lang="en" sz="4800">
                <a:solidFill>
                  <a:schemeClr val="lt1"/>
                </a:solidFill>
              </a:rPr>
              <a:t>Demo</a:t>
            </a:r>
            <a:endParaRPr b="1" sz="23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3"/>
          <p:cNvSpPr txBox="1"/>
          <p:nvPr>
            <p:ph type="title"/>
          </p:nvPr>
        </p:nvSpPr>
        <p:spPr>
          <a:xfrm>
            <a:off x="0" y="-6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- Use Case</a:t>
            </a:r>
            <a:endParaRPr/>
          </a:p>
        </p:txBody>
      </p:sp>
      <p:pic>
        <p:nvPicPr>
          <p:cNvPr id="257" name="Google Shape;257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423" y="1776800"/>
            <a:ext cx="1673926" cy="198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48524" y="1979147"/>
            <a:ext cx="1818326" cy="1818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96175" y="2508545"/>
            <a:ext cx="759525" cy="7595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0" name="Google Shape;260;p43"/>
          <p:cNvGrpSpPr/>
          <p:nvPr/>
        </p:nvGrpSpPr>
        <p:grpSpPr>
          <a:xfrm>
            <a:off x="6850900" y="1678195"/>
            <a:ext cx="1035800" cy="830355"/>
            <a:chOff x="6604375" y="3606420"/>
            <a:chExt cx="1035800" cy="830355"/>
          </a:xfrm>
        </p:grpSpPr>
        <p:pic>
          <p:nvPicPr>
            <p:cNvPr id="261" name="Google Shape;261;p4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604375" y="3606420"/>
              <a:ext cx="759525" cy="7595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2" name="Google Shape;262;p43"/>
            <p:cNvSpPr/>
            <p:nvPr/>
          </p:nvSpPr>
          <p:spPr>
            <a:xfrm>
              <a:off x="6993375" y="4263675"/>
              <a:ext cx="646800" cy="1731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1"/>
                  </a:solidFill>
                  <a:latin typeface="Roboto Slab"/>
                  <a:ea typeface="Roboto Slab"/>
                  <a:cs typeface="Roboto Slab"/>
                  <a:sym typeface="Roboto Slab"/>
                </a:rPr>
                <a:t>Label</a:t>
              </a:r>
              <a:endParaRPr sz="10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</p:grpSp>
      <p:pic>
        <p:nvPicPr>
          <p:cNvPr id="263" name="Google Shape;263;p4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50900" y="3163092"/>
            <a:ext cx="1035800" cy="967716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43"/>
          <p:cNvSpPr/>
          <p:nvPr/>
        </p:nvSpPr>
        <p:spPr>
          <a:xfrm>
            <a:off x="2103350" y="2670350"/>
            <a:ext cx="537600" cy="435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43"/>
          <p:cNvSpPr/>
          <p:nvPr/>
        </p:nvSpPr>
        <p:spPr>
          <a:xfrm>
            <a:off x="3674550" y="2670350"/>
            <a:ext cx="537600" cy="435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43"/>
          <p:cNvSpPr/>
          <p:nvPr/>
        </p:nvSpPr>
        <p:spPr>
          <a:xfrm>
            <a:off x="6103225" y="2670350"/>
            <a:ext cx="537600" cy="435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7" name="Google Shape;267;p43"/>
          <p:cNvGrpSpPr/>
          <p:nvPr/>
        </p:nvGrpSpPr>
        <p:grpSpPr>
          <a:xfrm>
            <a:off x="2204900" y="3399950"/>
            <a:ext cx="1761000" cy="283200"/>
            <a:chOff x="2204900" y="3399950"/>
            <a:chExt cx="1761000" cy="283200"/>
          </a:xfrm>
        </p:grpSpPr>
        <p:sp>
          <p:nvSpPr>
            <p:cNvPr id="268" name="Google Shape;268;p43"/>
            <p:cNvSpPr/>
            <p:nvPr/>
          </p:nvSpPr>
          <p:spPr>
            <a:xfrm>
              <a:off x="2204900" y="3399950"/>
              <a:ext cx="379500" cy="283200"/>
            </a:xfrm>
            <a:prstGeom prst="ellipse">
              <a:avLst/>
            </a:pr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Roboto Slab"/>
                  <a:ea typeface="Roboto Slab"/>
                  <a:cs typeface="Roboto Slab"/>
                  <a:sym typeface="Roboto Slab"/>
                </a:rPr>
                <a:t>1</a:t>
              </a:r>
              <a:endParaRPr sz="12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269" name="Google Shape;269;p43"/>
            <p:cNvSpPr txBox="1"/>
            <p:nvPr/>
          </p:nvSpPr>
          <p:spPr>
            <a:xfrm>
              <a:off x="2584400" y="3399950"/>
              <a:ext cx="1381500" cy="28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 Slab"/>
                  <a:ea typeface="Roboto Slab"/>
                  <a:cs typeface="Roboto Slab"/>
                  <a:sym typeface="Roboto Slab"/>
                </a:rPr>
                <a:t>Open a new PR</a:t>
              </a:r>
              <a:endParaRPr sz="1200"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</p:grpSp>
      <p:grpSp>
        <p:nvGrpSpPr>
          <p:cNvPr id="270" name="Google Shape;270;p43"/>
          <p:cNvGrpSpPr/>
          <p:nvPr/>
        </p:nvGrpSpPr>
        <p:grpSpPr>
          <a:xfrm>
            <a:off x="5221875" y="4262425"/>
            <a:ext cx="3495900" cy="576000"/>
            <a:chOff x="5221875" y="4262425"/>
            <a:chExt cx="3495900" cy="576000"/>
          </a:xfrm>
        </p:grpSpPr>
        <p:sp>
          <p:nvSpPr>
            <p:cNvPr id="271" name="Google Shape;271;p43"/>
            <p:cNvSpPr txBox="1"/>
            <p:nvPr/>
          </p:nvSpPr>
          <p:spPr>
            <a:xfrm>
              <a:off x="5601375" y="4262425"/>
              <a:ext cx="3116400" cy="5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 Slab"/>
                  <a:ea typeface="Roboto Slab"/>
                  <a:cs typeface="Roboto Slab"/>
                  <a:sym typeface="Roboto Slab"/>
                </a:rPr>
                <a:t>Have my </a:t>
              </a:r>
              <a:r>
                <a:rPr b="1" lang="en" sz="1200">
                  <a:latin typeface="Roboto Slab"/>
                  <a:ea typeface="Roboto Slab"/>
                  <a:cs typeface="Roboto Slab"/>
                  <a:sym typeface="Roboto Slab"/>
                </a:rPr>
                <a:t>Pull Request</a:t>
              </a:r>
              <a:r>
                <a:rPr lang="en" sz="1200">
                  <a:latin typeface="Roboto Slab"/>
                  <a:ea typeface="Roboto Slab"/>
                  <a:cs typeface="Roboto Slab"/>
                  <a:sym typeface="Roboto Slab"/>
                </a:rPr>
                <a:t> labeled and assigned to the correct reviewer</a:t>
              </a:r>
              <a:endParaRPr sz="1200"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272" name="Google Shape;272;p43"/>
            <p:cNvSpPr/>
            <p:nvPr/>
          </p:nvSpPr>
          <p:spPr>
            <a:xfrm>
              <a:off x="5221875" y="4408825"/>
              <a:ext cx="379500" cy="283200"/>
            </a:xfrm>
            <a:prstGeom prst="ellipse">
              <a:avLst/>
            </a:pr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Roboto Slab"/>
                  <a:ea typeface="Roboto Slab"/>
                  <a:cs typeface="Roboto Slab"/>
                  <a:sym typeface="Roboto Slab"/>
                </a:rPr>
                <a:t>2</a:t>
              </a:r>
              <a:endParaRPr sz="12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4"/>
          <p:cNvSpPr txBox="1"/>
          <p:nvPr>
            <p:ph type="title"/>
          </p:nvPr>
        </p:nvSpPr>
        <p:spPr>
          <a:xfrm>
            <a:off x="0" y="-6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- Proposed Workflow</a:t>
            </a:r>
            <a:endParaRPr/>
          </a:p>
        </p:txBody>
      </p:sp>
      <p:sp>
        <p:nvSpPr>
          <p:cNvPr id="278" name="Google Shape;278;p44"/>
          <p:cNvSpPr/>
          <p:nvPr/>
        </p:nvSpPr>
        <p:spPr>
          <a:xfrm>
            <a:off x="3036550" y="2302975"/>
            <a:ext cx="1416600" cy="9942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What has been changed?</a:t>
            </a:r>
            <a:endParaRPr sz="1100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79" name="Google Shape;279;p44"/>
          <p:cNvSpPr/>
          <p:nvPr/>
        </p:nvSpPr>
        <p:spPr>
          <a:xfrm>
            <a:off x="5056000" y="1249400"/>
            <a:ext cx="1416600" cy="9942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Apply the correct labels</a:t>
            </a:r>
            <a:endParaRPr sz="1100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80" name="Google Shape;280;p44"/>
          <p:cNvSpPr/>
          <p:nvPr/>
        </p:nvSpPr>
        <p:spPr>
          <a:xfrm>
            <a:off x="5056000" y="3508575"/>
            <a:ext cx="1416600" cy="9942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Add the required reviewers</a:t>
            </a:r>
            <a:endParaRPr sz="1100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cxnSp>
        <p:nvCxnSpPr>
          <p:cNvPr id="281" name="Google Shape;281;p44"/>
          <p:cNvCxnSpPr>
            <a:stCxn id="282" idx="3"/>
            <a:endCxn id="278" idx="1"/>
          </p:cNvCxnSpPr>
          <p:nvPr/>
        </p:nvCxnSpPr>
        <p:spPr>
          <a:xfrm>
            <a:off x="2019575" y="2800075"/>
            <a:ext cx="101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283" name="Google Shape;283;p44"/>
          <p:cNvCxnSpPr>
            <a:stCxn id="278" idx="3"/>
            <a:endCxn id="279" idx="1"/>
          </p:cNvCxnSpPr>
          <p:nvPr/>
        </p:nvCxnSpPr>
        <p:spPr>
          <a:xfrm flipH="1" rot="10800000">
            <a:off x="4453150" y="1746475"/>
            <a:ext cx="603000" cy="1053600"/>
          </a:xfrm>
          <a:prstGeom prst="bentConnector3">
            <a:avLst>
              <a:gd fmla="val 4998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84" name="Google Shape;284;p44"/>
          <p:cNvCxnSpPr>
            <a:stCxn id="278" idx="3"/>
            <a:endCxn id="280" idx="1"/>
          </p:cNvCxnSpPr>
          <p:nvPr/>
        </p:nvCxnSpPr>
        <p:spPr>
          <a:xfrm>
            <a:off x="4453150" y="2800075"/>
            <a:ext cx="603000" cy="1205700"/>
          </a:xfrm>
          <a:prstGeom prst="bentConnector3">
            <a:avLst>
              <a:gd fmla="val 4998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85" name="Google Shape;285;p44"/>
          <p:cNvCxnSpPr>
            <a:stCxn id="279" idx="3"/>
            <a:endCxn id="286" idx="0"/>
          </p:cNvCxnSpPr>
          <p:nvPr/>
        </p:nvCxnSpPr>
        <p:spPr>
          <a:xfrm>
            <a:off x="6472600" y="1746500"/>
            <a:ext cx="1514400" cy="5565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287" name="Google Shape;287;p44"/>
          <p:cNvCxnSpPr>
            <a:endCxn id="286" idx="2"/>
          </p:cNvCxnSpPr>
          <p:nvPr/>
        </p:nvCxnSpPr>
        <p:spPr>
          <a:xfrm flipH="1" rot="10800000">
            <a:off x="6472600" y="3297175"/>
            <a:ext cx="1514400" cy="7086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stealth"/>
          </a:ln>
        </p:spPr>
      </p:cxnSp>
      <p:grpSp>
        <p:nvGrpSpPr>
          <p:cNvPr id="288" name="Google Shape;288;p44"/>
          <p:cNvGrpSpPr/>
          <p:nvPr/>
        </p:nvGrpSpPr>
        <p:grpSpPr>
          <a:xfrm>
            <a:off x="442475" y="1961475"/>
            <a:ext cx="1577100" cy="1335700"/>
            <a:chOff x="442475" y="1961475"/>
            <a:chExt cx="1577100" cy="1335700"/>
          </a:xfrm>
        </p:grpSpPr>
        <p:sp>
          <p:nvSpPr>
            <p:cNvPr id="282" name="Google Shape;282;p44"/>
            <p:cNvSpPr/>
            <p:nvPr/>
          </p:nvSpPr>
          <p:spPr>
            <a:xfrm>
              <a:off x="602975" y="2302975"/>
              <a:ext cx="1416600" cy="9942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lt1"/>
                  </a:solidFill>
                  <a:latin typeface="Roboto Slab"/>
                  <a:ea typeface="Roboto Slab"/>
                  <a:cs typeface="Roboto Slab"/>
                  <a:sym typeface="Roboto Slab"/>
                </a:rPr>
                <a:t>A PR has been opened or changed</a:t>
              </a:r>
              <a:endParaRPr sz="11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pic>
          <p:nvPicPr>
            <p:cNvPr id="289" name="Google Shape;289;p4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42475" y="1961475"/>
              <a:ext cx="456649" cy="45664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90" name="Google Shape;290;p44"/>
          <p:cNvGrpSpPr/>
          <p:nvPr/>
        </p:nvGrpSpPr>
        <p:grpSpPr>
          <a:xfrm>
            <a:off x="7086075" y="1961475"/>
            <a:ext cx="1609225" cy="1335700"/>
            <a:chOff x="7086075" y="1961475"/>
            <a:chExt cx="1609225" cy="1335700"/>
          </a:xfrm>
        </p:grpSpPr>
        <p:sp>
          <p:nvSpPr>
            <p:cNvPr id="286" name="Google Shape;286;p44"/>
            <p:cNvSpPr/>
            <p:nvPr/>
          </p:nvSpPr>
          <p:spPr>
            <a:xfrm>
              <a:off x="7278700" y="2302975"/>
              <a:ext cx="1416600" cy="9942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lt1"/>
                  </a:solidFill>
                  <a:latin typeface="Roboto Slab"/>
                  <a:ea typeface="Roboto Slab"/>
                  <a:cs typeface="Roboto Slab"/>
                  <a:sym typeface="Roboto Slab"/>
                </a:rPr>
                <a:t>Notify that the PR has been verified</a:t>
              </a:r>
              <a:endParaRPr sz="11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pic>
          <p:nvPicPr>
            <p:cNvPr id="291" name="Google Shape;291;p4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086075" y="1961475"/>
              <a:ext cx="456649" cy="45664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7"/>
          <p:cNvSpPr txBox="1"/>
          <p:nvPr>
            <p:ph type="title"/>
          </p:nvPr>
        </p:nvSpPr>
        <p:spPr>
          <a:xfrm>
            <a:off x="227575" y="0"/>
            <a:ext cx="76590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Serverless Workflow</a:t>
            </a:r>
            <a:endParaRPr/>
          </a:p>
        </p:txBody>
      </p:sp>
      <p:pic>
        <p:nvPicPr>
          <p:cNvPr id="131" name="Google Shape;131;p27"/>
          <p:cNvPicPr preferRelativeResize="0"/>
          <p:nvPr/>
        </p:nvPicPr>
        <p:blipFill rotWithShape="1">
          <a:blip r:embed="rId3">
            <a:alphaModFix/>
          </a:blip>
          <a:srcRect b="-1139" l="0" r="0" t="1140"/>
          <a:stretch/>
        </p:blipFill>
        <p:spPr>
          <a:xfrm>
            <a:off x="1432952" y="-252425"/>
            <a:ext cx="5874649" cy="66929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31250" y="1094825"/>
            <a:ext cx="604925" cy="60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5"/>
          <p:cNvSpPr txBox="1"/>
          <p:nvPr>
            <p:ph type="title"/>
          </p:nvPr>
        </p:nvSpPr>
        <p:spPr>
          <a:xfrm>
            <a:off x="0" y="-6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- Implementation</a:t>
            </a:r>
            <a:endParaRPr/>
          </a:p>
        </p:txBody>
      </p:sp>
      <p:grpSp>
        <p:nvGrpSpPr>
          <p:cNvPr id="297" name="Google Shape;297;p45"/>
          <p:cNvGrpSpPr/>
          <p:nvPr/>
        </p:nvGrpSpPr>
        <p:grpSpPr>
          <a:xfrm>
            <a:off x="3899942" y="3371597"/>
            <a:ext cx="1564302" cy="994175"/>
            <a:chOff x="6775166" y="2945926"/>
            <a:chExt cx="1455300" cy="924900"/>
          </a:xfrm>
        </p:grpSpPr>
        <p:sp>
          <p:nvSpPr>
            <p:cNvPr id="298" name="Google Shape;298;p45"/>
            <p:cNvSpPr/>
            <p:nvPr/>
          </p:nvSpPr>
          <p:spPr>
            <a:xfrm>
              <a:off x="6775166" y="2945926"/>
              <a:ext cx="1455300" cy="9249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 Slab"/>
                  <a:ea typeface="Roboto Slab"/>
                  <a:cs typeface="Roboto Slab"/>
                  <a:sym typeface="Roboto Slab"/>
                </a:rPr>
                <a:t>Workflow Runtime</a:t>
              </a:r>
              <a:endParaRPr sz="1100"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pic>
          <p:nvPicPr>
            <p:cNvPr id="299" name="Google Shape;299;p4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302761" y="3310313"/>
              <a:ext cx="400125" cy="40012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00" name="Google Shape;300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5499" y="1408309"/>
            <a:ext cx="1818326" cy="1818326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45"/>
          <p:cNvSpPr/>
          <p:nvPr/>
        </p:nvSpPr>
        <p:spPr>
          <a:xfrm>
            <a:off x="4007075" y="2014163"/>
            <a:ext cx="1350025" cy="606600"/>
          </a:xfrm>
          <a:prstGeom prst="flowChartMagneticDrum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Slab"/>
                <a:ea typeface="Roboto Slab"/>
                <a:cs typeface="Roboto Slab"/>
                <a:sym typeface="Roboto Slab"/>
              </a:rPr>
              <a:t>Broker</a:t>
            </a:r>
            <a:endParaRPr sz="1200">
              <a:latin typeface="Roboto Slab"/>
              <a:ea typeface="Roboto Slab"/>
              <a:cs typeface="Roboto Slab"/>
              <a:sym typeface="Roboto Slab"/>
            </a:endParaRPr>
          </a:p>
        </p:txBody>
      </p:sp>
      <p:grpSp>
        <p:nvGrpSpPr>
          <p:cNvPr id="302" name="Google Shape;302;p45"/>
          <p:cNvGrpSpPr/>
          <p:nvPr/>
        </p:nvGrpSpPr>
        <p:grpSpPr>
          <a:xfrm>
            <a:off x="3585075" y="2620763"/>
            <a:ext cx="1293300" cy="750900"/>
            <a:chOff x="3585075" y="2620763"/>
            <a:chExt cx="1293300" cy="750900"/>
          </a:xfrm>
        </p:grpSpPr>
        <p:cxnSp>
          <p:nvCxnSpPr>
            <p:cNvPr id="303" name="Google Shape;303;p45"/>
            <p:cNvCxnSpPr>
              <a:stCxn id="301" idx="2"/>
              <a:endCxn id="298" idx="0"/>
            </p:cNvCxnSpPr>
            <p:nvPr/>
          </p:nvCxnSpPr>
          <p:spPr>
            <a:xfrm>
              <a:off x="4682088" y="2620763"/>
              <a:ext cx="0" cy="750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dot"/>
              <a:round/>
              <a:headEnd len="med" w="med" type="none"/>
              <a:tailEnd len="med" w="med" type="stealth"/>
            </a:ln>
          </p:spPr>
        </p:cxnSp>
        <p:sp>
          <p:nvSpPr>
            <p:cNvPr id="304" name="Google Shape;304;p45"/>
            <p:cNvSpPr txBox="1"/>
            <p:nvPr/>
          </p:nvSpPr>
          <p:spPr>
            <a:xfrm>
              <a:off x="3585075" y="2787750"/>
              <a:ext cx="12933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 Slab"/>
                  <a:ea typeface="Roboto Slab"/>
                  <a:cs typeface="Roboto Slab"/>
                  <a:sym typeface="Roboto Slab"/>
                </a:rPr>
                <a:t>Pull Request Event</a:t>
              </a:r>
              <a:endParaRPr sz="1000"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</p:grpSp>
      <p:grpSp>
        <p:nvGrpSpPr>
          <p:cNvPr id="305" name="Google Shape;305;p45"/>
          <p:cNvGrpSpPr/>
          <p:nvPr/>
        </p:nvGrpSpPr>
        <p:grpSpPr>
          <a:xfrm>
            <a:off x="5357144" y="2317384"/>
            <a:ext cx="1475331" cy="1551300"/>
            <a:chOff x="5357144" y="2317384"/>
            <a:chExt cx="1475331" cy="1551300"/>
          </a:xfrm>
        </p:grpSpPr>
        <p:cxnSp>
          <p:nvCxnSpPr>
            <p:cNvPr id="306" name="Google Shape;306;p45"/>
            <p:cNvCxnSpPr>
              <a:stCxn id="298" idx="3"/>
              <a:endCxn id="301" idx="4"/>
            </p:cNvCxnSpPr>
            <p:nvPr/>
          </p:nvCxnSpPr>
          <p:spPr>
            <a:xfrm rot="10800000">
              <a:off x="5357144" y="2317384"/>
              <a:ext cx="107100" cy="1551300"/>
            </a:xfrm>
            <a:prstGeom prst="bentConnector3">
              <a:avLst>
                <a:gd fmla="val -222339" name="adj1"/>
              </a:avLst>
            </a:prstGeom>
            <a:noFill/>
            <a:ln cap="flat" cmpd="sng" w="9525">
              <a:solidFill>
                <a:schemeClr val="dk2"/>
              </a:solidFill>
              <a:prstDash val="dot"/>
              <a:round/>
              <a:headEnd len="med" w="med" type="none"/>
              <a:tailEnd len="med" w="med" type="stealth"/>
            </a:ln>
          </p:spPr>
        </p:cxnSp>
        <p:sp>
          <p:nvSpPr>
            <p:cNvPr id="307" name="Google Shape;307;p45"/>
            <p:cNvSpPr txBox="1"/>
            <p:nvPr/>
          </p:nvSpPr>
          <p:spPr>
            <a:xfrm>
              <a:off x="5539175" y="2787750"/>
              <a:ext cx="12933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 Slab"/>
                  <a:ea typeface="Roboto Slab"/>
                  <a:cs typeface="Roboto Slab"/>
                  <a:sym typeface="Roboto Slab"/>
                </a:rPr>
                <a:t>Pull Request Verified</a:t>
              </a:r>
              <a:endParaRPr sz="1000"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</p:grpSp>
      <p:grpSp>
        <p:nvGrpSpPr>
          <p:cNvPr id="308" name="Google Shape;308;p45"/>
          <p:cNvGrpSpPr/>
          <p:nvPr/>
        </p:nvGrpSpPr>
        <p:grpSpPr>
          <a:xfrm>
            <a:off x="2143825" y="1968875"/>
            <a:ext cx="1863300" cy="348600"/>
            <a:chOff x="2143825" y="1968875"/>
            <a:chExt cx="1863300" cy="348600"/>
          </a:xfrm>
        </p:grpSpPr>
        <p:sp>
          <p:nvSpPr>
            <p:cNvPr id="309" name="Google Shape;309;p45"/>
            <p:cNvSpPr txBox="1"/>
            <p:nvPr/>
          </p:nvSpPr>
          <p:spPr>
            <a:xfrm>
              <a:off x="2428800" y="1968875"/>
              <a:ext cx="12933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 Slab"/>
                  <a:ea typeface="Roboto Slab"/>
                  <a:cs typeface="Roboto Slab"/>
                  <a:sym typeface="Roboto Slab"/>
                </a:rPr>
                <a:t>Pull Request Event</a:t>
              </a:r>
              <a:endParaRPr sz="1000"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cxnSp>
          <p:nvCxnSpPr>
            <p:cNvPr id="310" name="Google Shape;310;p45"/>
            <p:cNvCxnSpPr>
              <a:stCxn id="300" idx="3"/>
              <a:endCxn id="301" idx="1"/>
            </p:cNvCxnSpPr>
            <p:nvPr/>
          </p:nvCxnSpPr>
          <p:spPr>
            <a:xfrm>
              <a:off x="2143825" y="2317472"/>
              <a:ext cx="18633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dot"/>
              <a:round/>
              <a:headEnd len="med" w="med" type="none"/>
              <a:tailEnd len="med" w="med" type="stealth"/>
            </a:ln>
          </p:spPr>
        </p:cxnSp>
      </p:grpSp>
      <p:grpSp>
        <p:nvGrpSpPr>
          <p:cNvPr id="311" name="Google Shape;311;p45"/>
          <p:cNvGrpSpPr/>
          <p:nvPr/>
        </p:nvGrpSpPr>
        <p:grpSpPr>
          <a:xfrm>
            <a:off x="1234775" y="3226675"/>
            <a:ext cx="2665167" cy="1781100"/>
            <a:chOff x="1234775" y="3226675"/>
            <a:chExt cx="2665167" cy="1781100"/>
          </a:xfrm>
        </p:grpSpPr>
        <p:sp>
          <p:nvSpPr>
            <p:cNvPr id="312" name="Google Shape;312;p45"/>
            <p:cNvSpPr/>
            <p:nvPr/>
          </p:nvSpPr>
          <p:spPr>
            <a:xfrm>
              <a:off x="2022575" y="3454525"/>
              <a:ext cx="1097100" cy="8283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lt1"/>
                  </a:solidFill>
                  <a:latin typeface="Roboto Slab"/>
                  <a:ea typeface="Roboto Slab"/>
                  <a:cs typeface="Roboto Slab"/>
                  <a:sym typeface="Roboto Slab"/>
                </a:rPr>
                <a:t>GitHub API Functions</a:t>
              </a:r>
              <a:endParaRPr sz="11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cxnSp>
          <p:nvCxnSpPr>
            <p:cNvPr id="313" name="Google Shape;313;p45"/>
            <p:cNvCxnSpPr>
              <a:stCxn id="298" idx="1"/>
              <a:endCxn id="312" idx="3"/>
            </p:cNvCxnSpPr>
            <p:nvPr/>
          </p:nvCxnSpPr>
          <p:spPr>
            <a:xfrm rot="10800000">
              <a:off x="3119642" y="3868684"/>
              <a:ext cx="7803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314" name="Google Shape;314;p45"/>
            <p:cNvCxnSpPr>
              <a:stCxn id="312" idx="1"/>
              <a:endCxn id="300" idx="2"/>
            </p:cNvCxnSpPr>
            <p:nvPr/>
          </p:nvCxnSpPr>
          <p:spPr>
            <a:xfrm rot="10800000">
              <a:off x="1234775" y="3226675"/>
              <a:ext cx="787800" cy="642000"/>
            </a:xfrm>
            <a:prstGeom prst="bentConnector2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sp>
          <p:nvSpPr>
            <p:cNvPr id="315" name="Google Shape;315;p45"/>
            <p:cNvSpPr txBox="1"/>
            <p:nvPr/>
          </p:nvSpPr>
          <p:spPr>
            <a:xfrm>
              <a:off x="1924575" y="4365775"/>
              <a:ext cx="1660500" cy="64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 Slab"/>
                  <a:ea typeface="Roboto Slab"/>
                  <a:cs typeface="Roboto Slab"/>
                  <a:sym typeface="Roboto Slab"/>
                </a:rPr>
                <a:t>Sync Calls to GitHub API to perform actions in the given PR</a:t>
              </a:r>
              <a:endParaRPr sz="1000"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</p:grpSp>
      <p:sp>
        <p:nvSpPr>
          <p:cNvPr id="316" name="Google Shape;316;p45"/>
          <p:cNvSpPr/>
          <p:nvPr/>
        </p:nvSpPr>
        <p:spPr>
          <a:xfrm>
            <a:off x="7220350" y="1968875"/>
            <a:ext cx="1097100" cy="8283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Notification Service</a:t>
            </a:r>
            <a:endParaRPr sz="1100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grpSp>
        <p:nvGrpSpPr>
          <p:cNvPr id="317" name="Google Shape;317;p45"/>
          <p:cNvGrpSpPr/>
          <p:nvPr/>
        </p:nvGrpSpPr>
        <p:grpSpPr>
          <a:xfrm>
            <a:off x="4682088" y="1382150"/>
            <a:ext cx="3086700" cy="632013"/>
            <a:chOff x="4682088" y="1382150"/>
            <a:chExt cx="3086700" cy="632013"/>
          </a:xfrm>
        </p:grpSpPr>
        <p:cxnSp>
          <p:nvCxnSpPr>
            <p:cNvPr id="318" name="Google Shape;318;p45"/>
            <p:cNvCxnSpPr>
              <a:stCxn id="301" idx="0"/>
              <a:endCxn id="316" idx="0"/>
            </p:cNvCxnSpPr>
            <p:nvPr/>
          </p:nvCxnSpPr>
          <p:spPr>
            <a:xfrm rot="-5400000">
              <a:off x="6202788" y="448163"/>
              <a:ext cx="45300" cy="3086700"/>
            </a:xfrm>
            <a:prstGeom prst="bentConnector3">
              <a:avLst>
                <a:gd fmla="val 625635" name="adj1"/>
              </a:avLst>
            </a:prstGeom>
            <a:noFill/>
            <a:ln cap="flat" cmpd="sng" w="9525">
              <a:solidFill>
                <a:schemeClr val="dk2"/>
              </a:solidFill>
              <a:prstDash val="dot"/>
              <a:round/>
              <a:headEnd len="med" w="med" type="none"/>
              <a:tailEnd len="med" w="med" type="stealth"/>
            </a:ln>
          </p:spPr>
        </p:cxnSp>
        <p:sp>
          <p:nvSpPr>
            <p:cNvPr id="319" name="Google Shape;319;p45"/>
            <p:cNvSpPr txBox="1"/>
            <p:nvPr/>
          </p:nvSpPr>
          <p:spPr>
            <a:xfrm>
              <a:off x="5611650" y="1382150"/>
              <a:ext cx="12933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 Slab"/>
                  <a:ea typeface="Roboto Slab"/>
                  <a:cs typeface="Roboto Slab"/>
                  <a:sym typeface="Roboto Slab"/>
                </a:rPr>
                <a:t>Pull Request Verified</a:t>
              </a:r>
              <a:endParaRPr sz="1000"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6"/>
          <p:cNvSpPr txBox="1"/>
          <p:nvPr>
            <p:ph type="title"/>
          </p:nvPr>
        </p:nvSpPr>
        <p:spPr>
          <a:xfrm>
            <a:off x="0" y="-6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- Implementation Technology</a:t>
            </a:r>
            <a:endParaRPr/>
          </a:p>
        </p:txBody>
      </p:sp>
      <p:grpSp>
        <p:nvGrpSpPr>
          <p:cNvPr id="325" name="Google Shape;325;p46"/>
          <p:cNvGrpSpPr/>
          <p:nvPr/>
        </p:nvGrpSpPr>
        <p:grpSpPr>
          <a:xfrm>
            <a:off x="1302038" y="1308171"/>
            <a:ext cx="5340550" cy="749400"/>
            <a:chOff x="1302038" y="1308171"/>
            <a:chExt cx="5340550" cy="749400"/>
          </a:xfrm>
        </p:grpSpPr>
        <p:pic>
          <p:nvPicPr>
            <p:cNvPr id="326" name="Google Shape;326;p4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302038" y="1308171"/>
              <a:ext cx="749400" cy="749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7" name="Google Shape;327;p46"/>
            <p:cNvSpPr txBox="1"/>
            <p:nvPr/>
          </p:nvSpPr>
          <p:spPr>
            <a:xfrm>
              <a:off x="2363688" y="1394875"/>
              <a:ext cx="4278900" cy="5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latin typeface="Roboto Slab"/>
                  <a:ea typeface="Roboto Slab"/>
                  <a:cs typeface="Roboto Slab"/>
                  <a:sym typeface="Roboto Slab"/>
                </a:rPr>
                <a:t>Kogito</a:t>
              </a:r>
              <a:r>
                <a:rPr lang="en" sz="1200">
                  <a:latin typeface="Roboto Slab"/>
                  <a:ea typeface="Roboto Slab"/>
                  <a:cs typeface="Roboto Slab"/>
                  <a:sym typeface="Roboto Slab"/>
                </a:rPr>
                <a:t> implements the </a:t>
              </a:r>
              <a:r>
                <a:rPr b="1" lang="en" sz="1200">
                  <a:latin typeface="Roboto Slab"/>
                  <a:ea typeface="Roboto Slab"/>
                  <a:cs typeface="Roboto Slab"/>
                  <a:sym typeface="Roboto Slab"/>
                </a:rPr>
                <a:t>Serverless Workflow Specification</a:t>
              </a:r>
              <a:r>
                <a:rPr lang="en" sz="1200">
                  <a:latin typeface="Roboto Slab"/>
                  <a:ea typeface="Roboto Slab"/>
                  <a:cs typeface="Roboto Slab"/>
                  <a:sym typeface="Roboto Slab"/>
                </a:rPr>
                <a:t> to orchestrate the events and make calls to underlying functions within the cluster</a:t>
              </a:r>
              <a:endParaRPr sz="1200"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</p:grpSp>
      <p:grpSp>
        <p:nvGrpSpPr>
          <p:cNvPr id="328" name="Google Shape;328;p46"/>
          <p:cNvGrpSpPr/>
          <p:nvPr/>
        </p:nvGrpSpPr>
        <p:grpSpPr>
          <a:xfrm>
            <a:off x="1302038" y="2235195"/>
            <a:ext cx="5275324" cy="699125"/>
            <a:chOff x="1302038" y="2235195"/>
            <a:chExt cx="5275324" cy="699125"/>
          </a:xfrm>
        </p:grpSpPr>
        <p:pic>
          <p:nvPicPr>
            <p:cNvPr id="329" name="Google Shape;329;p4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302038" y="2235195"/>
              <a:ext cx="865250" cy="6991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0" name="Google Shape;330;p46"/>
            <p:cNvSpPr txBox="1"/>
            <p:nvPr/>
          </p:nvSpPr>
          <p:spPr>
            <a:xfrm>
              <a:off x="2298463" y="2311063"/>
              <a:ext cx="4278900" cy="5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latin typeface="Roboto Slab"/>
                  <a:ea typeface="Roboto Slab"/>
                  <a:cs typeface="Roboto Slab"/>
                  <a:sym typeface="Roboto Slab"/>
                </a:rPr>
                <a:t>Knative </a:t>
              </a:r>
              <a:r>
                <a:rPr lang="en" sz="1200">
                  <a:latin typeface="Roboto Slab"/>
                  <a:ea typeface="Roboto Slab"/>
                  <a:cs typeface="Roboto Slab"/>
                  <a:sym typeface="Roboto Slab"/>
                </a:rPr>
                <a:t>is the serverless platform to handle CloudEvents and our functions deployments</a:t>
              </a:r>
              <a:endParaRPr sz="1200"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</p:grpSp>
      <p:grpSp>
        <p:nvGrpSpPr>
          <p:cNvPr id="331" name="Google Shape;331;p46"/>
          <p:cNvGrpSpPr/>
          <p:nvPr/>
        </p:nvGrpSpPr>
        <p:grpSpPr>
          <a:xfrm>
            <a:off x="1354563" y="3111942"/>
            <a:ext cx="5222800" cy="644375"/>
            <a:chOff x="1354563" y="3111942"/>
            <a:chExt cx="5222800" cy="644375"/>
          </a:xfrm>
        </p:grpSpPr>
        <p:pic>
          <p:nvPicPr>
            <p:cNvPr id="332" name="Google Shape;332;p4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354563" y="3111942"/>
              <a:ext cx="644350" cy="6443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3" name="Google Shape;333;p46"/>
            <p:cNvSpPr txBox="1"/>
            <p:nvPr/>
          </p:nvSpPr>
          <p:spPr>
            <a:xfrm>
              <a:off x="2298463" y="3146138"/>
              <a:ext cx="4278900" cy="5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 Slab"/>
                  <a:ea typeface="Roboto Slab"/>
                  <a:cs typeface="Roboto Slab"/>
                  <a:sym typeface="Roboto Slab"/>
                </a:rPr>
                <a:t>Java </a:t>
              </a:r>
              <a:r>
                <a:rPr b="1" lang="en" sz="1200">
                  <a:latin typeface="Roboto Slab"/>
                  <a:ea typeface="Roboto Slab"/>
                  <a:cs typeface="Roboto Slab"/>
                  <a:sym typeface="Roboto Slab"/>
                </a:rPr>
                <a:t>functions</a:t>
              </a:r>
              <a:r>
                <a:rPr lang="en" sz="1200">
                  <a:latin typeface="Roboto Slab"/>
                  <a:ea typeface="Roboto Slab"/>
                  <a:cs typeface="Roboto Slab"/>
                  <a:sym typeface="Roboto Slab"/>
                </a:rPr>
                <a:t> are implemented with Quarkus as the runtime engine</a:t>
              </a:r>
              <a:endParaRPr sz="1200"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</p:grpSp>
      <p:grpSp>
        <p:nvGrpSpPr>
          <p:cNvPr id="334" name="Google Shape;334;p46"/>
          <p:cNvGrpSpPr/>
          <p:nvPr/>
        </p:nvGrpSpPr>
        <p:grpSpPr>
          <a:xfrm>
            <a:off x="1406488" y="3981213"/>
            <a:ext cx="5236100" cy="576000"/>
            <a:chOff x="1406488" y="3981213"/>
            <a:chExt cx="5236100" cy="576000"/>
          </a:xfrm>
        </p:grpSpPr>
        <p:pic>
          <p:nvPicPr>
            <p:cNvPr id="335" name="Google Shape;335;p46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1406487" y="3998970"/>
              <a:ext cx="540500" cy="540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6" name="Google Shape;336;p46"/>
            <p:cNvSpPr txBox="1"/>
            <p:nvPr/>
          </p:nvSpPr>
          <p:spPr>
            <a:xfrm>
              <a:off x="2363688" y="3981213"/>
              <a:ext cx="4278900" cy="5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latin typeface="Roboto Slab"/>
                  <a:ea typeface="Roboto Slab"/>
                  <a:cs typeface="Roboto Slab"/>
                  <a:sym typeface="Roboto Slab"/>
                </a:rPr>
                <a:t>Camel</a:t>
              </a:r>
              <a:r>
                <a:rPr lang="en" sz="1200">
                  <a:latin typeface="Roboto Slab"/>
                  <a:ea typeface="Roboto Slab"/>
                  <a:cs typeface="Roboto Slab"/>
                  <a:sym typeface="Roboto Slab"/>
                </a:rPr>
                <a:t> is the integration platform used to call third party services such as Slack API</a:t>
              </a:r>
              <a:endParaRPr sz="1200"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7"/>
          <p:cNvSpPr txBox="1"/>
          <p:nvPr/>
        </p:nvSpPr>
        <p:spPr>
          <a:xfrm>
            <a:off x="628653" y="2074657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b="1" lang="en" sz="4800">
                <a:solidFill>
                  <a:schemeClr val="lt1"/>
                </a:solidFill>
              </a:rPr>
              <a:t>Running the </a:t>
            </a:r>
            <a:r>
              <a:rPr b="1" lang="en" sz="4800">
                <a:solidFill>
                  <a:schemeClr val="lt1"/>
                </a:solidFill>
              </a:rPr>
              <a:t>Demo</a:t>
            </a:r>
            <a:endParaRPr b="1" sz="23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8"/>
          <p:cNvSpPr txBox="1"/>
          <p:nvPr>
            <p:ph type="title"/>
          </p:nvPr>
        </p:nvSpPr>
        <p:spPr>
          <a:xfrm>
            <a:off x="227575" y="0"/>
            <a:ext cx="76590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Q&amp;A - Thank You!</a:t>
            </a:r>
            <a:endParaRPr/>
          </a:p>
        </p:txBody>
      </p:sp>
      <p:sp>
        <p:nvSpPr>
          <p:cNvPr id="347" name="Google Shape;347;p48"/>
          <p:cNvSpPr txBox="1"/>
          <p:nvPr/>
        </p:nvSpPr>
        <p:spPr>
          <a:xfrm>
            <a:off x="511950" y="1077025"/>
            <a:ext cx="8120100" cy="3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00000"/>
                </a:solidFill>
              </a:rPr>
              <a:t>More information</a:t>
            </a:r>
            <a:endParaRPr sz="2000">
              <a:solidFill>
                <a:srgbClr val="000000"/>
              </a:solidFill>
            </a:endParaRPr>
          </a:p>
          <a:p>
            <a:pPr indent="0" lvl="2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-1778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Char char="•"/>
            </a:pPr>
            <a:r>
              <a:rPr lang="en" sz="1600"/>
              <a:t>Serverless Workflow: </a:t>
            </a:r>
            <a:r>
              <a:rPr lang="en" sz="1600" u="sng">
                <a:solidFill>
                  <a:schemeClr val="hlink"/>
                </a:solidFill>
                <a:hlinkClick r:id="rId4"/>
              </a:rPr>
              <a:t>https://serverlessworkflow.io</a:t>
            </a:r>
            <a:endParaRPr sz="1600"/>
          </a:p>
          <a:p>
            <a:pPr indent="-3048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200"/>
              <a:buChar char="•"/>
            </a:pPr>
            <a:r>
              <a:rPr lang="en" sz="1200"/>
              <a:t>Specifications repo: https://github.com/serverlessworkflow/specification</a:t>
            </a:r>
            <a:endParaRPr sz="1200"/>
          </a:p>
          <a:p>
            <a:pPr indent="-3048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200"/>
              <a:buChar char="•"/>
            </a:pPr>
            <a:r>
              <a:rPr lang="en" sz="1200"/>
              <a:t>Biweekly meetings, every second Monday at 1PM ET  (see repo for dial-in info and slack coordinates)</a:t>
            </a:r>
            <a:endParaRPr sz="1200"/>
          </a:p>
          <a:p>
            <a:pPr indent="-1778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Char char="•"/>
            </a:pPr>
            <a:r>
              <a:rPr lang="en" sz="1600"/>
              <a:t>Demo source code:</a:t>
            </a:r>
            <a:endParaRPr sz="1600"/>
          </a:p>
          <a:p>
            <a:pPr indent="-3048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200"/>
              <a:buChar char="•"/>
            </a:pPr>
            <a:r>
              <a:rPr lang="en" sz="1200" u="sng">
                <a:solidFill>
                  <a:schemeClr val="hlink"/>
                </a:solidFill>
                <a:hlinkClick r:id="rId5"/>
              </a:rPr>
              <a:t>https://github.com/kiegroup/kogito-examples/tree/master/serverless-workflow-github-showcase </a:t>
            </a:r>
            <a:endParaRPr sz="1200"/>
          </a:p>
          <a:p>
            <a:pPr indent="0" lvl="2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00000"/>
                </a:solidFill>
              </a:rPr>
              <a:t>Need more?</a:t>
            </a:r>
            <a:endParaRPr sz="2000">
              <a:solidFill>
                <a:srgbClr val="000000"/>
              </a:solidFill>
            </a:endParaRPr>
          </a:p>
          <a:p>
            <a:pPr indent="-1778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Char char="•"/>
            </a:pPr>
            <a:r>
              <a:rPr lang="en" sz="1600">
                <a:solidFill>
                  <a:srgbClr val="000000"/>
                </a:solidFill>
              </a:rPr>
              <a:t>Tihomir Surdilovic</a:t>
            </a:r>
            <a:r>
              <a:rPr lang="en" sz="1600">
                <a:solidFill>
                  <a:srgbClr val="000000"/>
                </a:solidFill>
              </a:rPr>
              <a:t> - </a:t>
            </a:r>
            <a:r>
              <a:rPr lang="en" sz="1600"/>
              <a:t>@tsurdilo</a:t>
            </a:r>
            <a:r>
              <a:rPr lang="en" sz="1600">
                <a:solidFill>
                  <a:srgbClr val="000000"/>
                </a:solidFill>
              </a:rPr>
              <a:t> </a:t>
            </a:r>
            <a:endParaRPr sz="1600">
              <a:solidFill>
                <a:srgbClr val="000000"/>
              </a:solidFill>
            </a:endParaRPr>
          </a:p>
          <a:p>
            <a:pPr indent="-1778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Char char="•"/>
            </a:pPr>
            <a:r>
              <a:rPr lang="en" sz="1600"/>
              <a:t>Ricardo Zanini</a:t>
            </a:r>
            <a:r>
              <a:rPr lang="en" sz="1600">
                <a:solidFill>
                  <a:srgbClr val="000000"/>
                </a:solidFill>
              </a:rPr>
              <a:t> - </a:t>
            </a:r>
            <a:r>
              <a:rPr lang="en" sz="1600"/>
              <a:t>@zaninirica</a:t>
            </a:r>
            <a:endParaRPr sz="1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8"/>
          <p:cNvSpPr txBox="1"/>
          <p:nvPr>
            <p:ph type="title"/>
          </p:nvPr>
        </p:nvSpPr>
        <p:spPr>
          <a:xfrm>
            <a:off x="227575" y="0"/>
            <a:ext cx="76590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Serverless Workflow</a:t>
            </a:r>
            <a:endParaRPr/>
          </a:p>
        </p:txBody>
      </p:sp>
      <p:sp>
        <p:nvSpPr>
          <p:cNvPr id="138" name="Google Shape;138;p28"/>
          <p:cNvSpPr txBox="1"/>
          <p:nvPr/>
        </p:nvSpPr>
        <p:spPr>
          <a:xfrm>
            <a:off x="787350" y="813000"/>
            <a:ext cx="7569300" cy="8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/>
              <a:t>Declarative, domain-specific workflow language</a:t>
            </a:r>
            <a:endParaRPr b="1" sz="2300"/>
          </a:p>
        </p:txBody>
      </p:sp>
      <p:sp>
        <p:nvSpPr>
          <p:cNvPr id="139" name="Google Shape;139;p28"/>
          <p:cNvSpPr txBox="1"/>
          <p:nvPr/>
        </p:nvSpPr>
        <p:spPr>
          <a:xfrm>
            <a:off x="1665300" y="1137000"/>
            <a:ext cx="6401700" cy="5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(Orchestration of event-driven, distributed services)</a:t>
            </a:r>
            <a:endParaRPr sz="1900"/>
          </a:p>
        </p:txBody>
      </p:sp>
      <p:pic>
        <p:nvPicPr>
          <p:cNvPr id="140" name="Google Shape;14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698" y="3160425"/>
            <a:ext cx="1673926" cy="198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22250" y="3381788"/>
            <a:ext cx="1800225" cy="10301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19375" y="2345400"/>
            <a:ext cx="2917575" cy="2629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78400" y="1228325"/>
            <a:ext cx="2522675" cy="4316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9"/>
          <p:cNvSpPr txBox="1"/>
          <p:nvPr>
            <p:ph type="title"/>
          </p:nvPr>
        </p:nvSpPr>
        <p:spPr>
          <a:xfrm>
            <a:off x="227575" y="0"/>
            <a:ext cx="76590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Serverless Workflow</a:t>
            </a:r>
            <a:endParaRPr/>
          </a:p>
        </p:txBody>
      </p:sp>
      <p:sp>
        <p:nvSpPr>
          <p:cNvPr id="149" name="Google Shape;149;p29"/>
          <p:cNvSpPr txBox="1"/>
          <p:nvPr/>
        </p:nvSpPr>
        <p:spPr>
          <a:xfrm>
            <a:off x="1733550" y="994200"/>
            <a:ext cx="5676900" cy="4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/>
              <a:t>Based on standards</a:t>
            </a:r>
            <a:endParaRPr b="1" sz="2300"/>
          </a:p>
        </p:txBody>
      </p:sp>
      <p:pic>
        <p:nvPicPr>
          <p:cNvPr id="150" name="Google Shape;15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999" y="1670875"/>
            <a:ext cx="7984002" cy="3219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0"/>
          <p:cNvSpPr txBox="1"/>
          <p:nvPr>
            <p:ph type="title"/>
          </p:nvPr>
        </p:nvSpPr>
        <p:spPr>
          <a:xfrm>
            <a:off x="227575" y="0"/>
            <a:ext cx="76590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Serverless Workflow</a:t>
            </a:r>
            <a:endParaRPr/>
          </a:p>
        </p:txBody>
      </p:sp>
      <p:pic>
        <p:nvPicPr>
          <p:cNvPr id="156" name="Google Shape;15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3775" y="1299000"/>
            <a:ext cx="3416436" cy="3844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30"/>
          <p:cNvSpPr txBox="1"/>
          <p:nvPr/>
        </p:nvSpPr>
        <p:spPr>
          <a:xfrm>
            <a:off x="1733550" y="761275"/>
            <a:ext cx="5676900" cy="4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/>
              <a:t>Project Goals</a:t>
            </a:r>
            <a:endParaRPr b="1" sz="2300"/>
          </a:p>
        </p:txBody>
      </p:sp>
      <p:sp>
        <p:nvSpPr>
          <p:cNvPr id="158" name="Google Shape;158;p30"/>
          <p:cNvSpPr txBox="1"/>
          <p:nvPr/>
        </p:nvSpPr>
        <p:spPr>
          <a:xfrm>
            <a:off x="305650" y="2463775"/>
            <a:ext cx="2261100" cy="4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Portable</a:t>
            </a:r>
            <a:endParaRPr sz="2300"/>
          </a:p>
        </p:txBody>
      </p:sp>
      <p:sp>
        <p:nvSpPr>
          <p:cNvPr id="159" name="Google Shape;159;p30"/>
          <p:cNvSpPr txBox="1"/>
          <p:nvPr/>
        </p:nvSpPr>
        <p:spPr>
          <a:xfrm>
            <a:off x="6507450" y="2560125"/>
            <a:ext cx="2261100" cy="4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Vendor-neutral</a:t>
            </a:r>
            <a:endParaRPr sz="23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1"/>
          <p:cNvSpPr txBox="1"/>
          <p:nvPr>
            <p:ph type="title"/>
          </p:nvPr>
        </p:nvSpPr>
        <p:spPr>
          <a:xfrm>
            <a:off x="227575" y="0"/>
            <a:ext cx="76590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Serverless Workflow</a:t>
            </a:r>
            <a:endParaRPr/>
          </a:p>
        </p:txBody>
      </p:sp>
      <p:sp>
        <p:nvSpPr>
          <p:cNvPr id="165" name="Google Shape;165;p31"/>
          <p:cNvSpPr txBox="1"/>
          <p:nvPr/>
        </p:nvSpPr>
        <p:spPr>
          <a:xfrm>
            <a:off x="1733550" y="910750"/>
            <a:ext cx="5676900" cy="5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/>
              <a:t>Event Definitions</a:t>
            </a:r>
            <a:endParaRPr b="1" sz="2300"/>
          </a:p>
        </p:txBody>
      </p:sp>
      <p:sp>
        <p:nvSpPr>
          <p:cNvPr id="166" name="Google Shape;166;p31"/>
          <p:cNvSpPr txBox="1"/>
          <p:nvPr/>
        </p:nvSpPr>
        <p:spPr>
          <a:xfrm>
            <a:off x="711900" y="1338600"/>
            <a:ext cx="7720200" cy="7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“Define events that are consumed or produced</a:t>
            </a:r>
            <a:endParaRPr sz="1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during workflow execution.”</a:t>
            </a:r>
            <a:endParaRPr sz="1900"/>
          </a:p>
        </p:txBody>
      </p:sp>
      <p:pic>
        <p:nvPicPr>
          <p:cNvPr id="167" name="Google Shape;167;p31"/>
          <p:cNvPicPr preferRelativeResize="0"/>
          <p:nvPr/>
        </p:nvPicPr>
        <p:blipFill rotWithShape="1">
          <a:blip r:embed="rId3">
            <a:alphaModFix/>
          </a:blip>
          <a:srcRect b="16680" l="0" r="0" t="0"/>
          <a:stretch/>
        </p:blipFill>
        <p:spPr>
          <a:xfrm>
            <a:off x="742500" y="1703350"/>
            <a:ext cx="7659001" cy="33707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2"/>
          <p:cNvSpPr txBox="1"/>
          <p:nvPr>
            <p:ph type="title"/>
          </p:nvPr>
        </p:nvSpPr>
        <p:spPr>
          <a:xfrm>
            <a:off x="227575" y="0"/>
            <a:ext cx="76590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Serverless Workflow</a:t>
            </a:r>
            <a:endParaRPr/>
          </a:p>
        </p:txBody>
      </p:sp>
      <p:sp>
        <p:nvSpPr>
          <p:cNvPr id="173" name="Google Shape;173;p32"/>
          <p:cNvSpPr txBox="1"/>
          <p:nvPr/>
        </p:nvSpPr>
        <p:spPr>
          <a:xfrm>
            <a:off x="1733550" y="910750"/>
            <a:ext cx="5676900" cy="5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/>
              <a:t>Interactions with Events</a:t>
            </a:r>
            <a:endParaRPr b="1" sz="2300"/>
          </a:p>
        </p:txBody>
      </p:sp>
      <p:pic>
        <p:nvPicPr>
          <p:cNvPr id="174" name="Google Shape;17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050" y="2055244"/>
            <a:ext cx="4950661" cy="2440534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32"/>
          <p:cNvSpPr txBox="1"/>
          <p:nvPr/>
        </p:nvSpPr>
        <p:spPr>
          <a:xfrm>
            <a:off x="4722350" y="1966638"/>
            <a:ext cx="4022900" cy="60034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Produce event example</a:t>
            </a:r>
            <a:endParaRPr b="1" sz="2000"/>
          </a:p>
        </p:txBody>
      </p:sp>
      <p:pic>
        <p:nvPicPr>
          <p:cNvPr id="176" name="Google Shape;176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40275" y="1683388"/>
            <a:ext cx="4787050" cy="3184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3"/>
          <p:cNvSpPr txBox="1"/>
          <p:nvPr>
            <p:ph type="title"/>
          </p:nvPr>
        </p:nvSpPr>
        <p:spPr>
          <a:xfrm>
            <a:off x="227575" y="0"/>
            <a:ext cx="76590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Serverless Workflow</a:t>
            </a:r>
            <a:endParaRPr/>
          </a:p>
        </p:txBody>
      </p:sp>
      <p:sp>
        <p:nvSpPr>
          <p:cNvPr id="182" name="Google Shape;182;p33"/>
          <p:cNvSpPr txBox="1"/>
          <p:nvPr/>
        </p:nvSpPr>
        <p:spPr>
          <a:xfrm>
            <a:off x="1733550" y="910750"/>
            <a:ext cx="5676900" cy="5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/>
              <a:t>Function Definitions</a:t>
            </a:r>
            <a:endParaRPr b="1" sz="2300"/>
          </a:p>
        </p:txBody>
      </p:sp>
      <p:sp>
        <p:nvSpPr>
          <p:cNvPr id="183" name="Google Shape;183;p33"/>
          <p:cNvSpPr txBox="1"/>
          <p:nvPr/>
        </p:nvSpPr>
        <p:spPr>
          <a:xfrm>
            <a:off x="711900" y="1338600"/>
            <a:ext cx="7720200" cy="7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“Define service operations that need to be</a:t>
            </a:r>
            <a:endParaRPr sz="1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invoked during workflow execution”</a:t>
            </a:r>
            <a:endParaRPr sz="1900"/>
          </a:p>
        </p:txBody>
      </p:sp>
      <p:pic>
        <p:nvPicPr>
          <p:cNvPr id="184" name="Google Shape;184;p33"/>
          <p:cNvPicPr preferRelativeResize="0"/>
          <p:nvPr/>
        </p:nvPicPr>
        <p:blipFill rotWithShape="1">
          <a:blip r:embed="rId3">
            <a:alphaModFix/>
          </a:blip>
          <a:srcRect b="18233" l="0" r="0" t="0"/>
          <a:stretch/>
        </p:blipFill>
        <p:spPr>
          <a:xfrm>
            <a:off x="435250" y="1620550"/>
            <a:ext cx="8273499" cy="34755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4"/>
          <p:cNvSpPr txBox="1"/>
          <p:nvPr>
            <p:ph type="title"/>
          </p:nvPr>
        </p:nvSpPr>
        <p:spPr>
          <a:xfrm>
            <a:off x="227575" y="0"/>
            <a:ext cx="76590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Serverless Workflow</a:t>
            </a:r>
            <a:endParaRPr/>
          </a:p>
        </p:txBody>
      </p:sp>
      <p:sp>
        <p:nvSpPr>
          <p:cNvPr id="190" name="Google Shape;190;p34"/>
          <p:cNvSpPr txBox="1"/>
          <p:nvPr/>
        </p:nvSpPr>
        <p:spPr>
          <a:xfrm>
            <a:off x="1733550" y="910750"/>
            <a:ext cx="5676900" cy="5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/>
              <a:t>Invoking Services</a:t>
            </a:r>
            <a:endParaRPr b="1" sz="2300"/>
          </a:p>
        </p:txBody>
      </p:sp>
      <p:pic>
        <p:nvPicPr>
          <p:cNvPr id="191" name="Google Shape;191;p34"/>
          <p:cNvPicPr preferRelativeResize="0"/>
          <p:nvPr/>
        </p:nvPicPr>
        <p:blipFill rotWithShape="1">
          <a:blip r:embed="rId3">
            <a:alphaModFix/>
          </a:blip>
          <a:srcRect b="18233" l="0" r="0" t="0"/>
          <a:stretch/>
        </p:blipFill>
        <p:spPr>
          <a:xfrm>
            <a:off x="714675" y="1326350"/>
            <a:ext cx="7369498" cy="3739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