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dzreadsg.execute-api.us-west-2.amazonaw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Welcome to</a:t>
            </a:r>
          </a:p>
          <a:p>
            <a:pPr lvl="0">
              <a:spcBef>
                <a:spcPts val="0"/>
              </a:spcBef>
              <a:buNone/>
            </a:pPr>
            <a:r>
              <a:rPr lang="en" sz="5800"/>
              <a:t>API 101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introduction to APIs and how to work with them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Todos API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 simple API to add tasks to a ToDo list.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Information we care about when making a todos list:</a:t>
            </a:r>
          </a:p>
          <a:p>
            <a:pPr indent="-228600" lvl="0" marL="45720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The task itself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Has it been completed or not (checked/ticked or not)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EFEFEF"/>
                </a:solidFill>
              </a:rPr>
              <a:t>When working </a:t>
            </a:r>
            <a:r>
              <a:rPr lang="en">
                <a:solidFill>
                  <a:srgbClr val="EFEFEF"/>
                </a:solidFill>
              </a:rPr>
              <a:t>programmatically</a:t>
            </a:r>
            <a:r>
              <a:rPr lang="en">
                <a:solidFill>
                  <a:srgbClr val="EFEFEF"/>
                </a:solidFill>
              </a:rPr>
              <a:t>, sometimes </a:t>
            </a:r>
            <a:r>
              <a:rPr lang="en">
                <a:solidFill>
                  <a:srgbClr val="EFEFEF"/>
                </a:solidFill>
              </a:rPr>
              <a:t>additional</a:t>
            </a:r>
            <a:r>
              <a:rPr lang="en">
                <a:solidFill>
                  <a:srgbClr val="EFEFEF"/>
                </a:solidFill>
              </a:rPr>
              <a:t> information </a:t>
            </a:r>
            <a:r>
              <a:rPr lang="en">
                <a:solidFill>
                  <a:srgbClr val="EFEFEF"/>
                </a:solidFill>
              </a:rPr>
              <a:t>doesn't</a:t>
            </a:r>
            <a:r>
              <a:rPr lang="en">
                <a:solidFill>
                  <a:srgbClr val="EFEFEF"/>
                </a:solidFill>
              </a:rPr>
              <a:t> hurt: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When was the task created</a:t>
            </a:r>
          </a:p>
          <a:p>
            <a:pPr indent="-228600" lvl="0" marL="45720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When was it last updated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Todos API : What does our “Request” look like?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What does our data look like?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“task”: “Demo the Todos API”,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“checked”: false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540050" y="1083675"/>
            <a:ext cx="4158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This is called JSON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(JavaScript Object Notation)</a:t>
            </a:r>
          </a:p>
          <a:p>
            <a:pPr lv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467375" y="2870700"/>
            <a:ext cx="82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4542725" y="1839625"/>
            <a:ext cx="41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JSON is really a list of key value pairs, separated by commas and enclosed in curly braces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Todos API : What does our “Request” look like?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What does our data look like?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“task”: “Demo the Todos API”,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“checked”: false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540050" y="1083675"/>
            <a:ext cx="4158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This is called JSON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(JavaScript Object Notation)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467375" y="2870700"/>
            <a:ext cx="82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410325" y="2938650"/>
            <a:ext cx="60960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does our resource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https://dedzreadsg.execute-api.us-west-2.amazonaws.com/v1/user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542725" y="1839625"/>
            <a:ext cx="41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JSON is really a list of key value pairs, separated by commas and enclosed in curly braces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Todos API : What does our “Request” look like?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What does our data look like?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“task”: “Demo the Todos API”,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“checked”: false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540050" y="1083675"/>
            <a:ext cx="4158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This is called JSON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(JavaScript Object Notation)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467375" y="2870700"/>
            <a:ext cx="82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 txBox="1"/>
          <p:nvPr/>
        </p:nvSpPr>
        <p:spPr>
          <a:xfrm>
            <a:off x="410325" y="2938650"/>
            <a:ext cx="60960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does our resource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https://dedzreadsg.execute-api.us-west-2.amazonaws.com/v1/user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42725" y="1839625"/>
            <a:ext cx="41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JSON is really a list of key value pairs, separated by commas and enclosed in curly braces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02998" y="3797250"/>
            <a:ext cx="6029999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 our headers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api_key: ec804790-41b6-49fe-9721-24b94f8d953a</a:t>
            </a: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467375" y="3857400"/>
            <a:ext cx="82809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Todos API : What does our “Request” look like?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What does our data look like?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“task”: “Demo the Todos API”,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“checked”: false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40050" y="1083675"/>
            <a:ext cx="4158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This is called JSON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(JavaScript Object Notation)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467375" y="2870700"/>
            <a:ext cx="82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410325" y="2938650"/>
            <a:ext cx="60960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does our resource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https://dedzreadsg.execute-api.us-west-2.amazonaws.com/v1/user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42725" y="1839625"/>
            <a:ext cx="41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JSON is really a list of key value pairs, separated by commas and enclosed in curly braces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2998" y="3797250"/>
            <a:ext cx="6029999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 our headers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api_key: ec804790-41b6-49fe-9721-24b94f8d953a</a:t>
            </a:r>
          </a:p>
        </p:txBody>
      </p:sp>
      <p:cxnSp>
        <p:nvCxnSpPr>
          <p:cNvPr id="176" name="Shape 176"/>
          <p:cNvCxnSpPr/>
          <p:nvPr/>
        </p:nvCxnSpPr>
        <p:spPr>
          <a:xfrm flipH="1" rot="10800000">
            <a:off x="467375" y="3835500"/>
            <a:ext cx="5994900" cy="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/>
          <p:nvPr/>
        </p:nvCxnSpPr>
        <p:spPr>
          <a:xfrm flipH="1">
            <a:off x="6447725" y="2870725"/>
            <a:ext cx="19800" cy="218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6506325" y="2410825"/>
            <a:ext cx="23445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does our method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i="1"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        </a:t>
            </a: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Todos API : What does our “Response” look like?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rgbClr val="EFEFEF"/>
                </a:solidFill>
              </a:rPr>
              <a:t>What does our data look like?</a:t>
            </a:r>
          </a:p>
          <a:p>
            <a:pPr indent="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"task_id": "6877a67d-809c-429f-8ab8-d0019b0a9bd9",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"task": "Demo the todos API",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"checked": false,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"createdAt": 1505521530,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"updatedAt": 1505521530</a:t>
            </a:r>
            <a:b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85" name="Shape 185"/>
          <p:cNvCxnSpPr/>
          <p:nvPr/>
        </p:nvCxnSpPr>
        <p:spPr>
          <a:xfrm>
            <a:off x="467375" y="3480300"/>
            <a:ext cx="82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 txBox="1"/>
          <p:nvPr/>
        </p:nvSpPr>
        <p:spPr>
          <a:xfrm>
            <a:off x="402998" y="3340050"/>
            <a:ext cx="6029999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What does our response code look like?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status 200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Concepts</a:t>
            </a:r>
            <a:r>
              <a:rPr lang="en"/>
              <a:t>: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EFEFEF"/>
                </a:solidFill>
              </a:rPr>
              <a:t>Methods:  </a:t>
            </a:r>
            <a:r>
              <a:rPr lang="en">
                <a:solidFill>
                  <a:schemeClr val="accent5"/>
                </a:solidFill>
              </a:rPr>
              <a:t>CRUD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           Read/Retrieve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POST          Create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PUT            Update (Sometimes, creates the item if it does not exist - Use carefully)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DELETE     Delete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EFEFEF"/>
                </a:solidFill>
              </a:rPr>
              <a:t>Status Codes:  </a:t>
            </a:r>
            <a:r>
              <a:rPr lang="en">
                <a:solidFill>
                  <a:srgbClr val="EFEFEF"/>
                </a:solidFill>
              </a:rPr>
              <a:t>(You always want to see a </a:t>
            </a:r>
            <a:r>
              <a:rPr lang="en">
                <a:solidFill>
                  <a:schemeClr val="accent5"/>
                </a:solidFill>
              </a:rPr>
              <a:t>200</a:t>
            </a:r>
            <a:r>
              <a:rPr lang="en">
                <a:solidFill>
                  <a:srgbClr val="EFEFEF"/>
                </a:solidFill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200s             All is good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300s             Redirection, something else needs to be done. It’s kind of no one’s fault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400s             You messed up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500s             The server royally messed up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Todos API: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Base URL: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  <a:hlinkClick r:id="rId3"/>
              </a:rPr>
              <a:t>https://dedzreadsg.execute-api.us-west-2.amazonaws.com/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API Version: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v1/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Users: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	</a:t>
            </a:r>
            <a:r>
              <a:rPr lang="en" sz="1600">
                <a:solidFill>
                  <a:schemeClr val="accent5"/>
                </a:solidFill>
              </a:rPr>
              <a:t>/user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Todos: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	</a:t>
            </a:r>
            <a:r>
              <a:rPr lang="en" sz="1600">
                <a:solidFill>
                  <a:schemeClr val="accent5"/>
                </a:solidFill>
              </a:rPr>
              <a:t>/todos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</a:rPr>
              <a:t>	    GET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</a:rPr>
              <a:t>	    POST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	/todos/</a:t>
            </a: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 sz="1600">
                <a:solidFill>
                  <a:schemeClr val="accent5"/>
                </a:solidFill>
              </a:rPr>
              <a:t>id</a:t>
            </a: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9999"/>
                </a:solidFill>
              </a:rPr>
              <a:t>	    </a:t>
            </a:r>
            <a:r>
              <a:rPr lang="en" sz="1600">
                <a:solidFill>
                  <a:srgbClr val="E06666"/>
                </a:solidFill>
              </a:rPr>
              <a:t>	      GET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</a:rPr>
              <a:t>	               PUT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</a:rPr>
              <a:t>	               DELETE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the training wheels off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Let’s playing with actual APIs, read their documentation and explore programmatic use of APIs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of the workshop: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</a:rPr>
              <a:t>To be able to understand what APIs are, why are they important and how to use them in your projects.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EFEFEF"/>
                </a:solidFill>
              </a:rPr>
              <a:t>Final Goal: </a:t>
            </a:r>
            <a:r>
              <a:rPr lang="en" sz="2000">
                <a:solidFill>
                  <a:srgbClr val="EFEFEF"/>
                </a:solidFill>
              </a:rPr>
              <a:t>By the end of this workshop, everyone should be able to pick any API, navigate it’s documentation and be able to use it in their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learn about APIs?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learn about APIs?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10</a:t>
            </a:r>
            <a:r>
              <a:rPr lang="en" sz="2400">
                <a:solidFill>
                  <a:srgbClr val="EFEFEF"/>
                </a:solidFill>
              </a:rPr>
              <a:t> out of 13 prizes at Hack the North are for APIs: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Coinbase API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eSentire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Firebase API (Google)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CockroachDB API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IBM Watson API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Microsoft Azure Bot service API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Pagerduty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Square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XE.com’s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Canadian Open Data (Data accessed through namara’s API)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learn about APIs?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But really why? And wait, what are APIs?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should I learn about APIs?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An API is an acronym for Application Programming Interface.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In simpler terms, an API provides an interface / way to connect and talk with an application or service.</a:t>
            </a:r>
          </a:p>
        </p:txBody>
      </p:sp>
      <p:sp>
        <p:nvSpPr>
          <p:cNvPr id="90" name="Shape 90"/>
          <p:cNvSpPr/>
          <p:nvPr/>
        </p:nvSpPr>
        <p:spPr>
          <a:xfrm>
            <a:off x="590675" y="2910275"/>
            <a:ext cx="1654200" cy="9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191575" y="2910275"/>
            <a:ext cx="1912500" cy="9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API for a service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(say Google Maps)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0850" y="3062675"/>
            <a:ext cx="1654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Your Project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(say Uber)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2339475" y="3083550"/>
            <a:ext cx="77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rot="10800000">
            <a:off x="2331625" y="3516775"/>
            <a:ext cx="77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5324750" y="2495250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931500" y="3756025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126125" y="2692425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105350" y="3658525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301637" y="2534850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898050" y="3154475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081150" y="4161000"/>
            <a:ext cx="512100" cy="2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>
            <a:stCxn id="97" idx="1"/>
            <a:endCxn id="91" idx="3"/>
          </p:cNvCxnSpPr>
          <p:nvPr/>
        </p:nvCxnSpPr>
        <p:spPr>
          <a:xfrm flipH="1">
            <a:off x="5104125" y="2834175"/>
            <a:ext cx="20220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1" idx="3"/>
            <a:endCxn id="98" idx="1"/>
          </p:cNvCxnSpPr>
          <p:nvPr/>
        </p:nvCxnSpPr>
        <p:spPr>
          <a:xfrm>
            <a:off x="5104075" y="3363125"/>
            <a:ext cx="20013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101" idx="1"/>
            <a:endCxn id="91" idx="3"/>
          </p:cNvCxnSpPr>
          <p:nvPr/>
        </p:nvCxnSpPr>
        <p:spPr>
          <a:xfrm rot="10800000">
            <a:off x="5104050" y="3363150"/>
            <a:ext cx="977100" cy="9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96" idx="1"/>
            <a:endCxn id="91" idx="3"/>
          </p:cNvCxnSpPr>
          <p:nvPr/>
        </p:nvCxnSpPr>
        <p:spPr>
          <a:xfrm rot="10800000">
            <a:off x="5104100" y="3363175"/>
            <a:ext cx="8274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>
            <a:stCxn id="91" idx="3"/>
            <a:endCxn id="100" idx="1"/>
          </p:cNvCxnSpPr>
          <p:nvPr/>
        </p:nvCxnSpPr>
        <p:spPr>
          <a:xfrm flipH="1" rot="10800000">
            <a:off x="5104075" y="3296225"/>
            <a:ext cx="17940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-834850" y="878075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766125" y="2608175"/>
            <a:ext cx="12528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The actual backend for the API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(Abstracted away from the developer)</a:t>
            </a:r>
          </a:p>
        </p:txBody>
      </p:sp>
      <p:cxnSp>
        <p:nvCxnSpPr>
          <p:cNvPr id="109" name="Shape 109"/>
          <p:cNvCxnSpPr>
            <a:stCxn id="99" idx="1"/>
            <a:endCxn id="91" idx="3"/>
          </p:cNvCxnSpPr>
          <p:nvPr/>
        </p:nvCxnSpPr>
        <p:spPr>
          <a:xfrm flipH="1">
            <a:off x="5104037" y="2676600"/>
            <a:ext cx="119760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>
            <a:stCxn id="95" idx="1"/>
            <a:endCxn id="91" idx="3"/>
          </p:cNvCxnSpPr>
          <p:nvPr/>
        </p:nvCxnSpPr>
        <p:spPr>
          <a:xfrm flipH="1">
            <a:off x="5103950" y="2637000"/>
            <a:ext cx="22080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learn about APIs?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900">
                <a:solidFill>
                  <a:srgbClr val="EFEFEF"/>
                </a:solidFill>
              </a:rPr>
              <a:t>Most applications or services yo</a:t>
            </a:r>
            <a:r>
              <a:rPr lang="en" sz="1900">
                <a:solidFill>
                  <a:srgbClr val="EFEFEF"/>
                </a:solidFill>
              </a:rPr>
              <a:t>u</a:t>
            </a:r>
            <a:r>
              <a:rPr lang="en" sz="1900">
                <a:solidFill>
                  <a:srgbClr val="EFEFEF"/>
                </a:solidFill>
              </a:rPr>
              <a:t> use, are focused on solving one problem</a:t>
            </a:r>
          </a:p>
          <a:p>
            <a:pPr indent="-349250" lvl="0" marL="4572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900">
                <a:solidFill>
                  <a:srgbClr val="EFEFEF"/>
                </a:solidFill>
              </a:rPr>
              <a:t>Applications</a:t>
            </a:r>
            <a:r>
              <a:rPr lang="en" sz="1900">
                <a:solidFill>
                  <a:srgbClr val="EFEFEF"/>
                </a:solidFill>
              </a:rPr>
              <a:t> and services are built on top of other services; saving time, money and resources</a:t>
            </a:r>
          </a:p>
          <a:p>
            <a:pPr indent="-349250" lvl="0" marL="45720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900">
                <a:solidFill>
                  <a:srgbClr val="EFEFEF"/>
                </a:solidFill>
              </a:rPr>
              <a:t>These </a:t>
            </a:r>
            <a:r>
              <a:rPr lang="en" sz="1900">
                <a:solidFill>
                  <a:srgbClr val="EFEFEF"/>
                </a:solidFill>
              </a:rPr>
              <a:t>application</a:t>
            </a:r>
            <a:r>
              <a:rPr lang="en" sz="1900">
                <a:solidFill>
                  <a:srgbClr val="EFEFEF"/>
                </a:solidFill>
              </a:rPr>
              <a:t> and services connect / talk with each other through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925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What are APIs?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APIs?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EFEFEF"/>
                </a:solidFill>
              </a:rPr>
              <a:t>Time for our first API call!  </a:t>
            </a:r>
          </a:p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Link to contents of the slide: </a:t>
            </a:r>
            <a:r>
              <a:rPr lang="en" sz="1700">
                <a:solidFill>
                  <a:srgbClr val="EFEFEF"/>
                </a:solidFill>
              </a:rPr>
              <a:t> </a:t>
            </a:r>
            <a:r>
              <a:rPr lang="en" sz="1700">
                <a:solidFill>
                  <a:srgbClr val="EFEFEF"/>
                </a:solidFill>
              </a:rPr>
              <a:t>   </a:t>
            </a:r>
            <a:r>
              <a:rPr lang="en" sz="2000">
                <a:solidFill>
                  <a:schemeClr val="accent5"/>
                </a:solidFill>
              </a:rPr>
              <a:t>pastebin.com/An1Yd6CN</a:t>
            </a:r>
          </a:p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Installing Postman: </a:t>
            </a:r>
          </a:p>
          <a:p>
            <a:pPr indent="-336550" lvl="0" marL="45720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  <a:buSzPct val="100000"/>
              <a:buAutoNum type="arabicPeriod"/>
            </a:pPr>
            <a:r>
              <a:rPr lang="en" sz="1700">
                <a:solidFill>
                  <a:srgbClr val="EFEFEF"/>
                </a:solidFill>
              </a:rPr>
              <a:t>Go to </a:t>
            </a:r>
            <a:r>
              <a:rPr i="1" lang="en" sz="1700">
                <a:solidFill>
                  <a:schemeClr val="accent5"/>
                </a:solidFill>
              </a:rPr>
              <a:t>https://chrome.google.com/webstore</a:t>
            </a:r>
          </a:p>
          <a:p>
            <a:pPr indent="-336550" lvl="0" marL="457200" rtl="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  <a:buSzPct val="100000"/>
              <a:buAutoNum type="arabicPeriod"/>
            </a:pPr>
            <a:r>
              <a:rPr lang="en" sz="1700">
                <a:solidFill>
                  <a:srgbClr val="EFEFEF"/>
                </a:solidFill>
              </a:rPr>
              <a:t>Search for Postman, install it and launch the app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If you can not find where Postman is after installation, go to </a:t>
            </a:r>
            <a:r>
              <a:rPr i="1" lang="en" sz="1700">
                <a:solidFill>
                  <a:srgbClr val="EFEFEF"/>
                </a:solidFill>
              </a:rPr>
              <a:t>chrome://apps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Making the first call:</a:t>
            </a:r>
          </a:p>
          <a:p>
            <a:pPr indent="-336550" lvl="0" marL="457200" rtl="0">
              <a:spcBef>
                <a:spcPts val="0"/>
              </a:spcBef>
              <a:spcAft>
                <a:spcPts val="200"/>
              </a:spcAft>
              <a:buSzPct val="100000"/>
              <a:buAutoNum type="arabicPeriod"/>
            </a:pPr>
            <a:r>
              <a:rPr lang="en" sz="1700">
                <a:solidFill>
                  <a:srgbClr val="EFEFEF"/>
                </a:solidFill>
              </a:rPr>
              <a:t>In the top bar, copy the link:  </a:t>
            </a:r>
            <a:r>
              <a:rPr i="1" lang="en" sz="1700">
                <a:solidFill>
                  <a:schemeClr val="accent5"/>
                </a:solidFill>
              </a:rPr>
              <a:t>https://dedzreadsg.execute-api.us-west-2.amazonaws.com/v1/user</a:t>
            </a:r>
          </a:p>
          <a:p>
            <a:pPr indent="-336550" lvl="0" marL="457200" rtl="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  <a:buSzPct val="100000"/>
              <a:buAutoNum type="arabicPeriod"/>
            </a:pPr>
            <a:r>
              <a:rPr lang="en" sz="1700">
                <a:solidFill>
                  <a:srgbClr val="EFEFEF"/>
                </a:solidFill>
              </a:rPr>
              <a:t>In the body, write:    </a:t>
            </a:r>
            <a:r>
              <a:rPr lang="en" sz="17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700">
                <a:solidFill>
                  <a:srgbClr val="EFEFEF"/>
                </a:solidFill>
              </a:rPr>
              <a:t>"email" : "your email"</a:t>
            </a:r>
            <a:r>
              <a:rPr lang="en" sz="17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indent="-336550" lvl="0" marL="457200">
              <a:spcBef>
                <a:spcPts val="0"/>
              </a:spcBef>
              <a:spcAft>
                <a:spcPts val="200"/>
              </a:spcAft>
              <a:buClr>
                <a:srgbClr val="EFEFEF"/>
              </a:buClr>
              <a:buSzPct val="100000"/>
              <a:buAutoNum type="arabicPeriod"/>
            </a:pPr>
            <a:r>
              <a:rPr lang="en" sz="1700">
                <a:solidFill>
                  <a:srgbClr val="EFEFEF"/>
                </a:solidFill>
              </a:rPr>
              <a:t>Click on send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