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21"/>
  </p:notesMasterIdLst>
  <p:sldIdLst>
    <p:sldId id="256" r:id="rId2"/>
    <p:sldId id="264" r:id="rId3"/>
    <p:sldId id="257" r:id="rId4"/>
    <p:sldId id="267" r:id="rId5"/>
    <p:sldId id="261" r:id="rId6"/>
    <p:sldId id="276" r:id="rId7"/>
    <p:sldId id="258" r:id="rId8"/>
    <p:sldId id="277" r:id="rId9"/>
    <p:sldId id="268" r:id="rId10"/>
    <p:sldId id="269" r:id="rId11"/>
    <p:sldId id="265" r:id="rId12"/>
    <p:sldId id="270" r:id="rId13"/>
    <p:sldId id="259" r:id="rId14"/>
    <p:sldId id="271" r:id="rId15"/>
    <p:sldId id="266" r:id="rId16"/>
    <p:sldId id="260"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557" autoAdjust="0"/>
  </p:normalViewPr>
  <p:slideViewPr>
    <p:cSldViewPr snapToGrid="0">
      <p:cViewPr varScale="1">
        <p:scale>
          <a:sx n="69" d="100"/>
          <a:sy n="69" d="100"/>
        </p:scale>
        <p:origin x="12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39624-9FA8-4541-9B4D-B1CCEE505B6D}"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789B6871-956E-495E-96A6-CEAE66C780EA}">
      <dgm:prSet custT="1"/>
      <dgm:spPr/>
      <dgm:t>
        <a:bodyPr/>
        <a:lstStyle/>
        <a:p>
          <a:pPr rtl="0"/>
          <a:r>
            <a:rPr lang="en-US" sz="2800" dirty="0" smtClean="0"/>
            <a:t>Week 1-2</a:t>
          </a:r>
          <a:endParaRPr lang="zh-CN" sz="2800" dirty="0"/>
        </a:p>
      </dgm:t>
    </dgm:pt>
    <dgm:pt modelId="{1D043BAE-0195-42E2-A0FE-2CB3615D8764}" type="parTrans" cxnId="{B48C7F2A-6555-4654-977E-143B1D152ECA}">
      <dgm:prSet/>
      <dgm:spPr/>
      <dgm:t>
        <a:bodyPr/>
        <a:lstStyle/>
        <a:p>
          <a:endParaRPr lang="zh-CN" altLang="en-US"/>
        </a:p>
      </dgm:t>
    </dgm:pt>
    <dgm:pt modelId="{5835374B-3314-4474-A0B0-DB8C5C6ED94E}" type="sibTrans" cxnId="{B48C7F2A-6555-4654-977E-143B1D152ECA}">
      <dgm:prSet/>
      <dgm:spPr/>
      <dgm:t>
        <a:bodyPr/>
        <a:lstStyle/>
        <a:p>
          <a:endParaRPr lang="zh-CN" altLang="en-US"/>
        </a:p>
      </dgm:t>
    </dgm:pt>
    <dgm:pt modelId="{608E77CE-4F6C-40C4-A15C-8BCA73B8EE81}">
      <dgm:prSet custT="1"/>
      <dgm:spPr/>
      <dgm:t>
        <a:bodyPr/>
        <a:lstStyle/>
        <a:p>
          <a:pPr rtl="0"/>
          <a:r>
            <a:rPr lang="en-US" sz="2800" dirty="0" smtClean="0"/>
            <a:t>Week 3-4</a:t>
          </a:r>
          <a:endParaRPr lang="zh-CN" sz="2800" dirty="0"/>
        </a:p>
      </dgm:t>
    </dgm:pt>
    <dgm:pt modelId="{A6A6455F-81BF-4C55-8DA8-F3E8BCC38310}" type="parTrans" cxnId="{3256C0F9-19D2-461D-AD5A-C25E727BC38D}">
      <dgm:prSet/>
      <dgm:spPr/>
      <dgm:t>
        <a:bodyPr/>
        <a:lstStyle/>
        <a:p>
          <a:endParaRPr lang="zh-CN" altLang="en-US"/>
        </a:p>
      </dgm:t>
    </dgm:pt>
    <dgm:pt modelId="{F71E3091-07F3-460D-BF15-644DB1C81C22}" type="sibTrans" cxnId="{3256C0F9-19D2-461D-AD5A-C25E727BC38D}">
      <dgm:prSet/>
      <dgm:spPr/>
      <dgm:t>
        <a:bodyPr/>
        <a:lstStyle/>
        <a:p>
          <a:endParaRPr lang="zh-CN" altLang="en-US"/>
        </a:p>
      </dgm:t>
    </dgm:pt>
    <dgm:pt modelId="{A112A874-E5EB-4220-8EE1-21953EFE0D2E}">
      <dgm:prSet custT="1"/>
      <dgm:spPr/>
      <dgm:t>
        <a:bodyPr/>
        <a:lstStyle/>
        <a:p>
          <a:pPr rtl="0"/>
          <a:r>
            <a:rPr lang="en-US" sz="2800" dirty="0" smtClean="0"/>
            <a:t>Week 5-6</a:t>
          </a:r>
          <a:endParaRPr lang="zh-CN" sz="2800" dirty="0"/>
        </a:p>
      </dgm:t>
    </dgm:pt>
    <dgm:pt modelId="{604B63FA-31BF-4276-859E-644EA95E7E17}" type="parTrans" cxnId="{3170930E-2C60-456A-BC89-6DD24E145A7A}">
      <dgm:prSet/>
      <dgm:spPr/>
      <dgm:t>
        <a:bodyPr/>
        <a:lstStyle/>
        <a:p>
          <a:endParaRPr lang="zh-CN" altLang="en-US"/>
        </a:p>
      </dgm:t>
    </dgm:pt>
    <dgm:pt modelId="{8F89C3D3-15D5-4F70-BE38-9BCA24CAD13D}" type="sibTrans" cxnId="{3170930E-2C60-456A-BC89-6DD24E145A7A}">
      <dgm:prSet/>
      <dgm:spPr/>
      <dgm:t>
        <a:bodyPr/>
        <a:lstStyle/>
        <a:p>
          <a:endParaRPr lang="zh-CN" altLang="en-US"/>
        </a:p>
      </dgm:t>
    </dgm:pt>
    <dgm:pt modelId="{8AFAACE8-4AEF-4AA4-B7D1-B42154D4B0E2}">
      <dgm:prSet custT="1"/>
      <dgm:spPr/>
      <dgm:t>
        <a:bodyPr/>
        <a:lstStyle/>
        <a:p>
          <a:pPr rtl="0"/>
          <a:r>
            <a:rPr lang="en-US" sz="2800" dirty="0" smtClean="0"/>
            <a:t>Week 7-8</a:t>
          </a:r>
          <a:endParaRPr lang="zh-CN" sz="2800" dirty="0"/>
        </a:p>
      </dgm:t>
    </dgm:pt>
    <dgm:pt modelId="{C95095D5-0543-4D3A-995D-4E25F2EB0ED4}" type="parTrans" cxnId="{634AE78D-5CC2-4A34-9FDC-F858D3130831}">
      <dgm:prSet/>
      <dgm:spPr/>
      <dgm:t>
        <a:bodyPr/>
        <a:lstStyle/>
        <a:p>
          <a:endParaRPr lang="zh-CN" altLang="en-US"/>
        </a:p>
      </dgm:t>
    </dgm:pt>
    <dgm:pt modelId="{9BF76095-C822-4F72-B1AD-F01711CB4B6E}" type="sibTrans" cxnId="{634AE78D-5CC2-4A34-9FDC-F858D3130831}">
      <dgm:prSet/>
      <dgm:spPr/>
      <dgm:t>
        <a:bodyPr/>
        <a:lstStyle/>
        <a:p>
          <a:endParaRPr lang="zh-CN" altLang="en-US"/>
        </a:p>
      </dgm:t>
    </dgm:pt>
    <dgm:pt modelId="{2DB7E702-E8DF-486B-A434-061AECF9B64E}">
      <dgm:prSet custT="1"/>
      <dgm:spPr/>
      <dgm:t>
        <a:bodyPr/>
        <a:lstStyle/>
        <a:p>
          <a:pPr rtl="0"/>
          <a:r>
            <a:rPr lang="en-US" altLang="zh-CN" sz="2000" dirty="0" smtClean="0"/>
            <a:t>Read papers</a:t>
          </a:r>
          <a:endParaRPr lang="zh-CN" sz="2000" dirty="0"/>
        </a:p>
      </dgm:t>
    </dgm:pt>
    <dgm:pt modelId="{D3D036F5-37CC-4643-870E-7BAD8CC92586}" type="parTrans" cxnId="{69380525-B1A8-4926-AD13-B47BA160BCEF}">
      <dgm:prSet/>
      <dgm:spPr/>
      <dgm:t>
        <a:bodyPr/>
        <a:lstStyle/>
        <a:p>
          <a:endParaRPr lang="zh-CN" altLang="en-US"/>
        </a:p>
      </dgm:t>
    </dgm:pt>
    <dgm:pt modelId="{C51B9015-1C21-4FD9-B973-54E2B1BF9C55}" type="sibTrans" cxnId="{69380525-B1A8-4926-AD13-B47BA160BCEF}">
      <dgm:prSet/>
      <dgm:spPr/>
      <dgm:t>
        <a:bodyPr/>
        <a:lstStyle/>
        <a:p>
          <a:endParaRPr lang="zh-CN" altLang="en-US"/>
        </a:p>
      </dgm:t>
    </dgm:pt>
    <dgm:pt modelId="{E1E69B1C-981B-4BB9-986A-A233CAAD32CA}">
      <dgm:prSet custT="1"/>
      <dgm:spPr/>
      <dgm:t>
        <a:bodyPr/>
        <a:lstStyle/>
        <a:p>
          <a:pPr rtl="0"/>
          <a:r>
            <a:rPr lang="en-US" altLang="zh-CN" sz="2000" dirty="0" smtClean="0"/>
            <a:t>Literature review</a:t>
          </a:r>
          <a:endParaRPr lang="zh-CN" sz="2000" dirty="0"/>
        </a:p>
      </dgm:t>
    </dgm:pt>
    <dgm:pt modelId="{4DC06F55-5E87-4673-BE11-B4D631E2B609}" type="parTrans" cxnId="{CFD950FB-9525-4D94-8D32-FA838B6593C2}">
      <dgm:prSet/>
      <dgm:spPr/>
      <dgm:t>
        <a:bodyPr/>
        <a:lstStyle/>
        <a:p>
          <a:endParaRPr lang="zh-CN" altLang="en-US"/>
        </a:p>
      </dgm:t>
    </dgm:pt>
    <dgm:pt modelId="{DFFC6B37-9E5B-4AA2-AE85-BDB4726A51E0}" type="sibTrans" cxnId="{CFD950FB-9525-4D94-8D32-FA838B6593C2}">
      <dgm:prSet/>
      <dgm:spPr/>
      <dgm:t>
        <a:bodyPr/>
        <a:lstStyle/>
        <a:p>
          <a:endParaRPr lang="zh-CN" altLang="en-US"/>
        </a:p>
      </dgm:t>
    </dgm:pt>
    <dgm:pt modelId="{C3F15E51-9C73-4951-B0D3-49CE29118DDB}">
      <dgm:prSet custT="1"/>
      <dgm:spPr/>
      <dgm:t>
        <a:bodyPr/>
        <a:lstStyle/>
        <a:p>
          <a:pPr rtl="0"/>
          <a:r>
            <a:rPr lang="en-US" altLang="zh-CN" sz="2000" dirty="0" smtClean="0"/>
            <a:t>Find and implement algorithms</a:t>
          </a:r>
          <a:endParaRPr lang="zh-CN" sz="2000" dirty="0"/>
        </a:p>
      </dgm:t>
    </dgm:pt>
    <dgm:pt modelId="{D0636623-0B17-4997-B122-B149CD0724BD}" type="parTrans" cxnId="{D9ECC140-B277-4535-BBB4-1D7724AE64A3}">
      <dgm:prSet/>
      <dgm:spPr/>
      <dgm:t>
        <a:bodyPr/>
        <a:lstStyle/>
        <a:p>
          <a:endParaRPr lang="zh-CN" altLang="en-US"/>
        </a:p>
      </dgm:t>
    </dgm:pt>
    <dgm:pt modelId="{5455F70A-AF97-425F-9A26-1B052D2489D6}" type="sibTrans" cxnId="{D9ECC140-B277-4535-BBB4-1D7724AE64A3}">
      <dgm:prSet/>
      <dgm:spPr/>
      <dgm:t>
        <a:bodyPr/>
        <a:lstStyle/>
        <a:p>
          <a:endParaRPr lang="zh-CN" altLang="en-US"/>
        </a:p>
      </dgm:t>
    </dgm:pt>
    <dgm:pt modelId="{D7613720-6895-426A-A876-E5387D7E8AE9}">
      <dgm:prSet custT="1"/>
      <dgm:spPr/>
      <dgm:t>
        <a:bodyPr/>
        <a:lstStyle/>
        <a:p>
          <a:pPr rtl="0"/>
          <a:r>
            <a:rPr lang="en-US" altLang="zh-CN" sz="2000" dirty="0" err="1" smtClean="0"/>
            <a:t>Matlab</a:t>
          </a:r>
          <a:r>
            <a:rPr lang="en-US" altLang="zh-CN" sz="2000" dirty="0" smtClean="0"/>
            <a:t> codes</a:t>
          </a:r>
          <a:endParaRPr lang="zh-CN" sz="2000" dirty="0"/>
        </a:p>
      </dgm:t>
    </dgm:pt>
    <dgm:pt modelId="{2394D1D7-01A7-48F6-939A-431EF88AD09E}" type="parTrans" cxnId="{AC367F54-7281-4E47-9B51-307ABF7D6813}">
      <dgm:prSet/>
      <dgm:spPr/>
      <dgm:t>
        <a:bodyPr/>
        <a:lstStyle/>
        <a:p>
          <a:endParaRPr lang="zh-CN" altLang="en-US"/>
        </a:p>
      </dgm:t>
    </dgm:pt>
    <dgm:pt modelId="{001D91A3-8F7F-4F69-980B-18855220664D}" type="sibTrans" cxnId="{AC367F54-7281-4E47-9B51-307ABF7D6813}">
      <dgm:prSet/>
      <dgm:spPr/>
      <dgm:t>
        <a:bodyPr/>
        <a:lstStyle/>
        <a:p>
          <a:endParaRPr lang="zh-CN" altLang="en-US"/>
        </a:p>
      </dgm:t>
    </dgm:pt>
    <dgm:pt modelId="{433F8F8A-7AB1-4577-8CAF-3CF6CF2199E4}">
      <dgm:prSet custT="1"/>
      <dgm:spPr/>
      <dgm:t>
        <a:bodyPr/>
        <a:lstStyle/>
        <a:p>
          <a:pPr rtl="0"/>
          <a:r>
            <a:rPr lang="en-US" altLang="zh-CN" sz="2000" dirty="0" smtClean="0"/>
            <a:t>Run tests on different dataset</a:t>
          </a:r>
          <a:endParaRPr lang="zh-CN" sz="2000" dirty="0"/>
        </a:p>
      </dgm:t>
    </dgm:pt>
    <dgm:pt modelId="{FC79E136-8A19-47C9-8EC5-48BA726D0058}" type="parTrans" cxnId="{792582AF-ACC2-4E67-B0C1-3F6923A7BE95}">
      <dgm:prSet/>
      <dgm:spPr/>
      <dgm:t>
        <a:bodyPr/>
        <a:lstStyle/>
        <a:p>
          <a:endParaRPr lang="zh-CN" altLang="en-US"/>
        </a:p>
      </dgm:t>
    </dgm:pt>
    <dgm:pt modelId="{41A33AAC-ACC6-42A5-B39C-22DA90BDEFC4}" type="sibTrans" cxnId="{792582AF-ACC2-4E67-B0C1-3F6923A7BE95}">
      <dgm:prSet/>
      <dgm:spPr/>
      <dgm:t>
        <a:bodyPr/>
        <a:lstStyle/>
        <a:p>
          <a:endParaRPr lang="zh-CN" altLang="en-US"/>
        </a:p>
      </dgm:t>
    </dgm:pt>
    <dgm:pt modelId="{9B0BD721-15B6-4C62-9A9E-BE3089B18779}">
      <dgm:prSet custT="1"/>
      <dgm:spPr/>
      <dgm:t>
        <a:bodyPr/>
        <a:lstStyle/>
        <a:p>
          <a:pPr rtl="0"/>
          <a:r>
            <a:rPr lang="en-US" altLang="zh-CN" sz="2000" dirty="0" smtClean="0"/>
            <a:t>Develop metrics for 3D source localization</a:t>
          </a:r>
          <a:endParaRPr lang="zh-CN" sz="2000" dirty="0"/>
        </a:p>
      </dgm:t>
    </dgm:pt>
    <dgm:pt modelId="{480A22D1-8D2B-40FA-8C35-73ADCE00F745}" type="parTrans" cxnId="{E9D62726-9E95-4D70-93EA-B287B9D7C1F4}">
      <dgm:prSet/>
      <dgm:spPr/>
      <dgm:t>
        <a:bodyPr/>
        <a:lstStyle/>
        <a:p>
          <a:endParaRPr lang="zh-CN" altLang="en-US"/>
        </a:p>
      </dgm:t>
    </dgm:pt>
    <dgm:pt modelId="{F138E4EF-A6C2-40D7-92C3-0387555DE1B1}" type="sibTrans" cxnId="{E9D62726-9E95-4D70-93EA-B287B9D7C1F4}">
      <dgm:prSet/>
      <dgm:spPr/>
      <dgm:t>
        <a:bodyPr/>
        <a:lstStyle/>
        <a:p>
          <a:endParaRPr lang="zh-CN" altLang="en-US"/>
        </a:p>
      </dgm:t>
    </dgm:pt>
    <dgm:pt modelId="{D3FBDFAA-D3C4-4E29-AB6F-43F0D48636D7}">
      <dgm:prSet custT="1"/>
      <dgm:spPr/>
      <dgm:t>
        <a:bodyPr/>
        <a:lstStyle/>
        <a:p>
          <a:pPr rtl="0"/>
          <a:r>
            <a:rPr lang="en-US" altLang="zh-CN" sz="2000" dirty="0" smtClean="0"/>
            <a:t>Summarize the work</a:t>
          </a:r>
          <a:endParaRPr lang="zh-CN" sz="2000" dirty="0"/>
        </a:p>
      </dgm:t>
    </dgm:pt>
    <dgm:pt modelId="{BCD00856-08FB-4138-99FD-012ACC7DE096}" type="parTrans" cxnId="{1128E7AC-D42E-4D51-B199-D9816FA9E958}">
      <dgm:prSet/>
      <dgm:spPr/>
      <dgm:t>
        <a:bodyPr/>
        <a:lstStyle/>
        <a:p>
          <a:endParaRPr lang="zh-CN" altLang="en-US"/>
        </a:p>
      </dgm:t>
    </dgm:pt>
    <dgm:pt modelId="{85135149-DA13-414C-9D40-D938A7FE56A2}" type="sibTrans" cxnId="{1128E7AC-D42E-4D51-B199-D9816FA9E958}">
      <dgm:prSet/>
      <dgm:spPr/>
      <dgm:t>
        <a:bodyPr/>
        <a:lstStyle/>
        <a:p>
          <a:endParaRPr lang="zh-CN" altLang="en-US"/>
        </a:p>
      </dgm:t>
    </dgm:pt>
    <dgm:pt modelId="{BEEB150D-9E0A-431A-A691-4130ADD9919C}">
      <dgm:prSet custT="1"/>
      <dgm:spPr/>
      <dgm:t>
        <a:bodyPr/>
        <a:lstStyle/>
        <a:p>
          <a:pPr rtl="0"/>
          <a:r>
            <a:rPr lang="en-US" altLang="zh-CN" sz="2000" dirty="0" smtClean="0"/>
            <a:t>Make a toolbox</a:t>
          </a:r>
          <a:endParaRPr lang="zh-CN" sz="2000" dirty="0"/>
        </a:p>
      </dgm:t>
    </dgm:pt>
    <dgm:pt modelId="{45BA2245-58EE-4FEF-A4C2-4D01232A2032}" type="parTrans" cxnId="{2FC58A8A-E8AD-4C82-9CE1-7C58CF436A1A}">
      <dgm:prSet/>
      <dgm:spPr/>
      <dgm:t>
        <a:bodyPr/>
        <a:lstStyle/>
        <a:p>
          <a:endParaRPr lang="zh-CN" altLang="en-US"/>
        </a:p>
      </dgm:t>
    </dgm:pt>
    <dgm:pt modelId="{F9344D46-D45C-4D83-A253-1FC07A72F99F}" type="sibTrans" cxnId="{2FC58A8A-E8AD-4C82-9CE1-7C58CF436A1A}">
      <dgm:prSet/>
      <dgm:spPr/>
      <dgm:t>
        <a:bodyPr/>
        <a:lstStyle/>
        <a:p>
          <a:endParaRPr lang="zh-CN" altLang="en-US"/>
        </a:p>
      </dgm:t>
    </dgm:pt>
    <dgm:pt modelId="{B76A37C5-0871-40F5-9B67-05F08C50C4B3}">
      <dgm:prSet custT="1"/>
      <dgm:spPr/>
      <dgm:t>
        <a:bodyPr/>
        <a:lstStyle/>
        <a:p>
          <a:pPr rtl="0"/>
          <a:endParaRPr lang="zh-CN" sz="2000" dirty="0"/>
        </a:p>
      </dgm:t>
    </dgm:pt>
    <dgm:pt modelId="{BFD7125D-090B-4C8E-A59D-64ACAE438E14}" type="parTrans" cxnId="{97EE98FC-9114-449F-93DC-AEED5F7B756B}">
      <dgm:prSet/>
      <dgm:spPr/>
      <dgm:t>
        <a:bodyPr/>
        <a:lstStyle/>
        <a:p>
          <a:endParaRPr lang="zh-CN" altLang="en-US"/>
        </a:p>
      </dgm:t>
    </dgm:pt>
    <dgm:pt modelId="{B806D88C-BF45-4BAA-BAA3-AFC0D9DAF5C8}" type="sibTrans" cxnId="{97EE98FC-9114-449F-93DC-AEED5F7B756B}">
      <dgm:prSet/>
      <dgm:spPr/>
      <dgm:t>
        <a:bodyPr/>
        <a:lstStyle/>
        <a:p>
          <a:endParaRPr lang="zh-CN" altLang="en-US"/>
        </a:p>
      </dgm:t>
    </dgm:pt>
    <dgm:pt modelId="{795DC2D7-FF0D-4A45-A939-F817B4B50CAB}" type="pres">
      <dgm:prSet presAssocID="{15D39624-9FA8-4541-9B4D-B1CCEE505B6D}" presName="rootnode" presStyleCnt="0">
        <dgm:presLayoutVars>
          <dgm:chMax/>
          <dgm:chPref/>
          <dgm:dir/>
          <dgm:animLvl val="lvl"/>
        </dgm:presLayoutVars>
      </dgm:prSet>
      <dgm:spPr/>
      <dgm:t>
        <a:bodyPr/>
        <a:lstStyle/>
        <a:p>
          <a:endParaRPr lang="zh-CN" altLang="en-US"/>
        </a:p>
      </dgm:t>
    </dgm:pt>
    <dgm:pt modelId="{CC48A0E0-E71A-4C5B-80F3-3D00ABF390B8}" type="pres">
      <dgm:prSet presAssocID="{789B6871-956E-495E-96A6-CEAE66C780EA}" presName="composite" presStyleCnt="0"/>
      <dgm:spPr/>
    </dgm:pt>
    <dgm:pt modelId="{C298E3A4-342F-4988-A04C-46FD30845F62}" type="pres">
      <dgm:prSet presAssocID="{789B6871-956E-495E-96A6-CEAE66C780EA}" presName="LShape" presStyleLbl="alignNode1" presStyleIdx="0" presStyleCnt="7"/>
      <dgm:spPr/>
    </dgm:pt>
    <dgm:pt modelId="{D1C85AB2-7A53-4BCA-BA29-EF86A3F07FC3}" type="pres">
      <dgm:prSet presAssocID="{789B6871-956E-495E-96A6-CEAE66C780EA}" presName="ParentText" presStyleLbl="revTx" presStyleIdx="0" presStyleCnt="4">
        <dgm:presLayoutVars>
          <dgm:chMax val="0"/>
          <dgm:chPref val="0"/>
          <dgm:bulletEnabled val="1"/>
        </dgm:presLayoutVars>
      </dgm:prSet>
      <dgm:spPr/>
      <dgm:t>
        <a:bodyPr/>
        <a:lstStyle/>
        <a:p>
          <a:endParaRPr lang="zh-CN" altLang="en-US"/>
        </a:p>
      </dgm:t>
    </dgm:pt>
    <dgm:pt modelId="{6DFB2DA5-7CC2-458A-90E5-DEAF8E1691A9}" type="pres">
      <dgm:prSet presAssocID="{789B6871-956E-495E-96A6-CEAE66C780EA}" presName="Triangle" presStyleLbl="alignNode1" presStyleIdx="1" presStyleCnt="7"/>
      <dgm:spPr/>
    </dgm:pt>
    <dgm:pt modelId="{599DBE14-DAB1-462E-9A42-6B82406A6BC9}" type="pres">
      <dgm:prSet presAssocID="{5835374B-3314-4474-A0B0-DB8C5C6ED94E}" presName="sibTrans" presStyleCnt="0"/>
      <dgm:spPr/>
    </dgm:pt>
    <dgm:pt modelId="{8F16001C-9CDE-4206-8DD5-9B9E186DA629}" type="pres">
      <dgm:prSet presAssocID="{5835374B-3314-4474-A0B0-DB8C5C6ED94E}" presName="space" presStyleCnt="0"/>
      <dgm:spPr/>
    </dgm:pt>
    <dgm:pt modelId="{1CBA26E5-6BE8-4BF9-B2E9-37014471E577}" type="pres">
      <dgm:prSet presAssocID="{608E77CE-4F6C-40C4-A15C-8BCA73B8EE81}" presName="composite" presStyleCnt="0"/>
      <dgm:spPr/>
    </dgm:pt>
    <dgm:pt modelId="{171E5D17-8078-49BF-810E-F2A0EDC44E49}" type="pres">
      <dgm:prSet presAssocID="{608E77CE-4F6C-40C4-A15C-8BCA73B8EE81}" presName="LShape" presStyleLbl="alignNode1" presStyleIdx="2" presStyleCnt="7"/>
      <dgm:spPr/>
    </dgm:pt>
    <dgm:pt modelId="{33C7B2AA-2D6A-4552-97D5-A841F5D8DB7B}" type="pres">
      <dgm:prSet presAssocID="{608E77CE-4F6C-40C4-A15C-8BCA73B8EE81}" presName="ParentText" presStyleLbl="revTx" presStyleIdx="1" presStyleCnt="4">
        <dgm:presLayoutVars>
          <dgm:chMax val="0"/>
          <dgm:chPref val="0"/>
          <dgm:bulletEnabled val="1"/>
        </dgm:presLayoutVars>
      </dgm:prSet>
      <dgm:spPr/>
      <dgm:t>
        <a:bodyPr/>
        <a:lstStyle/>
        <a:p>
          <a:endParaRPr lang="zh-CN" altLang="en-US"/>
        </a:p>
      </dgm:t>
    </dgm:pt>
    <dgm:pt modelId="{939A221A-D2C3-4659-9B76-5614B5CCFFEF}" type="pres">
      <dgm:prSet presAssocID="{608E77CE-4F6C-40C4-A15C-8BCA73B8EE81}" presName="Triangle" presStyleLbl="alignNode1" presStyleIdx="3" presStyleCnt="7"/>
      <dgm:spPr/>
    </dgm:pt>
    <dgm:pt modelId="{40A9B154-CCA3-4AE7-9AD1-A6F586FEE901}" type="pres">
      <dgm:prSet presAssocID="{F71E3091-07F3-460D-BF15-644DB1C81C22}" presName="sibTrans" presStyleCnt="0"/>
      <dgm:spPr/>
    </dgm:pt>
    <dgm:pt modelId="{9C657C9A-08CD-4056-BD55-664D7B54DFC3}" type="pres">
      <dgm:prSet presAssocID="{F71E3091-07F3-460D-BF15-644DB1C81C22}" presName="space" presStyleCnt="0"/>
      <dgm:spPr/>
    </dgm:pt>
    <dgm:pt modelId="{30B78077-AE2A-4D53-A398-24219A150F2A}" type="pres">
      <dgm:prSet presAssocID="{A112A874-E5EB-4220-8EE1-21953EFE0D2E}" presName="composite" presStyleCnt="0"/>
      <dgm:spPr/>
    </dgm:pt>
    <dgm:pt modelId="{67F1069A-D455-4DDF-895D-8E2B1A1EA69A}" type="pres">
      <dgm:prSet presAssocID="{A112A874-E5EB-4220-8EE1-21953EFE0D2E}" presName="LShape" presStyleLbl="alignNode1" presStyleIdx="4" presStyleCnt="7"/>
      <dgm:spPr/>
    </dgm:pt>
    <dgm:pt modelId="{FEF92ACA-AAAD-4F13-A30F-F15731F097F1}" type="pres">
      <dgm:prSet presAssocID="{A112A874-E5EB-4220-8EE1-21953EFE0D2E}" presName="ParentText" presStyleLbl="revTx" presStyleIdx="2" presStyleCnt="4">
        <dgm:presLayoutVars>
          <dgm:chMax val="0"/>
          <dgm:chPref val="0"/>
          <dgm:bulletEnabled val="1"/>
        </dgm:presLayoutVars>
      </dgm:prSet>
      <dgm:spPr/>
      <dgm:t>
        <a:bodyPr/>
        <a:lstStyle/>
        <a:p>
          <a:endParaRPr lang="zh-CN" altLang="en-US"/>
        </a:p>
      </dgm:t>
    </dgm:pt>
    <dgm:pt modelId="{2430BF49-CF27-4E1D-8BB7-FE6EDAC3057E}" type="pres">
      <dgm:prSet presAssocID="{A112A874-E5EB-4220-8EE1-21953EFE0D2E}" presName="Triangle" presStyleLbl="alignNode1" presStyleIdx="5" presStyleCnt="7"/>
      <dgm:spPr/>
    </dgm:pt>
    <dgm:pt modelId="{811B54F5-4302-41D0-AC72-BA7DB2037E41}" type="pres">
      <dgm:prSet presAssocID="{8F89C3D3-15D5-4F70-BE38-9BCA24CAD13D}" presName="sibTrans" presStyleCnt="0"/>
      <dgm:spPr/>
    </dgm:pt>
    <dgm:pt modelId="{2106682D-483E-493F-80F2-1CD0E6CD529F}" type="pres">
      <dgm:prSet presAssocID="{8F89C3D3-15D5-4F70-BE38-9BCA24CAD13D}" presName="space" presStyleCnt="0"/>
      <dgm:spPr/>
    </dgm:pt>
    <dgm:pt modelId="{F4089EA0-4EEC-4CA6-8951-887EB0ABDFC6}" type="pres">
      <dgm:prSet presAssocID="{8AFAACE8-4AEF-4AA4-B7D1-B42154D4B0E2}" presName="composite" presStyleCnt="0"/>
      <dgm:spPr/>
    </dgm:pt>
    <dgm:pt modelId="{8BC9F22C-40C1-42F7-BDEC-60F1183EA5E3}" type="pres">
      <dgm:prSet presAssocID="{8AFAACE8-4AEF-4AA4-B7D1-B42154D4B0E2}" presName="LShape" presStyleLbl="alignNode1" presStyleIdx="6" presStyleCnt="7"/>
      <dgm:spPr/>
    </dgm:pt>
    <dgm:pt modelId="{E13CFF41-38E8-4D1E-B278-36A3DDDD5960}" type="pres">
      <dgm:prSet presAssocID="{8AFAACE8-4AEF-4AA4-B7D1-B42154D4B0E2}" presName="ParentText" presStyleLbl="revTx" presStyleIdx="3" presStyleCnt="4">
        <dgm:presLayoutVars>
          <dgm:chMax val="0"/>
          <dgm:chPref val="0"/>
          <dgm:bulletEnabled val="1"/>
        </dgm:presLayoutVars>
      </dgm:prSet>
      <dgm:spPr/>
      <dgm:t>
        <a:bodyPr/>
        <a:lstStyle/>
        <a:p>
          <a:endParaRPr lang="zh-CN" altLang="en-US"/>
        </a:p>
      </dgm:t>
    </dgm:pt>
  </dgm:ptLst>
  <dgm:cxnLst>
    <dgm:cxn modelId="{97EE98FC-9114-449F-93DC-AEED5F7B756B}" srcId="{789B6871-956E-495E-96A6-CEAE66C780EA}" destId="{B76A37C5-0871-40F5-9B67-05F08C50C4B3}" srcOrd="2" destOrd="0" parTransId="{BFD7125D-090B-4C8E-A59D-64ACAE438E14}" sibTransId="{B806D88C-BF45-4BAA-BAA3-AFC0D9DAF5C8}"/>
    <dgm:cxn modelId="{D9ECC140-B277-4535-BBB4-1D7724AE64A3}" srcId="{608E77CE-4F6C-40C4-A15C-8BCA73B8EE81}" destId="{C3F15E51-9C73-4951-B0D3-49CE29118DDB}" srcOrd="0" destOrd="0" parTransId="{D0636623-0B17-4997-B122-B149CD0724BD}" sibTransId="{5455F70A-AF97-425F-9A26-1B052D2489D6}"/>
    <dgm:cxn modelId="{3AF23754-A085-48FD-91E2-7DF280C927D5}" type="presOf" srcId="{E1E69B1C-981B-4BB9-986A-A233CAAD32CA}" destId="{D1C85AB2-7A53-4BCA-BA29-EF86A3F07FC3}" srcOrd="0" destOrd="2" presId="urn:microsoft.com/office/officeart/2009/3/layout/StepUpProcess"/>
    <dgm:cxn modelId="{6D4EBB25-FD0E-45DC-8333-DECC3410CA8A}" type="presOf" srcId="{9B0BD721-15B6-4C62-9A9E-BE3089B18779}" destId="{FEF92ACA-AAAD-4F13-A30F-F15731F097F1}" srcOrd="0" destOrd="2" presId="urn:microsoft.com/office/officeart/2009/3/layout/StepUpProcess"/>
    <dgm:cxn modelId="{49F5AFE2-6509-459F-8D52-6D7EC68E229F}" type="presOf" srcId="{8AFAACE8-4AEF-4AA4-B7D1-B42154D4B0E2}" destId="{E13CFF41-38E8-4D1E-B278-36A3DDDD5960}" srcOrd="0" destOrd="0" presId="urn:microsoft.com/office/officeart/2009/3/layout/StepUpProcess"/>
    <dgm:cxn modelId="{1713F31C-32BC-4625-898C-F7ED0CCD80F7}" type="presOf" srcId="{B76A37C5-0871-40F5-9B67-05F08C50C4B3}" destId="{D1C85AB2-7A53-4BCA-BA29-EF86A3F07FC3}" srcOrd="0" destOrd="3" presId="urn:microsoft.com/office/officeart/2009/3/layout/StepUpProcess"/>
    <dgm:cxn modelId="{2FC58A8A-E8AD-4C82-9CE1-7C58CF436A1A}" srcId="{8AFAACE8-4AEF-4AA4-B7D1-B42154D4B0E2}" destId="{BEEB150D-9E0A-431A-A691-4130ADD9919C}" srcOrd="1" destOrd="0" parTransId="{45BA2245-58EE-4FEF-A4C2-4D01232A2032}" sibTransId="{F9344D46-D45C-4D83-A253-1FC07A72F99F}"/>
    <dgm:cxn modelId="{CFD950FB-9525-4D94-8D32-FA838B6593C2}" srcId="{789B6871-956E-495E-96A6-CEAE66C780EA}" destId="{E1E69B1C-981B-4BB9-986A-A233CAAD32CA}" srcOrd="1" destOrd="0" parTransId="{4DC06F55-5E87-4673-BE11-B4D631E2B609}" sibTransId="{DFFC6B37-9E5B-4AA2-AE85-BDB4726A51E0}"/>
    <dgm:cxn modelId="{3256C0F9-19D2-461D-AD5A-C25E727BC38D}" srcId="{15D39624-9FA8-4541-9B4D-B1CCEE505B6D}" destId="{608E77CE-4F6C-40C4-A15C-8BCA73B8EE81}" srcOrd="1" destOrd="0" parTransId="{A6A6455F-81BF-4C55-8DA8-F3E8BCC38310}" sibTransId="{F71E3091-07F3-460D-BF15-644DB1C81C22}"/>
    <dgm:cxn modelId="{358795D8-24F9-49FD-8331-AE114D8179E5}" type="presOf" srcId="{2DB7E702-E8DF-486B-A434-061AECF9B64E}" destId="{D1C85AB2-7A53-4BCA-BA29-EF86A3F07FC3}" srcOrd="0" destOrd="1" presId="urn:microsoft.com/office/officeart/2009/3/layout/StepUpProcess"/>
    <dgm:cxn modelId="{07C701FD-D529-4F44-8A20-D804DF0F0193}" type="presOf" srcId="{433F8F8A-7AB1-4577-8CAF-3CF6CF2199E4}" destId="{FEF92ACA-AAAD-4F13-A30F-F15731F097F1}" srcOrd="0" destOrd="1" presId="urn:microsoft.com/office/officeart/2009/3/layout/StepUpProcess"/>
    <dgm:cxn modelId="{B02DAF35-3A67-4315-B21C-31BAA559170D}" type="presOf" srcId="{608E77CE-4F6C-40C4-A15C-8BCA73B8EE81}" destId="{33C7B2AA-2D6A-4552-97D5-A841F5D8DB7B}" srcOrd="0" destOrd="0" presId="urn:microsoft.com/office/officeart/2009/3/layout/StepUpProcess"/>
    <dgm:cxn modelId="{44E7B63F-55EA-434D-8EAA-6038E706F682}" type="presOf" srcId="{BEEB150D-9E0A-431A-A691-4130ADD9919C}" destId="{E13CFF41-38E8-4D1E-B278-36A3DDDD5960}" srcOrd="0" destOrd="2" presId="urn:microsoft.com/office/officeart/2009/3/layout/StepUpProcess"/>
    <dgm:cxn modelId="{DF5A34D4-9394-4CA9-AD7F-21D3EBF3D02D}" type="presOf" srcId="{A112A874-E5EB-4220-8EE1-21953EFE0D2E}" destId="{FEF92ACA-AAAD-4F13-A30F-F15731F097F1}" srcOrd="0" destOrd="0" presId="urn:microsoft.com/office/officeart/2009/3/layout/StepUpProcess"/>
    <dgm:cxn modelId="{B48C7F2A-6555-4654-977E-143B1D152ECA}" srcId="{15D39624-9FA8-4541-9B4D-B1CCEE505B6D}" destId="{789B6871-956E-495E-96A6-CEAE66C780EA}" srcOrd="0" destOrd="0" parTransId="{1D043BAE-0195-42E2-A0FE-2CB3615D8764}" sibTransId="{5835374B-3314-4474-A0B0-DB8C5C6ED94E}"/>
    <dgm:cxn modelId="{D2CD2D03-F161-4CDB-9B45-995D5485882A}" type="presOf" srcId="{15D39624-9FA8-4541-9B4D-B1CCEE505B6D}" destId="{795DC2D7-FF0D-4A45-A939-F817B4B50CAB}" srcOrd="0" destOrd="0" presId="urn:microsoft.com/office/officeart/2009/3/layout/StepUpProcess"/>
    <dgm:cxn modelId="{E9D62726-9E95-4D70-93EA-B287B9D7C1F4}" srcId="{A112A874-E5EB-4220-8EE1-21953EFE0D2E}" destId="{9B0BD721-15B6-4C62-9A9E-BE3089B18779}" srcOrd="1" destOrd="0" parTransId="{480A22D1-8D2B-40FA-8C35-73ADCE00F745}" sibTransId="{F138E4EF-A6C2-40D7-92C3-0387555DE1B1}"/>
    <dgm:cxn modelId="{792582AF-ACC2-4E67-B0C1-3F6923A7BE95}" srcId="{A112A874-E5EB-4220-8EE1-21953EFE0D2E}" destId="{433F8F8A-7AB1-4577-8CAF-3CF6CF2199E4}" srcOrd="0" destOrd="0" parTransId="{FC79E136-8A19-47C9-8EC5-48BA726D0058}" sibTransId="{41A33AAC-ACC6-42A5-B39C-22DA90BDEFC4}"/>
    <dgm:cxn modelId="{B5D20394-8162-4510-B7A4-D159EF453521}" type="presOf" srcId="{D3FBDFAA-D3C4-4E29-AB6F-43F0D48636D7}" destId="{E13CFF41-38E8-4D1E-B278-36A3DDDD5960}" srcOrd="0" destOrd="1" presId="urn:microsoft.com/office/officeart/2009/3/layout/StepUpProcess"/>
    <dgm:cxn modelId="{66F21944-0DA7-4E23-9CA7-6668368E633A}" type="presOf" srcId="{C3F15E51-9C73-4951-B0D3-49CE29118DDB}" destId="{33C7B2AA-2D6A-4552-97D5-A841F5D8DB7B}" srcOrd="0" destOrd="1" presId="urn:microsoft.com/office/officeart/2009/3/layout/StepUpProcess"/>
    <dgm:cxn modelId="{69380525-B1A8-4926-AD13-B47BA160BCEF}" srcId="{789B6871-956E-495E-96A6-CEAE66C780EA}" destId="{2DB7E702-E8DF-486B-A434-061AECF9B64E}" srcOrd="0" destOrd="0" parTransId="{D3D036F5-37CC-4643-870E-7BAD8CC92586}" sibTransId="{C51B9015-1C21-4FD9-B973-54E2B1BF9C55}"/>
    <dgm:cxn modelId="{181D97F6-475F-4878-87E5-10A8F73E291D}" type="presOf" srcId="{789B6871-956E-495E-96A6-CEAE66C780EA}" destId="{D1C85AB2-7A53-4BCA-BA29-EF86A3F07FC3}" srcOrd="0" destOrd="0" presId="urn:microsoft.com/office/officeart/2009/3/layout/StepUpProcess"/>
    <dgm:cxn modelId="{CF4AEB14-2E49-41BD-AA9A-5BEE697C8D60}" type="presOf" srcId="{D7613720-6895-426A-A876-E5387D7E8AE9}" destId="{33C7B2AA-2D6A-4552-97D5-A841F5D8DB7B}" srcOrd="0" destOrd="2" presId="urn:microsoft.com/office/officeart/2009/3/layout/StepUpProcess"/>
    <dgm:cxn modelId="{634AE78D-5CC2-4A34-9FDC-F858D3130831}" srcId="{15D39624-9FA8-4541-9B4D-B1CCEE505B6D}" destId="{8AFAACE8-4AEF-4AA4-B7D1-B42154D4B0E2}" srcOrd="3" destOrd="0" parTransId="{C95095D5-0543-4D3A-995D-4E25F2EB0ED4}" sibTransId="{9BF76095-C822-4F72-B1AD-F01711CB4B6E}"/>
    <dgm:cxn modelId="{AC367F54-7281-4E47-9B51-307ABF7D6813}" srcId="{608E77CE-4F6C-40C4-A15C-8BCA73B8EE81}" destId="{D7613720-6895-426A-A876-E5387D7E8AE9}" srcOrd="1" destOrd="0" parTransId="{2394D1D7-01A7-48F6-939A-431EF88AD09E}" sibTransId="{001D91A3-8F7F-4F69-980B-18855220664D}"/>
    <dgm:cxn modelId="{1128E7AC-D42E-4D51-B199-D9816FA9E958}" srcId="{8AFAACE8-4AEF-4AA4-B7D1-B42154D4B0E2}" destId="{D3FBDFAA-D3C4-4E29-AB6F-43F0D48636D7}" srcOrd="0" destOrd="0" parTransId="{BCD00856-08FB-4138-99FD-012ACC7DE096}" sibTransId="{85135149-DA13-414C-9D40-D938A7FE56A2}"/>
    <dgm:cxn modelId="{3170930E-2C60-456A-BC89-6DD24E145A7A}" srcId="{15D39624-9FA8-4541-9B4D-B1CCEE505B6D}" destId="{A112A874-E5EB-4220-8EE1-21953EFE0D2E}" srcOrd="2" destOrd="0" parTransId="{604B63FA-31BF-4276-859E-644EA95E7E17}" sibTransId="{8F89C3D3-15D5-4F70-BE38-9BCA24CAD13D}"/>
    <dgm:cxn modelId="{96526E43-9519-4368-A663-CF504F29657C}" type="presParOf" srcId="{795DC2D7-FF0D-4A45-A939-F817B4B50CAB}" destId="{CC48A0E0-E71A-4C5B-80F3-3D00ABF390B8}" srcOrd="0" destOrd="0" presId="urn:microsoft.com/office/officeart/2009/3/layout/StepUpProcess"/>
    <dgm:cxn modelId="{212D3343-51E4-4872-B3D6-16EC6A90A9BE}" type="presParOf" srcId="{CC48A0E0-E71A-4C5B-80F3-3D00ABF390B8}" destId="{C298E3A4-342F-4988-A04C-46FD30845F62}" srcOrd="0" destOrd="0" presId="urn:microsoft.com/office/officeart/2009/3/layout/StepUpProcess"/>
    <dgm:cxn modelId="{E73616B4-C167-4EEE-9745-98AC3C6771D3}" type="presParOf" srcId="{CC48A0E0-E71A-4C5B-80F3-3D00ABF390B8}" destId="{D1C85AB2-7A53-4BCA-BA29-EF86A3F07FC3}" srcOrd="1" destOrd="0" presId="urn:microsoft.com/office/officeart/2009/3/layout/StepUpProcess"/>
    <dgm:cxn modelId="{1FAD02E5-FDF1-414D-816D-8D960969D6F3}" type="presParOf" srcId="{CC48A0E0-E71A-4C5B-80F3-3D00ABF390B8}" destId="{6DFB2DA5-7CC2-458A-90E5-DEAF8E1691A9}" srcOrd="2" destOrd="0" presId="urn:microsoft.com/office/officeart/2009/3/layout/StepUpProcess"/>
    <dgm:cxn modelId="{E706BD0C-DE90-4090-8877-A15F19091F21}" type="presParOf" srcId="{795DC2D7-FF0D-4A45-A939-F817B4B50CAB}" destId="{599DBE14-DAB1-462E-9A42-6B82406A6BC9}" srcOrd="1" destOrd="0" presId="urn:microsoft.com/office/officeart/2009/3/layout/StepUpProcess"/>
    <dgm:cxn modelId="{AEA61C72-D3F7-40EA-97A5-90792B1F4201}" type="presParOf" srcId="{599DBE14-DAB1-462E-9A42-6B82406A6BC9}" destId="{8F16001C-9CDE-4206-8DD5-9B9E186DA629}" srcOrd="0" destOrd="0" presId="urn:microsoft.com/office/officeart/2009/3/layout/StepUpProcess"/>
    <dgm:cxn modelId="{7D79D081-4DFC-4A72-B054-F0F043AD87CB}" type="presParOf" srcId="{795DC2D7-FF0D-4A45-A939-F817B4B50CAB}" destId="{1CBA26E5-6BE8-4BF9-B2E9-37014471E577}" srcOrd="2" destOrd="0" presId="urn:microsoft.com/office/officeart/2009/3/layout/StepUpProcess"/>
    <dgm:cxn modelId="{3070DCD2-BB63-47A4-8FDE-015E821CF595}" type="presParOf" srcId="{1CBA26E5-6BE8-4BF9-B2E9-37014471E577}" destId="{171E5D17-8078-49BF-810E-F2A0EDC44E49}" srcOrd="0" destOrd="0" presId="urn:microsoft.com/office/officeart/2009/3/layout/StepUpProcess"/>
    <dgm:cxn modelId="{9A9C9737-FF8B-423E-A32E-1CD45F9648D3}" type="presParOf" srcId="{1CBA26E5-6BE8-4BF9-B2E9-37014471E577}" destId="{33C7B2AA-2D6A-4552-97D5-A841F5D8DB7B}" srcOrd="1" destOrd="0" presId="urn:microsoft.com/office/officeart/2009/3/layout/StepUpProcess"/>
    <dgm:cxn modelId="{BE4B973D-FE79-4BFE-99CE-B8CF84F29B5E}" type="presParOf" srcId="{1CBA26E5-6BE8-4BF9-B2E9-37014471E577}" destId="{939A221A-D2C3-4659-9B76-5614B5CCFFEF}" srcOrd="2" destOrd="0" presId="urn:microsoft.com/office/officeart/2009/3/layout/StepUpProcess"/>
    <dgm:cxn modelId="{50C83948-6876-4B59-8B31-7BFA43C7033F}" type="presParOf" srcId="{795DC2D7-FF0D-4A45-A939-F817B4B50CAB}" destId="{40A9B154-CCA3-4AE7-9AD1-A6F586FEE901}" srcOrd="3" destOrd="0" presId="urn:microsoft.com/office/officeart/2009/3/layout/StepUpProcess"/>
    <dgm:cxn modelId="{37E3DAFA-1DE8-4372-A00D-ABAC1AA2E3BA}" type="presParOf" srcId="{40A9B154-CCA3-4AE7-9AD1-A6F586FEE901}" destId="{9C657C9A-08CD-4056-BD55-664D7B54DFC3}" srcOrd="0" destOrd="0" presId="urn:microsoft.com/office/officeart/2009/3/layout/StepUpProcess"/>
    <dgm:cxn modelId="{E8940EEE-2C7F-43EC-80D2-BD4434F3C7AB}" type="presParOf" srcId="{795DC2D7-FF0D-4A45-A939-F817B4B50CAB}" destId="{30B78077-AE2A-4D53-A398-24219A150F2A}" srcOrd="4" destOrd="0" presId="urn:microsoft.com/office/officeart/2009/3/layout/StepUpProcess"/>
    <dgm:cxn modelId="{236E3A23-C22A-443F-ADD4-3DA0A2525CCA}" type="presParOf" srcId="{30B78077-AE2A-4D53-A398-24219A150F2A}" destId="{67F1069A-D455-4DDF-895D-8E2B1A1EA69A}" srcOrd="0" destOrd="0" presId="urn:microsoft.com/office/officeart/2009/3/layout/StepUpProcess"/>
    <dgm:cxn modelId="{B2494F03-A849-4C93-85B5-C4549398ABB6}" type="presParOf" srcId="{30B78077-AE2A-4D53-A398-24219A150F2A}" destId="{FEF92ACA-AAAD-4F13-A30F-F15731F097F1}" srcOrd="1" destOrd="0" presId="urn:microsoft.com/office/officeart/2009/3/layout/StepUpProcess"/>
    <dgm:cxn modelId="{7D534E08-80F7-450B-82C3-E6E569EBC35F}" type="presParOf" srcId="{30B78077-AE2A-4D53-A398-24219A150F2A}" destId="{2430BF49-CF27-4E1D-8BB7-FE6EDAC3057E}" srcOrd="2" destOrd="0" presId="urn:microsoft.com/office/officeart/2009/3/layout/StepUpProcess"/>
    <dgm:cxn modelId="{972F705A-A60D-454A-B976-49496B9FA903}" type="presParOf" srcId="{795DC2D7-FF0D-4A45-A939-F817B4B50CAB}" destId="{811B54F5-4302-41D0-AC72-BA7DB2037E41}" srcOrd="5" destOrd="0" presId="urn:microsoft.com/office/officeart/2009/3/layout/StepUpProcess"/>
    <dgm:cxn modelId="{303E45DD-9F27-4BDE-A2CD-01467337F6C4}" type="presParOf" srcId="{811B54F5-4302-41D0-AC72-BA7DB2037E41}" destId="{2106682D-483E-493F-80F2-1CD0E6CD529F}" srcOrd="0" destOrd="0" presId="urn:microsoft.com/office/officeart/2009/3/layout/StepUpProcess"/>
    <dgm:cxn modelId="{E35E8677-FA21-457D-86B0-507275BB0267}" type="presParOf" srcId="{795DC2D7-FF0D-4A45-A939-F817B4B50CAB}" destId="{F4089EA0-4EEC-4CA6-8951-887EB0ABDFC6}" srcOrd="6" destOrd="0" presId="urn:microsoft.com/office/officeart/2009/3/layout/StepUpProcess"/>
    <dgm:cxn modelId="{97995402-F552-4D00-8DD4-3C059C6FE581}" type="presParOf" srcId="{F4089EA0-4EEC-4CA6-8951-887EB0ABDFC6}" destId="{8BC9F22C-40C1-42F7-BDEC-60F1183EA5E3}" srcOrd="0" destOrd="0" presId="urn:microsoft.com/office/officeart/2009/3/layout/StepUpProcess"/>
    <dgm:cxn modelId="{FB949A3A-A401-4EB8-B431-4E33691239AB}" type="presParOf" srcId="{F4089EA0-4EEC-4CA6-8951-887EB0ABDFC6}" destId="{E13CFF41-38E8-4D1E-B278-36A3DDDD596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8E3A4-342F-4988-A04C-46FD30845F62}">
      <dsp:nvSpPr>
        <dsp:cNvPr id="0" name=""/>
        <dsp:cNvSpPr/>
      </dsp:nvSpPr>
      <dsp:spPr>
        <a:xfrm rot="5400000">
          <a:off x="465630" y="1464930"/>
          <a:ext cx="1399766" cy="2329180"/>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C85AB2-7A53-4BCA-BA29-EF86A3F07FC3}">
      <dsp:nvSpPr>
        <dsp:cNvPr id="0" name=""/>
        <dsp:cNvSpPr/>
      </dsp:nvSpPr>
      <dsp:spPr>
        <a:xfrm>
          <a:off x="231974" y="2160853"/>
          <a:ext cx="2102797" cy="1843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dirty="0" smtClean="0"/>
            <a:t>Week 1-2</a:t>
          </a:r>
          <a:endParaRPr lang="zh-CN" sz="2800" kern="1200" dirty="0"/>
        </a:p>
        <a:p>
          <a:pPr marL="228600" lvl="1" indent="-228600" algn="l" defTabSz="889000" rtl="0">
            <a:lnSpc>
              <a:spcPct val="90000"/>
            </a:lnSpc>
            <a:spcBef>
              <a:spcPct val="0"/>
            </a:spcBef>
            <a:spcAft>
              <a:spcPct val="15000"/>
            </a:spcAft>
            <a:buChar char="••"/>
          </a:pPr>
          <a:r>
            <a:rPr lang="en-US" altLang="zh-CN" sz="2000" kern="1200" dirty="0" smtClean="0"/>
            <a:t>Read papers</a:t>
          </a:r>
          <a:endParaRPr lang="zh-CN" sz="2000" kern="1200" dirty="0"/>
        </a:p>
        <a:p>
          <a:pPr marL="228600" lvl="1" indent="-228600" algn="l" defTabSz="889000" rtl="0">
            <a:lnSpc>
              <a:spcPct val="90000"/>
            </a:lnSpc>
            <a:spcBef>
              <a:spcPct val="0"/>
            </a:spcBef>
            <a:spcAft>
              <a:spcPct val="15000"/>
            </a:spcAft>
            <a:buChar char="••"/>
          </a:pPr>
          <a:r>
            <a:rPr lang="en-US" altLang="zh-CN" sz="2000" kern="1200" dirty="0" smtClean="0"/>
            <a:t>Literature review</a:t>
          </a:r>
          <a:endParaRPr lang="zh-CN" sz="2000" kern="1200" dirty="0"/>
        </a:p>
        <a:p>
          <a:pPr marL="228600" lvl="1" indent="-228600" algn="l" defTabSz="889000" rtl="0">
            <a:lnSpc>
              <a:spcPct val="90000"/>
            </a:lnSpc>
            <a:spcBef>
              <a:spcPct val="0"/>
            </a:spcBef>
            <a:spcAft>
              <a:spcPct val="15000"/>
            </a:spcAft>
            <a:buChar char="••"/>
          </a:pPr>
          <a:endParaRPr lang="zh-CN" altLang="en-US" sz="2000" kern="1200" dirty="0"/>
        </a:p>
      </dsp:txBody>
      <dsp:txXfrm>
        <a:off x="231974" y="2160853"/>
        <a:ext cx="2102797" cy="1843225"/>
      </dsp:txXfrm>
    </dsp:sp>
    <dsp:sp modelId="{6DFB2DA5-7CC2-458A-90E5-DEAF8E1691A9}">
      <dsp:nvSpPr>
        <dsp:cNvPr id="0" name=""/>
        <dsp:cNvSpPr/>
      </dsp:nvSpPr>
      <dsp:spPr>
        <a:xfrm>
          <a:off x="1938017" y="1293453"/>
          <a:ext cx="396754" cy="396754"/>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1E5D17-8078-49BF-810E-F2A0EDC44E49}">
      <dsp:nvSpPr>
        <dsp:cNvPr id="0" name=""/>
        <dsp:cNvSpPr/>
      </dsp:nvSpPr>
      <dsp:spPr>
        <a:xfrm rot="5400000">
          <a:off x="3039865" y="827933"/>
          <a:ext cx="1399766" cy="2329180"/>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C7B2AA-2D6A-4552-97D5-A841F5D8DB7B}">
      <dsp:nvSpPr>
        <dsp:cNvPr id="0" name=""/>
        <dsp:cNvSpPr/>
      </dsp:nvSpPr>
      <dsp:spPr>
        <a:xfrm>
          <a:off x="2806209" y="1523856"/>
          <a:ext cx="2102797" cy="1843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dirty="0" smtClean="0"/>
            <a:t>Week 3-4</a:t>
          </a:r>
          <a:endParaRPr lang="zh-CN" sz="2800" kern="1200" dirty="0"/>
        </a:p>
        <a:p>
          <a:pPr marL="228600" lvl="1" indent="-228600" algn="l" defTabSz="889000" rtl="0">
            <a:lnSpc>
              <a:spcPct val="90000"/>
            </a:lnSpc>
            <a:spcBef>
              <a:spcPct val="0"/>
            </a:spcBef>
            <a:spcAft>
              <a:spcPct val="15000"/>
            </a:spcAft>
            <a:buChar char="••"/>
          </a:pPr>
          <a:r>
            <a:rPr lang="en-US" altLang="zh-CN" sz="2000" kern="1200" dirty="0" smtClean="0"/>
            <a:t>Find and implement algorithms</a:t>
          </a:r>
          <a:endParaRPr lang="zh-CN" sz="2000" kern="1200" dirty="0"/>
        </a:p>
        <a:p>
          <a:pPr marL="228600" lvl="1" indent="-228600" algn="l" defTabSz="889000" rtl="0">
            <a:lnSpc>
              <a:spcPct val="90000"/>
            </a:lnSpc>
            <a:spcBef>
              <a:spcPct val="0"/>
            </a:spcBef>
            <a:spcAft>
              <a:spcPct val="15000"/>
            </a:spcAft>
            <a:buChar char="••"/>
          </a:pPr>
          <a:r>
            <a:rPr lang="en-US" altLang="zh-CN" sz="2000" kern="1200" dirty="0" err="1" smtClean="0"/>
            <a:t>Matlab</a:t>
          </a:r>
          <a:r>
            <a:rPr lang="en-US" altLang="zh-CN" sz="2000" kern="1200" dirty="0" smtClean="0"/>
            <a:t> codes</a:t>
          </a:r>
          <a:endParaRPr lang="zh-CN" sz="2000" kern="1200" dirty="0"/>
        </a:p>
      </dsp:txBody>
      <dsp:txXfrm>
        <a:off x="2806209" y="1523856"/>
        <a:ext cx="2102797" cy="1843225"/>
      </dsp:txXfrm>
    </dsp:sp>
    <dsp:sp modelId="{939A221A-D2C3-4659-9B76-5614B5CCFFEF}">
      <dsp:nvSpPr>
        <dsp:cNvPr id="0" name=""/>
        <dsp:cNvSpPr/>
      </dsp:nvSpPr>
      <dsp:spPr>
        <a:xfrm>
          <a:off x="4512252" y="656456"/>
          <a:ext cx="396754" cy="396754"/>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F1069A-D455-4DDF-895D-8E2B1A1EA69A}">
      <dsp:nvSpPr>
        <dsp:cNvPr id="0" name=""/>
        <dsp:cNvSpPr/>
      </dsp:nvSpPr>
      <dsp:spPr>
        <a:xfrm rot="5400000">
          <a:off x="5614100" y="190936"/>
          <a:ext cx="1399766" cy="2329180"/>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F92ACA-AAAD-4F13-A30F-F15731F097F1}">
      <dsp:nvSpPr>
        <dsp:cNvPr id="0" name=""/>
        <dsp:cNvSpPr/>
      </dsp:nvSpPr>
      <dsp:spPr>
        <a:xfrm>
          <a:off x="5380444" y="886859"/>
          <a:ext cx="2102797" cy="1843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dirty="0" smtClean="0"/>
            <a:t>Week 5-6</a:t>
          </a:r>
          <a:endParaRPr lang="zh-CN" sz="2800" kern="1200" dirty="0"/>
        </a:p>
        <a:p>
          <a:pPr marL="228600" lvl="1" indent="-228600" algn="l" defTabSz="889000" rtl="0">
            <a:lnSpc>
              <a:spcPct val="90000"/>
            </a:lnSpc>
            <a:spcBef>
              <a:spcPct val="0"/>
            </a:spcBef>
            <a:spcAft>
              <a:spcPct val="15000"/>
            </a:spcAft>
            <a:buChar char="••"/>
          </a:pPr>
          <a:r>
            <a:rPr lang="en-US" altLang="zh-CN" sz="2000" kern="1200" dirty="0" smtClean="0"/>
            <a:t>Run tests on different dataset</a:t>
          </a:r>
          <a:endParaRPr lang="zh-CN" sz="2000" kern="1200" dirty="0"/>
        </a:p>
        <a:p>
          <a:pPr marL="228600" lvl="1" indent="-228600" algn="l" defTabSz="889000" rtl="0">
            <a:lnSpc>
              <a:spcPct val="90000"/>
            </a:lnSpc>
            <a:spcBef>
              <a:spcPct val="0"/>
            </a:spcBef>
            <a:spcAft>
              <a:spcPct val="15000"/>
            </a:spcAft>
            <a:buChar char="••"/>
          </a:pPr>
          <a:r>
            <a:rPr lang="en-US" altLang="zh-CN" sz="2000" kern="1200" dirty="0" smtClean="0"/>
            <a:t>Develop metrics for 3D source localization</a:t>
          </a:r>
          <a:endParaRPr lang="zh-CN" sz="2000" kern="1200" dirty="0"/>
        </a:p>
      </dsp:txBody>
      <dsp:txXfrm>
        <a:off x="5380444" y="886859"/>
        <a:ext cx="2102797" cy="1843225"/>
      </dsp:txXfrm>
    </dsp:sp>
    <dsp:sp modelId="{2430BF49-CF27-4E1D-8BB7-FE6EDAC3057E}">
      <dsp:nvSpPr>
        <dsp:cNvPr id="0" name=""/>
        <dsp:cNvSpPr/>
      </dsp:nvSpPr>
      <dsp:spPr>
        <a:xfrm>
          <a:off x="7086487" y="19459"/>
          <a:ext cx="396754" cy="396754"/>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9F22C-40C1-42F7-BDEC-60F1183EA5E3}">
      <dsp:nvSpPr>
        <dsp:cNvPr id="0" name=""/>
        <dsp:cNvSpPr/>
      </dsp:nvSpPr>
      <dsp:spPr>
        <a:xfrm rot="5400000">
          <a:off x="8188334" y="-446060"/>
          <a:ext cx="1399766" cy="2329180"/>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CFF41-38E8-4D1E-B278-36A3DDDD5960}">
      <dsp:nvSpPr>
        <dsp:cNvPr id="0" name=""/>
        <dsp:cNvSpPr/>
      </dsp:nvSpPr>
      <dsp:spPr>
        <a:xfrm>
          <a:off x="7954678" y="249862"/>
          <a:ext cx="2102797" cy="1843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dirty="0" smtClean="0"/>
            <a:t>Week 7-8</a:t>
          </a:r>
          <a:endParaRPr lang="zh-CN" sz="2800" kern="1200" dirty="0"/>
        </a:p>
        <a:p>
          <a:pPr marL="228600" lvl="1" indent="-228600" algn="l" defTabSz="889000" rtl="0">
            <a:lnSpc>
              <a:spcPct val="90000"/>
            </a:lnSpc>
            <a:spcBef>
              <a:spcPct val="0"/>
            </a:spcBef>
            <a:spcAft>
              <a:spcPct val="15000"/>
            </a:spcAft>
            <a:buChar char="••"/>
          </a:pPr>
          <a:r>
            <a:rPr lang="en-US" altLang="zh-CN" sz="2000" kern="1200" dirty="0" smtClean="0"/>
            <a:t>Summarize the work</a:t>
          </a:r>
          <a:endParaRPr lang="zh-CN" sz="2000" kern="1200" dirty="0"/>
        </a:p>
        <a:p>
          <a:pPr marL="228600" lvl="1" indent="-228600" algn="l" defTabSz="889000" rtl="0">
            <a:lnSpc>
              <a:spcPct val="90000"/>
            </a:lnSpc>
            <a:spcBef>
              <a:spcPct val="0"/>
            </a:spcBef>
            <a:spcAft>
              <a:spcPct val="15000"/>
            </a:spcAft>
            <a:buChar char="••"/>
          </a:pPr>
          <a:r>
            <a:rPr lang="en-US" altLang="zh-CN" sz="2000" kern="1200" dirty="0" smtClean="0"/>
            <a:t>Make a toolbox</a:t>
          </a:r>
          <a:endParaRPr lang="zh-CN" sz="2000" kern="1200" dirty="0"/>
        </a:p>
      </dsp:txBody>
      <dsp:txXfrm>
        <a:off x="7954678" y="249862"/>
        <a:ext cx="2102797" cy="1843225"/>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A4DCE-1248-4264-A891-A2FCC95204C8}" type="datetimeFigureOut">
              <a:rPr lang="zh-CN" altLang="en-US" smtClean="0"/>
              <a:t>2017/7/28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94351-3E41-48B4-9814-95799CA6D736}" type="slidenum">
              <a:rPr lang="zh-CN" altLang="en-US" smtClean="0"/>
              <a:t>‹#›</a:t>
            </a:fld>
            <a:endParaRPr lang="zh-CN" altLang="en-US"/>
          </a:p>
        </p:txBody>
      </p:sp>
    </p:spTree>
    <p:extLst>
      <p:ext uri="{BB962C8B-B14F-4D97-AF65-F5344CB8AC3E}">
        <p14:creationId xmlns:p14="http://schemas.microsoft.com/office/powerpoint/2010/main" val="351734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Last two</a:t>
            </a:r>
            <a:r>
              <a:rPr lang="en-US" altLang="zh-CN" baseline="0" dirty="0" smtClean="0"/>
              <a:t> weeks:</a:t>
            </a:r>
          </a:p>
          <a:p>
            <a:pPr marL="228600" indent="-228600">
              <a:buAutoNum type="arabicPeriod"/>
            </a:pPr>
            <a:r>
              <a:rPr lang="en-US" altLang="zh-CN" baseline="0" dirty="0" smtClean="0"/>
              <a:t>Study all classical localization algorithms</a:t>
            </a:r>
          </a:p>
          <a:p>
            <a:pPr marL="228600" indent="-228600">
              <a:buAutoNum type="arabicPeriod"/>
            </a:pPr>
            <a:r>
              <a:rPr lang="en-US" altLang="zh-CN" baseline="0" dirty="0" smtClean="0"/>
              <a:t>Do a literature review about the state-of-the-art</a:t>
            </a:r>
          </a:p>
          <a:p>
            <a:pPr marL="228600" indent="-228600">
              <a:buAutoNum type="arabicPeriod"/>
            </a:pPr>
            <a:r>
              <a:rPr lang="en-US" altLang="zh-CN" baseline="0" dirty="0" smtClean="0"/>
              <a:t>Write a report about the state-of-the-art methods</a:t>
            </a:r>
            <a:endParaRPr lang="zh-CN" altLang="en-US" dirty="0"/>
          </a:p>
        </p:txBody>
      </p:sp>
      <p:sp>
        <p:nvSpPr>
          <p:cNvPr id="4" name="灯片编号占位符 3"/>
          <p:cNvSpPr>
            <a:spLocks noGrp="1"/>
          </p:cNvSpPr>
          <p:nvPr>
            <p:ph type="sldNum" sz="quarter" idx="10"/>
          </p:nvPr>
        </p:nvSpPr>
        <p:spPr/>
        <p:txBody>
          <a:bodyPr/>
          <a:lstStyle/>
          <a:p>
            <a:fld id="{6AF94351-3E41-48B4-9814-95799CA6D736}" type="slidenum">
              <a:rPr lang="zh-CN" altLang="en-US" smtClean="0"/>
              <a:t>2</a:t>
            </a:fld>
            <a:endParaRPr lang="zh-CN" altLang="en-US"/>
          </a:p>
        </p:txBody>
      </p:sp>
    </p:spTree>
    <p:extLst>
      <p:ext uri="{BB962C8B-B14F-4D97-AF65-F5344CB8AC3E}">
        <p14:creationId xmlns:p14="http://schemas.microsoft.com/office/powerpoint/2010/main" val="499059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Also I want to mention MCE, it is a classical</a:t>
            </a:r>
            <a:r>
              <a:rPr lang="en-US" altLang="zh-CN" sz="1200" kern="1200" baseline="0" dirty="0" smtClean="0">
                <a:solidFill>
                  <a:schemeClr val="tx1"/>
                </a:solidFill>
                <a:effectLst/>
                <a:latin typeface="+mn-lt"/>
                <a:ea typeface="+mn-ea"/>
                <a:cs typeface="+mn-cs"/>
              </a:rPr>
              <a:t> algorithm but it is very sparse.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MCE (Minimum Current Estimates) is a method based on the MNE, which is raised in 1999. It minimizes the sum of the absolute currents (l-1 norm).</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AF94351-3E41-48B4-9814-95799CA6D736}" type="slidenum">
              <a:rPr lang="zh-CN" altLang="en-US" smtClean="0"/>
              <a:t>12</a:t>
            </a:fld>
            <a:endParaRPr lang="zh-CN" altLang="en-US"/>
          </a:p>
        </p:txBody>
      </p:sp>
    </p:spTree>
    <p:extLst>
      <p:ext uri="{BB962C8B-B14F-4D97-AF65-F5344CB8AC3E}">
        <p14:creationId xmlns:p14="http://schemas.microsoft.com/office/powerpoint/2010/main" val="2265532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the next step,</a:t>
            </a:r>
            <a:r>
              <a:rPr lang="en-US" altLang="zh-CN" baseline="0" dirty="0" smtClean="0"/>
              <a:t> I will try the MCE method first, because it is very sparse and there is an existing toolbox of it.</a:t>
            </a:r>
          </a:p>
          <a:p>
            <a:r>
              <a:rPr lang="en-US" altLang="zh-CN" baseline="0" dirty="0" smtClean="0"/>
              <a:t>Then I will try VW-SSI and </a:t>
            </a:r>
            <a:r>
              <a:rPr lang="en-US" altLang="zh-CN" baseline="0" dirty="0" err="1" smtClean="0"/>
              <a:t>cMEM</a:t>
            </a:r>
            <a:r>
              <a:rPr lang="en-US" altLang="zh-CN" baseline="0" dirty="0" smtClean="0"/>
              <a:t>.</a:t>
            </a:r>
          </a:p>
          <a:p>
            <a:r>
              <a:rPr lang="en-US" altLang="zh-CN" baseline="0" dirty="0" smtClean="0"/>
              <a:t>Based on the performance of these methods, I will try other methods.</a:t>
            </a:r>
            <a:endParaRPr lang="zh-CN" altLang="en-US" dirty="0"/>
          </a:p>
        </p:txBody>
      </p:sp>
      <p:sp>
        <p:nvSpPr>
          <p:cNvPr id="4" name="灯片编号占位符 3"/>
          <p:cNvSpPr>
            <a:spLocks noGrp="1"/>
          </p:cNvSpPr>
          <p:nvPr>
            <p:ph type="sldNum" sz="quarter" idx="10"/>
          </p:nvPr>
        </p:nvSpPr>
        <p:spPr/>
        <p:txBody>
          <a:bodyPr/>
          <a:lstStyle/>
          <a:p>
            <a:fld id="{6AF94351-3E41-48B4-9814-95799CA6D736}" type="slidenum">
              <a:rPr lang="zh-CN" altLang="en-US" smtClean="0"/>
              <a:t>13</a:t>
            </a:fld>
            <a:endParaRPr lang="zh-CN" altLang="en-US"/>
          </a:p>
        </p:txBody>
      </p:sp>
    </p:spTree>
    <p:extLst>
      <p:ext uri="{BB962C8B-B14F-4D97-AF65-F5344CB8AC3E}">
        <p14:creationId xmlns:p14="http://schemas.microsoft.com/office/powerpoint/2010/main" val="2552283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the first</a:t>
            </a:r>
            <a:r>
              <a:rPr lang="en-US" altLang="zh-CN" baseline="0" dirty="0" smtClean="0"/>
              <a:t> two weeks I have done reading papers and literature review.</a:t>
            </a:r>
          </a:p>
          <a:p>
            <a:r>
              <a:rPr lang="en-US" altLang="zh-CN" baseline="0" dirty="0" smtClean="0"/>
              <a:t>In the following six weeks I will do these jobs.</a:t>
            </a:r>
            <a:endParaRPr lang="zh-CN" altLang="en-US" dirty="0"/>
          </a:p>
        </p:txBody>
      </p:sp>
      <p:sp>
        <p:nvSpPr>
          <p:cNvPr id="4" name="灯片编号占位符 3"/>
          <p:cNvSpPr>
            <a:spLocks noGrp="1"/>
          </p:cNvSpPr>
          <p:nvPr>
            <p:ph type="sldNum" sz="quarter" idx="10"/>
          </p:nvPr>
        </p:nvSpPr>
        <p:spPr/>
        <p:txBody>
          <a:bodyPr/>
          <a:lstStyle/>
          <a:p>
            <a:fld id="{6AF94351-3E41-48B4-9814-95799CA6D736}" type="slidenum">
              <a:rPr lang="zh-CN" altLang="en-US" smtClean="0"/>
              <a:t>14</a:t>
            </a:fld>
            <a:endParaRPr lang="zh-CN" altLang="en-US"/>
          </a:p>
        </p:txBody>
      </p:sp>
    </p:spTree>
    <p:extLst>
      <p:ext uri="{BB962C8B-B14F-4D97-AF65-F5344CB8AC3E}">
        <p14:creationId xmlns:p14="http://schemas.microsoft.com/office/powerpoint/2010/main" val="91992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EEG</a:t>
            </a:r>
            <a:r>
              <a:rPr lang="en-US" altLang="zh-CN" baseline="0" dirty="0" smtClean="0"/>
              <a:t> can achieve a good temporal resolution but does not have good spatial resolution.</a:t>
            </a:r>
          </a:p>
          <a:p>
            <a:r>
              <a:rPr lang="en-US" altLang="zh-CN" baseline="0" dirty="0" smtClean="0"/>
              <a:t>Using EEG</a:t>
            </a:r>
            <a:r>
              <a:rPr lang="zh-CN" altLang="en-US" baseline="0" dirty="0" smtClean="0"/>
              <a:t> </a:t>
            </a:r>
            <a:r>
              <a:rPr lang="en-US" altLang="zh-CN" baseline="0" dirty="0" smtClean="0"/>
              <a:t>source localization method can improve its spatial resolution.</a:t>
            </a:r>
          </a:p>
          <a:p>
            <a:r>
              <a:rPr lang="en-US" altLang="zh-CN" baseline="0" dirty="0" smtClean="0"/>
              <a:t>For now, most algorithms are based on 2D cortex model. They can only detect the source on the gray matter. But we also want to know what happen in deeper brain, such as </a:t>
            </a:r>
            <a:r>
              <a:rPr lang="en-US" altLang="zh-CN" sz="1200" kern="1200" dirty="0" smtClean="0">
                <a:solidFill>
                  <a:schemeClr val="tx1"/>
                </a:solidFill>
                <a:effectLst/>
                <a:latin typeface="+mn-lt"/>
                <a:ea typeface="+mn-ea"/>
                <a:cs typeface="+mn-cs"/>
              </a:rPr>
              <a:t>the source on the thalamus. </a:t>
            </a:r>
          </a:p>
          <a:p>
            <a:r>
              <a:rPr lang="en-US" altLang="zh-CN" sz="1200" kern="1200" baseline="0" dirty="0" smtClean="0">
                <a:solidFill>
                  <a:schemeClr val="tx1"/>
                </a:solidFill>
                <a:effectLst/>
                <a:latin typeface="+mn-lt"/>
                <a:ea typeface="+mn-ea"/>
                <a:cs typeface="+mn-cs"/>
              </a:rPr>
              <a:t>We have tested some algorithms in 3D model, which results are blur and inaccurate.</a:t>
            </a:r>
          </a:p>
          <a:p>
            <a:r>
              <a:rPr lang="en-US" altLang="zh-CN" sz="1200" kern="1200" baseline="0" dirty="0" smtClean="0">
                <a:solidFill>
                  <a:schemeClr val="tx1"/>
                </a:solidFill>
                <a:effectLst/>
                <a:latin typeface="+mn-lt"/>
                <a:ea typeface="+mn-ea"/>
                <a:cs typeface="+mn-cs"/>
              </a:rPr>
              <a:t>So we need to find an algorithm which fits the 3D model, and has a sparse result. </a:t>
            </a:r>
            <a:endParaRPr lang="en-US" altLang="zh-CN" baseline="0" dirty="0" smtClean="0"/>
          </a:p>
        </p:txBody>
      </p:sp>
      <p:sp>
        <p:nvSpPr>
          <p:cNvPr id="4" name="灯片编号占位符 3"/>
          <p:cNvSpPr>
            <a:spLocks noGrp="1"/>
          </p:cNvSpPr>
          <p:nvPr>
            <p:ph type="sldNum" sz="quarter" idx="10"/>
          </p:nvPr>
        </p:nvSpPr>
        <p:spPr/>
        <p:txBody>
          <a:bodyPr/>
          <a:lstStyle/>
          <a:p>
            <a:fld id="{6AF94351-3E41-48B4-9814-95799CA6D736}" type="slidenum">
              <a:rPr lang="zh-CN" altLang="en-US" smtClean="0"/>
              <a:t>3</a:t>
            </a:fld>
            <a:endParaRPr lang="zh-CN" altLang="en-US"/>
          </a:p>
        </p:txBody>
      </p:sp>
    </p:spTree>
    <p:extLst>
      <p:ext uri="{BB962C8B-B14F-4D97-AF65-F5344CB8AC3E}">
        <p14:creationId xmlns:p14="http://schemas.microsoft.com/office/powerpoint/2010/main" val="328238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For the source localization, the key is to solve the inverse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green dot and red</a:t>
            </a:r>
            <a:r>
              <a:rPr lang="en-US" altLang="zh-CN" baseline="0" dirty="0" smtClean="0"/>
              <a:t> dot are two sources in brain.  They may be the current which generated by the neurons. When the current is generated, the </a:t>
            </a:r>
            <a:r>
              <a:rPr lang="en-US" altLang="zh-CN" sz="1200" b="0" i="0" kern="1200" dirty="0" smtClean="0">
                <a:solidFill>
                  <a:schemeClr val="tx1"/>
                </a:solidFill>
                <a:effectLst/>
                <a:latin typeface="+mn-lt"/>
                <a:ea typeface="+mn-ea"/>
                <a:cs typeface="+mn-cs"/>
              </a:rPr>
              <a:t>electromagnetic field</a:t>
            </a:r>
            <a:r>
              <a:rPr lang="en-US" altLang="zh-CN" sz="1200" b="0" i="0" kern="1200" baseline="0" dirty="0" smtClean="0">
                <a:solidFill>
                  <a:schemeClr val="tx1"/>
                </a:solidFill>
                <a:effectLst/>
                <a:latin typeface="+mn-lt"/>
                <a:ea typeface="+mn-ea"/>
                <a:cs typeface="+mn-cs"/>
              </a:rPr>
              <a:t>s are changed, which is the source signals.</a:t>
            </a:r>
            <a:endParaRPr lang="en-US" altLang="zh-CN" baseline="0" dirty="0" smtClean="0"/>
          </a:p>
          <a:p>
            <a:r>
              <a:rPr lang="en-US" altLang="zh-CN" baseline="0" dirty="0" smtClean="0"/>
              <a:t>The signals pass through three layers of head and reach the sensors outside the scalp. </a:t>
            </a:r>
          </a:p>
          <a:p>
            <a:r>
              <a:rPr lang="en-US" altLang="zh-CN" baseline="0" dirty="0" smtClean="0"/>
              <a:t>The inverse problem is to locate the sources by the signals we collected from sensors.</a:t>
            </a:r>
          </a:p>
          <a:p>
            <a:r>
              <a:rPr lang="en-US" altLang="zh-CN" baseline="0" dirty="0" smtClean="0"/>
              <a:t>The most important feature of this problem is that it is an ill-posed problem, which means its solution is not unique. The ill-posed problem is like guessing thing by its shadow. If we know what the thing is, we can ascertain the shadow of it. But if we only know the shadow, we can’t make sure how it comes.</a:t>
            </a:r>
          </a:p>
          <a:p>
            <a:r>
              <a:rPr lang="en-US" altLang="zh-CN" baseline="0" dirty="0" smtClean="0"/>
              <a:t>So we have to use optimization methods to compute it.</a:t>
            </a:r>
          </a:p>
          <a:p>
            <a:r>
              <a:rPr lang="en-US" altLang="zh-CN" baseline="0" dirty="0" smtClean="0"/>
              <a:t>It is basically using the well-posed problem, which means the ones have unique solution, to approximate the ill-posed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And this function describes the model, n denote the noise; A is the lead field, which describes the </a:t>
            </a:r>
            <a:r>
              <a:rPr lang="en-US" altLang="zh-CN" sz="1200" b="0" i="0" kern="1200" dirty="0" smtClean="0">
                <a:solidFill>
                  <a:schemeClr val="tx1"/>
                </a:solidFill>
                <a:effectLst/>
                <a:latin typeface="+mn-lt"/>
                <a:ea typeface="+mn-ea"/>
                <a:cs typeface="+mn-cs"/>
              </a:rPr>
              <a:t>electromagnetic environment in the head;</a:t>
            </a:r>
            <a:r>
              <a:rPr lang="en-US" altLang="zh-CN" sz="1200" b="0" i="0" kern="1200" baseline="0" dirty="0" smtClean="0">
                <a:solidFill>
                  <a:schemeClr val="tx1"/>
                </a:solidFill>
                <a:effectLst/>
                <a:latin typeface="+mn-lt"/>
                <a:ea typeface="+mn-ea"/>
                <a:cs typeface="+mn-cs"/>
              </a:rPr>
              <a:t> </a:t>
            </a:r>
            <a:r>
              <a:rPr lang="en-US" altLang="zh-CN" sz="1200" b="0" i="0" kern="1200" baseline="0" dirty="0" err="1" smtClean="0">
                <a:solidFill>
                  <a:schemeClr val="tx1"/>
                </a:solidFill>
                <a:effectLst/>
                <a:latin typeface="+mn-lt"/>
                <a:ea typeface="+mn-ea"/>
                <a:cs typeface="+mn-cs"/>
              </a:rPr>
              <a:t>Fii</a:t>
            </a:r>
            <a:r>
              <a:rPr lang="en-US" altLang="zh-CN" sz="1200" b="0" i="0" kern="1200" baseline="0" dirty="0" smtClean="0">
                <a:solidFill>
                  <a:schemeClr val="tx1"/>
                </a:solidFill>
                <a:effectLst/>
                <a:latin typeface="+mn-lt"/>
                <a:ea typeface="+mn-ea"/>
                <a:cs typeface="+mn-cs"/>
              </a:rPr>
              <a:t> is the signals measured on the sensors and s is the sources</a:t>
            </a:r>
            <a:r>
              <a:rPr lang="en-US" altLang="zh-CN"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AF94351-3E41-48B4-9814-95799CA6D736}" type="slidenum">
              <a:rPr lang="zh-CN" altLang="en-US" smtClean="0"/>
              <a:t>5</a:t>
            </a:fld>
            <a:endParaRPr lang="zh-CN" altLang="en-US"/>
          </a:p>
        </p:txBody>
      </p:sp>
    </p:spTree>
    <p:extLst>
      <p:ext uri="{BB962C8B-B14F-4D97-AF65-F5344CB8AC3E}">
        <p14:creationId xmlns:p14="http://schemas.microsoft.com/office/powerpoint/2010/main" val="96933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popular way to solve the inverse problem is using the regularization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typical steps of the regularization method is: 1. find the optimization function, like this one. In the field of regularization methods, different algorithms have different factors in the function, but the structure of the function is the same.  2. set the factors in the optimization function. In different methods, the factors in the functions are different, that’s why they have different performance.</a:t>
            </a:r>
            <a:endParaRPr lang="en-US" altLang="zh-CN" dirty="0" smtClean="0"/>
          </a:p>
          <a:p>
            <a:r>
              <a:rPr lang="en-US" altLang="zh-CN" dirty="0" smtClean="0"/>
              <a:t>And here are the classical solutions in</a:t>
            </a:r>
            <a:r>
              <a:rPr lang="en-US" altLang="zh-CN" baseline="0" dirty="0" smtClean="0"/>
              <a:t> the regularization method.  In the regularization method, l1-norm leads to a sparse result, which means the source it finds will be focused in a small area; and l2-norm leads to a smooth result, which means it will show more details in the source, but maybe blur.</a:t>
            </a:r>
          </a:p>
          <a:p>
            <a:r>
              <a:rPr lang="en-US" altLang="zh-CN" baseline="0" dirty="0" smtClean="0"/>
              <a:t>For TV, it replace the W with a total variation operator. gradient</a:t>
            </a:r>
          </a:p>
        </p:txBody>
      </p:sp>
      <p:sp>
        <p:nvSpPr>
          <p:cNvPr id="4" name="灯片编号占位符 3"/>
          <p:cNvSpPr>
            <a:spLocks noGrp="1"/>
          </p:cNvSpPr>
          <p:nvPr>
            <p:ph type="sldNum" sz="quarter" idx="10"/>
          </p:nvPr>
        </p:nvSpPr>
        <p:spPr/>
        <p:txBody>
          <a:bodyPr/>
          <a:lstStyle/>
          <a:p>
            <a:fld id="{6AF94351-3E41-48B4-9814-95799CA6D736}" type="slidenum">
              <a:rPr lang="zh-CN" altLang="en-US" smtClean="0"/>
              <a:t>6</a:t>
            </a:fld>
            <a:endParaRPr lang="zh-CN" altLang="en-US"/>
          </a:p>
        </p:txBody>
      </p:sp>
    </p:spTree>
    <p:extLst>
      <p:ext uri="{BB962C8B-B14F-4D97-AF65-F5344CB8AC3E}">
        <p14:creationId xmlns:p14="http://schemas.microsoft.com/office/powerpoint/2010/main" val="4166664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 have</a:t>
            </a:r>
            <a:r>
              <a:rPr lang="en-US" altLang="zh-CN" baseline="0" dirty="0" smtClean="0"/>
              <a:t> done a</a:t>
            </a:r>
            <a:r>
              <a:rPr lang="en-US" altLang="zh-CN" sz="1200" kern="1200" dirty="0" smtClean="0">
                <a:solidFill>
                  <a:schemeClr val="tx1"/>
                </a:solidFill>
                <a:effectLst/>
                <a:latin typeface="+mn-lt"/>
                <a:ea typeface="+mn-ea"/>
                <a:cs typeface="+mn-cs"/>
              </a:rPr>
              <a:t> literature review on this topic these days and here are some state</a:t>
            </a:r>
            <a:r>
              <a:rPr lang="en-US" altLang="zh-CN" sz="1200" kern="1200" baseline="0" dirty="0" smtClean="0">
                <a:solidFill>
                  <a:schemeClr val="tx1"/>
                </a:solidFill>
                <a:effectLst/>
                <a:latin typeface="+mn-lt"/>
                <a:ea typeface="+mn-ea"/>
                <a:cs typeface="+mn-cs"/>
              </a:rPr>
              <a:t> of the art methods on this issue.</a:t>
            </a:r>
          </a:p>
          <a:p>
            <a:r>
              <a:rPr lang="en-US" altLang="zh-CN" sz="1200" kern="1200" baseline="0" dirty="0" smtClean="0">
                <a:solidFill>
                  <a:schemeClr val="tx1"/>
                </a:solidFill>
                <a:effectLst/>
                <a:latin typeface="+mn-lt"/>
                <a:ea typeface="+mn-ea"/>
                <a:cs typeface="+mn-cs"/>
              </a:rPr>
              <a:t>I pick them out because I think they are both well performance and sparseness enough.</a:t>
            </a:r>
            <a:endParaRPr lang="zh-CN" altLang="en-US" dirty="0"/>
          </a:p>
        </p:txBody>
      </p:sp>
      <p:sp>
        <p:nvSpPr>
          <p:cNvPr id="4" name="灯片编号占位符 3"/>
          <p:cNvSpPr>
            <a:spLocks noGrp="1"/>
          </p:cNvSpPr>
          <p:nvPr>
            <p:ph type="sldNum" sz="quarter" idx="10"/>
          </p:nvPr>
        </p:nvSpPr>
        <p:spPr/>
        <p:txBody>
          <a:bodyPr/>
          <a:lstStyle/>
          <a:p>
            <a:fld id="{6AF94351-3E41-48B4-9814-95799CA6D736}" type="slidenum">
              <a:rPr lang="zh-CN" altLang="en-US" smtClean="0"/>
              <a:t>7</a:t>
            </a:fld>
            <a:endParaRPr lang="zh-CN" altLang="en-US"/>
          </a:p>
        </p:txBody>
      </p:sp>
    </p:spTree>
    <p:extLst>
      <p:ext uri="{BB962C8B-B14F-4D97-AF65-F5344CB8AC3E}">
        <p14:creationId xmlns:p14="http://schemas.microsoft.com/office/powerpoint/2010/main" val="203936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TV (total variation) is a method which solves the problem in the transform-domain. It can achieve high accuracy and sparse. Based on the TV method, </a:t>
            </a:r>
            <a:r>
              <a:rPr lang="en-US" altLang="zh-CN" sz="1200" kern="1200" dirty="0" err="1" smtClean="0">
                <a:solidFill>
                  <a:schemeClr val="tx1"/>
                </a:solidFill>
                <a:effectLst/>
                <a:latin typeface="+mn-lt"/>
                <a:ea typeface="+mn-ea"/>
                <a:cs typeface="+mn-cs"/>
              </a:rPr>
              <a:t>gFOTV</a:t>
            </a:r>
            <a:r>
              <a:rPr lang="en-US" altLang="zh-CN" sz="1200" kern="1200" dirty="0" smtClean="0">
                <a:solidFill>
                  <a:schemeClr val="tx1"/>
                </a:solidFill>
                <a:effectLst/>
                <a:latin typeface="+mn-lt"/>
                <a:ea typeface="+mn-ea"/>
                <a:cs typeface="+mn-cs"/>
              </a:rPr>
              <a:t> uses fractional-order to enhance the total variation, which achieves a balance between sparse and smooth.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Also, we can moderate the degree of sparse and smooth by adjust a parameter in the function.</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It changes</a:t>
            </a:r>
            <a:r>
              <a:rPr lang="en-US" altLang="zh-CN" baseline="0" dirty="0" smtClean="0"/>
              <a:t> the </a:t>
            </a:r>
            <a:r>
              <a:rPr lang="en-US" altLang="zh-CN" sz="1200" b="0" i="0" kern="1200" dirty="0" smtClean="0">
                <a:solidFill>
                  <a:schemeClr val="tx1"/>
                </a:solidFill>
                <a:effectLst/>
                <a:latin typeface="+mn-lt"/>
                <a:ea typeface="+mn-ea"/>
                <a:cs typeface="+mn-cs"/>
              </a:rPr>
              <a:t>Laplace operator</a:t>
            </a:r>
            <a:r>
              <a:rPr lang="en-US" altLang="zh-CN" sz="1200" b="0" i="0" kern="1200" baseline="0" dirty="0" smtClean="0">
                <a:solidFill>
                  <a:schemeClr val="tx1"/>
                </a:solidFill>
                <a:effectLst/>
                <a:latin typeface="+mn-lt"/>
                <a:ea typeface="+mn-ea"/>
                <a:cs typeface="+mn-cs"/>
              </a:rPr>
              <a:t> in the second part of the TV optimization function into a fractional order operator, which makes it more smooth than the original TV method, but still sparse and accurate.</a:t>
            </a:r>
            <a:endParaRPr lang="en-US" altLang="zh-CN" sz="1200" b="0" i="0" kern="1200" dirty="0" smtClean="0">
              <a:solidFill>
                <a:schemeClr val="tx1"/>
              </a:solidFill>
              <a:effectLst/>
              <a:latin typeface="+mn-lt"/>
              <a:ea typeface="+mn-ea"/>
              <a:cs typeface="+mn-cs"/>
            </a:endParaRPr>
          </a:p>
          <a:p>
            <a:r>
              <a:rPr lang="en-US" altLang="zh-CN" baseline="0" dirty="0" smtClean="0"/>
              <a:t> The lower the parameter is, the higher spatial resolution it can achieve.</a:t>
            </a:r>
            <a:endParaRPr lang="zh-CN" altLang="en-US" dirty="0"/>
          </a:p>
        </p:txBody>
      </p:sp>
      <p:sp>
        <p:nvSpPr>
          <p:cNvPr id="4" name="灯片编号占位符 3"/>
          <p:cNvSpPr>
            <a:spLocks noGrp="1"/>
          </p:cNvSpPr>
          <p:nvPr>
            <p:ph type="sldNum" sz="quarter" idx="10"/>
          </p:nvPr>
        </p:nvSpPr>
        <p:spPr/>
        <p:txBody>
          <a:bodyPr/>
          <a:lstStyle/>
          <a:p>
            <a:fld id="{6AF94351-3E41-48B4-9814-95799CA6D736}" type="slidenum">
              <a:rPr lang="zh-CN" altLang="en-US" smtClean="0"/>
              <a:t>8</a:t>
            </a:fld>
            <a:endParaRPr lang="zh-CN" altLang="en-US"/>
          </a:p>
        </p:txBody>
      </p:sp>
    </p:spTree>
    <p:extLst>
      <p:ext uri="{BB962C8B-B14F-4D97-AF65-F5344CB8AC3E}">
        <p14:creationId xmlns:p14="http://schemas.microsoft.com/office/powerpoint/2010/main" val="87241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VW-SSI (variation and wavelet based sparse source imaging, 2013) is a method based on l1-norm regularization with the enforcement of transform sparseness in both variation and wavelet domains.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 denotes the noise and A is the lead field.</a:t>
                </a:r>
                <a:endParaRPr lang="zh-CN" altLang="zh-CN" sz="1200" kern="1200" dirty="0" smtClean="0">
                  <a:solidFill>
                    <a:schemeClr val="tx1"/>
                  </a:solidFill>
                  <a:effectLst/>
                  <a:latin typeface="+mn-lt"/>
                  <a:ea typeface="+mn-ea"/>
                  <a:cs typeface="+mn-cs"/>
                </a:endParaRP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 is the variation vector used in variation transform.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𝑊</m:t>
                        </m:r>
                      </m:e>
                      <m:sub>
                        <m:r>
                          <a:rPr lang="en-US" altLang="zh-CN" sz="1200" i="1" kern="1200">
                            <a:solidFill>
                              <a:schemeClr val="tx1"/>
                            </a:solidFill>
                            <a:effectLst/>
                            <a:latin typeface="Cambria Math" panose="02040503050406030204" pitchFamily="18" charset="0"/>
                            <a:ea typeface="+mn-ea"/>
                            <a:cs typeface="+mn-cs"/>
                          </a:rPr>
                          <m:t>𝑚</m:t>
                        </m:r>
                      </m:sub>
                    </m:sSub>
                    <m:r>
                      <a:rPr lang="en-US" altLang="zh-CN" sz="1200" i="1" kern="1200">
                        <a:solidFill>
                          <a:schemeClr val="tx1"/>
                        </a:solidFill>
                        <a:effectLst/>
                        <a:latin typeface="Cambria Math" panose="02040503050406030204" pitchFamily="18" charset="0"/>
                        <a:ea typeface="+mn-ea"/>
                        <a:cs typeface="+mn-cs"/>
                      </a:rPr>
                      <m:t> </m:t>
                    </m:r>
                  </m:oMath>
                </a14:m>
                <a:r>
                  <a:rPr lang="en-US" altLang="zh-CN" sz="1200" kern="1200" dirty="0">
                    <a:solidFill>
                      <a:schemeClr val="tx1"/>
                    </a:solidFill>
                    <a:effectLst/>
                    <a:latin typeface="+mn-lt"/>
                    <a:ea typeface="+mn-ea"/>
                    <a:cs typeface="+mn-cs"/>
                  </a:rPr>
                  <a:t>is the wavelet transform matrix.</a:t>
                </a:r>
                <a:r>
                  <a:rPr lang="en-US" altLang="zh-CN" sz="1200" kern="1200" dirty="0" smtClean="0">
                    <a:solidFill>
                      <a:schemeClr val="tx1"/>
                    </a:solidFill>
                    <a:effectLst/>
                    <a:latin typeface="+mn-lt"/>
                    <a:ea typeface="+mn-ea"/>
                    <a:cs typeface="+mn-cs"/>
                  </a:rPr>
                  <a:t> </a:t>
                </a:r>
                <a14:m>
                  <m:oMath xmlns:m="http://schemas.openxmlformats.org/officeDocument/2006/math">
                    <m:r>
                      <a:rPr lang="en-US" altLang="zh-CN" sz="1200" kern="1200">
                        <a:solidFill>
                          <a:schemeClr val="tx1"/>
                        </a:solidFill>
                        <a:effectLst/>
                        <a:latin typeface="Cambria Math" panose="02040503050406030204" pitchFamily="18" charset="0"/>
                        <a:ea typeface="+mn-ea"/>
                        <a:cs typeface="+mn-cs"/>
                      </a:rPr>
                      <m:t> </m:t>
                    </m:r>
                    <m:r>
                      <m:rPr>
                        <m:sty m:val="p"/>
                      </m:rPr>
                      <a:rPr lang="en-US" altLang="zh-CN" sz="1200" kern="1200">
                        <a:solidFill>
                          <a:schemeClr val="tx1"/>
                        </a:solidFill>
                        <a:effectLst/>
                        <a:latin typeface="Cambria Math" panose="02040503050406030204" pitchFamily="18" charset="0"/>
                        <a:ea typeface="+mn-ea"/>
                        <a:cs typeface="+mn-cs"/>
                      </a:rPr>
                      <m:t>λ</m:t>
                    </m:r>
                    <m:r>
                      <a:rPr lang="en-US" altLang="zh-CN" sz="1200" kern="1200">
                        <a:solidFill>
                          <a:schemeClr val="tx1"/>
                        </a:solidFill>
                        <a:effectLst/>
                        <a:latin typeface="Cambria Math" panose="02040503050406030204" pitchFamily="18" charset="0"/>
                        <a:ea typeface="+mn-ea"/>
                        <a:cs typeface="+mn-cs"/>
                      </a:rPr>
                      <m:t>&gt;0 </m:t>
                    </m:r>
                  </m:oMath>
                </a14:m>
                <a:r>
                  <a:rPr lang="en-US" altLang="zh-CN" sz="1200" kern="1200" dirty="0">
                    <a:solidFill>
                      <a:schemeClr val="tx1"/>
                    </a:solidFill>
                    <a:effectLst/>
                    <a:latin typeface="+mn-lt"/>
                    <a:ea typeface="+mn-ea"/>
                    <a:cs typeface="+mn-cs"/>
                  </a:rPr>
                  <a:t> is the hyper-parameter to balance variation and wavelet penalties</a:t>
                </a:r>
                <a:r>
                  <a:rPr lang="en-US" altLang="zh-CN" sz="1200" kern="1200" dirty="0" smtClean="0">
                    <a:solidFill>
                      <a:schemeClr val="tx1"/>
                    </a:solidFill>
                    <a:effectLst/>
                    <a:latin typeface="+mn-lt"/>
                    <a:ea typeface="+mn-ea"/>
                    <a:cs typeface="+mn-cs"/>
                  </a:rPr>
                  <a:t>.</a:t>
                </a:r>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VW-SSI (variation and wavelet based sparse source imaging, 2013) is a method based on l1-norm regularization with the enforcement of transform sparseness in both variation and wavelet domains.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 denotes the noise and A is the lead field.</a:t>
                </a:r>
                <a:endParaRPr lang="zh-CN" altLang="zh-CN" sz="1200" kern="1200" dirty="0" smtClean="0">
                  <a:solidFill>
                    <a:schemeClr val="tx1"/>
                  </a:solidFill>
                  <a:effectLst/>
                  <a:latin typeface="+mn-lt"/>
                  <a:ea typeface="+mn-ea"/>
                  <a:cs typeface="+mn-cs"/>
                </a:endParaRP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 is the variation vector used in variation transform. </a:t>
                </a:r>
                <a:r>
                  <a:rPr lang="en-US" altLang="zh-CN" sz="1200" i="0" kern="1200">
                    <a:solidFill>
                      <a:schemeClr val="tx1"/>
                    </a:solidFill>
                    <a:effectLst/>
                    <a:latin typeface="+mn-lt"/>
                    <a:ea typeface="+mn-ea"/>
                    <a:cs typeface="+mn-cs"/>
                  </a:rPr>
                  <a:t>𝑊</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𝑚  </a:t>
                </a:r>
                <a:r>
                  <a:rPr lang="en-US" altLang="zh-CN" sz="1200" kern="1200" dirty="0">
                    <a:solidFill>
                      <a:schemeClr val="tx1"/>
                    </a:solidFill>
                    <a:effectLst/>
                    <a:latin typeface="+mn-lt"/>
                    <a:ea typeface="+mn-ea"/>
                    <a:cs typeface="+mn-cs"/>
                  </a:rPr>
                  <a:t>is the wavelet transform matrix.</a:t>
                </a:r>
                <a:r>
                  <a:rPr lang="en-US" altLang="zh-CN" sz="1200" kern="1200" dirty="0" smtClean="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 λ&gt;0 </a:t>
                </a:r>
                <a:r>
                  <a:rPr lang="en-US" altLang="zh-CN" sz="1200" kern="1200" dirty="0">
                    <a:solidFill>
                      <a:schemeClr val="tx1"/>
                    </a:solidFill>
                    <a:effectLst/>
                    <a:latin typeface="+mn-lt"/>
                    <a:ea typeface="+mn-ea"/>
                    <a:cs typeface="+mn-cs"/>
                  </a:rPr>
                  <a:t> is the hyper-parameter to balance variation and wavelet penalties.</a:t>
                </a:r>
                <a:endParaRPr lang="zh-CN" altLang="zh-CN" sz="1200" kern="1200" dirty="0">
                  <a:solidFill>
                    <a:schemeClr val="tx1"/>
                  </a:solidFill>
                  <a:effectLst/>
                  <a:latin typeface="+mn-lt"/>
                  <a:ea typeface="+mn-ea"/>
                  <a:cs typeface="+mn-cs"/>
                </a:endParaRPr>
              </a:p>
              <a:p>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6AF94351-3E41-48B4-9814-95799CA6D736}" type="slidenum">
              <a:rPr lang="zh-CN" altLang="en-US" smtClean="0"/>
              <a:t>9</a:t>
            </a:fld>
            <a:endParaRPr lang="zh-CN" altLang="en-US"/>
          </a:p>
        </p:txBody>
      </p:sp>
    </p:spTree>
    <p:extLst>
      <p:ext uri="{BB962C8B-B14F-4D97-AF65-F5344CB8AC3E}">
        <p14:creationId xmlns:p14="http://schemas.microsoft.com/office/powerpoint/2010/main" val="2960258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tested on the Brainstorm epilepsy data</a:t>
            </a:r>
          </a:p>
          <a:p>
            <a:endParaRPr lang="en-US" altLang="zh-CN"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IRES (iteratively reweighted edge sparsity minimization, 2016) is a method, which uses an iterative reweighting strategy to penalize locations that are less likely to contain any source.</a:t>
            </a:r>
            <a:endParaRPr lang="zh-CN" altLang="zh-CN" sz="1200" kern="1200" dirty="0" smtClean="0">
              <a:solidFill>
                <a:schemeClr val="tx1"/>
              </a:solidFill>
              <a:effectLst/>
              <a:latin typeface="+mn-lt"/>
              <a:ea typeface="+mn-ea"/>
              <a:cs typeface="+mn-cs"/>
            </a:endParaRPr>
          </a:p>
          <a:p>
            <a:r>
              <a:rPr lang="en-US" altLang="zh-CN" dirty="0" smtClean="0"/>
              <a:t>The brief idea</a:t>
            </a:r>
            <a:r>
              <a:rPr lang="en-US" altLang="zh-CN" baseline="0" dirty="0" smtClean="0"/>
              <a:t> of this algorithm is to compute the optimization function iteratively, until the result doesn’t change.</a:t>
            </a:r>
          </a:p>
          <a:p>
            <a:r>
              <a:rPr lang="en-US" altLang="zh-CN" baseline="0" dirty="0" smtClean="0"/>
              <a:t>We can see this method is sparse and accurate and has a great performance when SNR is low.</a:t>
            </a:r>
            <a:endParaRPr lang="zh-CN" altLang="en-US" dirty="0"/>
          </a:p>
        </p:txBody>
      </p:sp>
      <p:sp>
        <p:nvSpPr>
          <p:cNvPr id="4" name="灯片编号占位符 3"/>
          <p:cNvSpPr>
            <a:spLocks noGrp="1"/>
          </p:cNvSpPr>
          <p:nvPr>
            <p:ph type="sldNum" sz="quarter" idx="10"/>
          </p:nvPr>
        </p:nvSpPr>
        <p:spPr/>
        <p:txBody>
          <a:bodyPr/>
          <a:lstStyle/>
          <a:p>
            <a:fld id="{6AF94351-3E41-48B4-9814-95799CA6D736}" type="slidenum">
              <a:rPr lang="zh-CN" altLang="en-US" smtClean="0"/>
              <a:t>10</a:t>
            </a:fld>
            <a:endParaRPr lang="zh-CN" altLang="en-US"/>
          </a:p>
        </p:txBody>
      </p:sp>
    </p:spTree>
    <p:extLst>
      <p:ext uri="{BB962C8B-B14F-4D97-AF65-F5344CB8AC3E}">
        <p14:creationId xmlns:p14="http://schemas.microsoft.com/office/powerpoint/2010/main" val="200709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cMEM</a:t>
            </a:r>
            <a:r>
              <a:rPr lang="en-US" altLang="zh-CN" sz="1200" kern="1200" dirty="0" smtClean="0">
                <a:solidFill>
                  <a:schemeClr val="tx1"/>
                </a:solidFill>
                <a:effectLst/>
                <a:latin typeface="+mn-lt"/>
                <a:ea typeface="+mn-ea"/>
                <a:cs typeface="+mn-cs"/>
              </a:rPr>
              <a:t> (coherent Maximum Entropy on the Mean, 2013) is an improvement of MEM method. The MEM solver relies on a probabilistic (Bayesian) approach where inference on the current source intensities is estimated from the informational content in the data (notion of maximum of entropy).</a:t>
            </a:r>
          </a:p>
          <a:p>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article I</a:t>
            </a:r>
            <a:r>
              <a:rPr lang="en-US" altLang="zh-CN" sz="1200" kern="1200" baseline="0" dirty="0" smtClean="0">
                <a:solidFill>
                  <a:schemeClr val="tx1"/>
                </a:solidFill>
                <a:effectLst/>
                <a:latin typeface="+mn-lt"/>
                <a:ea typeface="+mn-ea"/>
                <a:cs typeface="+mn-cs"/>
              </a:rPr>
              <a:t> read </a:t>
            </a:r>
            <a:r>
              <a:rPr lang="en-US" altLang="zh-CN" sz="1200" kern="1200" dirty="0" smtClean="0">
                <a:solidFill>
                  <a:schemeClr val="tx1"/>
                </a:solidFill>
                <a:effectLst/>
                <a:latin typeface="+mn-lt"/>
                <a:ea typeface="+mn-ea"/>
                <a:cs typeface="+mn-cs"/>
              </a:rPr>
              <a:t>suggests that </a:t>
            </a:r>
            <a:r>
              <a:rPr lang="en-US" altLang="zh-CN" sz="1200" kern="1200" dirty="0" err="1" smtClean="0">
                <a:solidFill>
                  <a:schemeClr val="tx1"/>
                </a:solidFill>
                <a:effectLst/>
                <a:latin typeface="+mn-lt"/>
                <a:ea typeface="+mn-ea"/>
                <a:cs typeface="+mn-cs"/>
              </a:rPr>
              <a:t>cMEM</a:t>
            </a:r>
            <a:r>
              <a:rPr lang="en-US" altLang="zh-CN" sz="1200" kern="1200" dirty="0" smtClean="0">
                <a:solidFill>
                  <a:schemeClr val="tx1"/>
                </a:solidFill>
                <a:effectLst/>
                <a:latin typeface="+mn-lt"/>
                <a:ea typeface="+mn-ea"/>
                <a:cs typeface="+mn-cs"/>
              </a:rPr>
              <a:t> is better than MNE and LORETA, which is more sparse and accurate.</a:t>
            </a:r>
            <a:endParaRPr lang="zh-CN" altLang="zh-CN" sz="1200" kern="1200" dirty="0" smtClean="0">
              <a:solidFill>
                <a:schemeClr val="tx1"/>
              </a:solidFill>
              <a:effectLst/>
              <a:latin typeface="+mn-lt"/>
              <a:ea typeface="+mn-ea"/>
              <a:cs typeface="+mn-cs"/>
            </a:endParaRPr>
          </a:p>
          <a:p>
            <a:endParaRPr lang="en-US" altLang="zh-CN" dirty="0" smtClean="0"/>
          </a:p>
          <a:p>
            <a:r>
              <a:rPr lang="en-US" altLang="zh-CN" dirty="0" smtClean="0"/>
              <a:t>And there is a </a:t>
            </a:r>
            <a:r>
              <a:rPr lang="en-US" altLang="zh-CN" dirty="0" err="1" smtClean="0"/>
              <a:t>matlab</a:t>
            </a:r>
            <a:r>
              <a:rPr lang="en-US" altLang="zh-CN" dirty="0" smtClean="0"/>
              <a:t> toolbox</a:t>
            </a:r>
            <a:r>
              <a:rPr lang="en-US" altLang="zh-CN" baseline="0" dirty="0" smtClean="0"/>
              <a:t> online.</a:t>
            </a:r>
            <a:endParaRPr lang="zh-CN" altLang="en-US" dirty="0"/>
          </a:p>
        </p:txBody>
      </p:sp>
      <p:sp>
        <p:nvSpPr>
          <p:cNvPr id="4" name="灯片编号占位符 3"/>
          <p:cNvSpPr>
            <a:spLocks noGrp="1"/>
          </p:cNvSpPr>
          <p:nvPr>
            <p:ph type="sldNum" sz="quarter" idx="10"/>
          </p:nvPr>
        </p:nvSpPr>
        <p:spPr/>
        <p:txBody>
          <a:bodyPr/>
          <a:lstStyle/>
          <a:p>
            <a:fld id="{6AF94351-3E41-48B4-9814-95799CA6D736}" type="slidenum">
              <a:rPr lang="zh-CN" altLang="en-US" smtClean="0"/>
              <a:t>11</a:t>
            </a:fld>
            <a:endParaRPr lang="zh-CN" altLang="en-US"/>
          </a:p>
        </p:txBody>
      </p:sp>
    </p:spTree>
    <p:extLst>
      <p:ext uri="{BB962C8B-B14F-4D97-AF65-F5344CB8AC3E}">
        <p14:creationId xmlns:p14="http://schemas.microsoft.com/office/powerpoint/2010/main" val="188788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98B0D14-BC78-4A8C-88E7-A023B71E8CBD}" type="datetimeFigureOut">
              <a:rPr lang="zh-CN" altLang="en-US" smtClean="0"/>
              <a:t>2017/7/28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CC24FA-BEBF-4D2F-8D2F-4D8723F6474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358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98B0D14-BC78-4A8C-88E7-A023B71E8CBD}" type="datetimeFigureOut">
              <a:rPr lang="zh-CN" altLang="en-US" smtClean="0"/>
              <a:t>2017/7/28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CC24FA-BEBF-4D2F-8D2F-4D8723F64747}" type="slidenum">
              <a:rPr lang="zh-CN" altLang="en-US" smtClean="0"/>
              <a:t>‹#›</a:t>
            </a:fld>
            <a:endParaRPr lang="zh-CN" altLang="en-US"/>
          </a:p>
        </p:txBody>
      </p:sp>
    </p:spTree>
    <p:extLst>
      <p:ext uri="{BB962C8B-B14F-4D97-AF65-F5344CB8AC3E}">
        <p14:creationId xmlns:p14="http://schemas.microsoft.com/office/powerpoint/2010/main" val="322339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98B0D14-BC78-4A8C-88E7-A023B71E8CBD}" type="datetimeFigureOut">
              <a:rPr lang="zh-CN" altLang="en-US" smtClean="0"/>
              <a:t>2017/7/28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CC24FA-BEBF-4D2F-8D2F-4D8723F64747}" type="slidenum">
              <a:rPr lang="zh-CN" altLang="en-US" smtClean="0"/>
              <a:t>‹#›</a:t>
            </a:fld>
            <a:endParaRPr lang="zh-CN" altLang="en-US"/>
          </a:p>
        </p:txBody>
      </p:sp>
    </p:spTree>
    <p:extLst>
      <p:ext uri="{BB962C8B-B14F-4D97-AF65-F5344CB8AC3E}">
        <p14:creationId xmlns:p14="http://schemas.microsoft.com/office/powerpoint/2010/main" val="135193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98B0D14-BC78-4A8C-88E7-A023B71E8CBD}" type="datetimeFigureOut">
              <a:rPr lang="zh-CN" altLang="en-US" smtClean="0"/>
              <a:t>2017/7/28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CC24FA-BEBF-4D2F-8D2F-4D8723F64747}" type="slidenum">
              <a:rPr lang="zh-CN" altLang="en-US" smtClean="0"/>
              <a:t>‹#›</a:t>
            </a:fld>
            <a:endParaRPr lang="zh-CN" altLang="en-US"/>
          </a:p>
        </p:txBody>
      </p:sp>
    </p:spTree>
    <p:extLst>
      <p:ext uri="{BB962C8B-B14F-4D97-AF65-F5344CB8AC3E}">
        <p14:creationId xmlns:p14="http://schemas.microsoft.com/office/powerpoint/2010/main" val="346959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98B0D14-BC78-4A8C-88E7-A023B71E8CBD}" type="datetimeFigureOut">
              <a:rPr lang="zh-CN" altLang="en-US" smtClean="0"/>
              <a:t>2017/7/28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CC24FA-BEBF-4D2F-8D2F-4D8723F6474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67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98B0D14-BC78-4A8C-88E7-A023B71E8CBD}" type="datetimeFigureOut">
              <a:rPr lang="zh-CN" altLang="en-US" smtClean="0"/>
              <a:t>2017/7/28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CC24FA-BEBF-4D2F-8D2F-4D8723F64747}" type="slidenum">
              <a:rPr lang="zh-CN" altLang="en-US" smtClean="0"/>
              <a:t>‹#›</a:t>
            </a:fld>
            <a:endParaRPr lang="zh-CN" altLang="en-US"/>
          </a:p>
        </p:txBody>
      </p:sp>
    </p:spTree>
    <p:extLst>
      <p:ext uri="{BB962C8B-B14F-4D97-AF65-F5344CB8AC3E}">
        <p14:creationId xmlns:p14="http://schemas.microsoft.com/office/powerpoint/2010/main" val="293433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98B0D14-BC78-4A8C-88E7-A023B71E8CBD}" type="datetimeFigureOut">
              <a:rPr lang="zh-CN" altLang="en-US" smtClean="0"/>
              <a:t>2017/7/28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CC24FA-BEBF-4D2F-8D2F-4D8723F64747}" type="slidenum">
              <a:rPr lang="zh-CN" altLang="en-US" smtClean="0"/>
              <a:t>‹#›</a:t>
            </a:fld>
            <a:endParaRPr lang="zh-CN" altLang="en-US"/>
          </a:p>
        </p:txBody>
      </p:sp>
    </p:spTree>
    <p:extLst>
      <p:ext uri="{BB962C8B-B14F-4D97-AF65-F5344CB8AC3E}">
        <p14:creationId xmlns:p14="http://schemas.microsoft.com/office/powerpoint/2010/main" val="126296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98B0D14-BC78-4A8C-88E7-A023B71E8CBD}" type="datetimeFigureOut">
              <a:rPr lang="zh-CN" altLang="en-US" smtClean="0"/>
              <a:t>2017/7/28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CC24FA-BEBF-4D2F-8D2F-4D8723F64747}" type="slidenum">
              <a:rPr lang="zh-CN" altLang="en-US" smtClean="0"/>
              <a:t>‹#›</a:t>
            </a:fld>
            <a:endParaRPr lang="zh-CN" altLang="en-US"/>
          </a:p>
        </p:txBody>
      </p:sp>
    </p:spTree>
    <p:extLst>
      <p:ext uri="{BB962C8B-B14F-4D97-AF65-F5344CB8AC3E}">
        <p14:creationId xmlns:p14="http://schemas.microsoft.com/office/powerpoint/2010/main" val="408934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8B0D14-BC78-4A8C-88E7-A023B71E8CBD}" type="datetimeFigureOut">
              <a:rPr lang="zh-CN" altLang="en-US" smtClean="0"/>
              <a:t>2017/7/28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C7CC24FA-BEBF-4D2F-8D2F-4D8723F64747}" type="slidenum">
              <a:rPr lang="zh-CN" altLang="en-US" smtClean="0"/>
              <a:t>‹#›</a:t>
            </a:fld>
            <a:endParaRPr lang="zh-CN" altLang="en-US"/>
          </a:p>
        </p:txBody>
      </p:sp>
    </p:spTree>
    <p:extLst>
      <p:ext uri="{BB962C8B-B14F-4D97-AF65-F5344CB8AC3E}">
        <p14:creationId xmlns:p14="http://schemas.microsoft.com/office/powerpoint/2010/main" val="262757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8B0D14-BC78-4A8C-88E7-A023B71E8CBD}" type="datetimeFigureOut">
              <a:rPr lang="zh-CN" altLang="en-US" smtClean="0"/>
              <a:t>2017/7/28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CC24FA-BEBF-4D2F-8D2F-4D8723F64747}" type="slidenum">
              <a:rPr lang="zh-CN" altLang="en-US" smtClean="0"/>
              <a:t>‹#›</a:t>
            </a:fld>
            <a:endParaRPr lang="zh-CN" altLang="en-US"/>
          </a:p>
        </p:txBody>
      </p:sp>
    </p:spTree>
    <p:extLst>
      <p:ext uri="{BB962C8B-B14F-4D97-AF65-F5344CB8AC3E}">
        <p14:creationId xmlns:p14="http://schemas.microsoft.com/office/powerpoint/2010/main" val="24208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98B0D14-BC78-4A8C-88E7-A023B71E8CBD}" type="datetimeFigureOut">
              <a:rPr lang="zh-CN" altLang="en-US" smtClean="0"/>
              <a:t>2017/7/28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CC24FA-BEBF-4D2F-8D2F-4D8723F64747}" type="slidenum">
              <a:rPr lang="zh-CN" altLang="en-US" smtClean="0"/>
              <a:t>‹#›</a:t>
            </a:fld>
            <a:endParaRPr lang="zh-CN" altLang="en-US"/>
          </a:p>
        </p:txBody>
      </p:sp>
    </p:spTree>
    <p:extLst>
      <p:ext uri="{BB962C8B-B14F-4D97-AF65-F5344CB8AC3E}">
        <p14:creationId xmlns:p14="http://schemas.microsoft.com/office/powerpoint/2010/main" val="187506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8B0D14-BC78-4A8C-88E7-A023B71E8CBD}" type="datetimeFigureOut">
              <a:rPr lang="zh-CN" altLang="en-US" smtClean="0"/>
              <a:t>2017/7/28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CC24FA-BEBF-4D2F-8D2F-4D8723F64747}"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30642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1862525"/>
            <a:ext cx="10058400" cy="2804055"/>
          </a:xfrm>
        </p:spPr>
        <p:txBody>
          <a:bodyPr>
            <a:normAutofit/>
          </a:bodyPr>
          <a:lstStyle/>
          <a:p>
            <a:r>
              <a:rPr lang="en-US" altLang="zh-CN" sz="5400" dirty="0" smtClean="0"/>
              <a:t>EEG Source Localization Algorithm based on 3D-Grid Source Model</a:t>
            </a:r>
            <a:br>
              <a:rPr lang="en-US" altLang="zh-CN" sz="5400" dirty="0" smtClean="0"/>
            </a:br>
            <a:endParaRPr lang="zh-CN" altLang="en-US" sz="5400" dirty="0"/>
          </a:p>
        </p:txBody>
      </p:sp>
      <p:sp>
        <p:nvSpPr>
          <p:cNvPr id="3" name="副标题 2"/>
          <p:cNvSpPr>
            <a:spLocks noGrp="1"/>
          </p:cNvSpPr>
          <p:nvPr>
            <p:ph type="subTitle" idx="1"/>
          </p:nvPr>
        </p:nvSpPr>
        <p:spPr>
          <a:xfrm>
            <a:off x="2726230" y="4209500"/>
            <a:ext cx="6800499" cy="1582265"/>
          </a:xfrm>
        </p:spPr>
        <p:txBody>
          <a:bodyPr>
            <a:noAutofit/>
          </a:bodyPr>
          <a:lstStyle/>
          <a:p>
            <a:pPr algn="ctr"/>
            <a:endParaRPr lang="en-US" altLang="zh-CN" sz="1000" dirty="0" smtClean="0"/>
          </a:p>
          <a:p>
            <a:pPr algn="ctr"/>
            <a:r>
              <a:rPr lang="en-US" altLang="zh-CN" sz="2000" b="1" dirty="0" err="1" smtClean="0"/>
              <a:t>Qinyuan</a:t>
            </a:r>
            <a:r>
              <a:rPr lang="en-US" altLang="zh-CN" sz="2000" b="1" dirty="0"/>
              <a:t> (David) </a:t>
            </a:r>
            <a:r>
              <a:rPr lang="en-US" altLang="zh-CN" sz="2000" b="1" dirty="0" smtClean="0"/>
              <a:t> Wei</a:t>
            </a:r>
          </a:p>
          <a:p>
            <a:pPr algn="ctr"/>
            <a:r>
              <a:rPr lang="en-US" altLang="zh-CN" sz="2000" b="1" dirty="0"/>
              <a:t>Supervisor: Nicole </a:t>
            </a:r>
            <a:r>
              <a:rPr lang="en-US" altLang="zh-CN" sz="2000" b="1" dirty="0" smtClean="0"/>
              <a:t>Zhou</a:t>
            </a:r>
          </a:p>
          <a:p>
            <a:pPr algn="ctr"/>
            <a:r>
              <a:rPr lang="en-US" altLang="zh-CN" sz="2000" b="1" dirty="0" smtClean="0"/>
              <a:t>Mentor: </a:t>
            </a:r>
            <a:r>
              <a:rPr lang="en-US" altLang="zh-CN" sz="2000" b="1" dirty="0" err="1" smtClean="0"/>
              <a:t>Wentai</a:t>
            </a:r>
            <a:r>
              <a:rPr lang="en-US" altLang="zh-CN" sz="2000" b="1" dirty="0" smtClean="0"/>
              <a:t> Liu</a:t>
            </a:r>
          </a:p>
          <a:p>
            <a:pPr algn="ctr"/>
            <a:r>
              <a:rPr lang="en-US" altLang="zh-CN" sz="2000" b="1" dirty="0" smtClean="0"/>
              <a:t>Date</a:t>
            </a:r>
            <a:r>
              <a:rPr lang="en-US" altLang="zh-CN" sz="2000" b="1" smtClean="0"/>
              <a:t>: 07/28/2017</a:t>
            </a:r>
            <a:endParaRPr lang="zh-CN" altLang="en-US" sz="2000" b="1" dirty="0"/>
          </a:p>
        </p:txBody>
      </p:sp>
    </p:spTree>
    <p:extLst>
      <p:ext uri="{BB962C8B-B14F-4D97-AF65-F5344CB8AC3E}">
        <p14:creationId xmlns:p14="http://schemas.microsoft.com/office/powerpoint/2010/main" val="943082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t>IRES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文本占位符 3"/>
          <p:cNvSpPr>
            <a:spLocks noGrp="1"/>
          </p:cNvSpPr>
          <p:nvPr>
            <p:ph type="body" sz="half" idx="2"/>
          </p:nvPr>
        </p:nvSpPr>
        <p:spPr/>
        <p:txBody>
          <a:bodyPr/>
          <a:lstStyle/>
          <a:p>
            <a:r>
              <a:rPr lang="en-US" altLang="zh-CN" sz="2000" dirty="0" smtClean="0"/>
              <a:t>(Iteratively Reweighted Edge Sparsity </a:t>
            </a:r>
            <a:r>
              <a:rPr lang="en-US" altLang="zh-CN" sz="2000" dirty="0"/>
              <a:t>M</a:t>
            </a:r>
            <a:r>
              <a:rPr lang="en-US" altLang="zh-CN" sz="2000" dirty="0" smtClean="0"/>
              <a:t>inimization)</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[4]</a:t>
            </a:r>
            <a:endParaRPr lang="zh-CN" altLang="en-US" dirty="0"/>
          </a:p>
        </p:txBody>
      </p:sp>
      <p:pic>
        <p:nvPicPr>
          <p:cNvPr id="5" name="图片 4"/>
          <p:cNvPicPr>
            <a:picLocks noChangeAspect="1"/>
          </p:cNvPicPr>
          <p:nvPr/>
        </p:nvPicPr>
        <p:blipFill>
          <a:blip r:embed="rId3"/>
          <a:stretch>
            <a:fillRect/>
          </a:stretch>
        </p:blipFill>
        <p:spPr>
          <a:xfrm>
            <a:off x="4980173" y="0"/>
            <a:ext cx="6133093" cy="6875998"/>
          </a:xfrm>
          <a:prstGeom prst="rect">
            <a:avLst/>
          </a:prstGeom>
        </p:spPr>
      </p:pic>
    </p:spTree>
    <p:extLst>
      <p:ext uri="{BB962C8B-B14F-4D97-AF65-F5344CB8AC3E}">
        <p14:creationId xmlns:p14="http://schemas.microsoft.com/office/powerpoint/2010/main" val="537350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cap="none" dirty="0" err="1" smtClean="0"/>
              <a:t>cMEM</a:t>
            </a:r>
            <a:endParaRPr lang="zh-CN" altLang="en-US" sz="4400" dirty="0"/>
          </a:p>
        </p:txBody>
      </p:sp>
      <p:sp>
        <p:nvSpPr>
          <p:cNvPr id="9" name="内容占位符 8"/>
          <p:cNvSpPr>
            <a:spLocks noGrp="1"/>
          </p:cNvSpPr>
          <p:nvPr>
            <p:ph idx="1"/>
          </p:nvPr>
        </p:nvSpPr>
        <p:spPr/>
        <p:txBody>
          <a:bodyPr/>
          <a:lstStyle/>
          <a:p>
            <a:endParaRPr lang="zh-CN" altLang="en-US"/>
          </a:p>
        </p:txBody>
      </p:sp>
      <p:sp>
        <p:nvSpPr>
          <p:cNvPr id="10" name="文本占位符 9"/>
          <p:cNvSpPr>
            <a:spLocks noGrp="1"/>
          </p:cNvSpPr>
          <p:nvPr>
            <p:ph type="body" sz="half" idx="2"/>
          </p:nvPr>
        </p:nvSpPr>
        <p:spPr/>
        <p:txBody>
          <a:bodyPr/>
          <a:lstStyle/>
          <a:p>
            <a:r>
              <a:rPr lang="en-US" altLang="zh-CN" sz="2000" dirty="0"/>
              <a:t>(coherent Maximum Entropy on the </a:t>
            </a:r>
            <a:r>
              <a:rPr lang="en-US" altLang="zh-CN" sz="2000" dirty="0" smtClean="0"/>
              <a:t>Mean)</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[2]</a:t>
            </a:r>
            <a:endParaRPr lang="zh-CN" altLang="en-US" dirty="0"/>
          </a:p>
        </p:txBody>
      </p:sp>
      <p:pic>
        <p:nvPicPr>
          <p:cNvPr id="4" name="图片 3"/>
          <p:cNvPicPr>
            <a:picLocks noChangeAspect="1"/>
          </p:cNvPicPr>
          <p:nvPr/>
        </p:nvPicPr>
        <p:blipFill>
          <a:blip r:embed="rId3"/>
          <a:stretch>
            <a:fillRect/>
          </a:stretch>
        </p:blipFill>
        <p:spPr>
          <a:xfrm>
            <a:off x="4101977" y="693682"/>
            <a:ext cx="8102421" cy="5454869"/>
          </a:xfrm>
          <a:prstGeom prst="rect">
            <a:avLst/>
          </a:prstGeom>
        </p:spPr>
      </p:pic>
    </p:spTree>
    <p:extLst>
      <p:ext uri="{BB962C8B-B14F-4D97-AF65-F5344CB8AC3E}">
        <p14:creationId xmlns:p14="http://schemas.microsoft.com/office/powerpoint/2010/main" val="1806906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MCE</a:t>
            </a:r>
            <a:endParaRPr lang="zh-CN" altLang="en-US" dirty="0"/>
          </a:p>
        </p:txBody>
      </p:sp>
      <p:sp>
        <p:nvSpPr>
          <p:cNvPr id="3" name="内容占位符 2"/>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4" name="文本占位符 3"/>
              <p:cNvSpPr>
                <a:spLocks noGrp="1"/>
              </p:cNvSpPr>
              <p:nvPr>
                <p:ph type="body" sz="half" idx="2"/>
              </p:nvPr>
            </p:nvSpPr>
            <p:spPr/>
            <p:txBody>
              <a:bodyPr>
                <a:normAutofit fontScale="70000" lnSpcReduction="20000"/>
              </a:bodyPr>
              <a:lstStyle/>
              <a:p>
                <a:r>
                  <a:rPr lang="en-US" altLang="zh-CN" sz="2900" dirty="0" smtClean="0"/>
                  <a:t>(Minimum Current </a:t>
                </a:r>
                <a:r>
                  <a:rPr lang="en-US" altLang="zh-CN" sz="2900" dirty="0"/>
                  <a:t>Estimates</a:t>
                </a:r>
                <a:r>
                  <a:rPr lang="en-US" altLang="zh-CN" sz="2900" dirty="0" smtClean="0"/>
                  <a:t>)</a:t>
                </a:r>
              </a:p>
              <a:p>
                <a:endParaRPr lang="en-US" altLang="zh-CN" sz="2000" dirty="0"/>
              </a:p>
              <a:p>
                <a:pPr algn="ctr"/>
                <a14:m>
                  <m:oMathPara xmlns:m="http://schemas.openxmlformats.org/officeDocument/2006/math">
                    <m:oMathParaPr>
                      <m:jc m:val="centerGroup"/>
                    </m:oMathParaPr>
                    <m:oMath xmlns:m="http://schemas.openxmlformats.org/officeDocument/2006/math">
                      <m:func>
                        <m:funcPr>
                          <m:ctrlPr>
                            <a:rPr lang="zh-CN" altLang="zh-CN" sz="2900" i="1">
                              <a:latin typeface="Cambria Math" panose="02040503050406030204" pitchFamily="18" charset="0"/>
                            </a:rPr>
                          </m:ctrlPr>
                        </m:funcPr>
                        <m:fName>
                          <m:r>
                            <m:rPr>
                              <m:sty m:val="p"/>
                            </m:rPr>
                            <a:rPr lang="en-US" altLang="zh-CN" sz="2900">
                              <a:latin typeface="Cambria Math" panose="02040503050406030204" pitchFamily="18" charset="0"/>
                            </a:rPr>
                            <m:t>min</m:t>
                          </m:r>
                        </m:fName>
                        <m:e>
                          <m:r>
                            <a:rPr lang="en-US" altLang="zh-CN" sz="2900" i="1">
                              <a:latin typeface="Cambria Math" panose="02040503050406030204" pitchFamily="18" charset="0"/>
                            </a:rPr>
                            <m:t>(</m:t>
                          </m:r>
                        </m:e>
                      </m:func>
                      <m:sSubSup>
                        <m:sSubSupPr>
                          <m:ctrlPr>
                            <a:rPr lang="zh-CN" altLang="zh-CN" sz="2900" i="1">
                              <a:latin typeface="Cambria Math" panose="02040503050406030204" pitchFamily="18" charset="0"/>
                            </a:rPr>
                          </m:ctrlPr>
                        </m:sSubSupPr>
                        <m:e>
                          <m:d>
                            <m:dPr>
                              <m:begChr m:val="‖"/>
                              <m:endChr m:val="‖"/>
                              <m:ctrlPr>
                                <a:rPr lang="zh-CN" altLang="zh-CN" sz="2900" i="1">
                                  <a:latin typeface="Cambria Math" panose="02040503050406030204" pitchFamily="18" charset="0"/>
                                </a:rPr>
                              </m:ctrlPr>
                            </m:dPr>
                            <m:e>
                              <m:r>
                                <m:rPr>
                                  <m:sty m:val="p"/>
                                </m:rPr>
                                <a:rPr lang="en-US" altLang="zh-CN" sz="2900">
                                  <a:latin typeface="Cambria Math" panose="02040503050406030204" pitchFamily="18" charset="0"/>
                                </a:rPr>
                                <m:t>Au</m:t>
                              </m:r>
                              <m:r>
                                <a:rPr lang="en-US" altLang="zh-CN" sz="2900" i="1">
                                  <a:latin typeface="Cambria Math" panose="02040503050406030204" pitchFamily="18" charset="0"/>
                                </a:rPr>
                                <m:t>−</m:t>
                              </m:r>
                              <m:r>
                                <m:rPr>
                                  <m:sty m:val="p"/>
                                </m:rPr>
                                <a:rPr lang="en-US" altLang="zh-CN" sz="2900">
                                  <a:latin typeface="Cambria Math" panose="02040503050406030204" pitchFamily="18" charset="0"/>
                                </a:rPr>
                                <m:t>b</m:t>
                              </m:r>
                            </m:e>
                          </m:d>
                        </m:e>
                        <m:sub>
                          <m:r>
                            <a:rPr lang="en-US" altLang="zh-CN" sz="2900" i="1">
                              <a:latin typeface="Cambria Math" panose="02040503050406030204" pitchFamily="18" charset="0"/>
                            </a:rPr>
                            <m:t>2</m:t>
                          </m:r>
                        </m:sub>
                        <m:sup>
                          <m:r>
                            <a:rPr lang="en-US" altLang="zh-CN" sz="2900" i="1">
                              <a:latin typeface="Cambria Math" panose="02040503050406030204" pitchFamily="18" charset="0"/>
                            </a:rPr>
                            <m:t>2</m:t>
                          </m:r>
                        </m:sup>
                      </m:sSubSup>
                      <m:r>
                        <a:rPr lang="en-US" altLang="zh-CN" sz="2900" i="1">
                          <a:latin typeface="Cambria Math" panose="02040503050406030204" pitchFamily="18" charset="0"/>
                        </a:rPr>
                        <m:t>+</m:t>
                      </m:r>
                      <m:r>
                        <a:rPr lang="en-US" altLang="zh-CN" sz="2900" i="1">
                          <a:latin typeface="Cambria Math" panose="02040503050406030204" pitchFamily="18" charset="0"/>
                        </a:rPr>
                        <m:t>𝜆</m:t>
                      </m:r>
                      <m:sSub>
                        <m:sSubPr>
                          <m:ctrlPr>
                            <a:rPr lang="zh-CN" altLang="zh-CN" sz="2900" i="1">
                              <a:latin typeface="Cambria Math" panose="02040503050406030204" pitchFamily="18" charset="0"/>
                            </a:rPr>
                          </m:ctrlPr>
                        </m:sSubPr>
                        <m:e>
                          <m:d>
                            <m:dPr>
                              <m:begChr m:val="‖"/>
                              <m:endChr m:val="‖"/>
                              <m:ctrlPr>
                                <a:rPr lang="zh-CN" altLang="zh-CN" sz="2900" i="1">
                                  <a:latin typeface="Cambria Math" panose="02040503050406030204" pitchFamily="18" charset="0"/>
                                </a:rPr>
                              </m:ctrlPr>
                            </m:dPr>
                            <m:e>
                              <m:r>
                                <a:rPr lang="en-US" altLang="zh-CN" sz="2900" i="1">
                                  <a:latin typeface="Cambria Math" panose="02040503050406030204" pitchFamily="18" charset="0"/>
                                </a:rPr>
                                <m:t>𝑤𝑢</m:t>
                              </m:r>
                            </m:e>
                          </m:d>
                        </m:e>
                        <m:sub>
                          <m:r>
                            <a:rPr lang="en-US" altLang="zh-CN" sz="2900" b="0" i="1" smtClean="0">
                              <a:latin typeface="Cambria Math" panose="02040503050406030204" pitchFamily="18" charset="0"/>
                            </a:rPr>
                            <m:t>1</m:t>
                          </m:r>
                        </m:sub>
                      </m:sSub>
                      <m:r>
                        <a:rPr lang="en-US" altLang="zh-CN" sz="2900" i="1">
                          <a:latin typeface="Cambria Math" panose="02040503050406030204" pitchFamily="18" charset="0"/>
                        </a:rPr>
                        <m:t>)</m:t>
                      </m:r>
                    </m:oMath>
                  </m:oMathPara>
                </a14:m>
                <a:endParaRPr lang="zh-CN" altLang="zh-CN" sz="2900" dirty="0"/>
              </a:p>
              <a:p>
                <a:pPr algn="ctr"/>
                <a:r>
                  <a:rPr lang="en-US" altLang="zh-CN" sz="2900" dirty="0"/>
                  <a:t> S.T.</a:t>
                </a:r>
                <a14:m>
                  <m:oMath xmlns:m="http://schemas.openxmlformats.org/officeDocument/2006/math">
                    <m:d>
                      <m:dPr>
                        <m:begChr m:val="‖"/>
                        <m:endChr m:val="‖"/>
                        <m:ctrlPr>
                          <a:rPr lang="zh-CN" altLang="zh-CN" sz="2900" i="1">
                            <a:latin typeface="Cambria Math" panose="02040503050406030204" pitchFamily="18" charset="0"/>
                          </a:rPr>
                        </m:ctrlPr>
                      </m:dPr>
                      <m:e>
                        <m:r>
                          <m:rPr>
                            <m:sty m:val="p"/>
                          </m:rPr>
                          <a:rPr lang="en-US" altLang="zh-CN" sz="2900">
                            <a:latin typeface="Cambria Math" panose="02040503050406030204" pitchFamily="18" charset="0"/>
                          </a:rPr>
                          <m:t>Au</m:t>
                        </m:r>
                        <m:r>
                          <a:rPr lang="en-US" altLang="zh-CN" sz="2900" i="1">
                            <a:latin typeface="Cambria Math" panose="02040503050406030204" pitchFamily="18" charset="0"/>
                          </a:rPr>
                          <m:t>−</m:t>
                        </m:r>
                        <m:r>
                          <m:rPr>
                            <m:sty m:val="p"/>
                          </m:rPr>
                          <a:rPr lang="en-US" altLang="zh-CN" sz="2900">
                            <a:latin typeface="Cambria Math" panose="02040503050406030204" pitchFamily="18" charset="0"/>
                          </a:rPr>
                          <m:t>b</m:t>
                        </m:r>
                      </m:e>
                    </m:d>
                    <m:r>
                      <a:rPr lang="en-US" altLang="zh-CN" sz="2900">
                        <a:latin typeface="Cambria Math" panose="02040503050406030204" pitchFamily="18" charset="0"/>
                      </a:rPr>
                      <m:t>≤</m:t>
                    </m:r>
                    <m:r>
                      <m:rPr>
                        <m:sty m:val="p"/>
                      </m:rPr>
                      <a:rPr lang="en-US" altLang="zh-CN" sz="2900">
                        <a:latin typeface="Cambria Math" panose="02040503050406030204" pitchFamily="18" charset="0"/>
                      </a:rPr>
                      <m:t>ε</m:t>
                    </m:r>
                  </m:oMath>
                </a14:m>
                <a:endParaRPr lang="zh-CN" altLang="zh-CN" sz="29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[5] </a:t>
                </a:r>
                <a:endParaRPr lang="zh-CN" altLang="en-US" sz="2000" dirty="0"/>
              </a:p>
            </p:txBody>
          </p:sp>
        </mc:Choice>
        <mc:Fallback xmlns="">
          <p:sp>
            <p:nvSpPr>
              <p:cNvPr id="4" name="文本占位符 3"/>
              <p:cNvSpPr>
                <a:spLocks noGrp="1" noRot="1" noChangeAspect="1" noMove="1" noResize="1" noEditPoints="1" noAdjustHandles="1" noChangeArrowheads="1" noChangeShapeType="1" noTextEdit="1"/>
              </p:cNvSpPr>
              <p:nvPr>
                <p:ph type="body" sz="half" idx="2"/>
              </p:nvPr>
            </p:nvSpPr>
            <p:spPr>
              <a:blipFill>
                <a:blip r:embed="rId3"/>
                <a:stretch>
                  <a:fillRect l="-1905" t="-3249" r="-3238"/>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6044663" y="0"/>
            <a:ext cx="4223944" cy="6865145"/>
          </a:xfrm>
          <a:prstGeom prst="rect">
            <a:avLst/>
          </a:prstGeom>
        </p:spPr>
      </p:pic>
    </p:spTree>
    <p:extLst>
      <p:ext uri="{BB962C8B-B14F-4D97-AF65-F5344CB8AC3E}">
        <p14:creationId xmlns:p14="http://schemas.microsoft.com/office/powerpoint/2010/main" val="539793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Research plan</a:t>
            </a:r>
            <a:endParaRPr lang="zh-CN" altLang="en-US" dirty="0"/>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l"/>
            </a:pPr>
            <a:r>
              <a:rPr lang="en-US" altLang="zh-CN" sz="3200" dirty="0" smtClean="0"/>
              <a:t>Methods may apply:</a:t>
            </a:r>
          </a:p>
          <a:p>
            <a:pPr lvl="1">
              <a:lnSpc>
                <a:spcPct val="150000"/>
              </a:lnSpc>
              <a:buFont typeface="Wingdings" panose="05000000000000000000" pitchFamily="2" charset="2"/>
              <a:buChar char="l"/>
            </a:pPr>
            <a:r>
              <a:rPr lang="en-US" altLang="zh-CN" sz="2400" dirty="0" smtClean="0"/>
              <a:t>MCE</a:t>
            </a:r>
          </a:p>
          <a:p>
            <a:pPr lvl="1">
              <a:lnSpc>
                <a:spcPct val="150000"/>
              </a:lnSpc>
              <a:buFont typeface="Wingdings" panose="05000000000000000000" pitchFamily="2" charset="2"/>
              <a:buChar char="l"/>
            </a:pPr>
            <a:r>
              <a:rPr lang="en-US" altLang="zh-CN" sz="2400" dirty="0" smtClean="0"/>
              <a:t>VW-SSI</a:t>
            </a:r>
          </a:p>
          <a:p>
            <a:pPr lvl="1">
              <a:lnSpc>
                <a:spcPct val="150000"/>
              </a:lnSpc>
              <a:buFont typeface="Wingdings" panose="05000000000000000000" pitchFamily="2" charset="2"/>
              <a:buChar char="l"/>
            </a:pPr>
            <a:r>
              <a:rPr lang="en-US" altLang="zh-CN" sz="2400" dirty="0" err="1" smtClean="0"/>
              <a:t>cMEM</a:t>
            </a:r>
            <a:endParaRPr lang="en-US" altLang="zh-CN" sz="2400" dirty="0" smtClean="0"/>
          </a:p>
          <a:p>
            <a:pPr lvl="1">
              <a:lnSpc>
                <a:spcPct val="150000"/>
              </a:lnSpc>
              <a:buFont typeface="Wingdings" panose="05000000000000000000" pitchFamily="2" charset="2"/>
              <a:buChar char="l"/>
            </a:pPr>
            <a:r>
              <a:rPr lang="en-US" altLang="zh-CN" sz="2400" dirty="0" smtClean="0"/>
              <a:t>…</a:t>
            </a:r>
          </a:p>
        </p:txBody>
      </p:sp>
    </p:spTree>
    <p:extLst>
      <p:ext uri="{BB962C8B-B14F-4D97-AF65-F5344CB8AC3E}">
        <p14:creationId xmlns:p14="http://schemas.microsoft.com/office/powerpoint/2010/main" val="405935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Plan</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67654215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图片 2"/>
          <p:cNvPicPr>
            <a:picLocks noChangeAspect="1"/>
          </p:cNvPicPr>
          <p:nvPr/>
        </p:nvPicPr>
        <p:blipFill>
          <a:blip r:embed="rId8"/>
          <a:stretch>
            <a:fillRect/>
          </a:stretch>
        </p:blipFill>
        <p:spPr>
          <a:xfrm>
            <a:off x="2393456" y="5293396"/>
            <a:ext cx="770801" cy="684495"/>
          </a:xfrm>
          <a:prstGeom prst="rect">
            <a:avLst/>
          </a:prstGeom>
        </p:spPr>
      </p:pic>
    </p:spTree>
    <p:extLst>
      <p:ext uri="{BB962C8B-B14F-4D97-AF65-F5344CB8AC3E}">
        <p14:creationId xmlns:p14="http://schemas.microsoft.com/office/powerpoint/2010/main" val="1085661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Robert </a:t>
            </a:r>
            <a:r>
              <a:rPr lang="en-US" altLang="zh-CN" dirty="0" err="1">
                <a:latin typeface="Times New Roman" panose="02020603050405020304" pitchFamily="18" charset="0"/>
                <a:cs typeface="Times New Roman" panose="02020603050405020304" pitchFamily="18" charset="0"/>
              </a:rPr>
              <a:t>Oostenveld</a:t>
            </a:r>
            <a:r>
              <a:rPr lang="en-US" altLang="zh-CN" dirty="0">
                <a:latin typeface="Times New Roman" panose="02020603050405020304" pitchFamily="18" charset="0"/>
                <a:cs typeface="Times New Roman" panose="02020603050405020304" pitchFamily="18" charset="0"/>
              </a:rPr>
              <a:t>, Pascal Fries, Eric Maris, and Jan-</a:t>
            </a:r>
            <a:r>
              <a:rPr lang="en-US" altLang="zh-CN" dirty="0" err="1">
                <a:latin typeface="Times New Roman" panose="02020603050405020304" pitchFamily="18" charset="0"/>
                <a:cs typeface="Times New Roman" panose="02020603050405020304" pitchFamily="18" charset="0"/>
              </a:rPr>
              <a:t>Mathijs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Schoffelen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FieldTrip</a:t>
            </a:r>
            <a:r>
              <a:rPr lang="en-US" altLang="zh-CN" dirty="0">
                <a:latin typeface="Times New Roman" panose="02020603050405020304" pitchFamily="18" charset="0"/>
                <a:cs typeface="Times New Roman" panose="02020603050405020304" pitchFamily="18" charset="0"/>
              </a:rPr>
              <a:t>: Open Source Software for Advanced Analysis of MEG, EEG, and Invasive Electrophysiological Data,” Computational Intelligence and Neuroscience, vol. </a:t>
            </a:r>
            <a:r>
              <a:rPr lang="en-US" altLang="zh-CN" dirty="0" smtClean="0">
                <a:latin typeface="Times New Roman" panose="02020603050405020304" pitchFamily="18" charset="0"/>
                <a:cs typeface="Times New Roman" panose="02020603050405020304" pitchFamily="18" charset="0"/>
              </a:rPr>
              <a:t>2011</a:t>
            </a:r>
          </a:p>
          <a:p>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 Chowdhury R A, </a:t>
            </a:r>
            <a:r>
              <a:rPr lang="en-US" altLang="zh-CN" dirty="0" err="1">
                <a:latin typeface="Times New Roman" panose="02020603050405020304" pitchFamily="18" charset="0"/>
                <a:cs typeface="Times New Roman" panose="02020603050405020304" pitchFamily="18" charset="0"/>
              </a:rPr>
              <a:t>Merlet</a:t>
            </a:r>
            <a:r>
              <a:rPr lang="en-US" altLang="zh-CN" dirty="0">
                <a:latin typeface="Times New Roman" panose="02020603050405020304" pitchFamily="18" charset="0"/>
                <a:cs typeface="Times New Roman" panose="02020603050405020304" pitchFamily="18" charset="0"/>
              </a:rPr>
              <a:t> I, </a:t>
            </a:r>
            <a:r>
              <a:rPr lang="en-US" altLang="zh-CN" dirty="0" err="1">
                <a:latin typeface="Times New Roman" panose="02020603050405020304" pitchFamily="18" charset="0"/>
                <a:cs typeface="Times New Roman" panose="02020603050405020304" pitchFamily="18" charset="0"/>
              </a:rPr>
              <a:t>Birot</a:t>
            </a:r>
            <a:r>
              <a:rPr lang="en-US" altLang="zh-CN" dirty="0">
                <a:latin typeface="Times New Roman" panose="02020603050405020304" pitchFamily="18" charset="0"/>
                <a:cs typeface="Times New Roman" panose="02020603050405020304" pitchFamily="18" charset="0"/>
              </a:rPr>
              <a:t> G, et al. Complex patterns of spatially extended generators of epileptic activity: Comparison of source localization methods </a:t>
            </a:r>
            <a:r>
              <a:rPr lang="en-US" altLang="zh-CN" dirty="0" err="1">
                <a:latin typeface="Times New Roman" panose="02020603050405020304" pitchFamily="18" charset="0"/>
                <a:cs typeface="Times New Roman" panose="02020603050405020304" pitchFamily="18" charset="0"/>
              </a:rPr>
              <a:t>cMEM</a:t>
            </a:r>
            <a:r>
              <a:rPr lang="en-US" altLang="zh-CN" dirty="0">
                <a:latin typeface="Times New Roman" panose="02020603050405020304" pitchFamily="18" charset="0"/>
                <a:cs typeface="Times New Roman" panose="02020603050405020304" pitchFamily="18" charset="0"/>
              </a:rPr>
              <a:t> and 4-ExSo-MUSIC on High Resolution EEG and MEG data[J]. </a:t>
            </a:r>
            <a:r>
              <a:rPr lang="en-US" altLang="zh-CN" dirty="0" err="1">
                <a:latin typeface="Times New Roman" panose="02020603050405020304" pitchFamily="18" charset="0"/>
                <a:cs typeface="Times New Roman" panose="02020603050405020304" pitchFamily="18" charset="0"/>
              </a:rPr>
              <a:t>Neuroimage</a:t>
            </a:r>
            <a:r>
              <a:rPr lang="en-US" altLang="zh-CN" dirty="0">
                <a:latin typeface="Times New Roman" panose="02020603050405020304" pitchFamily="18" charset="0"/>
                <a:cs typeface="Times New Roman" panose="02020603050405020304" pitchFamily="18" charset="0"/>
              </a:rPr>
              <a:t>, 2016, 143:175-195</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 Zhu M, Zhang W, Dickens D L, et al. Reconstructing spatially extended brain sources via enforcing multiple transform sparseness.[J]. </a:t>
            </a:r>
            <a:r>
              <a:rPr lang="en-US" altLang="zh-CN" dirty="0" err="1">
                <a:latin typeface="Times New Roman" panose="02020603050405020304" pitchFamily="18" charset="0"/>
                <a:cs typeface="Times New Roman" panose="02020603050405020304" pitchFamily="18" charset="0"/>
              </a:rPr>
              <a:t>Neuroimage</a:t>
            </a:r>
            <a:r>
              <a:rPr lang="en-US" altLang="zh-CN" dirty="0">
                <a:latin typeface="Times New Roman" panose="02020603050405020304" pitchFamily="18" charset="0"/>
                <a:cs typeface="Times New Roman" panose="02020603050405020304" pitchFamily="18" charset="0"/>
              </a:rPr>
              <a:t>, 2014, 86(2):280</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 </a:t>
            </a:r>
            <a:r>
              <a:rPr lang="en-US" altLang="zh-CN" dirty="0" err="1">
                <a:latin typeface="Times New Roman" panose="02020603050405020304" pitchFamily="18" charset="0"/>
                <a:cs typeface="Times New Roman" panose="02020603050405020304" pitchFamily="18" charset="0"/>
              </a:rPr>
              <a:t>Sohrabpour</a:t>
            </a:r>
            <a:r>
              <a:rPr lang="en-US" altLang="zh-CN" dirty="0">
                <a:latin typeface="Times New Roman" panose="02020603050405020304" pitchFamily="18" charset="0"/>
                <a:cs typeface="Times New Roman" panose="02020603050405020304" pitchFamily="18" charset="0"/>
              </a:rPr>
              <a:t> A, Lu Y, Worrell G, et al. Imaging brain source extent from EEG/MEG by means of an iteratively reweighted edge sparsity minimization (IRES) strategy[J]. </a:t>
            </a:r>
            <a:r>
              <a:rPr lang="en-US" altLang="zh-CN" dirty="0" err="1">
                <a:latin typeface="Times New Roman" panose="02020603050405020304" pitchFamily="18" charset="0"/>
                <a:cs typeface="Times New Roman" panose="02020603050405020304" pitchFamily="18" charset="0"/>
              </a:rPr>
              <a:t>Neuroimage</a:t>
            </a:r>
            <a:r>
              <a:rPr lang="en-US" altLang="zh-CN" dirty="0">
                <a:latin typeface="Times New Roman" panose="02020603050405020304" pitchFamily="18" charset="0"/>
                <a:cs typeface="Times New Roman" panose="02020603050405020304" pitchFamily="18" charset="0"/>
              </a:rPr>
              <a:t>, 2016, 142:27-42</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Uutela,K</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Hämäläinen</a:t>
            </a:r>
            <a:r>
              <a:rPr lang="en-US" altLang="zh-CN" dirty="0" smtClean="0">
                <a:latin typeface="Times New Roman" panose="02020603050405020304" pitchFamily="18" charset="0"/>
                <a:cs typeface="Times New Roman" panose="02020603050405020304" pitchFamily="18" charset="0"/>
              </a:rPr>
              <a:t>, M., and </a:t>
            </a:r>
            <a:r>
              <a:rPr lang="en-US" altLang="zh-CN" dirty="0" err="1" smtClean="0">
                <a:latin typeface="Times New Roman" panose="02020603050405020304" pitchFamily="18" charset="0"/>
                <a:cs typeface="Times New Roman" panose="02020603050405020304" pitchFamily="18" charset="0"/>
              </a:rPr>
              <a:t>Somersalo,E</a:t>
            </a:r>
            <a:r>
              <a:rPr lang="en-US" altLang="zh-CN" dirty="0">
                <a:latin typeface="Times New Roman" panose="02020603050405020304" pitchFamily="18" charset="0"/>
                <a:cs typeface="Times New Roman" panose="02020603050405020304" pitchFamily="18" charset="0"/>
              </a:rPr>
              <a:t>.(1999).Visualization </a:t>
            </a:r>
            <a:r>
              <a:rPr lang="en-US" altLang="zh-CN" dirty="0" smtClean="0">
                <a:latin typeface="Times New Roman" panose="02020603050405020304" pitchFamily="18" charset="0"/>
                <a:cs typeface="Times New Roman" panose="02020603050405020304" pitchFamily="18" charset="0"/>
              </a:rPr>
              <a:t>of magnetoencephalographic data using minimum current estimates</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NeuroImage</a:t>
            </a:r>
            <a:r>
              <a:rPr lang="en-US" altLang="zh-CN" dirty="0" smtClean="0">
                <a:latin typeface="Times New Roman" panose="02020603050405020304" pitchFamily="18" charset="0"/>
                <a:cs typeface="Times New Roman" panose="02020603050405020304" pitchFamily="18" charset="0"/>
              </a:rPr>
              <a:t> 10,173–180.doi:10.1006/nimg.1999.0454</a:t>
            </a:r>
          </a:p>
          <a:p>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6] "A lecture on the inverse problem of EEG/MEG" </a:t>
            </a:r>
            <a:r>
              <a:rPr lang="de-DE" altLang="zh-CN" dirty="0">
                <a:latin typeface="Times New Roman" panose="02020603050405020304" pitchFamily="18" charset="0"/>
                <a:cs typeface="Times New Roman" panose="02020603050405020304" pitchFamily="18" charset="0"/>
              </a:rPr>
              <a:t>, Felix </a:t>
            </a:r>
            <a:r>
              <a:rPr lang="de-DE" altLang="zh-CN" dirty="0" smtClean="0">
                <a:latin typeface="Times New Roman" panose="02020603050405020304" pitchFamily="18" charset="0"/>
                <a:cs typeface="Times New Roman" panose="02020603050405020304" pitchFamily="18" charset="0"/>
              </a:rPr>
              <a:t>Lucka, WWU </a:t>
            </a:r>
            <a:r>
              <a:rPr lang="de-DE" altLang="zh-CN" dirty="0">
                <a:latin typeface="Times New Roman" panose="02020603050405020304" pitchFamily="18" charset="0"/>
                <a:cs typeface="Times New Roman" panose="02020603050405020304" pitchFamily="18" charset="0"/>
              </a:rPr>
              <a:t>Münster, May 14, 2012</a:t>
            </a:r>
            <a:r>
              <a:rPr lang="de-DE"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007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Thanks for Your Time</a:t>
            </a:r>
            <a:endParaRPr lang="zh-CN" altLang="en-US" dirty="0"/>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06907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62050" y="314325"/>
            <a:ext cx="9867900" cy="6229350"/>
          </a:xfrm>
          <a:prstGeom prst="rect">
            <a:avLst/>
          </a:prstGeom>
        </p:spPr>
      </p:pic>
    </p:spTree>
    <p:extLst>
      <p:ext uri="{BB962C8B-B14F-4D97-AF65-F5344CB8AC3E}">
        <p14:creationId xmlns:p14="http://schemas.microsoft.com/office/powerpoint/2010/main" val="70597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270907" y="1256619"/>
            <a:ext cx="8953500" cy="4105275"/>
          </a:xfrm>
          <a:prstGeom prst="rect">
            <a:avLst/>
          </a:prstGeom>
        </p:spPr>
      </p:pic>
    </p:spTree>
    <p:extLst>
      <p:ext uri="{BB962C8B-B14F-4D97-AF65-F5344CB8AC3E}">
        <p14:creationId xmlns:p14="http://schemas.microsoft.com/office/powerpoint/2010/main" val="435926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81075" y="309562"/>
            <a:ext cx="10229850" cy="6238875"/>
          </a:xfrm>
          <a:prstGeom prst="rect">
            <a:avLst/>
          </a:prstGeom>
        </p:spPr>
      </p:pic>
    </p:spTree>
    <p:extLst>
      <p:ext uri="{BB962C8B-B14F-4D97-AF65-F5344CB8AC3E}">
        <p14:creationId xmlns:p14="http://schemas.microsoft.com/office/powerpoint/2010/main" val="550835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t>
            </a:r>
            <a:r>
              <a:rPr lang="en-US" altLang="zh-CN" dirty="0" smtClean="0"/>
              <a:t>utline</a:t>
            </a:r>
            <a:endParaRPr lang="zh-CN" altLang="en-US" dirty="0"/>
          </a:p>
        </p:txBody>
      </p:sp>
      <p:sp>
        <p:nvSpPr>
          <p:cNvPr id="3" name="内容占位符 2"/>
          <p:cNvSpPr>
            <a:spLocks noGrp="1"/>
          </p:cNvSpPr>
          <p:nvPr>
            <p:ph idx="1"/>
          </p:nvPr>
        </p:nvSpPr>
        <p:spPr>
          <a:xfrm>
            <a:off x="1097280" y="1891810"/>
            <a:ext cx="7729728" cy="3668163"/>
          </a:xfrm>
        </p:spPr>
        <p:txBody>
          <a:bodyPr>
            <a:normAutofit fontScale="92500" lnSpcReduction="10000"/>
          </a:bodyPr>
          <a:lstStyle/>
          <a:p>
            <a:pPr>
              <a:lnSpc>
                <a:spcPct val="150000"/>
              </a:lnSpc>
              <a:buFont typeface="Wingdings" panose="05000000000000000000" pitchFamily="2" charset="2"/>
              <a:buChar char="l"/>
            </a:pPr>
            <a:r>
              <a:rPr lang="en-US" altLang="zh-CN" sz="2800" dirty="0" smtClean="0"/>
              <a:t>Background</a:t>
            </a:r>
          </a:p>
          <a:p>
            <a:pPr>
              <a:lnSpc>
                <a:spcPct val="150000"/>
              </a:lnSpc>
              <a:buFont typeface="Wingdings" panose="05000000000000000000" pitchFamily="2" charset="2"/>
              <a:buChar char="l"/>
            </a:pPr>
            <a:r>
              <a:rPr lang="en-US" altLang="zh-CN" sz="2800" dirty="0" smtClean="0"/>
              <a:t>Aims</a:t>
            </a:r>
          </a:p>
          <a:p>
            <a:pPr>
              <a:lnSpc>
                <a:spcPct val="150000"/>
              </a:lnSpc>
              <a:buFont typeface="Wingdings" panose="05000000000000000000" pitchFamily="2" charset="2"/>
              <a:buChar char="l"/>
            </a:pPr>
            <a:r>
              <a:rPr lang="en-US" altLang="zh-CN" sz="2800" dirty="0" smtClean="0"/>
              <a:t>The Inverse </a:t>
            </a:r>
            <a:r>
              <a:rPr lang="en-US" altLang="zh-CN" sz="2800" dirty="0"/>
              <a:t>P</a:t>
            </a:r>
            <a:r>
              <a:rPr lang="en-US" altLang="zh-CN" sz="2800" dirty="0" smtClean="0"/>
              <a:t>roblem</a:t>
            </a:r>
          </a:p>
          <a:p>
            <a:pPr>
              <a:lnSpc>
                <a:spcPct val="150000"/>
              </a:lnSpc>
              <a:buFont typeface="Wingdings" panose="05000000000000000000" pitchFamily="2" charset="2"/>
              <a:buChar char="l"/>
            </a:pPr>
            <a:r>
              <a:rPr lang="en-US" altLang="zh-CN" sz="2800" dirty="0" smtClean="0"/>
              <a:t>State-of-the-Art</a:t>
            </a:r>
          </a:p>
          <a:p>
            <a:pPr>
              <a:lnSpc>
                <a:spcPct val="150000"/>
              </a:lnSpc>
              <a:buFont typeface="Wingdings" panose="05000000000000000000" pitchFamily="2" charset="2"/>
              <a:buChar char="l"/>
            </a:pPr>
            <a:r>
              <a:rPr lang="en-US" altLang="zh-CN" sz="2800" dirty="0" smtClean="0"/>
              <a:t>Research Plan</a:t>
            </a:r>
          </a:p>
          <a:p>
            <a:endParaRPr lang="zh-CN" altLang="en-US" dirty="0"/>
          </a:p>
        </p:txBody>
      </p:sp>
    </p:spTree>
    <p:extLst>
      <p:ext uri="{BB962C8B-B14F-4D97-AF65-F5344CB8AC3E}">
        <p14:creationId xmlns:p14="http://schemas.microsoft.com/office/powerpoint/2010/main" val="2184856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Background</a:t>
            </a:r>
            <a:endParaRPr lang="zh-CN" altLang="en-US" dirty="0"/>
          </a:p>
        </p:txBody>
      </p:sp>
      <p:sp>
        <p:nvSpPr>
          <p:cNvPr id="3" name="内容占位符 2"/>
          <p:cNvSpPr>
            <a:spLocks noGrp="1"/>
          </p:cNvSpPr>
          <p:nvPr>
            <p:ph idx="1"/>
          </p:nvPr>
        </p:nvSpPr>
        <p:spPr>
          <a:xfrm>
            <a:off x="987972" y="2638044"/>
            <a:ext cx="10099128" cy="3101983"/>
          </a:xfrm>
        </p:spPr>
        <p:txBody>
          <a:bodyPr>
            <a:noAutofit/>
          </a:bodyPr>
          <a:lstStyle/>
          <a:p>
            <a:pPr>
              <a:buFont typeface="Wingdings" panose="05000000000000000000" pitchFamily="2" charset="2"/>
              <a:buChar char="l"/>
            </a:pPr>
            <a:r>
              <a:rPr lang="en-US" altLang="zh-CN" sz="2800" dirty="0" smtClean="0"/>
              <a:t>EEG localization----good temporal and spatial resolution </a:t>
            </a:r>
          </a:p>
          <a:p>
            <a:pPr>
              <a:buFont typeface="Wingdings" panose="05000000000000000000" pitchFamily="2" charset="2"/>
              <a:buChar char="l"/>
            </a:pPr>
            <a:endParaRPr lang="en-US" altLang="zh-CN" sz="2800" dirty="0" smtClean="0"/>
          </a:p>
          <a:p>
            <a:pPr>
              <a:buFont typeface="Wingdings" panose="05000000000000000000" pitchFamily="2" charset="2"/>
              <a:buChar char="l"/>
            </a:pPr>
            <a:r>
              <a:rPr lang="en-US" altLang="zh-CN" sz="2800" dirty="0" smtClean="0"/>
              <a:t>2D </a:t>
            </a:r>
            <a:r>
              <a:rPr lang="en-US" altLang="zh-CN" sz="2800" dirty="0"/>
              <a:t>cortex </a:t>
            </a:r>
            <a:r>
              <a:rPr lang="en-US" altLang="zh-CN" sz="2800" dirty="0" smtClean="0"/>
              <a:t>model</a:t>
            </a:r>
          </a:p>
          <a:p>
            <a:pPr>
              <a:buFont typeface="Wingdings" panose="05000000000000000000" pitchFamily="2" charset="2"/>
              <a:buChar char="l"/>
            </a:pPr>
            <a:endParaRPr lang="en-US" altLang="zh-CN" sz="2800" dirty="0"/>
          </a:p>
          <a:p>
            <a:pPr>
              <a:buFont typeface="Wingdings" panose="05000000000000000000" pitchFamily="2" charset="2"/>
              <a:buChar char="l"/>
            </a:pPr>
            <a:r>
              <a:rPr lang="en-US" altLang="zh-CN" sz="2800" dirty="0" smtClean="0"/>
              <a:t>3D </a:t>
            </a:r>
            <a:r>
              <a:rPr lang="en-US" altLang="zh-CN" sz="2800" dirty="0"/>
              <a:t>grid source </a:t>
            </a:r>
            <a:r>
              <a:rPr lang="en-US" altLang="zh-CN" sz="2800" dirty="0" smtClean="0"/>
              <a:t>model</a:t>
            </a:r>
            <a:endParaRPr lang="zh-CN" altLang="en-US" sz="2800" dirty="0"/>
          </a:p>
        </p:txBody>
      </p:sp>
      <p:pic>
        <p:nvPicPr>
          <p:cNvPr id="4" name="图片 3"/>
          <p:cNvPicPr>
            <a:picLocks noChangeAspect="1"/>
          </p:cNvPicPr>
          <p:nvPr/>
        </p:nvPicPr>
        <p:blipFill>
          <a:blip r:embed="rId3"/>
          <a:stretch>
            <a:fillRect/>
          </a:stretch>
        </p:blipFill>
        <p:spPr>
          <a:xfrm>
            <a:off x="7063048" y="3251678"/>
            <a:ext cx="2436085" cy="2780919"/>
          </a:xfrm>
          <a:prstGeom prst="rect">
            <a:avLst/>
          </a:prstGeom>
        </p:spPr>
      </p:pic>
    </p:spTree>
    <p:extLst>
      <p:ext uri="{BB962C8B-B14F-4D97-AF65-F5344CB8AC3E}">
        <p14:creationId xmlns:p14="http://schemas.microsoft.com/office/powerpoint/2010/main" val="4188475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Aims</a:t>
            </a:r>
            <a:endParaRPr lang="zh-CN" altLang="en-US" dirty="0"/>
          </a:p>
        </p:txBody>
      </p:sp>
      <p:sp>
        <p:nvSpPr>
          <p:cNvPr id="3" name="内容占位符 2"/>
          <p:cNvSpPr>
            <a:spLocks noGrp="1"/>
          </p:cNvSpPr>
          <p:nvPr>
            <p:ph idx="1"/>
          </p:nvPr>
        </p:nvSpPr>
        <p:spPr>
          <a:xfrm>
            <a:off x="1097280" y="1954923"/>
            <a:ext cx="9120036" cy="3899337"/>
          </a:xfrm>
        </p:spPr>
        <p:txBody>
          <a:bodyPr>
            <a:noAutofit/>
          </a:bodyPr>
          <a:lstStyle/>
          <a:p>
            <a:pPr>
              <a:buFont typeface="Wingdings" panose="05000000000000000000" pitchFamily="2" charset="2"/>
              <a:buChar char="l"/>
            </a:pPr>
            <a:r>
              <a:rPr lang="en-US" altLang="zh-CN" sz="2800" dirty="0" smtClean="0"/>
              <a:t>Find and implement a good </a:t>
            </a:r>
            <a:r>
              <a:rPr lang="en-US" altLang="zh-CN" sz="2800" dirty="0"/>
              <a:t>algorithm for source localization based on 3D source </a:t>
            </a:r>
            <a:r>
              <a:rPr lang="en-US" altLang="zh-CN" sz="2800" dirty="0" smtClean="0"/>
              <a:t>model.</a:t>
            </a:r>
          </a:p>
          <a:p>
            <a:pPr>
              <a:buFont typeface="Wingdings" panose="05000000000000000000" pitchFamily="2" charset="2"/>
              <a:buChar char="l"/>
            </a:pPr>
            <a:r>
              <a:rPr lang="en-US" altLang="zh-CN" sz="2800" dirty="0"/>
              <a:t>Study the relationship between spatial resolution of the algorithm and the number of electrodes and the number of voxel </a:t>
            </a:r>
            <a:r>
              <a:rPr lang="en-US" altLang="zh-CN" sz="2800" dirty="0" smtClean="0"/>
              <a:t>points.</a:t>
            </a:r>
          </a:p>
          <a:p>
            <a:pPr>
              <a:buFont typeface="Wingdings" panose="05000000000000000000" pitchFamily="2" charset="2"/>
              <a:buChar char="l"/>
            </a:pPr>
            <a:r>
              <a:rPr lang="en-US" altLang="zh-CN" sz="2800" dirty="0"/>
              <a:t>Develop </a:t>
            </a:r>
            <a:r>
              <a:rPr lang="en-US" altLang="zh-CN" sz="2800" dirty="0" smtClean="0"/>
              <a:t>metrics </a:t>
            </a:r>
            <a:r>
              <a:rPr lang="en-US" altLang="zh-CN" sz="2800" dirty="0"/>
              <a:t>for the algorithm </a:t>
            </a:r>
            <a:r>
              <a:rPr lang="en-US" altLang="zh-CN" sz="2800" dirty="0" smtClean="0"/>
              <a:t>performance.</a:t>
            </a:r>
          </a:p>
          <a:p>
            <a:pPr>
              <a:buFont typeface="Wingdings" panose="05000000000000000000" pitchFamily="2" charset="2"/>
              <a:buChar char="l"/>
            </a:pPr>
            <a:r>
              <a:rPr lang="en-US" altLang="zh-CN" sz="2800" dirty="0"/>
              <a:t>Make a clear MATLAB toolbox and write a summary </a:t>
            </a:r>
            <a:r>
              <a:rPr lang="en-US" altLang="zh-CN" sz="2800" dirty="0" smtClean="0"/>
              <a:t>report.</a:t>
            </a:r>
            <a:endParaRPr lang="zh-CN" altLang="zh-CN" sz="2800" dirty="0"/>
          </a:p>
        </p:txBody>
      </p:sp>
    </p:spTree>
    <p:extLst>
      <p:ext uri="{BB962C8B-B14F-4D97-AF65-F5344CB8AC3E}">
        <p14:creationId xmlns:p14="http://schemas.microsoft.com/office/powerpoint/2010/main" val="2460012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679" y="599572"/>
            <a:ext cx="7729728" cy="1188720"/>
          </a:xfrm>
        </p:spPr>
        <p:txBody>
          <a:bodyPr/>
          <a:lstStyle/>
          <a:p>
            <a:r>
              <a:rPr lang="en-US" altLang="zh-CN" dirty="0" smtClean="0"/>
              <a:t>The Inverse problem</a:t>
            </a:r>
            <a:endParaRPr lang="zh-CN" altLang="en-US" dirty="0"/>
          </a:p>
        </p:txBody>
      </p:sp>
      <p:pic>
        <p:nvPicPr>
          <p:cNvPr id="5" name="图片 4"/>
          <p:cNvPicPr>
            <a:picLocks noChangeAspect="1"/>
          </p:cNvPicPr>
          <p:nvPr/>
        </p:nvPicPr>
        <p:blipFill>
          <a:blip r:embed="rId3"/>
          <a:stretch>
            <a:fillRect/>
          </a:stretch>
        </p:blipFill>
        <p:spPr>
          <a:xfrm>
            <a:off x="3120301" y="1788292"/>
            <a:ext cx="6149823" cy="4532458"/>
          </a:xfrm>
          <a:prstGeom prst="rect">
            <a:avLst/>
          </a:prstGeom>
        </p:spPr>
      </p:pic>
      <p:sp>
        <p:nvSpPr>
          <p:cNvPr id="6" name="文本框 5"/>
          <p:cNvSpPr txBox="1"/>
          <p:nvPr/>
        </p:nvSpPr>
        <p:spPr>
          <a:xfrm>
            <a:off x="9960864" y="5849007"/>
            <a:ext cx="1996966" cy="37837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483740" y="2977012"/>
            <a:ext cx="3500432" cy="1548268"/>
          </a:xfrm>
          <a:prstGeom prst="rect">
            <a:avLst/>
          </a:prstGeom>
        </p:spPr>
      </p:pic>
      <p:sp>
        <p:nvSpPr>
          <p:cNvPr id="4" name="文本框 3"/>
          <p:cNvSpPr txBox="1"/>
          <p:nvPr/>
        </p:nvSpPr>
        <p:spPr>
          <a:xfrm>
            <a:off x="1047195" y="4528453"/>
            <a:ext cx="2373521" cy="369332"/>
          </a:xfrm>
          <a:prstGeom prst="rect">
            <a:avLst/>
          </a:prstGeom>
          <a:noFill/>
        </p:spPr>
        <p:txBody>
          <a:bodyPr wrap="square" rtlCol="0">
            <a:spAutoFit/>
          </a:bodyPr>
          <a:lstStyle/>
          <a:p>
            <a:pPr algn="ctr"/>
            <a:r>
              <a:rPr lang="en-US" altLang="zh-CN" dirty="0"/>
              <a:t>i</a:t>
            </a:r>
            <a:r>
              <a:rPr lang="en-US" altLang="zh-CN" dirty="0" smtClean="0"/>
              <a:t>ll-posed problem</a:t>
            </a:r>
            <a:endParaRPr lang="zh-CN" altLang="en-US" dirty="0"/>
          </a:p>
        </p:txBody>
      </p:sp>
      <p:pic>
        <p:nvPicPr>
          <p:cNvPr id="9" name="图片 8"/>
          <p:cNvPicPr/>
          <p:nvPr/>
        </p:nvPicPr>
        <p:blipFill rotWithShape="1">
          <a:blip r:embed="rId5"/>
          <a:srcRect t="21568" r="2434"/>
          <a:stretch/>
        </p:blipFill>
        <p:spPr>
          <a:xfrm>
            <a:off x="9270124" y="3728700"/>
            <a:ext cx="2180897" cy="651642"/>
          </a:xfrm>
          <a:prstGeom prst="rect">
            <a:avLst/>
          </a:prstGeom>
        </p:spPr>
      </p:pic>
    </p:spTree>
    <p:extLst>
      <p:ext uri="{BB962C8B-B14F-4D97-AF65-F5344CB8AC3E}">
        <p14:creationId xmlns:p14="http://schemas.microsoft.com/office/powerpoint/2010/main" val="2021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Inverse Problem</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1302067" y="2512559"/>
            <a:ext cx="9648825" cy="2333625"/>
          </a:xfrm>
          <a:prstGeom prst="rect">
            <a:avLst/>
          </a:prstGeom>
        </p:spPr>
      </p:pic>
      <p:pic>
        <p:nvPicPr>
          <p:cNvPr id="5" name="图片 4"/>
          <p:cNvPicPr>
            <a:picLocks noChangeAspect="1"/>
          </p:cNvPicPr>
          <p:nvPr/>
        </p:nvPicPr>
        <p:blipFill>
          <a:blip r:embed="rId4"/>
          <a:stretch>
            <a:fillRect/>
          </a:stretch>
        </p:blipFill>
        <p:spPr>
          <a:xfrm>
            <a:off x="1258523" y="1845734"/>
            <a:ext cx="7010400" cy="800100"/>
          </a:xfrm>
          <a:prstGeom prst="rect">
            <a:avLst/>
          </a:prstGeom>
        </p:spPr>
      </p:pic>
      <p:pic>
        <p:nvPicPr>
          <p:cNvPr id="6" name="图片 5"/>
          <p:cNvPicPr>
            <a:picLocks noChangeAspect="1"/>
          </p:cNvPicPr>
          <p:nvPr/>
        </p:nvPicPr>
        <p:blipFill rotWithShape="1">
          <a:blip r:embed="rId5"/>
          <a:srcRect r="642" b="13583"/>
          <a:stretch/>
        </p:blipFill>
        <p:spPr>
          <a:xfrm>
            <a:off x="1204096" y="4846184"/>
            <a:ext cx="9028476" cy="1423987"/>
          </a:xfrm>
          <a:prstGeom prst="rect">
            <a:avLst/>
          </a:prstGeom>
        </p:spPr>
      </p:pic>
    </p:spTree>
    <p:extLst>
      <p:ext uri="{BB962C8B-B14F-4D97-AF65-F5344CB8AC3E}">
        <p14:creationId xmlns:p14="http://schemas.microsoft.com/office/powerpoint/2010/main" val="1578292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State-of-the-Art</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00000"/>
              </a:lnSpc>
              <a:buFont typeface="Wingdings" panose="05000000000000000000" pitchFamily="2" charset="2"/>
              <a:buChar char="l"/>
            </a:pPr>
            <a:r>
              <a:rPr lang="en-US" altLang="zh-CN" sz="3200" dirty="0" err="1" smtClean="0"/>
              <a:t>gFOTV</a:t>
            </a:r>
            <a:endParaRPr lang="en-US" altLang="zh-CN" sz="3200" dirty="0" smtClean="0"/>
          </a:p>
          <a:p>
            <a:pPr>
              <a:lnSpc>
                <a:spcPct val="100000"/>
              </a:lnSpc>
              <a:buFont typeface="Wingdings" panose="05000000000000000000" pitchFamily="2" charset="2"/>
              <a:buChar char="l"/>
            </a:pPr>
            <a:endParaRPr lang="en-US" altLang="zh-CN" sz="3200" dirty="0" smtClean="0"/>
          </a:p>
          <a:p>
            <a:pPr>
              <a:lnSpc>
                <a:spcPct val="100000"/>
              </a:lnSpc>
              <a:buFont typeface="Wingdings" panose="05000000000000000000" pitchFamily="2" charset="2"/>
              <a:buChar char="l"/>
            </a:pPr>
            <a:r>
              <a:rPr lang="en-US" altLang="zh-CN" sz="3200" dirty="0" smtClean="0"/>
              <a:t>VW-SSI</a:t>
            </a:r>
          </a:p>
          <a:p>
            <a:pPr>
              <a:lnSpc>
                <a:spcPct val="100000"/>
              </a:lnSpc>
              <a:buFont typeface="Wingdings" panose="05000000000000000000" pitchFamily="2" charset="2"/>
              <a:buChar char="l"/>
            </a:pPr>
            <a:endParaRPr lang="en-US" altLang="zh-CN" sz="3200" dirty="0" smtClean="0"/>
          </a:p>
          <a:p>
            <a:pPr>
              <a:lnSpc>
                <a:spcPct val="100000"/>
              </a:lnSpc>
              <a:buFont typeface="Wingdings" panose="05000000000000000000" pitchFamily="2" charset="2"/>
              <a:buChar char="l"/>
            </a:pPr>
            <a:r>
              <a:rPr lang="en-US" altLang="zh-CN" sz="3200" dirty="0" smtClean="0"/>
              <a:t>IRES</a:t>
            </a:r>
          </a:p>
          <a:p>
            <a:pPr>
              <a:lnSpc>
                <a:spcPct val="100000"/>
              </a:lnSpc>
              <a:buFont typeface="Wingdings" panose="05000000000000000000" pitchFamily="2" charset="2"/>
              <a:buChar char="l"/>
            </a:pPr>
            <a:endParaRPr lang="en-US" altLang="zh-CN" sz="3200" dirty="0"/>
          </a:p>
          <a:p>
            <a:pPr>
              <a:lnSpc>
                <a:spcPct val="100000"/>
              </a:lnSpc>
              <a:buFont typeface="Wingdings" panose="05000000000000000000" pitchFamily="2" charset="2"/>
              <a:buChar char="l"/>
            </a:pPr>
            <a:r>
              <a:rPr lang="en-US" altLang="zh-CN" sz="3200" dirty="0" err="1"/>
              <a:t>cMEM</a:t>
            </a:r>
            <a:endParaRPr lang="en-US" altLang="zh-CN" sz="3200" dirty="0"/>
          </a:p>
          <a:p>
            <a:pPr>
              <a:lnSpc>
                <a:spcPct val="100000"/>
              </a:lnSpc>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598422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400" dirty="0" err="1" smtClean="0"/>
              <a:t>gFOTV</a:t>
            </a:r>
            <a:endParaRPr lang="zh-CN" altLang="en-US" dirty="0"/>
          </a:p>
        </p:txBody>
      </p:sp>
      <p:sp>
        <p:nvSpPr>
          <p:cNvPr id="5" name="内容占位符 4"/>
          <p:cNvSpPr>
            <a:spLocks noGrp="1"/>
          </p:cNvSpPr>
          <p:nvPr>
            <p:ph idx="1"/>
          </p:nvPr>
        </p:nvSpPr>
        <p:spPr/>
        <p:txBody>
          <a:bodyPr/>
          <a:lstStyle/>
          <a:p>
            <a:endParaRPr lang="zh-CN" altLang="en-US" dirty="0"/>
          </a:p>
        </p:txBody>
      </p:sp>
      <mc:AlternateContent xmlns:mc="http://schemas.openxmlformats.org/markup-compatibility/2006">
        <mc:Choice xmlns:a14="http://schemas.microsoft.com/office/drawing/2010/main" Requires="a14">
          <p:sp>
            <p:nvSpPr>
              <p:cNvPr id="6" name="文本占位符 5"/>
              <p:cNvSpPr>
                <a:spLocks noGrp="1"/>
              </p:cNvSpPr>
              <p:nvPr>
                <p:ph type="body" sz="half" idx="2"/>
              </p:nvPr>
            </p:nvSpPr>
            <p:spPr>
              <a:xfrm>
                <a:off x="457199" y="2926080"/>
                <a:ext cx="3663863" cy="3379124"/>
              </a:xfrm>
            </p:spPr>
            <p:txBody>
              <a:bodyPr>
                <a:normAutofit/>
              </a:bodyPr>
              <a:lstStyle/>
              <a:p>
                <a:r>
                  <a:rPr lang="en-US" altLang="zh-CN" sz="2000" dirty="0" smtClean="0"/>
                  <a:t>(</a:t>
                </a:r>
                <a:r>
                  <a:rPr lang="en-US" altLang="zh-CN" sz="2000" dirty="0"/>
                  <a:t>Graph Fractional-Order Total </a:t>
                </a:r>
                <a:r>
                  <a:rPr lang="en-US" altLang="zh-CN" sz="2000" dirty="0" smtClean="0"/>
                  <a:t>Variation)</a:t>
                </a:r>
              </a:p>
              <a:p>
                <a:pPr/>
                <a:endParaRPr lang="en-US" altLang="zh-CN" sz="2000" dirty="0"/>
              </a:p>
              <a:p>
                <a:pPr/>
                <a14:m>
                  <m:oMathPara xmlns:m="http://schemas.openxmlformats.org/officeDocument/2006/math">
                    <m:oMathParaPr>
                      <m:jc m:val="centerGroup"/>
                    </m:oMathParaPr>
                    <m:oMath xmlns:m="http://schemas.openxmlformats.org/officeDocument/2006/math">
                      <m:func>
                        <m:funcPr>
                          <m:ctrlPr>
                            <a:rPr lang="zh-CN" altLang="en-US" sz="1800" i="1" smtClean="0">
                              <a:latin typeface="Cambria Math" panose="02040503050406030204" pitchFamily="18" charset="0"/>
                            </a:rPr>
                          </m:ctrlPr>
                        </m:funcPr>
                        <m:fName>
                          <m:r>
                            <m:rPr>
                              <m:sty m:val="p"/>
                            </m:rPr>
                            <a:rPr lang="zh-CN" altLang="en-US" sz="1800" i="1" smtClean="0">
                              <a:latin typeface="Cambria Math" panose="02040503050406030204" pitchFamily="18" charset="0"/>
                            </a:rPr>
                            <m:t>min</m:t>
                          </m:r>
                        </m:fName>
                        <m:e>
                          <m:d>
                            <m:dPr>
                              <m:ctrlPr>
                                <a:rPr lang="zh-CN" altLang="en-US" sz="1800" i="1" smtClean="0">
                                  <a:latin typeface="Cambria Math" panose="02040503050406030204" pitchFamily="18" charset="0"/>
                                </a:rPr>
                              </m:ctrlPr>
                            </m:dPr>
                            <m:e>
                              <m:f>
                                <m:fPr>
                                  <m:ctrlPr>
                                    <a:rPr lang="zh-CN" altLang="en-US" sz="1800" i="1" smtClean="0">
                                      <a:latin typeface="Cambria Math" panose="02040503050406030204" pitchFamily="18" charset="0"/>
                                    </a:rPr>
                                  </m:ctrlPr>
                                </m:fPr>
                                <m:num>
                                  <m:r>
                                    <a:rPr lang="zh-CN" altLang="en-US" sz="1800" i="1" smtClean="0">
                                      <a:latin typeface="Cambria Math" panose="02040503050406030204" pitchFamily="18" charset="0"/>
                                    </a:rPr>
                                    <m:t>1</m:t>
                                  </m:r>
                                </m:num>
                                <m:den>
                                  <m:r>
                                    <a:rPr lang="zh-CN" altLang="en-US" sz="1800" i="1" smtClean="0">
                                      <a:latin typeface="Cambria Math" panose="02040503050406030204" pitchFamily="18" charset="0"/>
                                    </a:rPr>
                                    <m:t>2</m:t>
                                  </m:r>
                                </m:den>
                              </m:f>
                              <m:sSubSup>
                                <m:sSubSupPr>
                                  <m:ctrlPr>
                                    <a:rPr lang="zh-CN" altLang="en-US" sz="1800" i="1" smtClean="0">
                                      <a:latin typeface="Cambria Math" panose="02040503050406030204" pitchFamily="18" charset="0"/>
                                    </a:rPr>
                                  </m:ctrlPr>
                                </m:sSubSupPr>
                                <m:e>
                                  <m:d>
                                    <m:dPr>
                                      <m:begChr m:val="‖"/>
                                      <m:endChr m:val="‖"/>
                                      <m:ctrlPr>
                                        <a:rPr lang="zh-CN" altLang="en-US" sz="1800" i="1" smtClean="0">
                                          <a:latin typeface="Cambria Math" panose="02040503050406030204" pitchFamily="18" charset="0"/>
                                        </a:rPr>
                                      </m:ctrlPr>
                                    </m:dPr>
                                    <m:e>
                                      <m:r>
                                        <a:rPr lang="zh-CN" altLang="en-US" sz="1800" i="1" smtClean="0">
                                          <a:latin typeface="Cambria Math" panose="02040503050406030204" pitchFamily="18" charset="0"/>
                                        </a:rPr>
                                        <m:t>𝐴𝑢</m:t>
                                      </m:r>
                                      <m:r>
                                        <a:rPr lang="zh-CN" altLang="en-US" sz="1800" i="1" smtClean="0">
                                          <a:latin typeface="Cambria Math" panose="02040503050406030204" pitchFamily="18" charset="0"/>
                                        </a:rPr>
                                        <m:t>−</m:t>
                                      </m:r>
                                      <m:r>
                                        <a:rPr lang="zh-CN" altLang="en-US" sz="1800" i="1" smtClean="0">
                                          <a:latin typeface="Cambria Math" panose="02040503050406030204" pitchFamily="18" charset="0"/>
                                        </a:rPr>
                                        <m:t>𝑏</m:t>
                                      </m:r>
                                    </m:e>
                                  </m:d>
                                </m:e>
                                <m:sub>
                                  <m:r>
                                    <a:rPr lang="zh-CN" altLang="en-US" sz="1800" i="1" smtClean="0">
                                      <a:latin typeface="Cambria Math" panose="02040503050406030204" pitchFamily="18" charset="0"/>
                                    </a:rPr>
                                    <m:t>2</m:t>
                                  </m:r>
                                </m:sub>
                                <m:sup>
                                  <m:r>
                                    <a:rPr lang="zh-CN" altLang="en-US" sz="1800" i="1" smtClean="0">
                                      <a:latin typeface="Cambria Math" panose="02040503050406030204" pitchFamily="18" charset="0"/>
                                    </a:rPr>
                                    <m:t>2</m:t>
                                  </m:r>
                                </m:sup>
                              </m:sSubSup>
                              <m:r>
                                <a:rPr lang="zh-CN" altLang="en-US" sz="1800" i="1" smtClean="0">
                                  <a:latin typeface="Cambria Math" panose="02040503050406030204" pitchFamily="18" charset="0"/>
                                </a:rPr>
                                <m:t>+</m:t>
                              </m:r>
                              <m:r>
                                <a:rPr lang="zh-CN" altLang="en-US" sz="1800" i="1" smtClean="0">
                                  <a:latin typeface="Cambria Math" panose="02040503050406030204" pitchFamily="18" charset="0"/>
                                </a:rPr>
                                <m:t>𝜆</m:t>
                              </m:r>
                              <m:sSub>
                                <m:sSubPr>
                                  <m:ctrlPr>
                                    <a:rPr lang="zh-CN" altLang="en-US" sz="1800" i="1" smtClean="0">
                                      <a:latin typeface="Cambria Math" panose="02040503050406030204" pitchFamily="18" charset="0"/>
                                    </a:rPr>
                                  </m:ctrlPr>
                                </m:sSubPr>
                                <m:e>
                                  <m:d>
                                    <m:dPr>
                                      <m:begChr m:val="‖"/>
                                      <m:endChr m:val="‖"/>
                                      <m:ctrlPr>
                                        <a:rPr lang="zh-CN" altLang="en-US" sz="1800" i="1" smtClean="0">
                                          <a:latin typeface="Cambria Math" panose="02040503050406030204" pitchFamily="18" charset="0"/>
                                        </a:rPr>
                                      </m:ctrlPr>
                                    </m:dPr>
                                    <m:e>
                                      <m:sSup>
                                        <m:sSupPr>
                                          <m:ctrlPr>
                                            <a:rPr lang="zh-CN" altLang="en-US" sz="1800" i="1" smtClean="0">
                                              <a:latin typeface="Cambria Math" panose="02040503050406030204" pitchFamily="18" charset="0"/>
                                            </a:rPr>
                                          </m:ctrlPr>
                                        </m:sSupPr>
                                        <m:e>
                                          <m:r>
                                            <a:rPr lang="zh-CN" altLang="en-US" sz="1800" i="1" smtClean="0">
                                              <a:latin typeface="Cambria Math" panose="02040503050406030204" pitchFamily="18" charset="0"/>
                                            </a:rPr>
                                            <m:t>𝛻</m:t>
                                          </m:r>
                                        </m:e>
                                        <m:sup>
                                          <m:r>
                                            <a:rPr lang="zh-CN" altLang="en-US" sz="1800" i="1" smtClean="0">
                                              <a:latin typeface="Cambria Math" panose="02040503050406030204" pitchFamily="18" charset="0"/>
                                            </a:rPr>
                                            <m:t>1.6</m:t>
                                          </m:r>
                                        </m:sup>
                                      </m:sSup>
                                      <m:r>
                                        <a:rPr lang="zh-CN" altLang="en-US" sz="1800" i="1" smtClean="0">
                                          <a:latin typeface="Cambria Math" panose="02040503050406030204" pitchFamily="18" charset="0"/>
                                        </a:rPr>
                                        <m:t>𝑢</m:t>
                                      </m:r>
                                    </m:e>
                                  </m:d>
                                </m:e>
                                <m:sub>
                                  <m:r>
                                    <a:rPr lang="zh-CN" altLang="en-US" sz="1800" i="1" smtClean="0">
                                      <a:latin typeface="Cambria Math" panose="02040503050406030204" pitchFamily="18" charset="0"/>
                                    </a:rPr>
                                    <m:t>1</m:t>
                                  </m:r>
                                </m:sub>
                              </m:sSub>
                            </m:e>
                          </m:d>
                        </m:e>
                      </m:func>
                    </m:oMath>
                  </m:oMathPara>
                </a14:m>
                <a:endParaRPr lang="zh-CN" altLang="en-US" sz="2000" dirty="0"/>
              </a:p>
            </p:txBody>
          </p:sp>
        </mc:Choice>
        <mc:Fallback>
          <p:sp>
            <p:nvSpPr>
              <p:cNvPr id="6" name="文本占位符 5"/>
              <p:cNvSpPr>
                <a:spLocks noGrp="1" noRot="1" noChangeAspect="1" noMove="1" noResize="1" noEditPoints="1" noAdjustHandles="1" noChangeArrowheads="1" noChangeShapeType="1" noTextEdit="1"/>
              </p:cNvSpPr>
              <p:nvPr>
                <p:ph type="body" sz="half" idx="2"/>
              </p:nvPr>
            </p:nvSpPr>
            <p:spPr>
              <a:xfrm>
                <a:off x="457199" y="2926080"/>
                <a:ext cx="3663863" cy="3379124"/>
              </a:xfrm>
              <a:blipFill>
                <a:blip r:embed="rId3"/>
                <a:stretch>
                  <a:fillRect l="-1664" t="-1805"/>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5133453" y="50104"/>
            <a:ext cx="5941179" cy="6651321"/>
          </a:xfrm>
          <a:prstGeom prst="rect">
            <a:avLst/>
          </a:prstGeom>
        </p:spPr>
      </p:pic>
    </p:spTree>
    <p:extLst>
      <p:ext uri="{BB962C8B-B14F-4D97-AF65-F5344CB8AC3E}">
        <p14:creationId xmlns:p14="http://schemas.microsoft.com/office/powerpoint/2010/main" val="1983505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94359"/>
            <a:ext cx="3200400" cy="814027"/>
          </a:xfrm>
        </p:spPr>
        <p:txBody>
          <a:bodyPr>
            <a:normAutofit/>
          </a:bodyPr>
          <a:lstStyle/>
          <a:p>
            <a:r>
              <a:rPr lang="en-US" altLang="zh-CN" sz="4400" cap="none" dirty="0" smtClean="0"/>
              <a:t>VW-SSI</a:t>
            </a:r>
            <a:endParaRPr lang="zh-CN" altLang="en-US" sz="4400" dirty="0"/>
          </a:p>
        </p:txBody>
      </p:sp>
      <p:sp>
        <p:nvSpPr>
          <p:cNvPr id="6" name="内容占位符 5"/>
          <p:cNvSpPr>
            <a:spLocks noGrp="1"/>
          </p:cNvSpPr>
          <p:nvPr>
            <p:ph idx="1"/>
          </p:nvPr>
        </p:nvSpPr>
        <p:spPr/>
        <p:txBody>
          <a:bodyPr/>
          <a:lstStyle/>
          <a:p>
            <a:endParaRPr lang="zh-CN" altLang="en-US"/>
          </a:p>
        </p:txBody>
      </p:sp>
      <p:sp>
        <p:nvSpPr>
          <p:cNvPr id="7" name="文本占位符 6"/>
          <p:cNvSpPr>
            <a:spLocks noGrp="1"/>
          </p:cNvSpPr>
          <p:nvPr>
            <p:ph type="body" sz="half" idx="2"/>
          </p:nvPr>
        </p:nvSpPr>
        <p:spPr>
          <a:xfrm>
            <a:off x="457200" y="1608083"/>
            <a:ext cx="3200400" cy="4697121"/>
          </a:xfrm>
        </p:spPr>
        <p:txBody>
          <a:bodyPr>
            <a:normAutofit fontScale="92500" lnSpcReduction="20000"/>
          </a:bodyPr>
          <a:lstStyle/>
          <a:p>
            <a:r>
              <a:rPr lang="en-US" altLang="zh-CN" sz="2000" dirty="0"/>
              <a:t>(variation and wavelet based sparse source </a:t>
            </a:r>
            <a:r>
              <a:rPr lang="en-US" altLang="zh-CN" sz="2000" dirty="0" smtClean="0"/>
              <a:t>imaging)</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[3] </a:t>
            </a:r>
            <a:endParaRPr lang="zh-CN" altLang="en-US" sz="2000" dirty="0"/>
          </a:p>
        </p:txBody>
      </p:sp>
      <p:pic>
        <p:nvPicPr>
          <p:cNvPr id="5" name="图片 4"/>
          <p:cNvPicPr>
            <a:picLocks noChangeAspect="1"/>
          </p:cNvPicPr>
          <p:nvPr/>
        </p:nvPicPr>
        <p:blipFill>
          <a:blip r:embed="rId3"/>
          <a:stretch>
            <a:fillRect/>
          </a:stretch>
        </p:blipFill>
        <p:spPr>
          <a:xfrm>
            <a:off x="4124253" y="-1"/>
            <a:ext cx="8053382" cy="6737131"/>
          </a:xfrm>
          <a:prstGeom prst="rect">
            <a:avLst/>
          </a:prstGeom>
        </p:spPr>
      </p:pic>
      <p:pic>
        <p:nvPicPr>
          <p:cNvPr id="8" name="图片 7"/>
          <p:cNvPicPr/>
          <p:nvPr/>
        </p:nvPicPr>
        <p:blipFill>
          <a:blip r:embed="rId4"/>
          <a:stretch>
            <a:fillRect/>
          </a:stretch>
        </p:blipFill>
        <p:spPr>
          <a:xfrm>
            <a:off x="0" y="4393324"/>
            <a:ext cx="4918841" cy="746234"/>
          </a:xfrm>
          <a:prstGeom prst="rect">
            <a:avLst/>
          </a:prstGeom>
        </p:spPr>
      </p:pic>
      <p:pic>
        <p:nvPicPr>
          <p:cNvPr id="9" name="图片 8"/>
          <p:cNvPicPr/>
          <p:nvPr/>
        </p:nvPicPr>
        <p:blipFill rotWithShape="1">
          <a:blip r:embed="rId5"/>
          <a:srcRect t="21568" r="2434"/>
          <a:stretch/>
        </p:blipFill>
        <p:spPr>
          <a:xfrm>
            <a:off x="966951" y="3042743"/>
            <a:ext cx="2180897" cy="651642"/>
          </a:xfrm>
          <a:prstGeom prst="rect">
            <a:avLst/>
          </a:prstGeom>
        </p:spPr>
      </p:pic>
    </p:spTree>
    <p:extLst>
      <p:ext uri="{BB962C8B-B14F-4D97-AF65-F5344CB8AC3E}">
        <p14:creationId xmlns:p14="http://schemas.microsoft.com/office/powerpoint/2010/main" val="1674980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1005</TotalTime>
  <Words>1496</Words>
  <Application>Microsoft Office PowerPoint</Application>
  <PresentationFormat>宽屏</PresentationFormat>
  <Paragraphs>168</Paragraphs>
  <Slides>19</Slides>
  <Notes>12</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宋体</vt:lpstr>
      <vt:lpstr>Calibri</vt:lpstr>
      <vt:lpstr>Calibri Light</vt:lpstr>
      <vt:lpstr>Cambria Math</vt:lpstr>
      <vt:lpstr>Times New Roman</vt:lpstr>
      <vt:lpstr>Wingdings</vt:lpstr>
      <vt:lpstr>回顾</vt:lpstr>
      <vt:lpstr>EEG Source Localization Algorithm based on 3D-Grid Source Model </vt:lpstr>
      <vt:lpstr>Outline</vt:lpstr>
      <vt:lpstr>Background</vt:lpstr>
      <vt:lpstr>Aims</vt:lpstr>
      <vt:lpstr>The Inverse problem</vt:lpstr>
      <vt:lpstr>The Inverse Problem</vt:lpstr>
      <vt:lpstr>State-of-the-Art</vt:lpstr>
      <vt:lpstr>gFOTV</vt:lpstr>
      <vt:lpstr>VW-SSI</vt:lpstr>
      <vt:lpstr>IRES</vt:lpstr>
      <vt:lpstr>cMEM</vt:lpstr>
      <vt:lpstr>MCE</vt:lpstr>
      <vt:lpstr>Research plan</vt:lpstr>
      <vt:lpstr>Future Plan</vt:lpstr>
      <vt:lpstr>References</vt:lpstr>
      <vt:lpstr>Thanks for Your Time</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the EEG Source Localization Algorithm based on 3D Grid Source Model</dc:title>
  <dc:creator>魏钦远</dc:creator>
  <cp:lastModifiedBy>魏钦远</cp:lastModifiedBy>
  <cp:revision>92</cp:revision>
  <dcterms:created xsi:type="dcterms:W3CDTF">2017-07-26T05:47:37Z</dcterms:created>
  <dcterms:modified xsi:type="dcterms:W3CDTF">2017-07-28T23:26:58Z</dcterms:modified>
</cp:coreProperties>
</file>