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E7B6BA-191E-41BC-BAF4-67F9093A1116}">
  <a:tblStyle styleId="{10E7B6BA-191E-41BC-BAF4-67F9093A111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962f41751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2962f4175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962f41751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2962f4175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962f41751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2962f4175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962f41751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2962f4175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962f41751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2962f4175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962f41751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2962f4175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962f41751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2962f4175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2962f41751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22962f4175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962f41751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22962f4175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2962f41751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22962f4175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5a25d0eb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5a25d0eb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962f41751_0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22962f4175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962f41751_0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22962f4175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2962f41751_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22962f4175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2962f41751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22962f4175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962f41751_0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22962f4175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5a25d0eb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5a25d0eb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5d7cd724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5d7cd724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5d7cd7246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5d7cd7246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94a14eba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94a14eba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962f41751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2962f4175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962f41751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2962f417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962f41751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2962f4175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raspberrypi/linux" TargetMode="External"/><Relationship Id="rId4" Type="http://schemas.openxmlformats.org/officeDocument/2006/relationships/hyperlink" Target="https://www.kernel.org/pub/linux/kernel/projects/rt/5.15/older/patch-5.15.73-rt52.patch.gz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iki.ubuntu.com/ARM/RaspberryPi?fbclid=IwAR3Uv3XTeeO0tSrYmgAV3SDDlyVOut3QLeraBM6z39wEKKEET6b4TSqW_ds" TargetMode="External"/><Relationship Id="rId4" Type="http://schemas.openxmlformats.org/officeDocument/2006/relationships/hyperlink" Target="https://mirrors.edge.kernel.org/pub/linux/kernel/v5.x/linux-5.4.78.tar.gz" TargetMode="External"/><Relationship Id="rId5" Type="http://schemas.openxmlformats.org/officeDocument/2006/relationships/hyperlink" Target="http://cdn.kernel.org/pub/linux/kernel/projects/rt/5.15/older/patch-5.15.73-rt52.patch.gz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raspberrypi/linux" TargetMode="External"/><Relationship Id="rId4" Type="http://schemas.openxmlformats.org/officeDocument/2006/relationships/hyperlink" Target="https://www.kernel.org/pub/linux/kernel/projects/rt/5.15/older/patch-5.15.73-rt52.patch.gz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 offset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366938" y="128456"/>
            <a:ext cx="78867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RTOS kernel（RPI Locally）</a:t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713" y="808856"/>
            <a:ext cx="3674119" cy="2331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3638" y="757856"/>
            <a:ext cx="3674118" cy="233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3281" y="3232388"/>
            <a:ext cx="3553594" cy="166479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/>
        </p:nvSpPr>
        <p:spPr>
          <a:xfrm>
            <a:off x="230803" y="808856"/>
            <a:ext cx="2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4547729" y="808856"/>
            <a:ext cx="2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2162981" y="3232388"/>
            <a:ext cx="33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799144" y="1581741"/>
            <a:ext cx="1299300" cy="123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5189963" y="2308013"/>
            <a:ext cx="1636500" cy="123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3897694" y="4083375"/>
            <a:ext cx="815700" cy="17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366938" y="128456"/>
            <a:ext cx="78867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RTOS kernel（RPI Locally）</a:t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393938" y="750600"/>
            <a:ext cx="78327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the Kernel Locally</a:t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building the kernel (for 64bit)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make -j4 Image.gz modules dtbs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sudo make modules_install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sudo cp arch/arm64/boot/dts/broadcom/*.dtb /boot/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sudo cp arch/arm64/boot/dts/overlays/*.dtb* /boot/overlays/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sudo cp arch/arm64/boot/dts/overlays/README /boot/overlays/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sudo cp arch/arm64/boot/Image.gz /boot/$KERNEL.img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reboot raspberry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使用 </a:t>
            </a:r>
            <a:r>
              <a:rPr b="0" i="0" lang="zh-TW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uname -a</a:t>
            </a: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看 kernel 是否更換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281" y="2941369"/>
            <a:ext cx="3805257" cy="196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/>
          <p:nvPr/>
        </p:nvSpPr>
        <p:spPr>
          <a:xfrm>
            <a:off x="624281" y="4283813"/>
            <a:ext cx="3404400" cy="211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24"/>
          <p:cNvCxnSpPr>
            <a:stCxn id="188" idx="3"/>
          </p:cNvCxnSpPr>
          <p:nvPr/>
        </p:nvCxnSpPr>
        <p:spPr>
          <a:xfrm flipH="1" rot="10800000">
            <a:off x="4028681" y="3722813"/>
            <a:ext cx="1428000" cy="666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0" name="Google Shape;190;p24"/>
          <p:cNvSpPr txBox="1"/>
          <p:nvPr/>
        </p:nvSpPr>
        <p:spPr>
          <a:xfrm>
            <a:off x="5507363" y="3235519"/>
            <a:ext cx="2951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比較奇怪的是 build 出來的 kernel 與我下載的 patch 不太一樣？？？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366938" y="128456"/>
            <a:ext cx="78867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RTOS kernel（RPI cross-compiling）</a:t>
            </a:r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393938" y="750600"/>
            <a:ext cx="7832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Cross-Compiling the kernel (raspberry pi 需要先 update &amp; upgrade 然後 reboot)</a:t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build dependencies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mkdir 5.15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cd 5.15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sudo apt install git bc bison flex libssl-dev make libc6-dev libncurses5-dev</a:t>
            </a:r>
            <a:endParaRPr b="0" i="0" sz="1100" u="none" cap="none" strike="noStrike">
              <a:solidFill>
                <a:srgbClr val="FF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the sources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git clone --depth=1 </a:t>
            </a:r>
            <a:r>
              <a:rPr b="0" i="0" lang="zh-TW" sz="1100" u="sng" cap="none" strike="noStrike">
                <a:solidFill>
                  <a:srgbClr val="FF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https://github.com/raspberrypi/linux</a:t>
            </a:r>
            <a:r>
              <a:rPr b="0" i="0" lang="zh-TW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zh-TW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(這會取到目前最新的 sources，目前是rpi-5.15.y)</a:t>
            </a:r>
            <a:endParaRPr b="0" i="0" sz="11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the Patches (這裡下載5.15.73，要與第二步驟的 source 相同)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wget </a:t>
            </a:r>
            <a:r>
              <a:rPr b="0" i="0" lang="zh-TW" sz="11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https://www.kernel.org/pub/linux/kernel/projects/rt/5.15/older/patch-5.15.73-rt52.patch.gz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gunzip patch-5.15.73-rt52.patch.gz</a:t>
            </a:r>
            <a:r>
              <a:rPr b="0" i="0" lang="zh-TW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(解壓縮）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 the kernel with the realtime patch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cat patch-5.15.73-rt52.patch | patch -p1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the default configuration (for 64bit raspi 3,3B+,4,400)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cd linux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KERNEL=kernel8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make ARCH=arm64 CROSS_COMPILE=aarch64-linux-gnu- bcm2711_defconfig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preempt_rt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make ARCH=arm64 CROSS_COMPILE=aarch64-linux-gnu- menuconfig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進到畫面後，先將 virtualization 按n取消選擇，這樣才可以選擇 Fully Preemptible Kernel (RT)，之前一直沒有出現，是這個原因。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366938" y="128456"/>
            <a:ext cx="78867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RTOS kernel（RPI cross-compiling）</a:t>
            </a:r>
            <a:endParaRPr/>
          </a:p>
        </p:txBody>
      </p:sp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100" y="756469"/>
            <a:ext cx="3037593" cy="2085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3225" y="764455"/>
            <a:ext cx="3211340" cy="2085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8100" y="3039431"/>
            <a:ext cx="3037594" cy="194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13225" y="3039431"/>
            <a:ext cx="3211331" cy="19453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/>
          <p:nvPr/>
        </p:nvSpPr>
        <p:spPr>
          <a:xfrm>
            <a:off x="1010419" y="1873154"/>
            <a:ext cx="1299300" cy="123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4990500" y="1295344"/>
            <a:ext cx="1092900" cy="123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1170675" y="4476806"/>
            <a:ext cx="2493900" cy="123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6"/>
          <p:cNvSpPr/>
          <p:nvPr/>
        </p:nvSpPr>
        <p:spPr>
          <a:xfrm>
            <a:off x="5151919" y="4031269"/>
            <a:ext cx="2098200" cy="180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502688" y="808856"/>
            <a:ext cx="2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4459050" y="764456"/>
            <a:ext cx="2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4459050" y="3039431"/>
            <a:ext cx="2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502688" y="3075094"/>
            <a:ext cx="2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366938" y="128456"/>
            <a:ext cx="78867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RTOS kernel（RPI cross-compiling）</a:t>
            </a:r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988" y="907444"/>
            <a:ext cx="3550256" cy="224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5019" y="871013"/>
            <a:ext cx="3499022" cy="2249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8872" y="3298388"/>
            <a:ext cx="3346257" cy="16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/>
          <p:nvPr/>
        </p:nvSpPr>
        <p:spPr>
          <a:xfrm>
            <a:off x="835556" y="2390410"/>
            <a:ext cx="1299300" cy="123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5029706" y="1397344"/>
            <a:ext cx="2991600" cy="168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3133238" y="4054613"/>
            <a:ext cx="1988400" cy="168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289088" y="939994"/>
            <a:ext cx="2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4459060" y="939994"/>
            <a:ext cx="2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2672972" y="3341906"/>
            <a:ext cx="2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366938" y="128456"/>
            <a:ext cx="78867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RTOS kernel（RPI cross-compiling）</a:t>
            </a:r>
            <a:endParaRPr/>
          </a:p>
        </p:txBody>
      </p:sp>
      <p:pic>
        <p:nvPicPr>
          <p:cNvPr id="233" name="Google Shape;23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713" y="808856"/>
            <a:ext cx="3674119" cy="2331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3638" y="757856"/>
            <a:ext cx="3674118" cy="233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3281" y="3232388"/>
            <a:ext cx="3553594" cy="166479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 txBox="1"/>
          <p:nvPr/>
        </p:nvSpPr>
        <p:spPr>
          <a:xfrm>
            <a:off x="230803" y="808856"/>
            <a:ext cx="2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4547729" y="808856"/>
            <a:ext cx="2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2162981" y="3232388"/>
            <a:ext cx="33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799144" y="1581741"/>
            <a:ext cx="1299300" cy="123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5189963" y="2308013"/>
            <a:ext cx="1636500" cy="123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3897694" y="4083375"/>
            <a:ext cx="815700" cy="17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366938" y="33750"/>
            <a:ext cx="78867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RTOS kernel（RPI cross-compiling）</a:t>
            </a:r>
            <a:endParaRPr/>
          </a:p>
        </p:txBody>
      </p:sp>
      <p:sp>
        <p:nvSpPr>
          <p:cNvPr id="247" name="Google Shape;247;p29"/>
          <p:cNvSpPr txBox="1"/>
          <p:nvPr/>
        </p:nvSpPr>
        <p:spPr>
          <a:xfrm>
            <a:off x="393938" y="532013"/>
            <a:ext cx="7832700" cy="4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Cross-Compiling the kernel</a:t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building the kernel (for 64bit)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make ARCH=arm64 CROSS_COMPILE=aarch64-linux-gnu- Image modules dtbs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Install Directly onto the SD Card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先使用 lsblk 看插入 SD 的名稱是什麼，有可能會是其他名稱（sdc/sde/sdf....)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sdb1 是 FAT filesystem(boot) partition / sdb2 是 ext4 filesystem(root) partition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mkdir mnt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mkdir mnt/fat32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mkdir mnt/ext4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sudo mount /dev/sdb1 mnt/fat32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sudo mount /dev/sdb2 mnt/ext4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Install the modules onto SD Card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sudo env PATH=$PATH make ARCH=arm64 CROSS_COMPILE=aarch64-linux-gnu- INSTALL_MOD_PATH=mnt/ext4 modules_install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copy the kernel and Device Tree blobs onto the SD Card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sudo cp mnt/fat32/$KERNEL.img mnt/fat32/$KERNEL-backup.img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sudo cp arch/arm64/boot/Image mnt/fat32/$KERNEL.img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sudo cp arch/arm64/boot/dts/broadcom/*.dtb mnt/fat32/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sudo cp arch/arm64/boot/dts/overlays/*.dtb* mnt/fat32/overlays/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sudo cp arch/arm64/boot/dts/overlays/README mnt/fat32/overlays/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sudo umount mnt/fat32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sudo umount mnt/ext4</a:t>
            </a:r>
            <a:endParaRPr b="0" i="0" sz="15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SD Card 插到 Rpi 就完成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6013" y="1465800"/>
            <a:ext cx="714375" cy="5286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29"/>
          <p:cNvCxnSpPr>
            <a:endCxn id="248" idx="1"/>
          </p:cNvCxnSpPr>
          <p:nvPr/>
        </p:nvCxnSpPr>
        <p:spPr>
          <a:xfrm>
            <a:off x="5325413" y="1653919"/>
            <a:ext cx="1260600" cy="76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366938" y="128456"/>
            <a:ext cx="78867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RTOS kernel（RPI Locally）</a:t>
            </a:r>
            <a:endParaRPr/>
          </a:p>
        </p:txBody>
      </p:sp>
      <p:pic>
        <p:nvPicPr>
          <p:cNvPr id="255" name="Google Shape;25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575" y="1608150"/>
            <a:ext cx="4605374" cy="23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/>
          <p:nvPr/>
        </p:nvSpPr>
        <p:spPr>
          <a:xfrm>
            <a:off x="274575" y="3300300"/>
            <a:ext cx="4140600" cy="211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p30"/>
          <p:cNvCxnSpPr>
            <a:stCxn id="256" idx="3"/>
            <a:endCxn id="258" idx="1"/>
          </p:cNvCxnSpPr>
          <p:nvPr/>
        </p:nvCxnSpPr>
        <p:spPr>
          <a:xfrm flipH="1" rot="10800000">
            <a:off x="4415175" y="2796600"/>
            <a:ext cx="1354500" cy="60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8" name="Google Shape;258;p30"/>
          <p:cNvSpPr txBox="1"/>
          <p:nvPr/>
        </p:nvSpPr>
        <p:spPr>
          <a:xfrm>
            <a:off x="5769656" y="2496488"/>
            <a:ext cx="2951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一樣會出現 build 出來的 kernel 與我下載的 patch 不太一樣？？？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366938" y="128456"/>
            <a:ext cx="78867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RTOS kernel（RPI ubuntu cross-compiling）</a:t>
            </a:r>
            <a:endParaRPr/>
          </a:p>
        </p:txBody>
      </p:sp>
      <p:sp>
        <p:nvSpPr>
          <p:cNvPr id="264" name="Google Shape;264;p31"/>
          <p:cNvSpPr txBox="1"/>
          <p:nvPr/>
        </p:nvSpPr>
        <p:spPr>
          <a:xfrm>
            <a:off x="393938" y="750600"/>
            <a:ext cx="78327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Cross-Compiling the kernel (raspberry pi 需要先 update &amp; upgrade 然後 reboot) </a:t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zh-TW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參考( </a:t>
            </a:r>
            <a:r>
              <a:rPr b="1" i="0" lang="zh-TW" sz="1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https://wiki.ubuntu.com/ARM/RaspberryPi?fbclid=IwAR3Uv3XTeeO0tSrYmgAV3SDDlyVOut3QLeraBM6z39wEKKEET6b4TSqW_ds</a:t>
            </a:r>
            <a:r>
              <a:rPr b="1" i="0" lang="zh-TW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build dependencies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chemeClr val="lt1"/>
                </a:solidFill>
                <a:highlight>
                  <a:srgbClr val="3C78D8"/>
                </a:highlight>
                <a:latin typeface="Calibri"/>
                <a:ea typeface="Calibri"/>
                <a:cs typeface="Calibri"/>
                <a:sym typeface="Calibri"/>
              </a:rPr>
              <a:t>sudo apt install crossbuild-essential-arm64 build-essential libncurses-dev linux-tools-common</a:t>
            </a:r>
            <a:endParaRPr b="0" i="0" sz="1100" u="none" cap="none" strike="noStrike">
              <a:solidFill>
                <a:schemeClr val="lt1"/>
              </a:solidFill>
              <a:highlight>
                <a:srgbClr val="3C78D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the sources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chemeClr val="lt1"/>
                </a:solidFill>
                <a:highlight>
                  <a:srgbClr val="3C78D8"/>
                </a:highlight>
                <a:latin typeface="Calibri"/>
                <a:ea typeface="Calibri"/>
                <a:cs typeface="Calibri"/>
                <a:sym typeface="Calibri"/>
              </a:rPr>
              <a:t>mkdir 5.15</a:t>
            </a:r>
            <a:endParaRPr b="0" i="0" sz="1100" u="none" cap="none" strike="noStrike">
              <a:solidFill>
                <a:schemeClr val="lt1"/>
              </a:solidFill>
              <a:highlight>
                <a:srgbClr val="3C78D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chemeClr val="lt1"/>
                </a:solidFill>
                <a:highlight>
                  <a:srgbClr val="3C78D8"/>
                </a:highlight>
                <a:latin typeface="Calibri"/>
                <a:ea typeface="Calibri"/>
                <a:cs typeface="Calibri"/>
                <a:sym typeface="Calibri"/>
              </a:rPr>
              <a:t>cd 5.15</a:t>
            </a:r>
            <a:endParaRPr b="0" i="0" sz="1100" u="none" cap="none" strike="noStrike">
              <a:solidFill>
                <a:schemeClr val="lt1"/>
              </a:solidFill>
              <a:highlight>
                <a:srgbClr val="3C78D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chemeClr val="lt1"/>
                </a:solidFill>
                <a:highlight>
                  <a:srgbClr val="3C78D8"/>
                </a:highlight>
                <a:latin typeface="Calibri"/>
                <a:ea typeface="Calibri"/>
                <a:cs typeface="Calibri"/>
                <a:sym typeface="Calibri"/>
              </a:rPr>
              <a:t>wget </a:t>
            </a:r>
            <a:r>
              <a:rPr b="0" i="0" lang="zh-TW" sz="1100" u="sng" cap="none" strike="noStrike">
                <a:solidFill>
                  <a:schemeClr val="lt1"/>
                </a:solidFill>
                <a:highlight>
                  <a:srgbClr val="3C78D8"/>
                </a:highlight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https://mirrors.edge.kernel.org/pub/linux/kernel/v5.x/linux-5.15.73.tar.gz</a:t>
            </a:r>
            <a:endParaRPr b="0" i="0" sz="1100" u="none" cap="none" strike="noStrike">
              <a:solidFill>
                <a:schemeClr val="lt1"/>
              </a:solidFill>
              <a:highlight>
                <a:srgbClr val="3C78D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chemeClr val="lt1"/>
                </a:solidFill>
                <a:highlight>
                  <a:srgbClr val="3C78D8"/>
                </a:highlight>
                <a:latin typeface="Calibri"/>
                <a:ea typeface="Calibri"/>
                <a:cs typeface="Calibri"/>
                <a:sym typeface="Calibri"/>
              </a:rPr>
              <a:t>tar -xzf linux-5.15.73.tar.gz </a:t>
            </a:r>
            <a:r>
              <a:rPr b="0" i="0" lang="zh-TW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(解壓縮）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the Patches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chemeClr val="lt1"/>
                </a:solidFill>
                <a:highlight>
                  <a:srgbClr val="3C78D8"/>
                </a:highlight>
                <a:latin typeface="Calibri"/>
                <a:ea typeface="Calibri"/>
                <a:cs typeface="Calibri"/>
                <a:sym typeface="Calibri"/>
              </a:rPr>
              <a:t>wget </a:t>
            </a:r>
            <a:r>
              <a:rPr b="0" i="0" lang="zh-TW" sz="1100" u="sng" cap="none" strike="noStrike">
                <a:solidFill>
                  <a:schemeClr val="lt1"/>
                </a:solidFill>
                <a:highlight>
                  <a:srgbClr val="3C78D8"/>
                </a:highlight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http://cdn.kernel.org/pub/linux/kernel/projects/rt/5.15/older/patch-5.15.73-rt52.patch.gz</a:t>
            </a:r>
            <a:endParaRPr b="0" i="0" sz="1100" u="none" cap="none" strike="noStrike">
              <a:solidFill>
                <a:schemeClr val="lt1"/>
              </a:solidFill>
              <a:highlight>
                <a:srgbClr val="3C78D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chemeClr val="lt1"/>
                </a:solidFill>
                <a:highlight>
                  <a:srgbClr val="3C78D8"/>
                </a:highlight>
                <a:latin typeface="Calibri"/>
                <a:ea typeface="Calibri"/>
                <a:cs typeface="Calibri"/>
                <a:sym typeface="Calibri"/>
              </a:rPr>
              <a:t>gunzip patch-5.15.73-rt52.patch.gz</a:t>
            </a:r>
            <a:endParaRPr b="0" i="0" sz="1100" u="none" cap="none" strike="noStrike">
              <a:solidFill>
                <a:schemeClr val="lt1"/>
              </a:solidFill>
              <a:highlight>
                <a:srgbClr val="3C78D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 the kernel with the realtime patch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chemeClr val="lt1"/>
                </a:solidFill>
                <a:highlight>
                  <a:srgbClr val="3C78D8"/>
                </a:highlight>
                <a:latin typeface="Calibri"/>
                <a:ea typeface="Calibri"/>
                <a:cs typeface="Calibri"/>
                <a:sym typeface="Calibri"/>
              </a:rPr>
              <a:t>cd linux-5.15.73/</a:t>
            </a:r>
            <a:endParaRPr b="0" i="0" sz="1100" u="none" cap="none" strike="noStrike">
              <a:solidFill>
                <a:schemeClr val="lt1"/>
              </a:solidFill>
              <a:highlight>
                <a:srgbClr val="3C78D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chemeClr val="lt1"/>
                </a:solidFill>
                <a:highlight>
                  <a:srgbClr val="3C78D8"/>
                </a:highlight>
                <a:latin typeface="Calibri"/>
                <a:ea typeface="Calibri"/>
                <a:cs typeface="Calibri"/>
                <a:sym typeface="Calibri"/>
              </a:rPr>
              <a:t>patch -p1 &lt; ../patch-5.15.73-rt52.patch</a:t>
            </a:r>
            <a:endParaRPr b="0" i="0" sz="1100" u="none" cap="none" strike="noStrike">
              <a:solidFill>
                <a:schemeClr val="lt1"/>
              </a:solidFill>
              <a:highlight>
                <a:srgbClr val="3C78D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ubuntu config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chemeClr val="lt1"/>
                </a:solidFill>
                <a:highlight>
                  <a:srgbClr val="3C78D8"/>
                </a:highlight>
                <a:latin typeface="Calibri"/>
                <a:ea typeface="Calibri"/>
                <a:cs typeface="Calibri"/>
                <a:sym typeface="Calibri"/>
              </a:rPr>
              <a:t>先到 raspberry pi 使用 uname -r 看當前 kernel 版本 </a:t>
            </a:r>
            <a:endParaRPr b="0" i="0" sz="1100" u="none" cap="none" strike="noStrike">
              <a:solidFill>
                <a:schemeClr val="lt1"/>
              </a:solidFill>
              <a:highlight>
                <a:srgbClr val="3C78D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chemeClr val="lt1"/>
                </a:solidFill>
                <a:highlight>
                  <a:srgbClr val="3C78D8"/>
                </a:highlight>
                <a:latin typeface="Calibri"/>
                <a:ea typeface="Calibri"/>
                <a:cs typeface="Calibri"/>
                <a:sym typeface="Calibri"/>
              </a:rPr>
              <a:t>再到 /boot 將對應的 config (這裡是config-5.4.0-1077-raspi) 複製到 PC 的資料夾(這裡是/home/jeremy)</a:t>
            </a:r>
            <a:endParaRPr b="0" i="0" sz="1100" u="none" cap="none" strike="noStrike">
              <a:solidFill>
                <a:schemeClr val="lt1"/>
              </a:solidFill>
              <a:highlight>
                <a:srgbClr val="3C78D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chemeClr val="lt1"/>
                </a:solidFill>
                <a:highlight>
                  <a:srgbClr val="3C78D8"/>
                </a:highlight>
                <a:latin typeface="Calibri"/>
                <a:ea typeface="Calibri"/>
                <a:cs typeface="Calibri"/>
                <a:sym typeface="Calibri"/>
              </a:rPr>
              <a:t>cp /home/jeremy/config-5.4.0-1077-raspi .config</a:t>
            </a:r>
            <a:endParaRPr b="0" i="0" sz="1500" u="none" cap="none" strike="noStrike">
              <a:solidFill>
                <a:schemeClr val="lt1"/>
              </a:solidFill>
              <a:highlight>
                <a:srgbClr val="3C78D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the default configuration (for 64bit ubuntu)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chemeClr val="lt1"/>
                </a:solidFill>
                <a:highlight>
                  <a:srgbClr val="3C78D8"/>
                </a:highlight>
                <a:latin typeface="Calibri"/>
                <a:ea typeface="Calibri"/>
                <a:cs typeface="Calibri"/>
                <a:sym typeface="Calibri"/>
              </a:rPr>
              <a:t>make ARCH=arm64 CROSS_COMPILE=aarch64-linux-gnu- defconfig</a:t>
            </a:r>
            <a:endParaRPr b="0" i="0" sz="1100" u="none" cap="none" strike="noStrike">
              <a:solidFill>
                <a:schemeClr val="lt1"/>
              </a:solidFill>
              <a:highlight>
                <a:srgbClr val="3C78D8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366938" y="128456"/>
            <a:ext cx="78867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RTOS kernel（RPI ubuntu cross-compiling）</a:t>
            </a:r>
            <a:endParaRPr/>
          </a:p>
        </p:txBody>
      </p:sp>
      <p:pic>
        <p:nvPicPr>
          <p:cNvPr id="270" name="Google Shape;27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3429" y="1361888"/>
            <a:ext cx="2709770" cy="1860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9097" y="1310897"/>
            <a:ext cx="2864738" cy="1860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3437" y="3330891"/>
            <a:ext cx="2709769" cy="1735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09106" y="3330893"/>
            <a:ext cx="2864738" cy="173538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2"/>
          <p:cNvSpPr/>
          <p:nvPr/>
        </p:nvSpPr>
        <p:spPr>
          <a:xfrm>
            <a:off x="3349866" y="2345081"/>
            <a:ext cx="1299300" cy="123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2"/>
          <p:cNvSpPr/>
          <p:nvPr/>
        </p:nvSpPr>
        <p:spPr>
          <a:xfrm>
            <a:off x="6330985" y="1775522"/>
            <a:ext cx="1092900" cy="123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2"/>
          <p:cNvSpPr/>
          <p:nvPr/>
        </p:nvSpPr>
        <p:spPr>
          <a:xfrm>
            <a:off x="3325050" y="4610700"/>
            <a:ext cx="2493900" cy="123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2"/>
          <p:cNvSpPr/>
          <p:nvPr/>
        </p:nvSpPr>
        <p:spPr>
          <a:xfrm>
            <a:off x="6477863" y="4226850"/>
            <a:ext cx="2098200" cy="180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2947529" y="1361888"/>
            <a:ext cx="2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5883197" y="1310897"/>
            <a:ext cx="2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5883206" y="3330891"/>
            <a:ext cx="2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2"/>
          <p:cNvSpPr txBox="1"/>
          <p:nvPr/>
        </p:nvSpPr>
        <p:spPr>
          <a:xfrm>
            <a:off x="14569" y="3330891"/>
            <a:ext cx="2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4232" y="3330896"/>
            <a:ext cx="2713298" cy="1735388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2"/>
          <p:cNvSpPr txBox="1"/>
          <p:nvPr/>
        </p:nvSpPr>
        <p:spPr>
          <a:xfrm>
            <a:off x="2948888" y="3330891"/>
            <a:ext cx="2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366938" y="4317019"/>
            <a:ext cx="893400" cy="123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181800" y="1474425"/>
            <a:ext cx="2544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需要確認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VIRTUALIZATION=n</a:t>
            </a:r>
            <a:endParaRPr b="0" i="0" sz="15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Embedded system=y (expert)</a:t>
            </a:r>
            <a:endParaRPr b="0" i="0" sz="15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這樣才會出現 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Preemptible Kernel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270094" y="711225"/>
            <a:ext cx="7832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   enable preempt_rt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chemeClr val="lt1"/>
                </a:solidFill>
                <a:highlight>
                  <a:srgbClr val="3C78D8"/>
                </a:highlight>
                <a:latin typeface="Calibri"/>
                <a:ea typeface="Calibri"/>
                <a:cs typeface="Calibri"/>
                <a:sym typeface="Calibri"/>
              </a:rPr>
              <a:t>make ARCH=arm64 CROSS_COMPILE=aarch64-linux-gnu- menuconfig</a:t>
            </a:r>
            <a:endParaRPr b="0" i="0" sz="1100" u="none" cap="none" strike="noStrike">
              <a:solidFill>
                <a:schemeClr val="lt1"/>
              </a:solidFill>
              <a:highlight>
                <a:srgbClr val="3C78D8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5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 offset</a:t>
            </a:r>
            <a:endParaRPr/>
          </a:p>
        </p:txBody>
      </p:sp>
      <p:grpSp>
        <p:nvGrpSpPr>
          <p:cNvPr id="67" name="Google Shape;67;p15"/>
          <p:cNvGrpSpPr/>
          <p:nvPr/>
        </p:nvGrpSpPr>
        <p:grpSpPr>
          <a:xfrm>
            <a:off x="556625" y="1562246"/>
            <a:ext cx="7668139" cy="2419519"/>
            <a:chOff x="622450" y="2074350"/>
            <a:chExt cx="7161800" cy="2008400"/>
          </a:xfrm>
        </p:grpSpPr>
        <p:sp>
          <p:nvSpPr>
            <p:cNvPr id="68" name="Google Shape;68;p15"/>
            <p:cNvSpPr/>
            <p:nvPr/>
          </p:nvSpPr>
          <p:spPr>
            <a:xfrm>
              <a:off x="622450" y="2225725"/>
              <a:ext cx="1485300" cy="4974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Raspberry pi (NTP client)</a:t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6298950" y="2225725"/>
              <a:ext cx="1485300" cy="4974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PC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(NTP server)</a:t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622575" y="2723113"/>
              <a:ext cx="1485300" cy="4974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(service client)</a:t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622450" y="3220525"/>
              <a:ext cx="1485300" cy="4974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(topic talker)</a:t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6298950" y="2723113"/>
              <a:ext cx="1485300" cy="4974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(service server</a:t>
              </a:r>
              <a:r>
                <a:rPr lang="zh-TW"/>
                <a:t>)</a:t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6298950" y="3220525"/>
              <a:ext cx="1485300" cy="4974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(topic listener)</a:t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3380288" y="2074350"/>
              <a:ext cx="1485300" cy="4974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service</a:t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380338" y="3585350"/>
              <a:ext cx="1485300" cy="497400"/>
            </a:xfrm>
            <a:prstGeom prst="ellipse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topic</a:t>
              </a:r>
              <a:endParaRPr/>
            </a:p>
          </p:txBody>
        </p:sp>
        <p:cxnSp>
          <p:nvCxnSpPr>
            <p:cNvPr id="76" name="Google Shape;76;p15"/>
            <p:cNvCxnSpPr>
              <a:stCxn id="70" idx="3"/>
              <a:endCxn id="74" idx="2"/>
            </p:cNvCxnSpPr>
            <p:nvPr/>
          </p:nvCxnSpPr>
          <p:spPr>
            <a:xfrm flipH="1" rot="10800000">
              <a:off x="2107875" y="2322913"/>
              <a:ext cx="1272300" cy="648900"/>
            </a:xfrm>
            <a:prstGeom prst="curvedConnector3">
              <a:avLst>
                <a:gd fmla="val 50004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77" name="Google Shape;77;p15"/>
            <p:cNvCxnSpPr>
              <a:stCxn id="74" idx="6"/>
              <a:endCxn id="72" idx="1"/>
            </p:cNvCxnSpPr>
            <p:nvPr/>
          </p:nvCxnSpPr>
          <p:spPr>
            <a:xfrm>
              <a:off x="4865588" y="2323050"/>
              <a:ext cx="1433400" cy="648900"/>
            </a:xfrm>
            <a:prstGeom prst="curvedConnector3">
              <a:avLst>
                <a:gd fmla="val 49999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78" name="Google Shape;78;p15"/>
            <p:cNvCxnSpPr>
              <a:stCxn id="71" idx="3"/>
              <a:endCxn id="75" idx="2"/>
            </p:cNvCxnSpPr>
            <p:nvPr/>
          </p:nvCxnSpPr>
          <p:spPr>
            <a:xfrm>
              <a:off x="2107750" y="3469225"/>
              <a:ext cx="1272600" cy="3648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9" name="Google Shape;79;p15"/>
            <p:cNvCxnSpPr>
              <a:stCxn id="75" idx="6"/>
              <a:endCxn id="73" idx="1"/>
            </p:cNvCxnSpPr>
            <p:nvPr/>
          </p:nvCxnSpPr>
          <p:spPr>
            <a:xfrm flipH="1" rot="10800000">
              <a:off x="4865638" y="3469250"/>
              <a:ext cx="1433400" cy="364800"/>
            </a:xfrm>
            <a:prstGeom prst="curvedConnector3">
              <a:avLst>
                <a:gd fmla="val 49997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0" name="Google Shape;80;p15"/>
          <p:cNvSpPr txBox="1"/>
          <p:nvPr/>
        </p:nvSpPr>
        <p:spPr>
          <a:xfrm>
            <a:off x="783300" y="835850"/>
            <a:ext cx="378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傳送到100筆後會做一次 Time-offset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每 30 秒會做一次</a:t>
            </a:r>
            <a:endParaRPr/>
          </a:p>
        </p:txBody>
      </p:sp>
      <p:cxnSp>
        <p:nvCxnSpPr>
          <p:cNvPr id="81" name="Google Shape;81;p15"/>
          <p:cNvCxnSpPr>
            <a:stCxn id="80" idx="2"/>
          </p:cNvCxnSpPr>
          <p:nvPr/>
        </p:nvCxnSpPr>
        <p:spPr>
          <a:xfrm>
            <a:off x="2677650" y="1451450"/>
            <a:ext cx="129000" cy="61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 txBox="1"/>
          <p:nvPr/>
        </p:nvSpPr>
        <p:spPr>
          <a:xfrm>
            <a:off x="520125" y="4210625"/>
            <a:ext cx="48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會將計算好的 time-offset 跟 message 一起傳送出去</a:t>
            </a:r>
            <a:endParaRPr/>
          </a:p>
        </p:txBody>
      </p:sp>
      <p:cxnSp>
        <p:nvCxnSpPr>
          <p:cNvPr id="83" name="Google Shape;83;p15"/>
          <p:cNvCxnSpPr>
            <a:stCxn id="82" idx="0"/>
          </p:cNvCxnSpPr>
          <p:nvPr/>
        </p:nvCxnSpPr>
        <p:spPr>
          <a:xfrm rot="10800000">
            <a:off x="2738775" y="3474425"/>
            <a:ext cx="205500" cy="736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>
            <p:ph type="title"/>
          </p:nvPr>
        </p:nvSpPr>
        <p:spPr>
          <a:xfrm>
            <a:off x="366938" y="128456"/>
            <a:ext cx="78867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RTOS kernel（RPI ubuntu cross-compiling）</a:t>
            </a:r>
            <a:endParaRPr/>
          </a:p>
        </p:txBody>
      </p:sp>
      <p:pic>
        <p:nvPicPr>
          <p:cNvPr id="292" name="Google Shape;29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969" y="2139806"/>
            <a:ext cx="3655744" cy="23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0556" y="2139802"/>
            <a:ext cx="3635049" cy="233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3"/>
          <p:cNvSpPr txBox="1"/>
          <p:nvPr/>
        </p:nvSpPr>
        <p:spPr>
          <a:xfrm>
            <a:off x="496969" y="988181"/>
            <a:ext cx="7545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Automatically append version…如果有需要按n取消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version 需要寫入 -raspi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778125" y="2972288"/>
            <a:ext cx="3279900" cy="17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3"/>
          <p:cNvSpPr/>
          <p:nvPr/>
        </p:nvSpPr>
        <p:spPr>
          <a:xfrm>
            <a:off x="4891256" y="2882588"/>
            <a:ext cx="2579100" cy="17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271069" y="2139797"/>
            <a:ext cx="2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04656" y="2139797"/>
            <a:ext cx="2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type="title"/>
          </p:nvPr>
        </p:nvSpPr>
        <p:spPr>
          <a:xfrm>
            <a:off x="366938" y="128456"/>
            <a:ext cx="78867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RTOS kernel（RPI ubuntu cross-compiling）</a:t>
            </a:r>
            <a:endParaRPr/>
          </a:p>
        </p:txBody>
      </p:sp>
      <p:pic>
        <p:nvPicPr>
          <p:cNvPr id="304" name="Google Shape;30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988" y="907444"/>
            <a:ext cx="3550256" cy="224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5019" y="871013"/>
            <a:ext cx="3499022" cy="2249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8872" y="3298388"/>
            <a:ext cx="3346257" cy="16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4"/>
          <p:cNvSpPr/>
          <p:nvPr/>
        </p:nvSpPr>
        <p:spPr>
          <a:xfrm>
            <a:off x="835556" y="2390410"/>
            <a:ext cx="1299300" cy="123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4"/>
          <p:cNvSpPr/>
          <p:nvPr/>
        </p:nvSpPr>
        <p:spPr>
          <a:xfrm>
            <a:off x="5029706" y="1397344"/>
            <a:ext cx="2991600" cy="168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4"/>
          <p:cNvSpPr/>
          <p:nvPr/>
        </p:nvSpPr>
        <p:spPr>
          <a:xfrm>
            <a:off x="3133238" y="4054613"/>
            <a:ext cx="1988400" cy="168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4"/>
          <p:cNvSpPr txBox="1"/>
          <p:nvPr/>
        </p:nvSpPr>
        <p:spPr>
          <a:xfrm>
            <a:off x="289088" y="939994"/>
            <a:ext cx="2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4"/>
          <p:cNvSpPr txBox="1"/>
          <p:nvPr/>
        </p:nvSpPr>
        <p:spPr>
          <a:xfrm>
            <a:off x="4459060" y="939994"/>
            <a:ext cx="2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4"/>
          <p:cNvSpPr txBox="1"/>
          <p:nvPr/>
        </p:nvSpPr>
        <p:spPr>
          <a:xfrm>
            <a:off x="2672972" y="3341906"/>
            <a:ext cx="2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/>
          <p:nvPr>
            <p:ph type="title"/>
          </p:nvPr>
        </p:nvSpPr>
        <p:spPr>
          <a:xfrm>
            <a:off x="366938" y="128456"/>
            <a:ext cx="78867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RTOS kernel（RPI ubuntu cross-compiling）</a:t>
            </a:r>
            <a:endParaRPr/>
          </a:p>
        </p:txBody>
      </p:sp>
      <p:pic>
        <p:nvPicPr>
          <p:cNvPr id="318" name="Google Shape;31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313" y="808856"/>
            <a:ext cx="3674119" cy="2331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2238" y="757856"/>
            <a:ext cx="3674118" cy="233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313" y="3312525"/>
            <a:ext cx="3674118" cy="166479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5"/>
          <p:cNvSpPr txBox="1"/>
          <p:nvPr/>
        </p:nvSpPr>
        <p:spPr>
          <a:xfrm>
            <a:off x="355016" y="808856"/>
            <a:ext cx="33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4671941" y="808856"/>
            <a:ext cx="33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366938" y="3312525"/>
            <a:ext cx="33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1027744" y="1581741"/>
            <a:ext cx="1299300" cy="123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5"/>
          <p:cNvSpPr/>
          <p:nvPr/>
        </p:nvSpPr>
        <p:spPr>
          <a:xfrm>
            <a:off x="5418563" y="2308013"/>
            <a:ext cx="1636500" cy="123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5"/>
          <p:cNvSpPr/>
          <p:nvPr/>
        </p:nvSpPr>
        <p:spPr>
          <a:xfrm>
            <a:off x="2166544" y="4170806"/>
            <a:ext cx="815700" cy="17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5"/>
          <p:cNvSpPr txBox="1"/>
          <p:nvPr/>
        </p:nvSpPr>
        <p:spPr>
          <a:xfrm>
            <a:off x="5002238" y="3140513"/>
            <a:ext cx="25440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最後確認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VIRTUALIZATION=n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Embedded system=y (expert)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LOCALVERSION="-raspi"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LOCALVERSION_AUTO=n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NO_HZ_FULL=y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EMBEDDED=y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PREEMPT_RT=y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SQUASHFS_XZ=y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ARCH_BCM2835=y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/>
          <p:nvPr>
            <p:ph type="title"/>
          </p:nvPr>
        </p:nvSpPr>
        <p:spPr>
          <a:xfrm>
            <a:off x="366938" y="128456"/>
            <a:ext cx="78867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RTOS kernel（RPI ubuntu cross-compiling）</a:t>
            </a:r>
            <a:endParaRPr/>
          </a:p>
        </p:txBody>
      </p:sp>
      <p:sp>
        <p:nvSpPr>
          <p:cNvPr id="333" name="Google Shape;333;p36"/>
          <p:cNvSpPr txBox="1"/>
          <p:nvPr/>
        </p:nvSpPr>
        <p:spPr>
          <a:xfrm>
            <a:off x="393938" y="706894"/>
            <a:ext cx="84360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building the kernel (for 64bit)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zh-TW" sz="1100" u="none" cap="none" strike="noStrike">
                <a:solidFill>
                  <a:schemeClr val="lt1"/>
                </a:solidFill>
                <a:highlight>
                  <a:srgbClr val="3C78D8"/>
                </a:highlight>
                <a:latin typeface="Calibri"/>
                <a:ea typeface="Calibri"/>
                <a:cs typeface="Calibri"/>
                <a:sym typeface="Calibri"/>
              </a:rPr>
              <a:t>make -j$(nproc) ARCH=arm64 CROSS_COMPILE=aarch64-linux-gnu- bindeb-pkg</a:t>
            </a:r>
            <a:endParaRPr b="0" i="0" sz="1100" u="none" cap="none" strike="noStrike">
              <a:solidFill>
                <a:schemeClr val="lt1"/>
              </a:solidFill>
              <a:highlight>
                <a:srgbClr val="3C78D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將 build 出來的 .deb 檔案複製到 Rpi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install all kernel debian packages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zh-TW" sz="1100" u="none" cap="none" strike="noStrike">
                <a:solidFill>
                  <a:schemeClr val="lt1"/>
                </a:solidFill>
                <a:highlight>
                  <a:srgbClr val="3C78D8"/>
                </a:highlight>
                <a:latin typeface="Calibri"/>
                <a:ea typeface="Calibri"/>
                <a:cs typeface="Calibri"/>
                <a:sym typeface="Calibri"/>
              </a:rPr>
              <a:t>sudo dpkg -i *.deb 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419" y="1334063"/>
            <a:ext cx="4293394" cy="1307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0838" y="2792888"/>
            <a:ext cx="4562925" cy="20279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36"/>
          <p:cNvCxnSpPr>
            <a:stCxn id="337" idx="3"/>
          </p:cNvCxnSpPr>
          <p:nvPr/>
        </p:nvCxnSpPr>
        <p:spPr>
          <a:xfrm>
            <a:off x="3489694" y="4181775"/>
            <a:ext cx="2032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7" name="Google Shape;337;p36"/>
          <p:cNvSpPr txBox="1"/>
          <p:nvPr/>
        </p:nvSpPr>
        <p:spPr>
          <a:xfrm>
            <a:off x="192094" y="3766125"/>
            <a:ext cx="329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kernel 後在/boot/firmware 中沒有看到 </a:t>
            </a:r>
            <a:r>
              <a:rPr b="0" i="0" lang="zh-TW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vmlinuz-5.15.73-rt52-raspi</a:t>
            </a: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和 </a:t>
            </a:r>
            <a:r>
              <a:rPr b="0" i="0" lang="zh-TW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initrd.img-5.15.73-rt52-raspi</a:t>
            </a:r>
            <a:endParaRPr b="0" i="0" sz="15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/>
          <p:nvPr>
            <p:ph type="title"/>
          </p:nvPr>
        </p:nvSpPr>
        <p:spPr>
          <a:xfrm>
            <a:off x="366938" y="128456"/>
            <a:ext cx="78867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RTOS kernel（RPI ubuntu cross-compiling）</a:t>
            </a:r>
            <a:endParaRPr/>
          </a:p>
        </p:txBody>
      </p:sp>
      <p:sp>
        <p:nvSpPr>
          <p:cNvPr id="343" name="Google Shape;343;p37"/>
          <p:cNvSpPr txBox="1"/>
          <p:nvPr/>
        </p:nvSpPr>
        <p:spPr>
          <a:xfrm>
            <a:off x="393938" y="706894"/>
            <a:ext cx="84360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11. </a:t>
            </a:r>
            <a:r>
              <a:rPr b="0" i="0" lang="zh-TW" sz="1500" u="none" cap="none" strike="noStrike">
                <a:solidFill>
                  <a:srgbClr val="FF0000"/>
                </a:solidFill>
                <a:highlight>
                  <a:srgbClr val="FFE599"/>
                </a:highlight>
                <a:latin typeface="Calibri"/>
                <a:ea typeface="Calibri"/>
                <a:cs typeface="Calibri"/>
                <a:sym typeface="Calibri"/>
              </a:rPr>
              <a:t>將 /boot 中的 vmlinuz-5.15.73-rt52-raspi 和 initrd.img-5.15.73-rt52-raspi 複製到 /boot/firmware !!!!!!!</a:t>
            </a:r>
            <a:endParaRPr b="0" i="0" sz="1500" u="none" cap="none" strike="noStrike">
              <a:solidFill>
                <a:srgbClr val="FF0000"/>
              </a:solidFill>
              <a:highlight>
                <a:srgbClr val="FFE59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zh-TW" sz="1100" u="none" cap="none" strike="noStrike">
                <a:solidFill>
                  <a:schemeClr val="lt1"/>
                </a:solidFill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sudo cp/boot/vmlinuz-5.15.73-rt52-raspi /boot/firmware/</a:t>
            </a:r>
            <a:endParaRPr b="0" i="0" sz="1100" u="none" cap="none" strike="noStrike">
              <a:solidFill>
                <a:schemeClr val="lt1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0" i="0" lang="zh-TW" sz="1100" u="none" cap="none" strike="noStrike">
                <a:solidFill>
                  <a:schemeClr val="lt1"/>
                </a:solidFill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sudo cp/boot/initrd.img-5.15.73-rt52-raspi /boot/firmware/</a:t>
            </a:r>
            <a:endParaRPr b="0" i="0" sz="1100" u="none" cap="none" strike="noStrike">
              <a:solidFill>
                <a:schemeClr val="lt1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12. </a:t>
            </a:r>
            <a:r>
              <a:rPr b="0" i="0" lang="zh-TW" sz="1500" u="none" cap="none" strike="noStrike">
                <a:solidFill>
                  <a:srgbClr val="FF0000"/>
                </a:solidFill>
                <a:highlight>
                  <a:srgbClr val="FFE699"/>
                </a:highlight>
                <a:latin typeface="Calibri"/>
                <a:ea typeface="Calibri"/>
                <a:cs typeface="Calibri"/>
                <a:sym typeface="Calibri"/>
              </a:rPr>
              <a:t> Flash-kernel</a:t>
            </a:r>
            <a:endParaRPr b="0" i="0" sz="1500" u="none" cap="none" strike="noStrike">
              <a:solidFill>
                <a:srgbClr val="FF0000"/>
              </a:solidFill>
              <a:highlight>
                <a:srgbClr val="FFE69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zh-TW" sz="1100" u="none" cap="none" strike="noStrike">
                <a:solidFill>
                  <a:schemeClr val="lt1"/>
                </a:solidFill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sudo flash-kernel --force 5.15.73-rt52-raspi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13.  Reboot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31" y="3941569"/>
            <a:ext cx="7076193" cy="31310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7"/>
          <p:cNvSpPr/>
          <p:nvPr/>
        </p:nvSpPr>
        <p:spPr>
          <a:xfrm>
            <a:off x="1064063" y="4020019"/>
            <a:ext cx="2753700" cy="20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6" name="Google Shape;346;p37"/>
          <p:cNvCxnSpPr>
            <a:stCxn id="345" idx="2"/>
            <a:endCxn id="347" idx="1"/>
          </p:cNvCxnSpPr>
          <p:nvPr/>
        </p:nvCxnSpPr>
        <p:spPr>
          <a:xfrm>
            <a:off x="2440913" y="4222219"/>
            <a:ext cx="3780600" cy="33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7" name="Google Shape;347;p37"/>
          <p:cNvSpPr txBox="1"/>
          <p:nvPr/>
        </p:nvSpPr>
        <p:spPr>
          <a:xfrm>
            <a:off x="6221363" y="4368825"/>
            <a:ext cx="150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大成功！！！！</a:t>
            </a:r>
            <a:endParaRPr b="0" i="0" sz="15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300" y="1548095"/>
            <a:ext cx="7175400" cy="1540913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7"/>
          <p:cNvSpPr/>
          <p:nvPr/>
        </p:nvSpPr>
        <p:spPr>
          <a:xfrm>
            <a:off x="6564150" y="2431050"/>
            <a:ext cx="1292700" cy="136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7"/>
          <p:cNvSpPr/>
          <p:nvPr/>
        </p:nvSpPr>
        <p:spPr>
          <a:xfrm>
            <a:off x="4285519" y="2217506"/>
            <a:ext cx="1411800" cy="136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15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 offset</a:t>
            </a:r>
            <a:endParaRPr/>
          </a:p>
        </p:txBody>
      </p:sp>
      <p:grpSp>
        <p:nvGrpSpPr>
          <p:cNvPr id="89" name="Google Shape;89;p16"/>
          <p:cNvGrpSpPr/>
          <p:nvPr/>
        </p:nvGrpSpPr>
        <p:grpSpPr>
          <a:xfrm>
            <a:off x="311730" y="1802957"/>
            <a:ext cx="8377698" cy="1241823"/>
            <a:chOff x="908175" y="3479125"/>
            <a:chExt cx="9771050" cy="1553250"/>
          </a:xfrm>
        </p:grpSpPr>
        <p:sp>
          <p:nvSpPr>
            <p:cNvPr id="90" name="Google Shape;90;p16"/>
            <p:cNvSpPr/>
            <p:nvPr/>
          </p:nvSpPr>
          <p:spPr>
            <a:xfrm>
              <a:off x="4566475" y="3767525"/>
              <a:ext cx="2224200" cy="907200"/>
            </a:xfrm>
            <a:prstGeom prst="ellipse">
              <a:avLst/>
            </a:prstGeom>
            <a:solidFill>
              <a:srgbClr val="A4C2F4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zh-TW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service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908175" y="3820925"/>
              <a:ext cx="2136300" cy="8004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zh-TW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Rpi-talker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zh-TW" sz="2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(server)</a:t>
              </a:r>
              <a:endParaRPr b="0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8542925" y="3820925"/>
              <a:ext cx="2136300" cy="8004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zh-TW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PC-listener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zh-TW" sz="2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(client)</a:t>
              </a:r>
              <a:endParaRPr b="0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" name="Google Shape;93;p16"/>
            <p:cNvCxnSpPr>
              <a:endCxn id="94" idx="6"/>
            </p:cNvCxnSpPr>
            <p:nvPr/>
          </p:nvCxnSpPr>
          <p:spPr>
            <a:xfrm rot="10800000">
              <a:off x="3271375" y="4057825"/>
              <a:ext cx="1068300" cy="2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5" name="Google Shape;95;p16"/>
            <p:cNvCxnSpPr>
              <a:stCxn id="96" idx="2"/>
            </p:cNvCxnSpPr>
            <p:nvPr/>
          </p:nvCxnSpPr>
          <p:spPr>
            <a:xfrm flipH="1">
              <a:off x="7125275" y="4057825"/>
              <a:ext cx="1187400" cy="24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7" name="Google Shape;97;p16"/>
            <p:cNvCxnSpPr>
              <a:stCxn id="98" idx="6"/>
            </p:cNvCxnSpPr>
            <p:nvPr/>
          </p:nvCxnSpPr>
          <p:spPr>
            <a:xfrm>
              <a:off x="3271375" y="4353475"/>
              <a:ext cx="1083000" cy="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9" name="Google Shape;99;p16"/>
            <p:cNvCxnSpPr>
              <a:endCxn id="100" idx="2"/>
            </p:cNvCxnSpPr>
            <p:nvPr/>
          </p:nvCxnSpPr>
          <p:spPr>
            <a:xfrm>
              <a:off x="7188875" y="4352875"/>
              <a:ext cx="1123800" cy="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6" name="Google Shape;96;p16"/>
            <p:cNvSpPr/>
            <p:nvPr/>
          </p:nvSpPr>
          <p:spPr>
            <a:xfrm>
              <a:off x="8312675" y="3940675"/>
              <a:ext cx="234300" cy="234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8312675" y="4236325"/>
              <a:ext cx="234300" cy="2343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3037075" y="3940675"/>
              <a:ext cx="234300" cy="234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3037075" y="4236325"/>
              <a:ext cx="234300" cy="2343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8190875" y="3540475"/>
              <a:ext cx="477900" cy="5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zh-TW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T1</a:t>
              </a:r>
              <a:endParaRPr b="1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3037075" y="3479125"/>
              <a:ext cx="477900" cy="5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zh-TW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T2</a:t>
              </a:r>
              <a:endParaRPr b="1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3037075" y="4470625"/>
              <a:ext cx="477900" cy="5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zh-TW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T3</a:t>
              </a:r>
              <a:endParaRPr b="1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8190875" y="4531975"/>
              <a:ext cx="477900" cy="5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zh-TW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T4</a:t>
              </a:r>
              <a:endParaRPr b="1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16"/>
          <p:cNvGrpSpPr/>
          <p:nvPr/>
        </p:nvGrpSpPr>
        <p:grpSpPr>
          <a:xfrm>
            <a:off x="2056900" y="3363650"/>
            <a:ext cx="4887350" cy="985200"/>
            <a:chOff x="2264175" y="5161075"/>
            <a:chExt cx="4887350" cy="985200"/>
          </a:xfrm>
        </p:grpSpPr>
        <p:sp>
          <p:nvSpPr>
            <p:cNvPr id="106" name="Google Shape;106;p16"/>
            <p:cNvSpPr txBox="1"/>
            <p:nvPr/>
          </p:nvSpPr>
          <p:spPr>
            <a:xfrm>
              <a:off x="2264175" y="5410675"/>
              <a:ext cx="1736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zh-TW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 offset : 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4566450" y="5161075"/>
              <a:ext cx="2224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zh-TW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(T2-T1) + (T3-T4)</a:t>
              </a:r>
              <a:endParaRPr b="1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5327350" y="5653675"/>
              <a:ext cx="360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zh-TW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" name="Google Shape;109;p16"/>
            <p:cNvCxnSpPr/>
            <p:nvPr/>
          </p:nvCxnSpPr>
          <p:spPr>
            <a:xfrm flipH="1" rot="10800000">
              <a:off x="4098125" y="5653675"/>
              <a:ext cx="3053400" cy="6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15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 offset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373825" y="681150"/>
            <a:ext cx="785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最後會在 PC (listener)這端產生 CSV，就會包含接收到的 send ID / SendTime / RecvTime /  size / offset，最後計算 latency 的時候，再將 time - offset 值補償回去，以下圖來說，</a:t>
            </a:r>
            <a:r>
              <a:rPr lang="zh-TW">
                <a:solidFill>
                  <a:srgbClr val="FF0000"/>
                </a:solidFill>
              </a:rPr>
              <a:t>RecvTime + offset 或者 SendTime - offset，做其中一個就可以了</a:t>
            </a:r>
            <a:r>
              <a:rPr lang="zh-TW"/>
              <a:t>。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700" y="1414125"/>
            <a:ext cx="5448776" cy="35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15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 offset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373825" y="681150"/>
            <a:ext cx="8384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有四個程式，分別是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ntpserver  (只有 service)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ntpclient（只有 service)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listenerclient（包含 topic / service)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talkerserver（</a:t>
            </a:r>
            <a:r>
              <a:rPr lang="zh-TW">
                <a:solidFill>
                  <a:schemeClr val="dk1"/>
                </a:solidFill>
              </a:rPr>
              <a:t>包含 topic / service)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listenerclient /  talkerserver 兩個執行時的 command 可以去做傳輸設定調整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zh-TW">
                <a:solidFill>
                  <a:schemeClr val="dk1"/>
                </a:solidFill>
              </a:rPr>
              <a:t>-t : 設定實驗時間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zh-TW">
                <a:solidFill>
                  <a:schemeClr val="dk1"/>
                </a:solidFill>
              </a:rPr>
              <a:t>-mr : 設定傳輸速率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zh-TW">
                <a:solidFill>
                  <a:schemeClr val="dk1"/>
                </a:solidFill>
              </a:rPr>
              <a:t>-ms : 設定傳輸大小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zh-TW">
                <a:solidFill>
                  <a:schemeClr val="dk1"/>
                </a:solidFill>
              </a:rPr>
              <a:t>-d : 設定 QoS depth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zh-TW">
                <a:solidFill>
                  <a:schemeClr val="dk1"/>
                </a:solidFill>
              </a:rPr>
              <a:t>-r : 設定 QoS Reliable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zh-TW">
                <a:solidFill>
                  <a:schemeClr val="dk1"/>
                </a:solidFill>
              </a:rPr>
              <a:t>-all : 設定 QoS KeepAll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zh-TW">
                <a:solidFill>
                  <a:schemeClr val="dk1"/>
                </a:solidFill>
              </a:rPr>
              <a:t>如果都不設定預設會是 KeepLast / BestEffort / depth = 1 / 傳輸速率=1000us / 傳輸大小=1000byte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625" y="3792875"/>
            <a:ext cx="4255550" cy="12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p19"/>
          <p:cNvGraphicFramePr/>
          <p:nvPr/>
        </p:nvGraphicFramePr>
        <p:xfrm>
          <a:off x="198125" y="64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{10E7B6BA-191E-41BC-BAF4-67F9093A1116}</a:tableStyleId>
              </a:tblPr>
              <a:tblGrid>
                <a:gridCol w="1379100"/>
                <a:gridCol w="1083225"/>
                <a:gridCol w="1064600"/>
                <a:gridCol w="1250625"/>
                <a:gridCol w="1323400"/>
                <a:gridCol w="1323400"/>
                <a:gridCol w="1323400"/>
              </a:tblGrid>
              <a:tr h="417325"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zh-TW" sz="1700" u="none" cap="none" strike="noStrike"/>
                        <a:t>Rpi —&gt; PC Depth 1</a:t>
                      </a:r>
                      <a:endParaRPr sz="17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74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TW" sz="1300" u="none" cap="none" strike="noStrike">
                          <a:solidFill>
                            <a:srgbClr val="000000"/>
                          </a:solidFill>
                        </a:rPr>
                        <a:t>rate/size</a:t>
                      </a:r>
                      <a:endParaRPr b="1" sz="16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TW" sz="1300" u="none" cap="none" strike="noStrike"/>
                        <a:t>Latency mean</a:t>
                      </a:r>
                      <a:endParaRPr b="1" sz="13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TW" sz="1300" u="none" cap="none" strike="noStrike">
                          <a:solidFill>
                            <a:srgbClr val="000000"/>
                          </a:solidFill>
                        </a:rPr>
                        <a:t>Latency jitter mean</a:t>
                      </a:r>
                      <a:endParaRPr b="1" sz="13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TW" sz="1300" u="none" cap="none" strike="noStrike"/>
                        <a:t>sendtime interval mean</a:t>
                      </a:r>
                      <a:endParaRPr b="1" sz="13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TW" sz="1300" u="none" cap="none" strike="noStrike">
                          <a:solidFill>
                            <a:srgbClr val="000000"/>
                          </a:solidFill>
                        </a:rPr>
                        <a:t>sendtime interval jitter mean</a:t>
                      </a:r>
                      <a:endParaRPr b="1" sz="13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TW" sz="1300" u="none" cap="none" strike="noStrike"/>
                        <a:t>recvtime interval mean</a:t>
                      </a:r>
                      <a:endParaRPr b="1" sz="13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zh-TW" sz="1300" u="none" cap="none" strike="noStrike">
                          <a:solidFill>
                            <a:srgbClr val="000000"/>
                          </a:solidFill>
                        </a:rPr>
                        <a:t>recvtime interval jitter mean</a:t>
                      </a:r>
                      <a:endParaRPr b="1" sz="13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/>
                        <a:t>100us4kb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229.23921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30.86758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137.36195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38.64256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137.36134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36.55327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/>
                        <a:t>100us10kb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486.32077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92.01383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276.69990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196.85311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276.69888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179.75955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/>
                        <a:t>200us4kb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235.85696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49.73843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213.88902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26.77720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213.88800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74.06834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/>
                        <a:t>200us20kb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922.36303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419.13730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337.16082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284.59332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337.15935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293.98656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/>
                        <a:t>1000us20kb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382.17560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8.40319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1000.10007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2.11164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1000.09478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13.90068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/>
                        <a:t>1000us100kb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3709.45620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115.05735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1667.59998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86.77094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1667.59940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92.31050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/>
                        <a:t>10000us200kb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4355.14859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131.35805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10000.00017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6.20369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9999.96204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193.99561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rgbClr val="000000"/>
                          </a:solidFill>
                        </a:rPr>
                        <a:t>10000us1000kb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38248.87266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95.34269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17308.40101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84.51218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17308.41232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115.46085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" name="Google Shape;129;p19"/>
          <p:cNvSpPr txBox="1"/>
          <p:nvPr>
            <p:ph type="title"/>
          </p:nvPr>
        </p:nvSpPr>
        <p:spPr>
          <a:xfrm>
            <a:off x="292013" y="53506"/>
            <a:ext cx="78867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測試結果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66938" y="128456"/>
            <a:ext cx="78867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RTOS kernel（RPI Locally）</a:t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393938" y="750600"/>
            <a:ext cx="7832700" cy="3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the Kernel Locally (raspberry pi 需要先 update &amp; upgrade 然後 reboot)</a:t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build dependencies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sudo apt install git bc bison flex libssl-dev make libc6-dev libncurses5-dev</a:t>
            </a:r>
            <a:endParaRPr b="0" i="0" sz="1100" u="none" cap="none" strike="noStrike">
              <a:solidFill>
                <a:srgbClr val="FF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the sources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git clone --depth=1 </a:t>
            </a:r>
            <a:r>
              <a:rPr b="0" i="0" lang="zh-TW" sz="1100" u="sng" cap="none" strike="noStrike">
                <a:solidFill>
                  <a:srgbClr val="FF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https://github.com/raspberrypi/linux</a:t>
            </a:r>
            <a:r>
              <a:rPr b="0" i="0" lang="zh-TW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zh-TW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(這會取到目前最新的 sources，目前是rpi-5.15.y)</a:t>
            </a:r>
            <a:endParaRPr b="0" i="0" sz="11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the Patches (這裡下載5.15.73，要與第二步驟的 source 相同)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wget </a:t>
            </a:r>
            <a:r>
              <a:rPr b="0" i="0" lang="zh-TW" sz="11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https://www.kernel.org/pub/linux/kernel/projects/rt/5.15/older/patch-5.15.73-rt52.patch.gz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gunzip patch-5.15.73-rt52.patch.gz</a:t>
            </a:r>
            <a:r>
              <a:rPr b="0" i="0" lang="zh-TW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(解壓縮）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 the kernel with the realtime patch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cat patch-5.15.73-rt52.patch | patch -p1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the default configuration (for 64bit raspi 3,3B+,4,400)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cd linux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KERNEL=kernel8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make bcm2711_defconfig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0" i="0" lang="zh-TW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preempt_rt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make menuconfig</a:t>
            </a:r>
            <a:endParaRPr b="0" i="0" sz="1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進到畫面後，先將 virtualization 按n取消選擇，這樣才可以選擇 Fully Preemptible Kernel (RT)，之前一直沒有出現，是這個原因。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66938" y="128456"/>
            <a:ext cx="78867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RTOS kernel（RPI Locally）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100" y="756469"/>
            <a:ext cx="3037593" cy="2085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3225" y="764455"/>
            <a:ext cx="3211340" cy="2085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8100" y="3039431"/>
            <a:ext cx="3037594" cy="194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13225" y="3039431"/>
            <a:ext cx="3211331" cy="194533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/>
          <p:nvPr/>
        </p:nvSpPr>
        <p:spPr>
          <a:xfrm>
            <a:off x="1010419" y="1873154"/>
            <a:ext cx="1299300" cy="123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4990500" y="1295344"/>
            <a:ext cx="1092900" cy="123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1170675" y="4476806"/>
            <a:ext cx="2493900" cy="123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5151919" y="4031269"/>
            <a:ext cx="2098200" cy="180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502688" y="808856"/>
            <a:ext cx="2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4459050" y="764456"/>
            <a:ext cx="2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4459050" y="3039431"/>
            <a:ext cx="2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502688" y="3075094"/>
            <a:ext cx="2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66938" y="128456"/>
            <a:ext cx="78867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RTOS kernel（RPI Locally）</a:t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988" y="907444"/>
            <a:ext cx="3550256" cy="224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5019" y="871013"/>
            <a:ext cx="3499022" cy="2249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8872" y="3298388"/>
            <a:ext cx="3346257" cy="16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/>
          <p:nvPr/>
        </p:nvSpPr>
        <p:spPr>
          <a:xfrm>
            <a:off x="835556" y="2390410"/>
            <a:ext cx="1299300" cy="123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5029706" y="1397344"/>
            <a:ext cx="2991600" cy="168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3133238" y="4054613"/>
            <a:ext cx="1988400" cy="168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289088" y="939994"/>
            <a:ext cx="2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4459060" y="939994"/>
            <a:ext cx="2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2672972" y="3341906"/>
            <a:ext cx="2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