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62" r:id="rId4"/>
    <p:sldId id="356" r:id="rId5"/>
    <p:sldId id="357" r:id="rId6"/>
    <p:sldId id="359" r:id="rId7"/>
    <p:sldId id="358" r:id="rId8"/>
    <p:sldId id="360" r:id="rId9"/>
    <p:sldId id="364" r:id="rId10"/>
    <p:sldId id="363" r:id="rId11"/>
    <p:sldId id="362" r:id="rId12"/>
    <p:sldId id="361" r:id="rId13"/>
    <p:sldId id="368" r:id="rId14"/>
    <p:sldId id="369" r:id="rId15"/>
    <p:sldId id="365" r:id="rId16"/>
    <p:sldId id="366" r:id="rId17"/>
    <p:sldId id="367" r:id="rId18"/>
    <p:sldId id="370" r:id="rId19"/>
    <p:sldId id="371" r:id="rId20"/>
    <p:sldId id="3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al Quesada, Enrique (DKE)" initials="HQE(" lastIdx="30" clrIdx="0">
    <p:extLst>
      <p:ext uri="{19B8F6BF-5375-455C-9EA6-DF929625EA0E}">
        <p15:presenceInfo xmlns:p15="http://schemas.microsoft.com/office/powerpoint/2012/main" userId="Hortal Quesada, Enrique (DK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775" autoAdjust="0"/>
  </p:normalViewPr>
  <p:slideViewPr>
    <p:cSldViewPr snapToGrid="0">
      <p:cViewPr varScale="1">
        <p:scale>
          <a:sx n="100" d="100"/>
          <a:sy n="100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660EF-EF50-44E1-AB3A-74675ADE213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02ECC-E78B-4B53-ACA3-0ACC05B78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B9BD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C2BB668B-FC82-1F2A-BDFA-F31E00E8A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08482D-F7C1-4B76-C58F-57563633A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Objects in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Final Test Review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Topics – Classes and Interfaces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10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Abstract classes</a:t>
            </a:r>
          </a:p>
          <a:p>
            <a:pPr lvl="1"/>
            <a:r>
              <a:rPr lang="en-US" sz="2000" dirty="0"/>
              <a:t>Know the difference between an abstract class and a non-abstract (concrete) class</a:t>
            </a:r>
          </a:p>
          <a:p>
            <a:pPr lvl="1"/>
            <a:r>
              <a:rPr lang="en-US" sz="2000" dirty="0"/>
              <a:t>Be able to declare an abstract class</a:t>
            </a:r>
          </a:p>
          <a:p>
            <a:pPr lvl="1"/>
            <a:r>
              <a:rPr lang="en-US" sz="2000" dirty="0"/>
              <a:t>Be able to inherit from an abstract class and create a concrete one</a:t>
            </a:r>
          </a:p>
        </p:txBody>
      </p:sp>
    </p:spTree>
    <p:extLst>
      <p:ext uri="{BB962C8B-B14F-4D97-AF65-F5344CB8AC3E}">
        <p14:creationId xmlns:p14="http://schemas.microsoft.com/office/powerpoint/2010/main" val="223530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Topics – Inheritance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11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Inheritance</a:t>
            </a:r>
          </a:p>
          <a:p>
            <a:pPr lvl="1"/>
            <a:r>
              <a:rPr lang="en-US" sz="2000" dirty="0"/>
              <a:t>Singly-rooted inheritance tree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000" dirty="0"/>
              <a:t> at top</a:t>
            </a:r>
          </a:p>
          <a:p>
            <a:r>
              <a:rPr lang="en-US" sz="2400" dirty="0"/>
              <a:t>Descendants and ancestors</a:t>
            </a:r>
          </a:p>
          <a:p>
            <a:pPr lvl="1"/>
            <a:r>
              <a:rPr lang="en-US" sz="2000" dirty="0"/>
              <a:t>Immediate and remote</a:t>
            </a:r>
            <a:endParaRPr lang="en-US" dirty="0"/>
          </a:p>
          <a:p>
            <a:r>
              <a:rPr lang="en-US" sz="2400" dirty="0"/>
              <a:t>How to extend a class</a:t>
            </a:r>
          </a:p>
          <a:p>
            <a:pPr lvl="1"/>
            <a:r>
              <a:rPr lang="en-US" sz="2000" dirty="0"/>
              <a:t>Syntax</a:t>
            </a:r>
          </a:p>
          <a:p>
            <a:pPr lvl="1"/>
            <a:r>
              <a:rPr lang="en-US" sz="2000" dirty="0"/>
              <a:t>Single inheritance of classes</a:t>
            </a:r>
          </a:p>
          <a:p>
            <a:pPr lvl="1"/>
            <a:r>
              <a:rPr lang="en-US" sz="2000" dirty="0"/>
              <a:t>Only classes can extend classes</a:t>
            </a:r>
          </a:p>
        </p:txBody>
      </p:sp>
    </p:spTree>
    <p:extLst>
      <p:ext uri="{BB962C8B-B14F-4D97-AF65-F5344CB8AC3E}">
        <p14:creationId xmlns:p14="http://schemas.microsoft.com/office/powerpoint/2010/main" val="131169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Topics – Inheritance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How to implement an interface</a:t>
            </a:r>
          </a:p>
          <a:p>
            <a:pPr lvl="1"/>
            <a:r>
              <a:rPr lang="en-US" sz="2000" dirty="0"/>
              <a:t>Syntax</a:t>
            </a:r>
          </a:p>
          <a:p>
            <a:pPr lvl="1"/>
            <a:r>
              <a:rPr lang="en-US" sz="2000" dirty="0"/>
              <a:t>Multiple inheritance of interfaces</a:t>
            </a:r>
          </a:p>
          <a:p>
            <a:pPr lvl="1"/>
            <a:r>
              <a:rPr lang="en-US" sz="2000" dirty="0"/>
              <a:t>Both classes and interfaces can implement interfaces</a:t>
            </a:r>
          </a:p>
          <a:p>
            <a:r>
              <a:rPr lang="en-US" sz="2400" dirty="0"/>
              <a:t>Know how to make fields available/hidden from subclasses</a:t>
            </a:r>
          </a:p>
          <a:p>
            <a:r>
              <a:rPr lang="en-US" sz="2400" dirty="0"/>
              <a:t>Overloading vs overriding</a:t>
            </a:r>
          </a:p>
          <a:p>
            <a:pPr lvl="1"/>
            <a:r>
              <a:rPr lang="en-US" sz="2000" dirty="0"/>
              <a:t>The difference</a:t>
            </a:r>
          </a:p>
          <a:p>
            <a:pPr lvl="1"/>
            <a:r>
              <a:rPr lang="en-US" sz="2000" dirty="0"/>
              <a:t>How to do each</a:t>
            </a:r>
          </a:p>
          <a:p>
            <a:pPr lvl="1"/>
            <a:r>
              <a:rPr lang="en-US" sz="2000" dirty="0"/>
              <a:t>Effect of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dirty="0"/>
              <a:t> keyword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184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Topics – Inheritance and Constructors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Constructor chaining</a:t>
            </a:r>
          </a:p>
          <a:p>
            <a:pPr lvl="1"/>
            <a:r>
              <a:rPr lang="en-US" sz="2000" dirty="0"/>
              <a:t>Default behavior</a:t>
            </a:r>
          </a:p>
          <a:p>
            <a:pPr lvl="1"/>
            <a:r>
              <a:rPr lang="en-US" sz="2000" dirty="0"/>
              <a:t>Calling the parent class constructor using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2000" dirty="0"/>
              <a:t>( )</a:t>
            </a:r>
          </a:p>
          <a:p>
            <a:pPr lvl="1"/>
            <a:r>
              <a:rPr lang="en-US" sz="2000" dirty="0"/>
              <a:t>Calling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2000" dirty="0"/>
              <a:t> with arguments</a:t>
            </a:r>
          </a:p>
          <a:p>
            <a:pPr lvl="1"/>
            <a:r>
              <a:rPr lang="en-US" sz="2000" dirty="0"/>
              <a:t>Calling the parent constructor first</a:t>
            </a:r>
          </a:p>
          <a:p>
            <a:r>
              <a:rPr lang="en-US" sz="2400" dirty="0"/>
              <a:t>The default constructor</a:t>
            </a:r>
          </a:p>
          <a:p>
            <a:pPr lvl="1"/>
            <a:r>
              <a:rPr lang="en-US" sz="2000" dirty="0"/>
              <a:t>What is it?</a:t>
            </a:r>
          </a:p>
          <a:p>
            <a:pPr lvl="1"/>
            <a:r>
              <a:rPr lang="en-US" sz="2000" dirty="0"/>
              <a:t>How do you get one?</a:t>
            </a:r>
          </a:p>
          <a:p>
            <a:pPr lvl="1"/>
            <a:r>
              <a:rPr lang="en-US" sz="2000" dirty="0"/>
              <a:t>What does it do?</a:t>
            </a:r>
          </a:p>
          <a:p>
            <a:pPr lvl="1"/>
            <a:r>
              <a:rPr lang="en-US" sz="2000" dirty="0"/>
              <a:t>Relationship to no-argument constructor</a:t>
            </a:r>
          </a:p>
        </p:txBody>
      </p:sp>
    </p:spTree>
    <p:extLst>
      <p:ext uri="{BB962C8B-B14F-4D97-AF65-F5344CB8AC3E}">
        <p14:creationId xmlns:p14="http://schemas.microsoft.com/office/powerpoint/2010/main" val="181990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Topics – Inheritance and Polymorphism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Relationship</a:t>
            </a:r>
          </a:p>
          <a:p>
            <a:pPr lvl="1"/>
            <a:r>
              <a:rPr lang="en-US" sz="2000" dirty="0"/>
              <a:t>If class C extends class P, then an object of class C can be used whenever an object of class P could be used</a:t>
            </a:r>
          </a:p>
          <a:p>
            <a:r>
              <a:rPr lang="en-US" sz="2400" dirty="0"/>
              <a:t>Effect on</a:t>
            </a:r>
          </a:p>
          <a:p>
            <a:pPr lvl="1"/>
            <a:r>
              <a:rPr lang="en-US" sz="2000" dirty="0"/>
              <a:t>Which methods can be called from class C</a:t>
            </a:r>
          </a:p>
          <a:p>
            <a:pPr lvl="1"/>
            <a:r>
              <a:rPr lang="en-US" sz="2000" dirty="0"/>
              <a:t>Which fields are visible both within and outside of class C</a:t>
            </a:r>
          </a:p>
          <a:p>
            <a:r>
              <a:rPr lang="en-US" sz="2400" dirty="0"/>
              <a:t>Use in</a:t>
            </a:r>
          </a:p>
          <a:p>
            <a:pPr lvl="1"/>
            <a:r>
              <a:rPr lang="en-US" sz="2000" dirty="0"/>
              <a:t>Parameters</a:t>
            </a:r>
          </a:p>
          <a:p>
            <a:pPr lvl="1"/>
            <a:r>
              <a:rPr lang="en-US" sz="2000" dirty="0"/>
              <a:t>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7210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Topics – Access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15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Access Control Modifiers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dirty="0"/>
              <a:t> and default</a:t>
            </a:r>
          </a:p>
          <a:p>
            <a:pPr lvl="1"/>
            <a:r>
              <a:rPr lang="en-US" sz="2000" dirty="0"/>
              <a:t>Know what effect these have on when fields and methods can be seen/used</a:t>
            </a:r>
          </a:p>
          <a:p>
            <a:pPr lvl="2"/>
            <a:r>
              <a:rPr lang="en-US" sz="1600" dirty="0"/>
              <a:t>Both in general</a:t>
            </a:r>
          </a:p>
          <a:p>
            <a:pPr lvl="2"/>
            <a:r>
              <a:rPr lang="en-US" sz="1600" dirty="0"/>
              <a:t>And in terms of inheritance/polymorphism</a:t>
            </a:r>
          </a:p>
          <a:p>
            <a:r>
              <a:rPr lang="en-US" sz="2400" dirty="0"/>
              <a:t>The Encapsulation Principle</a:t>
            </a:r>
          </a:p>
          <a:p>
            <a:pPr lvl="1"/>
            <a:r>
              <a:rPr lang="en-US" sz="2000" dirty="0"/>
              <a:t>Make all fields private and add public setters and getters</a:t>
            </a:r>
          </a:p>
          <a:p>
            <a:pPr lvl="1"/>
            <a:r>
              <a:rPr lang="en-US" sz="2000" dirty="0"/>
              <a:t>The difference between the interface (what is available outside the class) and the implementation (how the work is actually done, usually private to the class)</a:t>
            </a:r>
          </a:p>
        </p:txBody>
      </p:sp>
    </p:spTree>
    <p:extLst>
      <p:ext uri="{BB962C8B-B14F-4D97-AF65-F5344CB8AC3E}">
        <p14:creationId xmlns:p14="http://schemas.microsoft.com/office/powerpoint/2010/main" val="253111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Topics – Static and Non-static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16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Static fields</a:t>
            </a:r>
          </a:p>
          <a:p>
            <a:pPr lvl="1"/>
            <a:r>
              <a:rPr lang="en-US" sz="2000" dirty="0"/>
              <a:t>Where they can be accessed from</a:t>
            </a:r>
          </a:p>
          <a:p>
            <a:pPr lvl="1"/>
            <a:r>
              <a:rPr lang="en-US" sz="2000" dirty="0"/>
              <a:t>A static field has the same value over all objects of the same class</a:t>
            </a:r>
          </a:p>
          <a:p>
            <a:pPr lvl="1"/>
            <a:r>
              <a:rPr lang="en-US" sz="2000" dirty="0"/>
              <a:t>Static fields are accessed through the class</a:t>
            </a:r>
          </a:p>
          <a:p>
            <a:r>
              <a:rPr lang="en-US" sz="2400" dirty="0"/>
              <a:t>Non-static fields (aka instance fields)</a:t>
            </a:r>
          </a:p>
          <a:p>
            <a:pPr lvl="1"/>
            <a:r>
              <a:rPr lang="en-US" sz="2000" dirty="0"/>
              <a:t>Where they can be accessed from</a:t>
            </a:r>
          </a:p>
          <a:p>
            <a:pPr lvl="1"/>
            <a:r>
              <a:rPr lang="en-US" sz="2000" dirty="0"/>
              <a:t>An instance field can have different values over objects of the same class</a:t>
            </a:r>
          </a:p>
          <a:p>
            <a:pPr lvl="1"/>
            <a:r>
              <a:rPr lang="en-US" sz="2000" dirty="0"/>
              <a:t>Instance fields are accessed through objects</a:t>
            </a:r>
          </a:p>
        </p:txBody>
      </p:sp>
    </p:spTree>
    <p:extLst>
      <p:ext uri="{BB962C8B-B14F-4D97-AF65-F5344CB8AC3E}">
        <p14:creationId xmlns:p14="http://schemas.microsoft.com/office/powerpoint/2010/main" val="31372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Topics – Static and Non-static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17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Static methods</a:t>
            </a:r>
          </a:p>
          <a:p>
            <a:pPr lvl="1"/>
            <a:r>
              <a:rPr lang="en-US" sz="2000" dirty="0"/>
              <a:t>Where they can be accessed from</a:t>
            </a:r>
          </a:p>
          <a:p>
            <a:pPr lvl="1"/>
            <a:r>
              <a:rPr lang="en-US" sz="2000" dirty="0"/>
              <a:t>Static methods are accessed through the class</a:t>
            </a:r>
          </a:p>
          <a:p>
            <a:pPr lvl="1"/>
            <a:r>
              <a:rPr lang="en-US" sz="2000" dirty="0"/>
              <a:t>Static methods cannot access instance variables (except through objects)</a:t>
            </a:r>
          </a:p>
          <a:p>
            <a:r>
              <a:rPr lang="en-US" sz="2400" dirty="0"/>
              <a:t>Non-static methods (aka instance methods or just methods)</a:t>
            </a:r>
          </a:p>
          <a:p>
            <a:pPr lvl="1"/>
            <a:r>
              <a:rPr lang="en-US" sz="2000" dirty="0"/>
              <a:t>Where they can be accessed from</a:t>
            </a:r>
          </a:p>
          <a:p>
            <a:pPr lvl="1"/>
            <a:r>
              <a:rPr lang="en-US" sz="2000" dirty="0"/>
              <a:t>Instance methods are accessed through objects</a:t>
            </a:r>
          </a:p>
          <a:p>
            <a:pPr lvl="1"/>
            <a:r>
              <a:rPr lang="en-US" sz="2000" dirty="0"/>
              <a:t>Instance methods can access 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280006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Topics – GUI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No JavaFX</a:t>
            </a:r>
          </a:p>
          <a:p>
            <a:r>
              <a:rPr lang="en-US" sz="2400" dirty="0"/>
              <a:t>Swing and AWT</a:t>
            </a:r>
          </a:p>
          <a:p>
            <a:r>
              <a:rPr lang="en-US" sz="2400" dirty="0"/>
              <a:t>Be able to</a:t>
            </a:r>
          </a:p>
          <a:p>
            <a:pPr lvl="1"/>
            <a:r>
              <a:rPr lang="en-US" sz="2000" dirty="0"/>
              <a:t>Open a window</a:t>
            </a:r>
          </a:p>
          <a:p>
            <a:pPr lvl="1"/>
            <a:r>
              <a:rPr lang="en-US" sz="2000" dirty="0"/>
              <a:t>Add a panel, buttons, text field, dropdowns, etc.</a:t>
            </a:r>
          </a:p>
          <a:p>
            <a:pPr lvl="1"/>
            <a:r>
              <a:rPr lang="en-US" sz="2000" dirty="0"/>
              <a:t>Handle any events</a:t>
            </a:r>
          </a:p>
          <a:p>
            <a:pPr lvl="1"/>
            <a:r>
              <a:rPr lang="en-US" sz="2000" dirty="0"/>
              <a:t>Draw geometric objects (rectangles, circles, lines, etc.)</a:t>
            </a:r>
          </a:p>
        </p:txBody>
      </p:sp>
    </p:spTree>
    <p:extLst>
      <p:ext uri="{BB962C8B-B14F-4D97-AF65-F5344CB8AC3E}">
        <p14:creationId xmlns:p14="http://schemas.microsoft.com/office/powerpoint/2010/main" val="314439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Topics – Exceptions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Given a method that throws an exception, be able to write a try-catch block that catches that exception</a:t>
            </a:r>
          </a:p>
          <a:p>
            <a:r>
              <a:rPr lang="en-US" sz="2400" dirty="0"/>
              <a:t>Define an exception class</a:t>
            </a:r>
          </a:p>
          <a:p>
            <a:r>
              <a:rPr lang="en-US" sz="2400" dirty="0"/>
              <a:t>Explicitly throw an exception</a:t>
            </a:r>
          </a:p>
          <a:p>
            <a:r>
              <a:rPr lang="en-US" sz="2400" dirty="0"/>
              <a:t>Define a method that throws a checked exception</a:t>
            </a:r>
          </a:p>
          <a:p>
            <a:r>
              <a:rPr lang="en-US" sz="2400" dirty="0"/>
              <a:t>Know the difference between</a:t>
            </a:r>
          </a:p>
          <a:p>
            <a:pPr lvl="1"/>
            <a:r>
              <a:rPr lang="en-US" sz="2000" dirty="0"/>
              <a:t>Errors</a:t>
            </a:r>
          </a:p>
          <a:p>
            <a:pPr lvl="1"/>
            <a:r>
              <a:rPr lang="en-US" sz="2000" dirty="0"/>
              <a:t>Unchecked exceptions</a:t>
            </a:r>
          </a:p>
          <a:p>
            <a:pPr lvl="1"/>
            <a:r>
              <a:rPr lang="en-US" sz="2000" dirty="0"/>
              <a:t>Checked exceptions</a:t>
            </a:r>
          </a:p>
        </p:txBody>
      </p:sp>
    </p:spTree>
    <p:extLst>
      <p:ext uri="{BB962C8B-B14F-4D97-AF65-F5344CB8AC3E}">
        <p14:creationId xmlns:p14="http://schemas.microsoft.com/office/powerpoint/2010/main" val="194757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721B3B-1604-EBD8-36F3-AF0549F7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824F9-AEA8-4EB6-A6F6-25F4CFCA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C6A83-855B-D759-2271-68413DC8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Format</a:t>
            </a:r>
          </a:p>
          <a:p>
            <a:r>
              <a:rPr lang="en-US" sz="24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002766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Topics –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Files</a:t>
            </a:r>
          </a:p>
          <a:p>
            <a:pPr lvl="1"/>
            <a:r>
              <a:rPr lang="en-US" sz="2000" dirty="0"/>
              <a:t>Open a file</a:t>
            </a:r>
          </a:p>
          <a:p>
            <a:pPr lvl="1"/>
            <a:r>
              <a:rPr lang="en-US" sz="2000" dirty="0"/>
              <a:t>Read character data out of it</a:t>
            </a:r>
          </a:p>
          <a:p>
            <a:pPr lvl="1"/>
            <a:r>
              <a:rPr lang="en-US" sz="2000" dirty="0"/>
              <a:t>Write character data to it</a:t>
            </a:r>
          </a:p>
          <a:p>
            <a:pPr lvl="1"/>
            <a:r>
              <a:rPr lang="en-US" sz="2000" dirty="0"/>
              <a:t>Close it</a:t>
            </a:r>
          </a:p>
          <a:p>
            <a:r>
              <a:rPr lang="en-US" sz="2400" dirty="0"/>
              <a:t>Character data includes primitive types (int, float, char) and Strings</a:t>
            </a:r>
          </a:p>
        </p:txBody>
      </p:sp>
    </p:spTree>
    <p:extLst>
      <p:ext uri="{BB962C8B-B14F-4D97-AF65-F5344CB8AC3E}">
        <p14:creationId xmlns:p14="http://schemas.microsoft.com/office/powerpoint/2010/main" val="6174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Format – Taking the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200" dirty="0"/>
              <a:t>2 hours</a:t>
            </a:r>
          </a:p>
          <a:p>
            <a:r>
              <a:rPr lang="en-US" sz="2200" dirty="0"/>
              <a:t>At the MECC</a:t>
            </a:r>
          </a:p>
          <a:p>
            <a:r>
              <a:rPr lang="en-US" sz="2200" dirty="0"/>
              <a:t>Open book</a:t>
            </a:r>
          </a:p>
          <a:p>
            <a:r>
              <a:rPr lang="en-US" sz="2200" dirty="0"/>
              <a:t>Bring whatever notes/books you would like</a:t>
            </a:r>
          </a:p>
          <a:p>
            <a:pPr lvl="1"/>
            <a:r>
              <a:rPr lang="en-US" sz="1800" dirty="0"/>
              <a:t>Subject to approval by the staff at the test site</a:t>
            </a:r>
          </a:p>
          <a:p>
            <a:pPr lvl="1"/>
            <a:r>
              <a:rPr lang="en-US" sz="1800" dirty="0"/>
              <a:t>They are a separate organization that has its own rules</a:t>
            </a:r>
          </a:p>
          <a:p>
            <a:r>
              <a:rPr lang="en-US" sz="2200" dirty="0"/>
              <a:t>No electronics allowed (laptops, phone, etc.)</a:t>
            </a:r>
          </a:p>
          <a:p>
            <a:r>
              <a:rPr lang="en-US" sz="2200" dirty="0"/>
              <a:t>The test itself is taken on a computer, which will be provided</a:t>
            </a:r>
          </a:p>
          <a:p>
            <a:pPr lvl="1"/>
            <a:r>
              <a:rPr lang="en-US" sz="1800" dirty="0"/>
              <a:t>There will be no IDE, compiler or network access</a:t>
            </a:r>
          </a:p>
        </p:txBody>
      </p:sp>
    </p:spTree>
    <p:extLst>
      <p:ext uri="{BB962C8B-B14F-4D97-AF65-F5344CB8AC3E}">
        <p14:creationId xmlns:p14="http://schemas.microsoft.com/office/powerpoint/2010/main" val="139607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Format – Question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True/False</a:t>
            </a:r>
          </a:p>
          <a:p>
            <a:r>
              <a:rPr lang="en-US" sz="2400" dirty="0"/>
              <a:t>Given some code, find the errors</a:t>
            </a:r>
          </a:p>
          <a:p>
            <a:r>
              <a:rPr lang="en-US" sz="2400" dirty="0"/>
              <a:t>Given some code, what does this code print?</a:t>
            </a:r>
          </a:p>
          <a:p>
            <a:r>
              <a:rPr lang="en-US" sz="2400" dirty="0"/>
              <a:t>Given a problem description, write code that solves the problem</a:t>
            </a:r>
          </a:p>
        </p:txBody>
      </p:sp>
    </p:spTree>
    <p:extLst>
      <p:ext uri="{BB962C8B-B14F-4D97-AF65-F5344CB8AC3E}">
        <p14:creationId xmlns:p14="http://schemas.microsoft.com/office/powerpoint/2010/main" val="43537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Format – Question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Find errors</a:t>
            </a:r>
          </a:p>
          <a:p>
            <a:pPr lvl="1"/>
            <a:r>
              <a:rPr lang="en-US" sz="2000" dirty="0"/>
              <a:t>By line number</a:t>
            </a:r>
          </a:p>
          <a:p>
            <a:pPr lvl="1"/>
            <a:r>
              <a:rPr lang="en-US" sz="2000" dirty="0"/>
              <a:t>One error per line</a:t>
            </a:r>
          </a:p>
          <a:p>
            <a:pPr lvl="1"/>
            <a:r>
              <a:rPr lang="en-US" sz="2000" dirty="0"/>
              <a:t>Compile-time errors are allowed</a:t>
            </a:r>
          </a:p>
          <a:p>
            <a:pPr lvl="1"/>
            <a:r>
              <a:rPr lang="en-US" sz="2000" dirty="0"/>
              <a:t>Checked exceptions can occur</a:t>
            </a:r>
          </a:p>
          <a:p>
            <a:pPr lvl="1"/>
            <a:r>
              <a:rPr lang="en-US" sz="2000" dirty="0"/>
              <a:t>No errors depend on the value of a variable or input values</a:t>
            </a:r>
          </a:p>
          <a:p>
            <a:r>
              <a:rPr lang="en-US" sz="2400" dirty="0"/>
              <a:t>Types of errors</a:t>
            </a:r>
          </a:p>
          <a:p>
            <a:pPr lvl="1"/>
            <a:r>
              <a:rPr lang="en-US" sz="2000" dirty="0"/>
              <a:t>Syntax (missing braces, parentheses, semi-colons, etc.)</a:t>
            </a:r>
          </a:p>
          <a:p>
            <a:pPr lvl="1"/>
            <a:r>
              <a:rPr lang="en-US" sz="2000" dirty="0"/>
              <a:t>Other (attempting to access a private field outside an object, accessing an instance field from a static method, no permissions to write to a file, etc.)</a:t>
            </a:r>
          </a:p>
        </p:txBody>
      </p:sp>
    </p:spTree>
    <p:extLst>
      <p:ext uri="{BB962C8B-B14F-4D97-AF65-F5344CB8AC3E}">
        <p14:creationId xmlns:p14="http://schemas.microsoft.com/office/powerpoint/2010/main" val="96056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Format – Question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What does this code print?</a:t>
            </a:r>
          </a:p>
          <a:p>
            <a:pPr lvl="1"/>
            <a:r>
              <a:rPr lang="en-US" sz="2000" dirty="0"/>
              <a:t>Code is correct – it does not throw an exception or crash</a:t>
            </a:r>
          </a:p>
          <a:p>
            <a:pPr lvl="1"/>
            <a:r>
              <a:rPr lang="en-US" sz="2000" dirty="0"/>
              <a:t>For all code given, you can assume that all the correct imports are used</a:t>
            </a:r>
          </a:p>
          <a:p>
            <a:pPr lvl="2"/>
            <a:r>
              <a:rPr lang="en-US" sz="1600" dirty="0"/>
              <a:t>They are omitted in the test to save space</a:t>
            </a:r>
          </a:p>
          <a:p>
            <a:pPr lvl="1"/>
            <a:r>
              <a:rPr lang="en-US" sz="2000" dirty="0"/>
              <a:t>It is possible that restrictions are placed on the code</a:t>
            </a:r>
          </a:p>
          <a:p>
            <a:pPr lvl="2"/>
            <a:r>
              <a:rPr lang="en-US" sz="1600" dirty="0"/>
              <a:t>For example, it may be stated that the code does/does not have permissions to open a file</a:t>
            </a:r>
          </a:p>
          <a:p>
            <a:pPr lvl="2"/>
            <a:r>
              <a:rPr lang="en-US" sz="1600" dirty="0"/>
              <a:t>Or that a certain input variable is positive, or not a number, or that a file is empty, etc.</a:t>
            </a:r>
          </a:p>
          <a:p>
            <a:pPr lvl="1"/>
            <a:r>
              <a:rPr lang="en-US" sz="2000" dirty="0"/>
              <a:t>Try to be as close as reasonably possible to exactly what would be printed</a:t>
            </a:r>
          </a:p>
          <a:p>
            <a:pPr lvl="2"/>
            <a:r>
              <a:rPr lang="en-US" sz="1600" dirty="0"/>
              <a:t>Avoid extra commas, dashes, etc.</a:t>
            </a:r>
          </a:p>
        </p:txBody>
      </p:sp>
    </p:spTree>
    <p:extLst>
      <p:ext uri="{BB962C8B-B14F-4D97-AF65-F5344CB8AC3E}">
        <p14:creationId xmlns:p14="http://schemas.microsoft.com/office/powerpoint/2010/main" val="325113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Format – Question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Writing a GUI</a:t>
            </a:r>
          </a:p>
          <a:p>
            <a:pPr lvl="1"/>
            <a:r>
              <a:rPr lang="en-US" sz="2000" dirty="0"/>
              <a:t>Expect about a page or so of code</a:t>
            </a:r>
          </a:p>
          <a:p>
            <a:pPr lvl="1"/>
            <a:r>
              <a:rPr lang="en-US" sz="2000" dirty="0"/>
              <a:t>You can ignore import clauses</a:t>
            </a:r>
          </a:p>
          <a:p>
            <a:pPr lvl="2"/>
            <a:r>
              <a:rPr lang="en-US" sz="1600" dirty="0"/>
              <a:t>We will assume they are there</a:t>
            </a:r>
          </a:p>
          <a:p>
            <a:pPr lvl="1"/>
            <a:r>
              <a:rPr lang="en-US" sz="2000" dirty="0"/>
              <a:t>Try to avoid major syntax errors</a:t>
            </a:r>
          </a:p>
          <a:p>
            <a:pPr lvl="1"/>
            <a:r>
              <a:rPr lang="en-US" sz="2000" dirty="0"/>
              <a:t>Swing and AWT</a:t>
            </a:r>
          </a:p>
        </p:txBody>
      </p:sp>
    </p:spTree>
    <p:extLst>
      <p:ext uri="{BB962C8B-B14F-4D97-AF65-F5344CB8AC3E}">
        <p14:creationId xmlns:p14="http://schemas.microsoft.com/office/powerpoint/2010/main" val="160989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Topics –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Signatures</a:t>
            </a:r>
          </a:p>
          <a:p>
            <a:pPr lvl="1"/>
            <a:r>
              <a:rPr lang="en-US" sz="2000" dirty="0"/>
              <a:t>Know what makes up a method’s signature</a:t>
            </a:r>
          </a:p>
          <a:p>
            <a:pPr lvl="1"/>
            <a:r>
              <a:rPr lang="en-US" sz="2000" dirty="0"/>
              <a:t>Be able to overload and override methods</a:t>
            </a:r>
          </a:p>
          <a:p>
            <a:pPr lvl="1"/>
            <a:r>
              <a:rPr lang="en-US" sz="2000" dirty="0"/>
              <a:t>Given two or more method definitions, know which one is called in a specific case</a:t>
            </a:r>
          </a:p>
          <a:p>
            <a:r>
              <a:rPr lang="en-US" sz="2400" dirty="0"/>
              <a:t>Parameters – know the difference between objects and primitive types</a:t>
            </a:r>
          </a:p>
          <a:p>
            <a:pPr lvl="1"/>
            <a:r>
              <a:rPr lang="en-US" sz="2000" dirty="0"/>
              <a:t>Primitive types (int, float, char, etc.) are passed by copy and any changes do not stick after the method ends</a:t>
            </a:r>
          </a:p>
          <a:p>
            <a:pPr lvl="1"/>
            <a:r>
              <a:rPr lang="en-US" sz="2000" dirty="0"/>
              <a:t>Objects are passed by reference and any changes made by calling methods on the object do stick after the e=method ends</a:t>
            </a:r>
          </a:p>
        </p:txBody>
      </p:sp>
    </p:spTree>
    <p:extLst>
      <p:ext uri="{BB962C8B-B14F-4D97-AF65-F5344CB8AC3E}">
        <p14:creationId xmlns:p14="http://schemas.microsoft.com/office/powerpoint/2010/main" val="416772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Topics – Classes and Interfaces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01E9-0A3B-4873-9E98-28C85CC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30EA680-D336-4FF7-8B7A-9848BB0A1C32}" type="slidenum">
              <a:rPr lang="en-US" sz="1400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Classes</a:t>
            </a:r>
          </a:p>
          <a:p>
            <a:pPr lvl="1"/>
            <a:r>
              <a:rPr lang="en-US" sz="2000" dirty="0"/>
              <a:t>Have constructors</a:t>
            </a:r>
          </a:p>
          <a:p>
            <a:pPr lvl="1"/>
            <a:r>
              <a:rPr lang="en-US" sz="2000" dirty="0"/>
              <a:t>Can have private, protected and default fields and methods</a:t>
            </a:r>
          </a:p>
          <a:p>
            <a:pPr lvl="1"/>
            <a:r>
              <a:rPr lang="en-US" sz="2000" dirty="0"/>
              <a:t>Can use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/>
              <a:t> to create objects</a:t>
            </a:r>
          </a:p>
          <a:p>
            <a:r>
              <a:rPr lang="en-US" sz="2400" dirty="0"/>
              <a:t>Interfaces</a:t>
            </a:r>
          </a:p>
          <a:p>
            <a:pPr lvl="1"/>
            <a:r>
              <a:rPr lang="en-US" sz="2000" dirty="0"/>
              <a:t>No constructors</a:t>
            </a:r>
          </a:p>
          <a:p>
            <a:pPr lvl="1"/>
            <a:r>
              <a:rPr lang="en-US" sz="2000" dirty="0"/>
              <a:t>Only have public methods and static fields</a:t>
            </a:r>
          </a:p>
          <a:p>
            <a:pPr lvl="1"/>
            <a:r>
              <a:rPr lang="en-US" sz="2000" dirty="0"/>
              <a:t>Cannot create new objects</a:t>
            </a:r>
          </a:p>
          <a:p>
            <a:pPr lvl="1"/>
            <a:r>
              <a:rPr lang="en-US" sz="2000" dirty="0"/>
              <a:t>But can declare variables and parameters of interface type</a:t>
            </a:r>
          </a:p>
        </p:txBody>
      </p:sp>
    </p:spTree>
    <p:extLst>
      <p:ext uri="{BB962C8B-B14F-4D97-AF65-F5344CB8AC3E}">
        <p14:creationId xmlns:p14="http://schemas.microsoft.com/office/powerpoint/2010/main" val="144478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17483</TotalTime>
  <Words>1062</Words>
  <Application>Microsoft Macintosh PowerPoint</Application>
  <PresentationFormat>Widescreen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Objects in Programming</vt:lpstr>
      <vt:lpstr>Outline</vt:lpstr>
      <vt:lpstr>Format – Taking the test</vt:lpstr>
      <vt:lpstr>Format – Question types</vt:lpstr>
      <vt:lpstr>Format – Question types</vt:lpstr>
      <vt:lpstr>Format – Question types</vt:lpstr>
      <vt:lpstr>Format – Question types</vt:lpstr>
      <vt:lpstr>Topics – Methods</vt:lpstr>
      <vt:lpstr>Topics – Classes and Interfaces</vt:lpstr>
      <vt:lpstr>Topics – Classes and Interfaces</vt:lpstr>
      <vt:lpstr>Topics – Inheritance</vt:lpstr>
      <vt:lpstr>Topics – Inheritance</vt:lpstr>
      <vt:lpstr>Topics – Inheritance and Constructors</vt:lpstr>
      <vt:lpstr>Topics – Inheritance and Polymorphism</vt:lpstr>
      <vt:lpstr>Topics – Access Control</vt:lpstr>
      <vt:lpstr>Topics – Static and Non-static</vt:lpstr>
      <vt:lpstr>Topics – Static and Non-static</vt:lpstr>
      <vt:lpstr>Topics – GUI</vt:lpstr>
      <vt:lpstr>Topics – Exceptions</vt:lpstr>
      <vt:lpstr>Topics – I/O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Smirnov E (DKE)</dc:creator>
  <cp:lastModifiedBy>Bitterman, Tom (DACS)</cp:lastModifiedBy>
  <cp:revision>107</cp:revision>
  <dcterms:created xsi:type="dcterms:W3CDTF">2013-07-15T20:26:40Z</dcterms:created>
  <dcterms:modified xsi:type="dcterms:W3CDTF">2023-12-11T07:49:39Z</dcterms:modified>
</cp:coreProperties>
</file>