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2" r:id="rId4"/>
    <p:sldId id="264" r:id="rId5"/>
    <p:sldId id="265" r:id="rId6"/>
    <p:sldId id="261" r:id="rId7"/>
    <p:sldId id="266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EFB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65"/>
  </p:normalViewPr>
  <p:slideViewPr>
    <p:cSldViewPr snapToGrid="0">
      <p:cViewPr varScale="1">
        <p:scale>
          <a:sx n="107" d="100"/>
          <a:sy n="107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DA74-2A4B-260E-BE53-46DC53646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899C8-5A10-3915-68F9-540BCF493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20A82-A909-A32F-7991-AA3FA00BD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33C5-8461-1743-A535-CD4416627CFC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C67CB-D0FD-E36B-4C11-A0C159978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FC3F2-2C68-5C47-28C6-340E913E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F11D-8A53-344A-BBAF-3DFEE24E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0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58C1-D129-0DAF-754B-94C1D908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3E7B1-D23F-3CC8-C670-3706BC470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7D6EA-2863-7B89-626E-897EE8AE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33C5-8461-1743-A535-CD4416627CFC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56F3F-7B92-2EB3-BE76-A0BFBA89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461ED-52D8-6981-68C3-07826CB7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F11D-8A53-344A-BBAF-3DFEE24E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7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95ED2F-49F6-513A-1D54-D5223D436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649C3-CF9A-5D19-33D8-901F402E4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BCE2A-BC62-C30A-2CF9-7B84845A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33C5-8461-1743-A535-CD4416627CFC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CFBB4-4152-7262-BAB9-E38EE116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40237-A4C2-0B23-E670-DFBFE116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F11D-8A53-344A-BBAF-3DFEE24E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1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D2DA7-BA27-AB3F-253F-3D8EFB16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393B7-F05F-10AE-A656-161542B39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2A7D9-6DE7-CA5A-4C18-6FB30D62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33C5-8461-1743-A535-CD4416627CFC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6152B-6BED-BE2F-D510-DCADA0AE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0C9ED-5827-09D6-1A00-DCCD3E97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F11D-8A53-344A-BBAF-3DFEE24E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1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46BDB-8262-A484-5B69-074E8951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C666C-149F-F3B5-A13C-93A767283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550DF-14D9-0A79-4DD8-4B8D96C1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33C5-8461-1743-A535-CD4416627CFC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D22CD-FED0-1930-F6ED-06E8E425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3DE9C-BFC6-38DB-168A-B8D46398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F11D-8A53-344A-BBAF-3DFEE24E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5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49B4-B121-448F-2831-3923B95D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264A2-C9C0-BBB6-3EFC-2A4F036E1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F9E44-E88B-1F2E-F670-B4B397DF2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30A36-BDE0-A744-F68C-123E5BCB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33C5-8461-1743-A535-CD4416627CFC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56506-E773-C66F-C95A-B8AD71E7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611F1-0284-3890-3975-C9BB9A03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F11D-8A53-344A-BBAF-3DFEE24E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42CE-F417-CDF1-E27E-F08BA05F4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CC02F-DAD8-6684-6FD5-D475E39B2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AAD29-E2B0-F700-8552-49FF07BA7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19C21-E2E3-9F70-639F-861A7BD39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EDCBF2-7BD4-7BE0-48A1-F264C8F1C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3ABBE-548D-1F65-8ED4-06250F58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33C5-8461-1743-A535-CD4416627CFC}" type="datetimeFigureOut">
              <a:rPr lang="en-US" smtClean="0"/>
              <a:t>8/30/24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FC4DD8-0B2C-3492-30B0-A23CB598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9A8E3C-6014-14C3-FD25-D7D7D9E0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F11D-8A53-344A-BBAF-3DFEE24E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9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7354-6051-0499-FA10-A84079EA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51D18-1747-2F21-F3BB-25DC4BE5E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33C5-8461-1743-A535-CD4416627CFC}" type="datetimeFigureOut">
              <a:rPr lang="en-US" smtClean="0"/>
              <a:t>8/30/24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48780-FFD4-1D8B-2F3D-5E99F292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4A499-1618-2702-D082-AFCE4B01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F11D-8A53-344A-BBAF-3DFEE24E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8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01BA6-EA1D-01B9-F4FA-F1FE49AE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33C5-8461-1743-A535-CD4416627CFC}" type="datetimeFigureOut">
              <a:rPr lang="en-US" smtClean="0"/>
              <a:t>8/30/24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C6E7D-A6D7-8814-98AA-D4299273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E8114-2B89-E08D-1E86-595369CE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F11D-8A53-344A-BBAF-3DFEE24E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07285-E762-18E8-8089-C837274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D5DEE-CCF8-0A3E-F9E5-E15E4D51D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2BF56-B237-7FFE-9A21-FC19861E8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3695B-EDC9-95E8-F042-13BC3A11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33C5-8461-1743-A535-CD4416627CFC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E3726-6884-3898-1A2D-8435821F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4F643-C074-4965-04F1-C74738A5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F11D-8A53-344A-BBAF-3DFEE24E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3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A7C8-8878-D603-CA10-073F0512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E5581B-A7E1-04E1-2FD1-0680AC2CE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CF5FC-7986-19B4-73BE-F8754A62D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137B6-F742-F253-B9A6-019B5EF1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33C5-8461-1743-A535-CD4416627CFC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1A877-8E55-C588-55B6-1D4895C5D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A4DFC-1542-B419-8DF7-48B370B0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F11D-8A53-344A-BBAF-3DFEE24E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4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0110DB-4D61-BC2F-8D23-3B68FD0A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A8EA6-5947-8375-9071-A2D01948A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BEE73-F22A-9050-FD68-B405C9F1E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EA33C5-8461-1743-A535-CD4416627CFC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04594-CCCF-2CBC-582E-BF2CE9380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9F727-7496-E6C4-F4F3-DFCC5FBE1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3AF11D-8A53-344A-BBAF-3DFEE24E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8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BE17-F79C-7B55-3D2F-D6E9CBF33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Updates on Obesity DCEA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5BE4D-ABEA-3F0C-3799-D5B871EAC1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Sanskrit Text" panose="02020503050405020304" pitchFamily="18" charset="0"/>
                <a:cs typeface="Sanskrit Text" panose="02020503050405020304" pitchFamily="18" charset="0"/>
              </a:rPr>
              <a:t>Neeti</a:t>
            </a:r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 Kulkarni</a:t>
            </a:r>
          </a:p>
        </p:txBody>
      </p:sp>
    </p:spTree>
    <p:extLst>
      <p:ext uri="{BB962C8B-B14F-4D97-AF65-F5344CB8AC3E}">
        <p14:creationId xmlns:p14="http://schemas.microsoft.com/office/powerpoint/2010/main" val="173195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981B-EFD5-C9D7-73AB-561BA4DB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Reasoning for DCEA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BF694-5F4E-CCF4-C1D9-EF09DC070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>
                <a:latin typeface="Sanskrit Text" panose="02020503050405020304" pitchFamily="18" charset="0"/>
                <a:cs typeface="Sanskrit Text" panose="02020503050405020304" pitchFamily="18" charset="0"/>
              </a:rPr>
              <a:t>Ozempic is a hot topic right now—but it is generally established that it is not cost-effective compared to bariatric surgery</a:t>
            </a:r>
          </a:p>
          <a:p>
            <a:r>
              <a:rPr lang="en-US" sz="2300" b="1" i="1" dirty="0">
                <a:latin typeface="Sanskrit Text" panose="02020503050405020304" pitchFamily="18" charset="0"/>
                <a:cs typeface="Sanskrit Text" panose="02020503050405020304" pitchFamily="18" charset="0"/>
              </a:rPr>
              <a:t>But there could be space for a DCEA</a:t>
            </a:r>
          </a:p>
          <a:p>
            <a:r>
              <a:rPr lang="en-US" sz="2300" dirty="0">
                <a:latin typeface="Sanskrit Text" panose="02020503050405020304" pitchFamily="18" charset="0"/>
                <a:cs typeface="Sanskrit Text" panose="02020503050405020304" pitchFamily="18" charset="0"/>
              </a:rPr>
              <a:t>The most inequitable part of </a:t>
            </a:r>
            <a:r>
              <a:rPr lang="en-US" sz="2300" dirty="0" err="1">
                <a:latin typeface="Sanskrit Text" panose="02020503050405020304" pitchFamily="18" charset="0"/>
                <a:cs typeface="Sanskrit Text" panose="02020503050405020304" pitchFamily="18" charset="0"/>
              </a:rPr>
              <a:t>semaglutide</a:t>
            </a:r>
            <a:r>
              <a:rPr lang="en-US" sz="2300" dirty="0">
                <a:latin typeface="Sanskrit Text" panose="02020503050405020304" pitchFamily="18" charset="0"/>
                <a:cs typeface="Sanskrit Text" panose="02020503050405020304" pitchFamily="18" charset="0"/>
              </a:rPr>
              <a:t> (Ozempic) is its cost and disparities in access, but clinical trials have shown limited variations in actual effectiveness across racial and ethnic groups</a:t>
            </a:r>
          </a:p>
          <a:p>
            <a:r>
              <a:rPr lang="en-US" sz="2300" dirty="0">
                <a:latin typeface="Sanskrit Text" panose="02020503050405020304" pitchFamily="18" charset="0"/>
                <a:cs typeface="Sanskrit Text" panose="02020503050405020304" pitchFamily="18" charset="0"/>
              </a:rPr>
              <a:t>There could be more upstream, structural barriers associated with bariatric surgery</a:t>
            </a:r>
          </a:p>
          <a:p>
            <a:pPr lvl="1"/>
            <a:r>
              <a:rPr lang="en-US" sz="2300" dirty="0">
                <a:latin typeface="Sanskrit Text" panose="02020503050405020304" pitchFamily="18" charset="0"/>
                <a:cs typeface="Sanskrit Text" panose="02020503050405020304" pitchFamily="18" charset="0"/>
              </a:rPr>
              <a:t>Drastic alteration of diet and lifestyle habits may not be feasible for marginalized populations</a:t>
            </a:r>
          </a:p>
          <a:p>
            <a:pPr lvl="1"/>
            <a:r>
              <a:rPr lang="en-US" sz="2300" dirty="0">
                <a:latin typeface="Sanskrit Text" panose="02020503050405020304" pitchFamily="18" charset="0"/>
                <a:cs typeface="Sanskrit Text" panose="02020503050405020304" pitchFamily="18" charset="0"/>
              </a:rPr>
              <a:t>Certain disadvantaged groups are also known to face worse surgical outcomes</a:t>
            </a:r>
          </a:p>
        </p:txBody>
      </p:sp>
    </p:spTree>
    <p:extLst>
      <p:ext uri="{BB962C8B-B14F-4D97-AF65-F5344CB8AC3E}">
        <p14:creationId xmlns:p14="http://schemas.microsoft.com/office/powerpoint/2010/main" val="394531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F1A0-1A19-427E-274A-2047D9F3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Population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AC0D7-83B6-75BD-C19D-31224F987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Black and White Medicare population (ages 65-70) w/ cardiovascular risk in obesity class II or higher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390AB0-54FE-85BA-CEAD-72B73249AB64}"/>
              </a:ext>
            </a:extLst>
          </p:cNvPr>
          <p:cNvSpPr/>
          <p:nvPr/>
        </p:nvSpPr>
        <p:spPr>
          <a:xfrm>
            <a:off x="3386138" y="3321050"/>
            <a:ext cx="3271837" cy="314325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3FD23E-EE0E-2CDB-42A3-ECA6C95BBDF8}"/>
              </a:ext>
            </a:extLst>
          </p:cNvPr>
          <p:cNvSpPr/>
          <p:nvPr/>
        </p:nvSpPr>
        <p:spPr>
          <a:xfrm>
            <a:off x="5410201" y="3321050"/>
            <a:ext cx="3271837" cy="3143250"/>
          </a:xfrm>
          <a:prstGeom prst="ellipse">
            <a:avLst/>
          </a:prstGeom>
          <a:solidFill>
            <a:srgbClr val="FFFC00">
              <a:alpha val="28235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8B59C-F851-5D48-FC2B-3555366A2DA7}"/>
              </a:ext>
            </a:extLst>
          </p:cNvPr>
          <p:cNvSpPr txBox="1"/>
          <p:nvPr/>
        </p:nvSpPr>
        <p:spPr>
          <a:xfrm>
            <a:off x="3696876" y="4001294"/>
            <a:ext cx="1813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Sanskrit Text" panose="02020503050405020304" pitchFamily="18" charset="0"/>
                <a:cs typeface="Sanskrit Text" panose="02020503050405020304" pitchFamily="18" charset="0"/>
              </a:rPr>
              <a:t>Ages 65-70 </a:t>
            </a:r>
          </a:p>
          <a:p>
            <a:r>
              <a:rPr lang="en-US" sz="1500" dirty="0">
                <a:latin typeface="Sanskrit Text" panose="02020503050405020304" pitchFamily="18" charset="0"/>
                <a:cs typeface="Sanskrit Text" panose="02020503050405020304" pitchFamily="18" charset="0"/>
              </a:rPr>
              <a:t>for patients </a:t>
            </a:r>
          </a:p>
          <a:p>
            <a:r>
              <a:rPr lang="en-US" sz="1500" dirty="0">
                <a:latin typeface="Sanskrit Text" panose="02020503050405020304" pitchFamily="18" charset="0"/>
                <a:cs typeface="Sanskrit Text" panose="02020503050405020304" pitchFamily="18" charset="0"/>
              </a:rPr>
              <a:t>with a BMI </a:t>
            </a:r>
          </a:p>
          <a:p>
            <a:r>
              <a:rPr lang="en-US" sz="1500" dirty="0">
                <a:latin typeface="Sanskrit Text" panose="02020503050405020304" pitchFamily="18" charset="0"/>
                <a:cs typeface="Sanskrit Text" panose="02020503050405020304" pitchFamily="18" charset="0"/>
              </a:rPr>
              <a:t>of 35 or higher (obesity class II </a:t>
            </a:r>
          </a:p>
          <a:p>
            <a:r>
              <a:rPr lang="en-US" sz="1500" dirty="0">
                <a:latin typeface="Sanskrit Text" panose="02020503050405020304" pitchFamily="18" charset="0"/>
                <a:cs typeface="Sanskrit Text" panose="02020503050405020304" pitchFamily="18" charset="0"/>
              </a:rPr>
              <a:t>or higher)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D6C17-A7C6-EC40-80DD-18656621180A}"/>
              </a:ext>
            </a:extLst>
          </p:cNvPr>
          <p:cNvSpPr txBox="1"/>
          <p:nvPr/>
        </p:nvSpPr>
        <p:spPr>
          <a:xfrm>
            <a:off x="6711568" y="4258468"/>
            <a:ext cx="165973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Sanskrit Text" panose="02020503050405020304" pitchFamily="18" charset="0"/>
                <a:cs typeface="Sanskrit Text" panose="02020503050405020304" pitchFamily="18" charset="0"/>
              </a:rPr>
              <a:t>Established cardiovascular risk</a:t>
            </a:r>
            <a:endParaRPr lang="en-US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6671FB-8140-19F7-E70A-659713C68BD8}"/>
              </a:ext>
            </a:extLst>
          </p:cNvPr>
          <p:cNvSpPr txBox="1"/>
          <p:nvPr/>
        </p:nvSpPr>
        <p:spPr>
          <a:xfrm rot="16200000">
            <a:off x="1125759" y="4358568"/>
            <a:ext cx="389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Bariatric surgery qualifications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AABC42-5BBF-D763-4C17-2539899568AA}"/>
              </a:ext>
            </a:extLst>
          </p:cNvPr>
          <p:cNvSpPr txBox="1"/>
          <p:nvPr/>
        </p:nvSpPr>
        <p:spPr>
          <a:xfrm rot="5400000">
            <a:off x="7475919" y="5032653"/>
            <a:ext cx="328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anskrit Text" panose="02020503050405020304" pitchFamily="18" charset="0"/>
                <a:cs typeface="Sanskrit Text" panose="02020503050405020304" pitchFamily="18" charset="0"/>
              </a:rPr>
              <a:t>Wegovy</a:t>
            </a:r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 qualifications</a:t>
            </a:r>
          </a:p>
        </p:txBody>
      </p:sp>
    </p:spTree>
    <p:extLst>
      <p:ext uri="{BB962C8B-B14F-4D97-AF65-F5344CB8AC3E}">
        <p14:creationId xmlns:p14="http://schemas.microsoft.com/office/powerpoint/2010/main" val="232823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38D4-378C-20FC-E674-BCFD02A6C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Model so far</a:t>
            </a:r>
          </a:p>
        </p:txBody>
      </p:sp>
    </p:spTree>
    <p:extLst>
      <p:ext uri="{BB962C8B-B14F-4D97-AF65-F5344CB8AC3E}">
        <p14:creationId xmlns:p14="http://schemas.microsoft.com/office/powerpoint/2010/main" val="340703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98D2-F54C-0AC0-652D-8952C4F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Model Diagram-Status Quo</a:t>
            </a:r>
          </a:p>
        </p:txBody>
      </p:sp>
      <p:pic>
        <p:nvPicPr>
          <p:cNvPr id="10" name="Content Placeholder 9" descr="A diagram of a death cycle&#10;&#10;Description automatically generated">
            <a:extLst>
              <a:ext uri="{FF2B5EF4-FFF2-40B4-BE49-F238E27FC236}">
                <a16:creationId xmlns:a16="http://schemas.microsoft.com/office/drawing/2014/main" id="{1001368B-60D5-524E-5B1E-F27B3810C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650" y="1690688"/>
            <a:ext cx="9918700" cy="3860800"/>
          </a:xfrm>
        </p:spPr>
      </p:pic>
    </p:spTree>
    <p:extLst>
      <p:ext uri="{BB962C8B-B14F-4D97-AF65-F5344CB8AC3E}">
        <p14:creationId xmlns:p14="http://schemas.microsoft.com/office/powerpoint/2010/main" val="333363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98D2-F54C-0AC0-652D-8952C4F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Model Diagram-Bariatric Surgery</a:t>
            </a:r>
          </a:p>
        </p:txBody>
      </p:sp>
      <p:pic>
        <p:nvPicPr>
          <p:cNvPr id="9" name="Content Placeholder 8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ACF80227-4869-E685-3F47-6061E1582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592" y="1825625"/>
            <a:ext cx="7076815" cy="4351338"/>
          </a:xfrm>
        </p:spPr>
      </p:pic>
    </p:spTree>
    <p:extLst>
      <p:ext uri="{BB962C8B-B14F-4D97-AF65-F5344CB8AC3E}">
        <p14:creationId xmlns:p14="http://schemas.microsoft.com/office/powerpoint/2010/main" val="64471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98D2-F54C-0AC0-652D-8952C4F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Model Diagram-</a:t>
            </a:r>
            <a:r>
              <a:rPr lang="en-US" dirty="0" err="1">
                <a:latin typeface="Sanskrit Text" panose="02020503050405020304" pitchFamily="18" charset="0"/>
                <a:cs typeface="Sanskrit Text" panose="02020503050405020304" pitchFamily="18" charset="0"/>
              </a:rPr>
              <a:t>Semaglutide</a:t>
            </a:r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</p:txBody>
      </p:sp>
      <p:pic>
        <p:nvPicPr>
          <p:cNvPr id="4" name="Content Placeholder 4" descr="A diagram of a variety of types of objects&#10;&#10;Description automatically generated with medium confidence">
            <a:extLst>
              <a:ext uri="{FF2B5EF4-FFF2-40B4-BE49-F238E27FC236}">
                <a16:creationId xmlns:a16="http://schemas.microsoft.com/office/drawing/2014/main" id="{79CE9E34-7D17-9C0E-6B2F-680F1271E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513" y="2014067"/>
            <a:ext cx="10515600" cy="3431528"/>
          </a:xfrm>
        </p:spPr>
      </p:pic>
    </p:spTree>
    <p:extLst>
      <p:ext uri="{BB962C8B-B14F-4D97-AF65-F5344CB8AC3E}">
        <p14:creationId xmlns:p14="http://schemas.microsoft.com/office/powerpoint/2010/main" val="412759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64A28B-3818-14FE-C5D1-5AEA375CE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2218405"/>
            <a:ext cx="3517119" cy="24150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3A47983-CF26-4481-0BB9-7D1454897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2211461"/>
            <a:ext cx="3537345" cy="242893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397D4-F683-A3AA-F302-0CC1213F6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62336" y="2218406"/>
            <a:ext cx="3517120" cy="241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50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6923F6-1ABF-52DA-C1D4-257E1C757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2218405"/>
            <a:ext cx="3517119" cy="24150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272EFD3-333D-3FDF-9E25-0E44532D2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2211461"/>
            <a:ext cx="3537345" cy="242893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C18B30-F6EF-803E-C310-12119447F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62336" y="2218406"/>
            <a:ext cx="3517120" cy="241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7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8685</TotalTime>
  <Words>167</Words>
  <Application>Microsoft Macintosh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Sanskrit Text</vt:lpstr>
      <vt:lpstr>Office Theme</vt:lpstr>
      <vt:lpstr>Updates on Obesity DCEA</vt:lpstr>
      <vt:lpstr>Reasoning for DCEA</vt:lpstr>
      <vt:lpstr>Population of interest</vt:lpstr>
      <vt:lpstr>Model so far</vt:lpstr>
      <vt:lpstr>Model Diagram-Status Quo</vt:lpstr>
      <vt:lpstr>Model Diagram-Bariatric Surgery</vt:lpstr>
      <vt:lpstr>Model Diagram-Semaglutide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Neeti Kulkarni</dc:creator>
  <cp:lastModifiedBy>Neeti Kulkarni</cp:lastModifiedBy>
  <cp:revision>4</cp:revision>
  <dcterms:created xsi:type="dcterms:W3CDTF">2024-08-21T19:54:34Z</dcterms:created>
  <dcterms:modified xsi:type="dcterms:W3CDTF">2024-08-30T14:33:19Z</dcterms:modified>
</cp:coreProperties>
</file>