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94650"/>
  </p:normalViewPr>
  <p:slideViewPr>
    <p:cSldViewPr snapToGrid="0" snapToObjects="1">
      <p:cViewPr>
        <p:scale>
          <a:sx n="83" d="100"/>
          <a:sy n="83" d="100"/>
        </p:scale>
        <p:origin x="169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AFCF-B893-9042-BBFA-DB8F5C389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F5A6B-4EEE-5240-8608-5E74B0E23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6C36-EC99-FF4A-806A-6CAAD3E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F408-D6D0-CA40-ACF9-2513C8D2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35A0-195D-1A44-8C20-E5132C63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27EA-0294-E347-8C22-449DDCE3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8283-6699-2B43-B492-2503534A1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A864-5D3A-4E4A-92C0-833915F2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7D3B-90C3-E04F-8515-0B7948E9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2E33-80AD-654A-8496-B47F7D7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E38C5-FBBF-404F-9C06-7274DB362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E9E10-2FF7-0047-88E5-A0D36FBD1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1F75-8A11-E04A-86BC-A86DDEAE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2058-3B4B-314D-9954-CCAE8B3E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C491-BBAE-284A-85CB-9FC1457A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1EA4-555C-D043-B218-CD3F7966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1F13-04FD-BD4E-BDF9-66D66C87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EF60-B6B8-974B-A690-D7BDBCA4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0F67-9DA2-8843-9BCA-9D03595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F5D5-7257-CC4A-8578-B45C926C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54D3-2C32-044D-9A78-D1AE068B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717B-4451-C14B-B548-0C50D231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9D43-337B-674A-B446-1F7179B9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A737-3923-CF44-825E-CE3D88C5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C634-3413-F54E-8A99-7B02AE3F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79FC-7BC8-4B42-9083-01B72386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2E01-8759-974E-85BA-5A6554453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05917-9D72-6545-8FA0-816FB442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089C-CCBA-764E-87BA-94725FDE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90C7-89A2-1143-9123-E35A260E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D3B7-A6D5-4248-9AF1-B53D10DC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CA4B-3130-EA46-923F-94B0853D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01CA3-4969-6C47-B8B8-E1D681F4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A1CB-589C-2546-8217-44664248B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38B53-7884-724D-AE43-692E7035C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B619E-62E3-CD42-B9DC-E930A407F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586D7-B2AC-0F4B-9AE6-4F5B396B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4E8BF-F3B1-EA49-9C23-795EB796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122BE-BA28-CA45-A9E6-ACC730F2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739C-F073-574D-9175-475DDC26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BA078-21EB-834B-AEB8-5D0A1857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BC6F-28A8-BA41-9C01-CE0C155A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E5F9-D967-9440-9632-671E8E7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961C1-DBA1-814C-B985-AA165618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115C4-069F-E34A-87E5-7DC13367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1318-FBCE-8A4D-AA72-A99A4A90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F0C4-C1BD-DF48-831D-6F4D2934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845F-9097-4F40-B8FD-95F66963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19D36-B38B-B140-912D-4CF30D1F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AA578-9303-4B4E-A6D1-074E2CB2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1CD0-1EAF-CD48-B506-5C8B6B66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6BFB-94EA-944E-9656-F2DE5F49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2E02-8A2D-7A45-8181-DB357583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FD2CF-D80D-B74B-B40C-EA5746B9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02782-8BB4-144F-8EC2-DC52BD74A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BB7-CC23-3545-B715-B599EFAB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C415D-8DFE-A348-86AB-3C6CDC90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D361-306E-FC4A-BEF5-E127414F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BEEE7-716B-4747-9664-9D4BA837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1701-8D95-3243-BCFC-92038801C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4C9E-CE88-7748-800C-D15F28A6A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CD64-EFD3-BF4B-AF13-BC00E7E95FF8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863F-D968-E341-B24B-EE65FF7E4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B1E9-3050-8847-AF19-A4FA8518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1635-2B5D-A448-9D57-2E9519DD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xuan/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ablehq.com/@d3/chord-dependency-diagra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ve.mitre.org/cgi-bin/cvename.cgi?name=CVE-2017-126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apache.org/viewvc?view=revision&amp;revision=1809921" TargetMode="External"/><Relationship Id="rId2" Type="http://schemas.openxmlformats.org/officeDocument/2006/relationships/hyperlink" Target="https://cve.mitre.org/cgi-bin/cvename.cgi?name=CVE-2017-126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C239-5372-0D47-ABA9-E0D1131A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CSCI578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8D1A5-0575-D742-A5C6-07FBFF8A5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Team Member:</a:t>
            </a:r>
          </a:p>
          <a:p>
            <a:pPr algn="l"/>
            <a:r>
              <a:rPr lang="en-US" dirty="0" err="1"/>
              <a:t>Shuqi</a:t>
            </a:r>
            <a:r>
              <a:rPr lang="en-US" dirty="0"/>
              <a:t> Xiao</a:t>
            </a:r>
          </a:p>
          <a:p>
            <a:pPr algn="l"/>
            <a:r>
              <a:rPr lang="en-US" dirty="0" err="1"/>
              <a:t>Zhichun</a:t>
            </a:r>
            <a:r>
              <a:rPr lang="en-US" dirty="0"/>
              <a:t> Xuan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F0E1C4-8616-A847-8222-4FFCACF883AD}"/>
              </a:ext>
            </a:extLst>
          </p:cNvPr>
          <p:cNvSpPr txBox="1"/>
          <p:nvPr/>
        </p:nvSpPr>
        <p:spPr>
          <a:xfrm>
            <a:off x="3868744" y="5885078"/>
            <a:ext cx="37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https://github.com/davidxuan/project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DAC-FEBA-9E4D-A256-7AF87AB3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Run our prototype in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90E5-29BA-E749-848B-13C43901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Click </a:t>
            </a:r>
            <a:r>
              <a:rPr lang="en-US" sz="2000" i="1" dirty="0"/>
              <a:t>Apply -&gt; OK</a:t>
            </a:r>
            <a:r>
              <a:rPr lang="en-US" sz="2400" i="1" dirty="0"/>
              <a:t> </a:t>
            </a:r>
            <a:r>
              <a:rPr lang="en-US" sz="2400" dirty="0"/>
              <a:t>to save the new configuration</a:t>
            </a:r>
          </a:p>
          <a:p>
            <a:r>
              <a:rPr lang="en-US" sz="2400" dirty="0"/>
              <a:t>Click the </a:t>
            </a:r>
            <a:r>
              <a:rPr lang="en-US" sz="2400" i="1" dirty="0"/>
              <a:t>run</a:t>
            </a:r>
            <a:r>
              <a:rPr lang="en-US" sz="2400" dirty="0"/>
              <a:t> button (on the right) and wait.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65980-75FA-7C4B-B9C5-0CC6C352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2" y="3429000"/>
            <a:ext cx="4875822" cy="5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1AA2-20C5-DB4B-9957-897EAD82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F082-64E9-2340-BB81-A6E3D787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1508" cy="4351338"/>
          </a:xfrm>
        </p:spPr>
        <p:txBody>
          <a:bodyPr/>
          <a:lstStyle/>
          <a:p>
            <a:r>
              <a:rPr lang="en-US" dirty="0"/>
              <a:t>In cluster </a:t>
            </a:r>
            <a:r>
              <a:rPr lang="en-US" i="1" dirty="0" err="1"/>
              <a:t>org.apache.Catalina.webresources.ss</a:t>
            </a:r>
            <a:r>
              <a:rPr lang="en-US" dirty="0"/>
              <a:t>, we have</a:t>
            </a:r>
          </a:p>
          <a:p>
            <a:pPr lvl="1"/>
            <a:r>
              <a:rPr lang="en-US" dirty="0" err="1"/>
              <a:t>org.apache.catalina.webresources.AbstractFileResourceSet</a:t>
            </a:r>
            <a:endParaRPr lang="en-US" dirty="0"/>
          </a:p>
          <a:p>
            <a:pPr lvl="1"/>
            <a:r>
              <a:rPr lang="en-US" dirty="0" err="1"/>
              <a:t>org.apache.tomcat.util.compat.JrePlatform</a:t>
            </a:r>
            <a:endParaRPr lang="en-US" dirty="0"/>
          </a:p>
          <a:p>
            <a:r>
              <a:rPr lang="en-US" dirty="0"/>
              <a:t>Now two files related to the architecture decision are clustered together.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29225-7BF4-B64A-81DD-8B1E2F1F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4001294"/>
            <a:ext cx="8750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6749-DE3F-0848-80E8-3CDE160C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D3.js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2C5E7B-CDAA-604E-9254-3BD058478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964" y="1690688"/>
            <a:ext cx="88720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BDBFE9-1D43-5340-945F-813DB9CE2E6F}"/>
              </a:ext>
            </a:extLst>
          </p:cNvPr>
          <p:cNvSpPr txBox="1"/>
          <p:nvPr/>
        </p:nvSpPr>
        <p:spPr>
          <a:xfrm>
            <a:off x="1553569" y="6042026"/>
            <a:ext cx="9084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/>
              <a:t>parse_output.py</a:t>
            </a:r>
            <a:r>
              <a:rPr lang="en-US" sz="2400" b="1" i="1" dirty="0"/>
              <a:t>: </a:t>
            </a:r>
            <a:r>
              <a:rPr lang="en-US" dirty="0"/>
              <a:t>Delete those orphan and eclipse nodes, drop the suffix “ss” for cluster. </a:t>
            </a:r>
          </a:p>
          <a:p>
            <a:pPr algn="ctr"/>
            <a:r>
              <a:rPr lang="en-US" dirty="0"/>
              <a:t>Line 3 is the path of </a:t>
            </a:r>
            <a:r>
              <a:rPr lang="en-US" dirty="0" err="1"/>
              <a:t>clustered.rsf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30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6749-DE3F-0848-80E8-3CDE160C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D3.js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F2093-8CFB-BC49-98FF-43F543D4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command </a:t>
            </a:r>
            <a:r>
              <a:rPr lang="en-US" i="1" dirty="0">
                <a:solidFill>
                  <a:srgbClr val="002060"/>
                </a:solidFill>
              </a:rPr>
              <a:t>python </a:t>
            </a:r>
            <a:r>
              <a:rPr lang="en-US" i="1" dirty="0" err="1">
                <a:solidFill>
                  <a:srgbClr val="002060"/>
                </a:solidFill>
              </a:rPr>
              <a:t>parse_output.py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dirty="0"/>
              <a:t>to generate a json file.</a:t>
            </a:r>
          </a:p>
          <a:p>
            <a:r>
              <a:rPr lang="en-US" dirty="0"/>
              <a:t>Fork </a:t>
            </a:r>
            <a:r>
              <a:rPr lang="en-US" dirty="0">
                <a:hlinkClick r:id="rId2"/>
              </a:rPr>
              <a:t>https://observablehq.com/@d3/chord-dependency-diagram</a:t>
            </a:r>
            <a:endParaRPr lang="en-US" dirty="0"/>
          </a:p>
          <a:p>
            <a:r>
              <a:rPr lang="en-US" dirty="0"/>
              <a:t>Upload the </a:t>
            </a:r>
            <a:r>
              <a:rPr lang="en-US" i="1" dirty="0" err="1"/>
              <a:t>cluster.json</a:t>
            </a:r>
            <a:r>
              <a:rPr lang="en-US" dirty="0"/>
              <a:t> file.</a:t>
            </a:r>
          </a:p>
          <a:p>
            <a:r>
              <a:rPr lang="en-US" dirty="0"/>
              <a:t>Then we can see those clusters and dependencies among them.</a:t>
            </a:r>
          </a:p>
        </p:txBody>
      </p:sp>
    </p:spTree>
    <p:extLst>
      <p:ext uri="{BB962C8B-B14F-4D97-AF65-F5344CB8AC3E}">
        <p14:creationId xmlns:p14="http://schemas.microsoft.com/office/powerpoint/2010/main" val="3770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6749-DE3F-0848-80E8-3CDE160C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  <a:br>
              <a:rPr lang="en-US" dirty="0"/>
            </a:br>
            <a:r>
              <a:rPr lang="en-US" dirty="0"/>
              <a:t>with D3.js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EF136-72E1-9048-84A3-B90B8588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10" y="0"/>
            <a:ext cx="713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37E5-8A9C-D643-8C6A-57607E80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Security-related Architecture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FF39-F2F6-6B4C-B30E-B30075BE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Subject System: Tomcat</a:t>
            </a:r>
          </a:p>
          <a:p>
            <a:r>
              <a:rPr lang="en-US" sz="2000" dirty="0"/>
              <a:t>Vulnerability: </a:t>
            </a:r>
            <a:r>
              <a:rPr lang="en-US" sz="1600" dirty="0">
                <a:hlinkClick r:id="rId2"/>
              </a:rPr>
              <a:t>CVE-2017-12617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0EEB5-A85A-834F-8638-DE76C52D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16" y="2042326"/>
            <a:ext cx="7395596" cy="27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37E5-8A9C-D643-8C6A-57607E80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Security-related Architecture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FF39-F2F6-6B4C-B30E-B30075BE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Subject System: Tomcat</a:t>
            </a:r>
          </a:p>
          <a:p>
            <a:r>
              <a:rPr lang="en-US" sz="2000" dirty="0"/>
              <a:t>Vulnerability: </a:t>
            </a:r>
            <a:r>
              <a:rPr lang="en-US" sz="1600" dirty="0">
                <a:hlinkClick r:id="rId2"/>
              </a:rPr>
              <a:t>CVE-2017-12617</a:t>
            </a:r>
            <a:endParaRPr lang="en-US" sz="1600" dirty="0"/>
          </a:p>
          <a:p>
            <a:r>
              <a:rPr lang="en-US" sz="2000" dirty="0"/>
              <a:t>Revision: </a:t>
            </a:r>
            <a:r>
              <a:rPr lang="en-US" sz="2000" dirty="0">
                <a:hlinkClick r:id="rId3"/>
              </a:rPr>
              <a:t>1809921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12295-51E8-3444-A914-FF3048F7F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67" y="3888531"/>
            <a:ext cx="10794061" cy="2728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5815A-E60D-B540-A3F1-CE157E993C39}"/>
              </a:ext>
            </a:extLst>
          </p:cNvPr>
          <p:cNvSpPr txBox="1"/>
          <p:nvPr/>
        </p:nvSpPr>
        <p:spPr>
          <a:xfrm>
            <a:off x="4991100" y="623392"/>
            <a:ext cx="6781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 Message:	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 Add some additional checks required on Windows to keep all the checks in one place and to avoid exceptions later in the processing.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Includes utility class to determine if platform is Windows and performance test case for alternative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84777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55471-7473-8749-8CDD-BB4788F9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ACDC: An Algorithm for Comprehension-Driven Clustering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924177B-3FB1-4546-A220-8D91B6F3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18" y="2598317"/>
            <a:ext cx="5996122" cy="9443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F321-6C68-094C-9451-E631DAF9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Run ACDC with Tomcat 8.0.47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 </a:t>
            </a:r>
            <a:r>
              <a:rPr lang="en-US" sz="2000" i="1" dirty="0">
                <a:solidFill>
                  <a:schemeClr val="bg1"/>
                </a:solidFill>
              </a:rPr>
              <a:t>apache-tomcat-8.0.47_acdc_ </a:t>
            </a:r>
            <a:r>
              <a:rPr lang="en-US" sz="2000" i="1" dirty="0" err="1">
                <a:solidFill>
                  <a:schemeClr val="bg1"/>
                </a:solidFill>
              </a:rPr>
              <a:t>clustered.rsf</a:t>
            </a:r>
            <a:r>
              <a:rPr lang="en-US" sz="2000" dirty="0">
                <a:solidFill>
                  <a:schemeClr val="bg1"/>
                </a:solidFill>
              </a:rPr>
              <a:t>, the two files related to the architecture decision did not clustered into one cluster.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Even though </a:t>
            </a:r>
            <a:r>
              <a:rPr lang="en-US" sz="1800" i="1" dirty="0" err="1">
                <a:solidFill>
                  <a:schemeClr val="bg1"/>
                </a:solidFill>
              </a:rPr>
              <a:t>AbstractFileResourceSet</a:t>
            </a:r>
            <a:r>
              <a:rPr lang="en-US" sz="2000" dirty="0">
                <a:solidFill>
                  <a:schemeClr val="bg1"/>
                </a:solidFill>
              </a:rPr>
              <a:t> depends on </a:t>
            </a:r>
            <a:r>
              <a:rPr lang="en-US" sz="1800" i="1" dirty="0" err="1">
                <a:solidFill>
                  <a:schemeClr val="bg1"/>
                </a:solidFill>
              </a:rPr>
              <a:t>JrePlatform</a:t>
            </a:r>
            <a:r>
              <a:rPr lang="en-US" sz="1800" i="1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1281E-4BFD-D943-9C11-8BA2BB91F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344" y="4343238"/>
            <a:ext cx="7203744" cy="504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B2E0F-76AD-4046-9513-A1991AE79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873" y="5836817"/>
            <a:ext cx="9151521" cy="5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55471-7473-8749-8CDD-BB4788F9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ACDC: An Algorithm for Comprehension-Driven Clustering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F321-6C68-094C-9451-E631DAF9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i="1" dirty="0" err="1">
                <a:solidFill>
                  <a:schemeClr val="bg1"/>
                </a:solidFill>
              </a:rPr>
              <a:t>AbstractFileResourceSet</a:t>
            </a:r>
            <a:r>
              <a:rPr lang="en-US" sz="2000" dirty="0">
                <a:solidFill>
                  <a:schemeClr val="bg1"/>
                </a:solidFill>
              </a:rPr>
              <a:t> need to be the dominator node if </a:t>
            </a:r>
            <a:r>
              <a:rPr lang="en-US" sz="1800" i="1" dirty="0" err="1">
                <a:solidFill>
                  <a:schemeClr val="bg1"/>
                </a:solidFill>
              </a:rPr>
              <a:t>JrePlatform</a:t>
            </a:r>
            <a:r>
              <a:rPr lang="en-US" sz="2000" dirty="0">
                <a:solidFill>
                  <a:schemeClr val="bg1"/>
                </a:solidFill>
              </a:rPr>
              <a:t> is in the same cluster with 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Modified </a:t>
            </a:r>
            <a:r>
              <a:rPr lang="en-US" sz="2000" i="1" dirty="0" err="1">
                <a:solidFill>
                  <a:schemeClr val="bg2">
                    <a:lumMod val="90000"/>
                  </a:schemeClr>
                </a:solidFill>
              </a:rPr>
              <a:t>SubGraph.java</a:t>
            </a:r>
            <a:r>
              <a:rPr lang="en-US" sz="20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to find dominator node of their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we cannot get to </a:t>
            </a:r>
            <a:r>
              <a:rPr lang="en-US" sz="1900" i="1" dirty="0" err="1">
                <a:solidFill>
                  <a:schemeClr val="bg1"/>
                </a:solidFill>
              </a:rPr>
              <a:t>JrePlatform</a:t>
            </a:r>
            <a:r>
              <a:rPr lang="en-US" sz="2000" dirty="0">
                <a:solidFill>
                  <a:schemeClr val="bg1"/>
                </a:solidFill>
              </a:rPr>
              <a:t> by going through </a:t>
            </a:r>
            <a:r>
              <a:rPr lang="en-US" sz="1900" i="1" dirty="0" err="1">
                <a:solidFill>
                  <a:schemeClr val="bg1"/>
                </a:solidFill>
              </a:rPr>
              <a:t>StandardRoot</a:t>
            </a:r>
            <a:r>
              <a:rPr lang="en-US" sz="2000" dirty="0">
                <a:solidFill>
                  <a:schemeClr val="bg1"/>
                </a:solidFill>
              </a:rPr>
              <a:t>. Therefore, </a:t>
            </a:r>
            <a:r>
              <a:rPr lang="en-US" sz="1900" i="1" dirty="0" err="1">
                <a:solidFill>
                  <a:schemeClr val="bg1"/>
                </a:solidFill>
              </a:rPr>
              <a:t>JrePlatform</a:t>
            </a:r>
            <a:r>
              <a:rPr lang="en-US" sz="2000" dirty="0">
                <a:solidFill>
                  <a:schemeClr val="bg1"/>
                </a:solidFill>
              </a:rPr>
              <a:t> does not clustered in </a:t>
            </a:r>
            <a:r>
              <a:rPr lang="en-US" sz="1900" i="1" dirty="0" err="1">
                <a:solidFill>
                  <a:schemeClr val="bg1"/>
                </a:solidFill>
              </a:rPr>
              <a:t>xxx.webresources.ss</a:t>
            </a:r>
            <a:r>
              <a:rPr lang="en-US" sz="1900" i="1" dirty="0">
                <a:solidFill>
                  <a:schemeClr val="bg1"/>
                </a:solidFill>
              </a:rPr>
              <a:t>.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07D3-4065-374A-973B-B89ECA35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45" y="439237"/>
            <a:ext cx="4686300" cy="345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32EFD1-46D8-0544-9982-003D79A95B87}"/>
              </a:ext>
            </a:extLst>
          </p:cNvPr>
          <p:cNvSpPr txBox="1"/>
          <p:nvPr/>
        </p:nvSpPr>
        <p:spPr>
          <a:xfrm>
            <a:off x="6581049" y="3911574"/>
            <a:ext cx="56109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Reference: </a:t>
            </a:r>
            <a:r>
              <a:rPr lang="zh-CN" altLang="en-US" sz="1050" dirty="0"/>
              <a:t> </a:t>
            </a:r>
            <a:endParaRPr lang="en-US" altLang="zh-CN" sz="1050" dirty="0"/>
          </a:p>
          <a:p>
            <a:r>
              <a:rPr lang="en-US" sz="1050" dirty="0" err="1"/>
              <a:t>Tzerpos</a:t>
            </a:r>
            <a:r>
              <a:rPr lang="en-US" sz="1050" dirty="0"/>
              <a:t>, Vassilios, and Richard C. Holt. "</a:t>
            </a:r>
            <a:r>
              <a:rPr lang="en-US" sz="1050" dirty="0" err="1"/>
              <a:t>Acdc</a:t>
            </a:r>
            <a:r>
              <a:rPr lang="en-US" sz="1050" dirty="0"/>
              <a:t>: an algorithm for comprehension-driven clustering." Proceedings Seventh Working Conference on Reverse Engineering. IEEE, 2000.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86CBA-B966-A945-AD72-652A63180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78" y="5717133"/>
            <a:ext cx="7075607" cy="974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0DDD5-D0D3-3A40-A1D6-ABA891F93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786" y="4655256"/>
            <a:ext cx="7629214" cy="5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4A4B1-CDA7-9043-8E6B-3D95A7B6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Modify ACDC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altLang="zh-CN" sz="3100" i="1" dirty="0">
                <a:solidFill>
                  <a:schemeClr val="bg1"/>
                </a:solidFill>
              </a:rPr>
              <a:t>Add a New Pattern</a:t>
            </a:r>
            <a:br>
              <a:rPr lang="en-US" altLang="zh-CN" sz="3200" i="1" dirty="0">
                <a:solidFill>
                  <a:schemeClr val="bg1"/>
                </a:solidFill>
              </a:rPr>
            </a:br>
            <a:br>
              <a:rPr lang="en-US" altLang="zh-CN" sz="3200" i="1" dirty="0">
                <a:solidFill>
                  <a:schemeClr val="bg1"/>
                </a:solidFill>
              </a:rPr>
            </a:br>
            <a:r>
              <a:rPr lang="en-US" altLang="zh-CN" sz="3200" i="1" dirty="0">
                <a:solidFill>
                  <a:schemeClr val="bg1"/>
                </a:solidFill>
              </a:rPr>
              <a:t>“Attach”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CD1D9-E0EB-8F41-B462-3BC6A15A1C39}"/>
              </a:ext>
            </a:extLst>
          </p:cNvPr>
          <p:cNvSpPr txBox="1"/>
          <p:nvPr/>
        </p:nvSpPr>
        <p:spPr>
          <a:xfrm>
            <a:off x="4274467" y="1931475"/>
            <a:ext cx="75673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pattern clusters files A and B together in such case: </a:t>
            </a:r>
            <a:r>
              <a:rPr lang="en-US" sz="2400" i="1" dirty="0"/>
              <a:t>Ignore (anonymous) inner classes, file A is depended and is only depended by file 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</a:t>
            </a:r>
            <a:r>
              <a:rPr lang="en-US" sz="2400" i="1" dirty="0" err="1"/>
              <a:t>Attach.java</a:t>
            </a:r>
            <a:r>
              <a:rPr lang="en-US" sz="2400" i="1" dirty="0"/>
              <a:t>. </a:t>
            </a:r>
            <a:r>
              <a:rPr lang="en-US" sz="2400" dirty="0"/>
              <a:t>we traverse to find file that is only depended by one other file, than attach it to its source.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/>
              <a:t>Ignore sources that are its (anonymous) inner classes, file A is only depended by one other file if it only has one source;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/>
              <a:t>We can find file B via the only one source;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/>
              <a:t>Create a new cluster node, which will contain fila A and file B;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/>
              <a:t>Add the new cluster node under the parent of file B;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/>
              <a:t>Make file A and file B as children of the new cluster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88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3E443-8657-A346-9503-7D298E0B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49" y="562460"/>
            <a:ext cx="5345288" cy="30544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2526E-DD3C-9045-8ACC-BF2D7B87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9" y="1095736"/>
            <a:ext cx="7829551" cy="5762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5CD1D9-E0EB-8F41-B462-3BC6A15A1C39}"/>
              </a:ext>
            </a:extLst>
          </p:cNvPr>
          <p:cNvSpPr txBox="1"/>
          <p:nvPr/>
        </p:nvSpPr>
        <p:spPr>
          <a:xfrm>
            <a:off x="304505" y="3976868"/>
            <a:ext cx="40377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</a:t>
            </a:r>
            <a:r>
              <a:rPr lang="en-US" sz="2400" i="1" dirty="0" err="1"/>
              <a:t>ACDC.java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Define default patterns as </a:t>
            </a:r>
          </a:p>
          <a:p>
            <a:r>
              <a:rPr lang="en-US" sz="2000" dirty="0"/>
              <a:t>Attach – Subgraph - </a:t>
            </a:r>
            <a:r>
              <a:rPr lang="en-US" sz="2000" dirty="0" err="1"/>
              <a:t>OrphanAdoption</a:t>
            </a: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BADC939-84AB-F840-A97A-08EC222BCE82}"/>
              </a:ext>
            </a:extLst>
          </p:cNvPr>
          <p:cNvSpPr txBox="1">
            <a:spLocks/>
          </p:cNvSpPr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Modify ACDC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altLang="zh-CN" sz="3100" i="1">
                <a:solidFill>
                  <a:schemeClr val="bg1"/>
                </a:solidFill>
              </a:rPr>
              <a:t>Add a New Pattern</a:t>
            </a:r>
            <a:br>
              <a:rPr lang="en-US" altLang="zh-CN" sz="3200" i="1">
                <a:solidFill>
                  <a:schemeClr val="bg1"/>
                </a:solidFill>
              </a:rPr>
            </a:br>
            <a:br>
              <a:rPr lang="en-US" altLang="zh-CN" sz="3200" i="1">
                <a:solidFill>
                  <a:schemeClr val="bg1"/>
                </a:solidFill>
              </a:rPr>
            </a:br>
            <a:r>
              <a:rPr lang="en-US" altLang="zh-CN" sz="3200" i="1">
                <a:solidFill>
                  <a:schemeClr val="bg1"/>
                </a:solidFill>
              </a:rPr>
              <a:t>“Attach”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8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DAC-FEBA-9E4D-A256-7AF87AB3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Run our prototype in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C541B-E3D1-6647-9AA7-6E699A89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75521"/>
            <a:ext cx="5069382" cy="238260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90E5-29BA-E749-848B-13C43901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Add a new configuration, choose </a:t>
            </a:r>
            <a:r>
              <a:rPr lang="en-US" sz="2400" i="1" dirty="0"/>
              <a:t>Application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696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DAC-FEBA-9E4D-A256-7AF87AB3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Run our prototype in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FDBEFD-19F1-A942-B3BB-EE275344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53" y="2589086"/>
            <a:ext cx="4813062" cy="275547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90E5-29BA-E749-848B-13C43901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Choose </a:t>
            </a:r>
            <a:r>
              <a:rPr lang="en-US" sz="2400" i="1" dirty="0"/>
              <a:t>Main Class </a:t>
            </a:r>
            <a:r>
              <a:rPr lang="en-US" sz="2400" dirty="0"/>
              <a:t>and </a:t>
            </a:r>
            <a:r>
              <a:rPr lang="en-US" sz="2400" i="1" dirty="0"/>
              <a:t>Use </a:t>
            </a:r>
            <a:r>
              <a:rPr lang="en-US" sz="2400" i="1" dirty="0" err="1"/>
              <a:t>classpath</a:t>
            </a:r>
            <a:r>
              <a:rPr lang="en-US" sz="2400" i="1" dirty="0"/>
              <a:t> of module</a:t>
            </a:r>
            <a:r>
              <a:rPr lang="en-US" sz="2400" dirty="0"/>
              <a:t>.</a:t>
            </a:r>
          </a:p>
          <a:p>
            <a:r>
              <a:rPr lang="en-US" sz="2400" dirty="0"/>
              <a:t>Fill the </a:t>
            </a:r>
            <a:r>
              <a:rPr lang="en-US" sz="2000" i="1" dirty="0"/>
              <a:t>Program arguments</a:t>
            </a:r>
          </a:p>
          <a:p>
            <a:pPr marL="0" indent="0">
              <a:buNone/>
            </a:pPr>
            <a:r>
              <a:rPr lang="en-US" sz="1600" i="1" dirty="0"/>
              <a:t>(</a:t>
            </a:r>
            <a:r>
              <a:rPr lang="en-US" sz="1600" i="1" dirty="0" err="1"/>
              <a:t>inputPath</a:t>
            </a:r>
            <a:r>
              <a:rPr lang="en-US" sz="1600" i="1" dirty="0"/>
              <a:t> </a:t>
            </a:r>
            <a:r>
              <a:rPr lang="en-US" sz="1600" i="1" dirty="0" err="1"/>
              <a:t>OutputPath</a:t>
            </a:r>
            <a:r>
              <a:rPr lang="en-US" sz="1600" i="1" dirty="0"/>
              <a:t> </a:t>
            </a:r>
            <a:r>
              <a:rPr lang="en-US" sz="1600" i="1" dirty="0" err="1"/>
              <a:t>ClassDirName</a:t>
            </a:r>
            <a:r>
              <a:rPr lang="en-US" sz="1600" i="1" dirty="0"/>
              <a:t>)</a:t>
            </a:r>
          </a:p>
          <a:p>
            <a:pPr marL="0" indent="0">
              <a:buNone/>
            </a:pPr>
            <a:r>
              <a:rPr lang="en-US" sz="2000" i="1" dirty="0"/>
              <a:t>e.g. /Users/</a:t>
            </a:r>
            <a:r>
              <a:rPr lang="en-US" sz="2000" i="1" dirty="0" err="1"/>
              <a:t>shuqixiao</a:t>
            </a:r>
            <a:r>
              <a:rPr lang="en-US" sz="2000" i="1" dirty="0"/>
              <a:t>/Desktop/CVE-2017-12617/</a:t>
            </a:r>
            <a:r>
              <a:rPr lang="en-US" sz="2000" i="1" dirty="0" err="1"/>
              <a:t>src</a:t>
            </a:r>
            <a:r>
              <a:rPr lang="en-US" sz="2000" i="1" dirty="0"/>
              <a:t> /Users/</a:t>
            </a:r>
            <a:r>
              <a:rPr lang="en-US" sz="2000" i="1" dirty="0" err="1"/>
              <a:t>shuqixiao</a:t>
            </a:r>
            <a:r>
              <a:rPr lang="en-US" sz="2000" i="1" dirty="0"/>
              <a:t>/Desktop/CVE-2017-12617/</a:t>
            </a:r>
            <a:r>
              <a:rPr lang="en-US" sz="2000" i="1" dirty="0" err="1"/>
              <a:t>outputNew</a:t>
            </a:r>
            <a:r>
              <a:rPr lang="en-US" sz="2000" i="1" dirty="0"/>
              <a:t> lib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3201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625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CSCI578 Project</vt:lpstr>
      <vt:lpstr>Security-related Architecture Decision</vt:lpstr>
      <vt:lpstr>Security-related Architecture Decision</vt:lpstr>
      <vt:lpstr>ACDC: An Algorithm for Comprehension-Driven Clustering</vt:lpstr>
      <vt:lpstr>ACDC: An Algorithm for Comprehension-Driven Clustering</vt:lpstr>
      <vt:lpstr>Modify ACDC Add a New Pattern  “Attach”</vt:lpstr>
      <vt:lpstr>PowerPoint Presentation</vt:lpstr>
      <vt:lpstr>Run our prototype in Intellij IDEA</vt:lpstr>
      <vt:lpstr>Run our prototype in Intellij IDEA</vt:lpstr>
      <vt:lpstr>Run our prototype in Intellij IDEA</vt:lpstr>
      <vt:lpstr>Result</vt:lpstr>
      <vt:lpstr>Visualization with D3.js</vt:lpstr>
      <vt:lpstr>Visualization with D3.js</vt:lpstr>
      <vt:lpstr>Visualization  with D3.js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CSCI578 Project</dc:title>
  <dc:creator>630087246@qq.com</dc:creator>
  <cp:lastModifiedBy>630087246@qq.com</cp:lastModifiedBy>
  <cp:revision>4</cp:revision>
  <dcterms:created xsi:type="dcterms:W3CDTF">2019-12-11T08:51:20Z</dcterms:created>
  <dcterms:modified xsi:type="dcterms:W3CDTF">2019-12-11T09:18:46Z</dcterms:modified>
</cp:coreProperties>
</file>