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2235200" cy="1257300"/>
  <p:notesSz cx="2235200" cy="12573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83" d="100"/>
          <a:sy n="383" d="100"/>
        </p:scale>
        <p:origin x="1368" y="22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7640" y="389763"/>
            <a:ext cx="1899920" cy="2640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322C2C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35280" y="704088"/>
            <a:ext cx="1564640" cy="314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" b="1" i="0">
                <a:solidFill>
                  <a:srgbClr val="322C2C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893" y="1142"/>
            <a:ext cx="2223770" cy="1248410"/>
          </a:xfrm>
          <a:custGeom>
            <a:avLst/>
            <a:gdLst/>
            <a:ahLst/>
            <a:cxnLst/>
            <a:rect l="l" t="t" r="r" b="b"/>
            <a:pathLst>
              <a:path w="2223770" h="1248410">
                <a:moveTo>
                  <a:pt x="2223384" y="0"/>
                </a:moveTo>
                <a:lnTo>
                  <a:pt x="0" y="0"/>
                </a:lnTo>
                <a:lnTo>
                  <a:pt x="0" y="1248061"/>
                </a:lnTo>
                <a:lnTo>
                  <a:pt x="2223384" y="1248061"/>
                </a:lnTo>
                <a:lnTo>
                  <a:pt x="2223384" y="0"/>
                </a:lnTo>
                <a:close/>
              </a:path>
            </a:pathLst>
          </a:custGeom>
          <a:solidFill>
            <a:srgbClr val="F5F2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588733" y="682283"/>
            <a:ext cx="637540" cy="567055"/>
          </a:xfrm>
          <a:custGeom>
            <a:avLst/>
            <a:gdLst/>
            <a:ahLst/>
            <a:cxnLst/>
            <a:rect l="l" t="t" r="r" b="b"/>
            <a:pathLst>
              <a:path w="637539" h="567055">
                <a:moveTo>
                  <a:pt x="637543" y="0"/>
                </a:moveTo>
                <a:lnTo>
                  <a:pt x="572422" y="11452"/>
                </a:lnTo>
                <a:lnTo>
                  <a:pt x="527714" y="27890"/>
                </a:lnTo>
                <a:lnTo>
                  <a:pt x="486706" y="49732"/>
                </a:lnTo>
                <a:lnTo>
                  <a:pt x="448936" y="76303"/>
                </a:lnTo>
                <a:lnTo>
                  <a:pt x="413941" y="106927"/>
                </a:lnTo>
                <a:lnTo>
                  <a:pt x="381258" y="140929"/>
                </a:lnTo>
                <a:lnTo>
                  <a:pt x="350425" y="177634"/>
                </a:lnTo>
                <a:lnTo>
                  <a:pt x="320979" y="216365"/>
                </a:lnTo>
                <a:lnTo>
                  <a:pt x="292459" y="256448"/>
                </a:lnTo>
                <a:lnTo>
                  <a:pt x="264401" y="297208"/>
                </a:lnTo>
                <a:lnTo>
                  <a:pt x="236340" y="337964"/>
                </a:lnTo>
                <a:lnTo>
                  <a:pt x="207818" y="378046"/>
                </a:lnTo>
                <a:lnTo>
                  <a:pt x="178371" y="416776"/>
                </a:lnTo>
                <a:lnTo>
                  <a:pt x="147537" y="453481"/>
                </a:lnTo>
                <a:lnTo>
                  <a:pt x="114853" y="487483"/>
                </a:lnTo>
                <a:lnTo>
                  <a:pt x="79857" y="518108"/>
                </a:lnTo>
                <a:lnTo>
                  <a:pt x="42086" y="544680"/>
                </a:lnTo>
                <a:lnTo>
                  <a:pt x="1078" y="566523"/>
                </a:lnTo>
                <a:lnTo>
                  <a:pt x="0" y="566920"/>
                </a:lnTo>
              </a:path>
            </a:pathLst>
          </a:custGeom>
          <a:ln w="3175">
            <a:solidFill>
              <a:srgbClr val="32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1062" y="380416"/>
            <a:ext cx="635233" cy="635233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2895" y="66611"/>
            <a:ext cx="2223770" cy="6350"/>
          </a:xfrm>
          <a:custGeom>
            <a:avLst/>
            <a:gdLst/>
            <a:ahLst/>
            <a:cxnLst/>
            <a:rect l="l" t="t" r="r" b="b"/>
            <a:pathLst>
              <a:path w="2223770" h="6350">
                <a:moveTo>
                  <a:pt x="2223389" y="0"/>
                </a:moveTo>
                <a:lnTo>
                  <a:pt x="0" y="0"/>
                </a:lnTo>
                <a:lnTo>
                  <a:pt x="0" y="6070"/>
                </a:lnTo>
                <a:lnTo>
                  <a:pt x="2223389" y="6070"/>
                </a:lnTo>
                <a:lnTo>
                  <a:pt x="2223389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895" y="1185189"/>
            <a:ext cx="2223770" cy="6350"/>
          </a:xfrm>
          <a:custGeom>
            <a:avLst/>
            <a:gdLst/>
            <a:ahLst/>
            <a:cxnLst/>
            <a:rect l="l" t="t" r="r" b="b"/>
            <a:pathLst>
              <a:path w="2223770" h="6350">
                <a:moveTo>
                  <a:pt x="2223389" y="0"/>
                </a:moveTo>
                <a:lnTo>
                  <a:pt x="0" y="0"/>
                </a:lnTo>
                <a:lnTo>
                  <a:pt x="0" y="6070"/>
                </a:lnTo>
                <a:lnTo>
                  <a:pt x="2223389" y="6070"/>
                </a:lnTo>
                <a:lnTo>
                  <a:pt x="2223389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322C2C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50" b="1" i="0">
                <a:solidFill>
                  <a:srgbClr val="322C2C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322C2C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11760" y="289179"/>
            <a:ext cx="972312" cy="8298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151128" y="289179"/>
            <a:ext cx="972312" cy="8298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322C2C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893" y="1142"/>
            <a:ext cx="2223770" cy="1248410"/>
          </a:xfrm>
          <a:custGeom>
            <a:avLst/>
            <a:gdLst/>
            <a:ahLst/>
            <a:cxnLst/>
            <a:rect l="l" t="t" r="r" b="b"/>
            <a:pathLst>
              <a:path w="2223770" h="1248410">
                <a:moveTo>
                  <a:pt x="2223384" y="0"/>
                </a:moveTo>
                <a:lnTo>
                  <a:pt x="0" y="0"/>
                </a:lnTo>
                <a:lnTo>
                  <a:pt x="0" y="1248061"/>
                </a:lnTo>
                <a:lnTo>
                  <a:pt x="2223384" y="1248061"/>
                </a:lnTo>
                <a:lnTo>
                  <a:pt x="2223384" y="0"/>
                </a:lnTo>
                <a:close/>
              </a:path>
            </a:pathLst>
          </a:custGeom>
          <a:solidFill>
            <a:srgbClr val="F5F2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0530" y="168731"/>
            <a:ext cx="1954139" cy="2708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322C2C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0634" y="428501"/>
            <a:ext cx="1034415" cy="6026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" b="1" i="0">
                <a:solidFill>
                  <a:srgbClr val="322C2C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59968" y="1169289"/>
            <a:ext cx="715264" cy="62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11760" y="1169289"/>
            <a:ext cx="514096" cy="62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609344" y="1169289"/>
            <a:ext cx="514096" cy="62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82" y="1155"/>
            <a:ext cx="2223770" cy="308610"/>
          </a:xfrm>
          <a:custGeom>
            <a:avLst/>
            <a:gdLst/>
            <a:ahLst/>
            <a:cxnLst/>
            <a:rect l="l" t="t" r="r" b="b"/>
            <a:pathLst>
              <a:path w="2223770" h="308610">
                <a:moveTo>
                  <a:pt x="2223401" y="62852"/>
                </a:moveTo>
                <a:lnTo>
                  <a:pt x="411035" y="62852"/>
                </a:lnTo>
                <a:lnTo>
                  <a:pt x="421627" y="54787"/>
                </a:lnTo>
                <a:lnTo>
                  <a:pt x="474294" y="24980"/>
                </a:lnTo>
                <a:lnTo>
                  <a:pt x="531876" y="5130"/>
                </a:lnTo>
                <a:lnTo>
                  <a:pt x="554951" y="0"/>
                </a:lnTo>
                <a:lnTo>
                  <a:pt x="525119" y="0"/>
                </a:lnTo>
                <a:lnTo>
                  <a:pt x="471512" y="18707"/>
                </a:lnTo>
                <a:lnTo>
                  <a:pt x="417880" y="49072"/>
                </a:lnTo>
                <a:lnTo>
                  <a:pt x="399770" y="62852"/>
                </a:lnTo>
                <a:lnTo>
                  <a:pt x="12" y="62852"/>
                </a:lnTo>
                <a:lnTo>
                  <a:pt x="12" y="68935"/>
                </a:lnTo>
                <a:lnTo>
                  <a:pt x="391807" y="68935"/>
                </a:lnTo>
                <a:lnTo>
                  <a:pt x="367398" y="89865"/>
                </a:lnTo>
                <a:lnTo>
                  <a:pt x="332841" y="121348"/>
                </a:lnTo>
                <a:lnTo>
                  <a:pt x="293319" y="156400"/>
                </a:lnTo>
                <a:lnTo>
                  <a:pt x="249961" y="191706"/>
                </a:lnTo>
                <a:lnTo>
                  <a:pt x="202857" y="225285"/>
                </a:lnTo>
                <a:lnTo>
                  <a:pt x="152146" y="255181"/>
                </a:lnTo>
                <a:lnTo>
                  <a:pt x="85394" y="283857"/>
                </a:lnTo>
                <a:lnTo>
                  <a:pt x="18821" y="300329"/>
                </a:lnTo>
                <a:lnTo>
                  <a:pt x="0" y="299948"/>
                </a:lnTo>
                <a:lnTo>
                  <a:pt x="0" y="308356"/>
                </a:lnTo>
                <a:lnTo>
                  <a:pt x="9067" y="308356"/>
                </a:lnTo>
                <a:lnTo>
                  <a:pt x="14439" y="307949"/>
                </a:lnTo>
                <a:lnTo>
                  <a:pt x="53619" y="300329"/>
                </a:lnTo>
                <a:lnTo>
                  <a:pt x="121412" y="277380"/>
                </a:lnTo>
                <a:lnTo>
                  <a:pt x="206451" y="231140"/>
                </a:lnTo>
                <a:lnTo>
                  <a:pt x="253936" y="197294"/>
                </a:lnTo>
                <a:lnTo>
                  <a:pt x="297624" y="161721"/>
                </a:lnTo>
                <a:lnTo>
                  <a:pt x="337400" y="126428"/>
                </a:lnTo>
                <a:lnTo>
                  <a:pt x="371741" y="95123"/>
                </a:lnTo>
                <a:lnTo>
                  <a:pt x="396125" y="74206"/>
                </a:lnTo>
                <a:lnTo>
                  <a:pt x="403047" y="68935"/>
                </a:lnTo>
                <a:lnTo>
                  <a:pt x="2223401" y="68935"/>
                </a:lnTo>
                <a:lnTo>
                  <a:pt x="2223401" y="62852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95" y="958799"/>
            <a:ext cx="2223770" cy="290830"/>
          </a:xfrm>
          <a:custGeom>
            <a:avLst/>
            <a:gdLst/>
            <a:ahLst/>
            <a:cxnLst/>
            <a:rect l="l" t="t" r="r" b="b"/>
            <a:pathLst>
              <a:path w="2223770" h="290830">
                <a:moveTo>
                  <a:pt x="2223389" y="226390"/>
                </a:moveTo>
                <a:lnTo>
                  <a:pt x="1873288" y="226390"/>
                </a:lnTo>
                <a:lnTo>
                  <a:pt x="1893697" y="208254"/>
                </a:lnTo>
                <a:lnTo>
                  <a:pt x="1925129" y="178536"/>
                </a:lnTo>
                <a:lnTo>
                  <a:pt x="1961095" y="145453"/>
                </a:lnTo>
                <a:lnTo>
                  <a:pt x="2000618" y="112052"/>
                </a:lnTo>
                <a:lnTo>
                  <a:pt x="2043620" y="80187"/>
                </a:lnTo>
                <a:lnTo>
                  <a:pt x="2090039" y="51663"/>
                </a:lnTo>
                <a:lnTo>
                  <a:pt x="2151316" y="24003"/>
                </a:lnTo>
                <a:lnTo>
                  <a:pt x="2212619" y="7620"/>
                </a:lnTo>
                <a:lnTo>
                  <a:pt x="2223376" y="7645"/>
                </a:lnTo>
                <a:lnTo>
                  <a:pt x="2223376" y="0"/>
                </a:lnTo>
                <a:lnTo>
                  <a:pt x="2221522" y="25"/>
                </a:lnTo>
                <a:lnTo>
                  <a:pt x="2180488" y="8204"/>
                </a:lnTo>
                <a:lnTo>
                  <a:pt x="2118106" y="30594"/>
                </a:lnTo>
                <a:lnTo>
                  <a:pt x="2040204" y="74815"/>
                </a:lnTo>
                <a:lnTo>
                  <a:pt x="1996846" y="106946"/>
                </a:lnTo>
                <a:lnTo>
                  <a:pt x="1957031" y="140589"/>
                </a:lnTo>
                <a:lnTo>
                  <a:pt x="1920824" y="173926"/>
                </a:lnTo>
                <a:lnTo>
                  <a:pt x="1889582" y="203466"/>
                </a:lnTo>
                <a:lnTo>
                  <a:pt x="1867382" y="223227"/>
                </a:lnTo>
                <a:lnTo>
                  <a:pt x="1863382" y="226390"/>
                </a:lnTo>
                <a:lnTo>
                  <a:pt x="0" y="226390"/>
                </a:lnTo>
                <a:lnTo>
                  <a:pt x="0" y="232460"/>
                </a:lnTo>
                <a:lnTo>
                  <a:pt x="1855698" y="232460"/>
                </a:lnTo>
                <a:lnTo>
                  <a:pt x="1844116" y="241630"/>
                </a:lnTo>
                <a:lnTo>
                  <a:pt x="1795894" y="270103"/>
                </a:lnTo>
                <a:lnTo>
                  <a:pt x="1742948" y="289445"/>
                </a:lnTo>
                <a:lnTo>
                  <a:pt x="1738947" y="290410"/>
                </a:lnTo>
                <a:lnTo>
                  <a:pt x="1760715" y="290410"/>
                </a:lnTo>
                <a:lnTo>
                  <a:pt x="1798574" y="275856"/>
                </a:lnTo>
                <a:lnTo>
                  <a:pt x="1847672" y="246849"/>
                </a:lnTo>
                <a:lnTo>
                  <a:pt x="1865871" y="232460"/>
                </a:lnTo>
                <a:lnTo>
                  <a:pt x="2223389" y="232460"/>
                </a:lnTo>
                <a:lnTo>
                  <a:pt x="2223389" y="22639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8497" y="146721"/>
            <a:ext cx="1136650" cy="616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065" marR="5080" algn="ctr">
              <a:lnSpc>
                <a:spcPct val="102200"/>
              </a:lnSpc>
              <a:spcBef>
                <a:spcPts val="90"/>
              </a:spcBef>
            </a:pPr>
            <a:r>
              <a:rPr sz="950" b="1" spc="-10" dirty="0">
                <a:latin typeface="Tahoma"/>
                <a:cs typeface="Tahoma"/>
              </a:rPr>
              <a:t>COLLISION </a:t>
            </a:r>
            <a:r>
              <a:rPr sz="950" b="1" dirty="0">
                <a:latin typeface="Tahoma"/>
                <a:cs typeface="Tahoma"/>
              </a:rPr>
              <a:t>DETECTION</a:t>
            </a:r>
            <a:r>
              <a:rPr sz="950" b="1" spc="150" dirty="0">
                <a:latin typeface="Tahoma"/>
                <a:cs typeface="Tahoma"/>
              </a:rPr>
              <a:t> </a:t>
            </a:r>
            <a:r>
              <a:rPr sz="950" b="1" spc="30" dirty="0">
                <a:latin typeface="Tahoma"/>
                <a:cs typeface="Tahoma"/>
              </a:rPr>
              <a:t>AND </a:t>
            </a:r>
            <a:r>
              <a:rPr sz="950" b="1" spc="-10" dirty="0">
                <a:latin typeface="Tahoma"/>
                <a:cs typeface="Tahoma"/>
              </a:rPr>
              <a:t>AVOIDANCE </a:t>
            </a:r>
            <a:r>
              <a:rPr sz="950" b="1" dirty="0">
                <a:latin typeface="Tahoma"/>
                <a:cs typeface="Tahoma"/>
              </a:rPr>
              <a:t>SYSTEM</a:t>
            </a:r>
            <a:r>
              <a:rPr sz="950" b="1" spc="95" dirty="0">
                <a:latin typeface="Tahoma"/>
                <a:cs typeface="Tahoma"/>
              </a:rPr>
              <a:t> </a:t>
            </a:r>
            <a:r>
              <a:rPr sz="950" b="1" dirty="0">
                <a:latin typeface="Tahoma"/>
                <a:cs typeface="Tahoma"/>
              </a:rPr>
              <a:t>FOR</a:t>
            </a:r>
            <a:r>
              <a:rPr sz="950" b="1" spc="95" dirty="0">
                <a:latin typeface="Tahoma"/>
                <a:cs typeface="Tahoma"/>
              </a:rPr>
              <a:t> </a:t>
            </a:r>
            <a:r>
              <a:rPr sz="950" b="1" spc="-25" dirty="0">
                <a:latin typeface="Tahoma"/>
                <a:cs typeface="Tahoma"/>
              </a:rPr>
              <a:t>CAR</a:t>
            </a:r>
            <a:endParaRPr sz="950">
              <a:latin typeface="Tahoma"/>
              <a:cs typeface="Tahom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843305-90A6-533B-3D7D-2C9FCF85B1B6}"/>
              </a:ext>
            </a:extLst>
          </p:cNvPr>
          <p:cNvSpPr txBox="1"/>
          <p:nvPr/>
        </p:nvSpPr>
        <p:spPr>
          <a:xfrm>
            <a:off x="127000" y="781050"/>
            <a:ext cx="1447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" dirty="0"/>
              <a:t>Name: DHARMENDRA  YADAV</a:t>
            </a:r>
          </a:p>
          <a:p>
            <a:r>
              <a:rPr lang="en-IN" sz="400" dirty="0"/>
              <a:t>UID: 21BCS11791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88733" y="682283"/>
            <a:ext cx="637540" cy="567055"/>
          </a:xfrm>
          <a:custGeom>
            <a:avLst/>
            <a:gdLst/>
            <a:ahLst/>
            <a:cxnLst/>
            <a:rect l="l" t="t" r="r" b="b"/>
            <a:pathLst>
              <a:path w="637539" h="567055">
                <a:moveTo>
                  <a:pt x="637543" y="0"/>
                </a:moveTo>
                <a:lnTo>
                  <a:pt x="572422" y="11452"/>
                </a:lnTo>
                <a:lnTo>
                  <a:pt x="527714" y="27890"/>
                </a:lnTo>
                <a:lnTo>
                  <a:pt x="486706" y="49732"/>
                </a:lnTo>
                <a:lnTo>
                  <a:pt x="448936" y="76303"/>
                </a:lnTo>
                <a:lnTo>
                  <a:pt x="413941" y="106927"/>
                </a:lnTo>
                <a:lnTo>
                  <a:pt x="381258" y="140929"/>
                </a:lnTo>
                <a:lnTo>
                  <a:pt x="350425" y="177634"/>
                </a:lnTo>
                <a:lnTo>
                  <a:pt x="320979" y="216365"/>
                </a:lnTo>
                <a:lnTo>
                  <a:pt x="292459" y="256448"/>
                </a:lnTo>
                <a:lnTo>
                  <a:pt x="264401" y="297208"/>
                </a:lnTo>
                <a:lnTo>
                  <a:pt x="236340" y="337964"/>
                </a:lnTo>
                <a:lnTo>
                  <a:pt x="207818" y="378046"/>
                </a:lnTo>
                <a:lnTo>
                  <a:pt x="178371" y="416776"/>
                </a:lnTo>
                <a:lnTo>
                  <a:pt x="147537" y="453481"/>
                </a:lnTo>
                <a:lnTo>
                  <a:pt x="114853" y="487483"/>
                </a:lnTo>
                <a:lnTo>
                  <a:pt x="79857" y="518108"/>
                </a:lnTo>
                <a:lnTo>
                  <a:pt x="42086" y="544680"/>
                </a:lnTo>
                <a:lnTo>
                  <a:pt x="1078" y="566523"/>
                </a:lnTo>
                <a:lnTo>
                  <a:pt x="0" y="566920"/>
                </a:lnTo>
              </a:path>
            </a:pathLst>
          </a:custGeom>
          <a:ln w="3175">
            <a:solidFill>
              <a:srgbClr val="32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95" y="66611"/>
            <a:ext cx="2223770" cy="6350"/>
          </a:xfrm>
          <a:custGeom>
            <a:avLst/>
            <a:gdLst/>
            <a:ahLst/>
            <a:cxnLst/>
            <a:rect l="l" t="t" r="r" b="b"/>
            <a:pathLst>
              <a:path w="2223770" h="6350">
                <a:moveTo>
                  <a:pt x="2223389" y="0"/>
                </a:moveTo>
                <a:lnTo>
                  <a:pt x="0" y="0"/>
                </a:lnTo>
                <a:lnTo>
                  <a:pt x="0" y="6070"/>
                </a:lnTo>
                <a:lnTo>
                  <a:pt x="2223389" y="6070"/>
                </a:lnTo>
                <a:lnTo>
                  <a:pt x="2223389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95" y="1185189"/>
            <a:ext cx="2223770" cy="6350"/>
          </a:xfrm>
          <a:custGeom>
            <a:avLst/>
            <a:gdLst/>
            <a:ahLst/>
            <a:cxnLst/>
            <a:rect l="l" t="t" r="r" b="b"/>
            <a:pathLst>
              <a:path w="2223770" h="6350">
                <a:moveTo>
                  <a:pt x="2223389" y="0"/>
                </a:moveTo>
                <a:lnTo>
                  <a:pt x="0" y="0"/>
                </a:lnTo>
                <a:lnTo>
                  <a:pt x="0" y="6070"/>
                </a:lnTo>
                <a:lnTo>
                  <a:pt x="2223389" y="6070"/>
                </a:lnTo>
                <a:lnTo>
                  <a:pt x="2223389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3475" y="554498"/>
            <a:ext cx="1067435" cy="502284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9000"/>
              </a:lnSpc>
              <a:spcBef>
                <a:spcPts val="50"/>
              </a:spcBef>
            </a:pPr>
            <a:r>
              <a:rPr sz="350" b="1" dirty="0">
                <a:solidFill>
                  <a:srgbClr val="322C2C"/>
                </a:solidFill>
                <a:latin typeface="Tahoma"/>
                <a:cs typeface="Tahoma"/>
              </a:rPr>
              <a:t>Presentation</a:t>
            </a:r>
            <a:r>
              <a:rPr sz="350" b="1" spc="130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50" b="1" dirty="0">
                <a:solidFill>
                  <a:srgbClr val="322C2C"/>
                </a:solidFill>
                <a:latin typeface="Tahoma"/>
                <a:cs typeface="Tahoma"/>
              </a:rPr>
              <a:t>on</a:t>
            </a:r>
            <a:r>
              <a:rPr sz="350" b="1" spc="135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400" b="1" i="1" spc="-30" dirty="0">
                <a:solidFill>
                  <a:srgbClr val="322C2C"/>
                </a:solidFill>
                <a:latin typeface="Verdana"/>
                <a:cs typeface="Verdana"/>
              </a:rPr>
              <a:t>Enhancing</a:t>
            </a:r>
            <a:r>
              <a:rPr sz="400" b="1" i="1" spc="10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400" b="1" i="1" spc="-10" dirty="0">
                <a:solidFill>
                  <a:srgbClr val="322C2C"/>
                </a:solidFill>
                <a:latin typeface="Verdana"/>
                <a:cs typeface="Verdana"/>
              </a:rPr>
              <a:t>Automotive</a:t>
            </a:r>
            <a:r>
              <a:rPr sz="400" b="1" i="1" spc="50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400" b="1" i="1" spc="-45" dirty="0">
                <a:solidFill>
                  <a:srgbClr val="322C2C"/>
                </a:solidFill>
                <a:latin typeface="Verdana"/>
                <a:cs typeface="Verdana"/>
              </a:rPr>
              <a:t>Safety</a:t>
            </a:r>
            <a:r>
              <a:rPr sz="400" b="1" i="1" spc="13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50" b="1" dirty="0">
                <a:solidFill>
                  <a:srgbClr val="322C2C"/>
                </a:solidFill>
                <a:latin typeface="Tahoma"/>
                <a:cs typeface="Tahoma"/>
              </a:rPr>
              <a:t>through</a:t>
            </a:r>
            <a:r>
              <a:rPr sz="350" b="1" spc="160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50" b="1" dirty="0">
                <a:solidFill>
                  <a:srgbClr val="322C2C"/>
                </a:solidFill>
                <a:latin typeface="Tahoma"/>
                <a:cs typeface="Tahoma"/>
              </a:rPr>
              <a:t>Advanced</a:t>
            </a:r>
            <a:r>
              <a:rPr sz="350" b="1" spc="165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50" b="1" spc="-10" dirty="0">
                <a:solidFill>
                  <a:srgbClr val="322C2C"/>
                </a:solidFill>
                <a:latin typeface="Tahoma"/>
                <a:cs typeface="Tahoma"/>
              </a:rPr>
              <a:t>Collision</a:t>
            </a:r>
            <a:r>
              <a:rPr sz="350" b="1" spc="500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50" b="1" spc="20" dirty="0">
                <a:solidFill>
                  <a:srgbClr val="322C2C"/>
                </a:solidFill>
                <a:latin typeface="Tahoma"/>
                <a:cs typeface="Tahoma"/>
              </a:rPr>
              <a:t>Detection</a:t>
            </a:r>
            <a:r>
              <a:rPr sz="350" b="1" spc="40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50" b="1" spc="20" dirty="0">
                <a:solidFill>
                  <a:srgbClr val="322C2C"/>
                </a:solidFill>
                <a:latin typeface="Tahoma"/>
                <a:cs typeface="Tahoma"/>
              </a:rPr>
              <a:t>and</a:t>
            </a:r>
            <a:r>
              <a:rPr sz="350" b="1" spc="40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50" b="1" spc="20" dirty="0">
                <a:solidFill>
                  <a:srgbClr val="322C2C"/>
                </a:solidFill>
                <a:latin typeface="Tahoma"/>
                <a:cs typeface="Tahoma"/>
              </a:rPr>
              <a:t>Avoidance</a:t>
            </a:r>
            <a:r>
              <a:rPr sz="350" b="1" spc="45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50" b="1" spc="20" dirty="0">
                <a:solidFill>
                  <a:srgbClr val="322C2C"/>
                </a:solidFill>
                <a:latin typeface="Tahoma"/>
                <a:cs typeface="Tahoma"/>
              </a:rPr>
              <a:t>System</a:t>
            </a:r>
            <a:r>
              <a:rPr sz="350" b="1" spc="40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50" b="1" spc="-25" dirty="0">
                <a:solidFill>
                  <a:srgbClr val="322C2C"/>
                </a:solidFill>
                <a:latin typeface="Tahoma"/>
                <a:cs typeface="Tahoma"/>
              </a:rPr>
              <a:t>for</a:t>
            </a:r>
            <a:r>
              <a:rPr sz="350" b="1" spc="500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50" b="1" spc="10" dirty="0">
                <a:solidFill>
                  <a:srgbClr val="322C2C"/>
                </a:solidFill>
                <a:latin typeface="Tahoma"/>
                <a:cs typeface="Tahoma"/>
              </a:rPr>
              <a:t>vehicles.</a:t>
            </a:r>
            <a:r>
              <a:rPr sz="350" b="1" spc="65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50" b="1" spc="10" dirty="0">
                <a:solidFill>
                  <a:srgbClr val="322C2C"/>
                </a:solidFill>
                <a:latin typeface="Tahoma"/>
                <a:cs typeface="Tahoma"/>
              </a:rPr>
              <a:t>This</a:t>
            </a:r>
            <a:r>
              <a:rPr sz="350" b="1" spc="70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50" b="1" spc="10" dirty="0">
                <a:solidFill>
                  <a:srgbClr val="322C2C"/>
                </a:solidFill>
                <a:latin typeface="Tahoma"/>
                <a:cs typeface="Tahoma"/>
              </a:rPr>
              <a:t>system</a:t>
            </a:r>
            <a:r>
              <a:rPr sz="350" b="1" spc="70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50" b="1" spc="10" dirty="0">
                <a:solidFill>
                  <a:srgbClr val="322C2C"/>
                </a:solidFill>
                <a:latin typeface="Tahoma"/>
                <a:cs typeface="Tahoma"/>
              </a:rPr>
              <a:t>aims</a:t>
            </a:r>
            <a:r>
              <a:rPr sz="350" b="1" spc="70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50" b="1" spc="-25" dirty="0">
                <a:solidFill>
                  <a:srgbClr val="322C2C"/>
                </a:solidFill>
                <a:latin typeface="Tahoma"/>
                <a:cs typeface="Tahoma"/>
              </a:rPr>
              <a:t>to</a:t>
            </a:r>
            <a:r>
              <a:rPr sz="350" b="1" spc="500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50" b="1" spc="20" dirty="0">
                <a:solidFill>
                  <a:srgbClr val="322C2C"/>
                </a:solidFill>
                <a:latin typeface="Tahoma"/>
                <a:cs typeface="Tahoma"/>
              </a:rPr>
              <a:t>revolutionize</a:t>
            </a:r>
            <a:r>
              <a:rPr sz="350" b="1" spc="15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50" b="1" spc="20" dirty="0">
                <a:solidFill>
                  <a:srgbClr val="322C2C"/>
                </a:solidFill>
                <a:latin typeface="Tahoma"/>
                <a:cs typeface="Tahoma"/>
              </a:rPr>
              <a:t>vehicle</a:t>
            </a:r>
            <a:r>
              <a:rPr sz="350" b="1" spc="15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50" b="1" spc="10" dirty="0">
                <a:solidFill>
                  <a:srgbClr val="322C2C"/>
                </a:solidFill>
                <a:latin typeface="Tahoma"/>
                <a:cs typeface="Tahoma"/>
              </a:rPr>
              <a:t>safety</a:t>
            </a:r>
            <a:r>
              <a:rPr sz="350" b="1" spc="15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50" b="1" spc="20" dirty="0">
                <a:solidFill>
                  <a:srgbClr val="322C2C"/>
                </a:solidFill>
                <a:latin typeface="Tahoma"/>
                <a:cs typeface="Tahoma"/>
              </a:rPr>
              <a:t>and</a:t>
            </a:r>
            <a:r>
              <a:rPr sz="350" b="1" spc="15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50" b="1" spc="-10" dirty="0">
                <a:solidFill>
                  <a:srgbClr val="322C2C"/>
                </a:solidFill>
                <a:latin typeface="Tahoma"/>
                <a:cs typeface="Tahoma"/>
              </a:rPr>
              <a:t>minimize</a:t>
            </a:r>
            <a:r>
              <a:rPr sz="350" b="1" spc="500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50" b="1" spc="10" dirty="0">
                <a:solidFill>
                  <a:srgbClr val="322C2C"/>
                </a:solidFill>
                <a:latin typeface="Tahoma"/>
                <a:cs typeface="Tahoma"/>
              </a:rPr>
              <a:t>the</a:t>
            </a:r>
            <a:r>
              <a:rPr sz="350" b="1" spc="45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50" b="1" spc="10" dirty="0">
                <a:solidFill>
                  <a:srgbClr val="322C2C"/>
                </a:solidFill>
                <a:latin typeface="Tahoma"/>
                <a:cs typeface="Tahoma"/>
              </a:rPr>
              <a:t>risk</a:t>
            </a:r>
            <a:r>
              <a:rPr sz="350" b="1" spc="45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50" b="1" spc="10" dirty="0">
                <a:solidFill>
                  <a:srgbClr val="322C2C"/>
                </a:solidFill>
                <a:latin typeface="Tahoma"/>
                <a:cs typeface="Tahoma"/>
              </a:rPr>
              <a:t>of</a:t>
            </a:r>
            <a:r>
              <a:rPr sz="350" b="1" spc="45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50" b="1" spc="10" dirty="0">
                <a:solidFill>
                  <a:srgbClr val="322C2C"/>
                </a:solidFill>
                <a:latin typeface="Tahoma"/>
                <a:cs typeface="Tahoma"/>
              </a:rPr>
              <a:t>collisions.</a:t>
            </a:r>
            <a:r>
              <a:rPr sz="350" b="1" spc="50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50" b="1" spc="10" dirty="0">
                <a:solidFill>
                  <a:srgbClr val="322C2C"/>
                </a:solidFill>
                <a:latin typeface="Tahoma"/>
                <a:cs typeface="Tahoma"/>
              </a:rPr>
              <a:t>We</a:t>
            </a:r>
            <a:r>
              <a:rPr sz="350" b="1" spc="45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50" b="1" spc="10" dirty="0">
                <a:solidFill>
                  <a:srgbClr val="322C2C"/>
                </a:solidFill>
                <a:latin typeface="Tahoma"/>
                <a:cs typeface="Tahoma"/>
              </a:rPr>
              <a:t>will</a:t>
            </a:r>
            <a:r>
              <a:rPr sz="350" b="1" spc="45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50" b="1" spc="10" dirty="0">
                <a:solidFill>
                  <a:srgbClr val="322C2C"/>
                </a:solidFill>
                <a:latin typeface="Tahoma"/>
                <a:cs typeface="Tahoma"/>
              </a:rPr>
              <a:t>explore</a:t>
            </a:r>
            <a:r>
              <a:rPr sz="350" b="1" spc="50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50" b="1" spc="-25" dirty="0">
                <a:solidFill>
                  <a:srgbClr val="322C2C"/>
                </a:solidFill>
                <a:latin typeface="Tahoma"/>
                <a:cs typeface="Tahoma"/>
              </a:rPr>
              <a:t>the</a:t>
            </a:r>
            <a:r>
              <a:rPr sz="350" b="1" spc="500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50" b="1" spc="20" dirty="0">
                <a:solidFill>
                  <a:srgbClr val="322C2C"/>
                </a:solidFill>
                <a:latin typeface="Tahoma"/>
                <a:cs typeface="Tahoma"/>
              </a:rPr>
              <a:t>key </a:t>
            </a:r>
            <a:r>
              <a:rPr sz="350" b="1" spc="10" dirty="0">
                <a:solidFill>
                  <a:srgbClr val="322C2C"/>
                </a:solidFill>
                <a:latin typeface="Tahoma"/>
                <a:cs typeface="Tahoma"/>
              </a:rPr>
              <a:t>features</a:t>
            </a:r>
            <a:r>
              <a:rPr sz="350" b="1" spc="20" dirty="0">
                <a:solidFill>
                  <a:srgbClr val="322C2C"/>
                </a:solidFill>
                <a:latin typeface="Tahoma"/>
                <a:cs typeface="Tahoma"/>
              </a:rPr>
              <a:t> and benefits of</a:t>
            </a:r>
            <a:r>
              <a:rPr sz="350" b="1" spc="25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50" b="1" spc="20" dirty="0">
                <a:solidFill>
                  <a:srgbClr val="322C2C"/>
                </a:solidFill>
                <a:latin typeface="Tahoma"/>
                <a:cs typeface="Tahoma"/>
              </a:rPr>
              <a:t>this </a:t>
            </a:r>
            <a:r>
              <a:rPr sz="350" b="1" spc="-10" dirty="0">
                <a:solidFill>
                  <a:srgbClr val="322C2C"/>
                </a:solidFill>
                <a:latin typeface="Tahoma"/>
                <a:cs typeface="Tahoma"/>
              </a:rPr>
              <a:t>cutting-</a:t>
            </a:r>
            <a:r>
              <a:rPr sz="350" b="1" spc="500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50" b="1" spc="10" dirty="0">
                <a:solidFill>
                  <a:srgbClr val="322C2C"/>
                </a:solidFill>
                <a:latin typeface="Tahoma"/>
                <a:cs typeface="Tahoma"/>
              </a:rPr>
              <a:t>edge</a:t>
            </a:r>
            <a:r>
              <a:rPr sz="350" b="1" spc="85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50" b="1" spc="-10" dirty="0">
                <a:solidFill>
                  <a:srgbClr val="322C2C"/>
                </a:solidFill>
                <a:latin typeface="Tahoma"/>
                <a:cs typeface="Tahoma"/>
              </a:rPr>
              <a:t>technology..</a:t>
            </a:r>
            <a:endParaRPr sz="35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981" rIns="0" bIns="0" rtlCol="0">
            <a:spAutoFit/>
          </a:bodyPr>
          <a:lstStyle/>
          <a:p>
            <a:pPr marL="262890">
              <a:lnSpc>
                <a:spcPct val="100000"/>
              </a:lnSpc>
              <a:spcBef>
                <a:spcPts val="100"/>
              </a:spcBef>
            </a:pPr>
            <a:r>
              <a:rPr sz="850" spc="-10" dirty="0"/>
              <a:t>Introduction</a:t>
            </a:r>
            <a:endParaRPr sz="85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2330" y="172950"/>
            <a:ext cx="680353" cy="90461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51062" y="380416"/>
            <a:ext cx="876935" cy="870585"/>
            <a:chOff x="1351062" y="380416"/>
            <a:chExt cx="876935" cy="870585"/>
          </a:xfrm>
        </p:grpSpPr>
        <p:sp>
          <p:nvSpPr>
            <p:cNvPr id="3" name="object 3"/>
            <p:cNvSpPr/>
            <p:nvPr/>
          </p:nvSpPr>
          <p:spPr>
            <a:xfrm>
              <a:off x="1588733" y="682283"/>
              <a:ext cx="637540" cy="567055"/>
            </a:xfrm>
            <a:custGeom>
              <a:avLst/>
              <a:gdLst/>
              <a:ahLst/>
              <a:cxnLst/>
              <a:rect l="l" t="t" r="r" b="b"/>
              <a:pathLst>
                <a:path w="637539" h="567055">
                  <a:moveTo>
                    <a:pt x="637543" y="0"/>
                  </a:moveTo>
                  <a:lnTo>
                    <a:pt x="572422" y="11452"/>
                  </a:lnTo>
                  <a:lnTo>
                    <a:pt x="527714" y="27890"/>
                  </a:lnTo>
                  <a:lnTo>
                    <a:pt x="486706" y="49732"/>
                  </a:lnTo>
                  <a:lnTo>
                    <a:pt x="448936" y="76303"/>
                  </a:lnTo>
                  <a:lnTo>
                    <a:pt x="413941" y="106927"/>
                  </a:lnTo>
                  <a:lnTo>
                    <a:pt x="381258" y="140929"/>
                  </a:lnTo>
                  <a:lnTo>
                    <a:pt x="350425" y="177634"/>
                  </a:lnTo>
                  <a:lnTo>
                    <a:pt x="320979" y="216365"/>
                  </a:lnTo>
                  <a:lnTo>
                    <a:pt x="292459" y="256448"/>
                  </a:lnTo>
                  <a:lnTo>
                    <a:pt x="264401" y="297208"/>
                  </a:lnTo>
                  <a:lnTo>
                    <a:pt x="236340" y="337964"/>
                  </a:lnTo>
                  <a:lnTo>
                    <a:pt x="207818" y="378046"/>
                  </a:lnTo>
                  <a:lnTo>
                    <a:pt x="178371" y="416776"/>
                  </a:lnTo>
                  <a:lnTo>
                    <a:pt x="147537" y="453481"/>
                  </a:lnTo>
                  <a:lnTo>
                    <a:pt x="114853" y="487483"/>
                  </a:lnTo>
                  <a:lnTo>
                    <a:pt x="79857" y="518108"/>
                  </a:lnTo>
                  <a:lnTo>
                    <a:pt x="42086" y="544680"/>
                  </a:lnTo>
                  <a:lnTo>
                    <a:pt x="1078" y="566523"/>
                  </a:lnTo>
                  <a:lnTo>
                    <a:pt x="0" y="566920"/>
                  </a:lnTo>
                </a:path>
              </a:pathLst>
            </a:custGeom>
            <a:ln w="3175">
              <a:solidFill>
                <a:srgbClr val="32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51062" y="380416"/>
              <a:ext cx="635635" cy="635635"/>
            </a:xfrm>
            <a:custGeom>
              <a:avLst/>
              <a:gdLst/>
              <a:ahLst/>
              <a:cxnLst/>
              <a:rect l="l" t="t" r="r" b="b"/>
              <a:pathLst>
                <a:path w="635635" h="635635">
                  <a:moveTo>
                    <a:pt x="635233" y="0"/>
                  </a:moveTo>
                  <a:lnTo>
                    <a:pt x="0" y="0"/>
                  </a:lnTo>
                  <a:lnTo>
                    <a:pt x="0" y="635233"/>
                  </a:lnTo>
                  <a:lnTo>
                    <a:pt x="635233" y="635233"/>
                  </a:lnTo>
                  <a:lnTo>
                    <a:pt x="635233" y="0"/>
                  </a:lnTo>
                  <a:close/>
                </a:path>
              </a:pathLst>
            </a:custGeom>
            <a:solidFill>
              <a:srgbClr val="32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2895" y="66611"/>
            <a:ext cx="2223770" cy="6350"/>
          </a:xfrm>
          <a:custGeom>
            <a:avLst/>
            <a:gdLst/>
            <a:ahLst/>
            <a:cxnLst/>
            <a:rect l="l" t="t" r="r" b="b"/>
            <a:pathLst>
              <a:path w="2223770" h="6350">
                <a:moveTo>
                  <a:pt x="2223389" y="0"/>
                </a:moveTo>
                <a:lnTo>
                  <a:pt x="0" y="0"/>
                </a:lnTo>
                <a:lnTo>
                  <a:pt x="0" y="6070"/>
                </a:lnTo>
                <a:lnTo>
                  <a:pt x="2223389" y="6070"/>
                </a:lnTo>
                <a:lnTo>
                  <a:pt x="2223389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95" y="1185189"/>
            <a:ext cx="2223770" cy="6350"/>
          </a:xfrm>
          <a:custGeom>
            <a:avLst/>
            <a:gdLst/>
            <a:ahLst/>
            <a:cxnLst/>
            <a:rect l="l" t="t" r="r" b="b"/>
            <a:pathLst>
              <a:path w="2223770" h="6350">
                <a:moveTo>
                  <a:pt x="2223389" y="0"/>
                </a:moveTo>
                <a:lnTo>
                  <a:pt x="0" y="0"/>
                </a:lnTo>
                <a:lnTo>
                  <a:pt x="0" y="6070"/>
                </a:lnTo>
                <a:lnTo>
                  <a:pt x="2223389" y="6070"/>
                </a:lnTo>
                <a:lnTo>
                  <a:pt x="2223389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4117" y="519438"/>
            <a:ext cx="1080770" cy="50419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12300"/>
              </a:lnSpc>
              <a:spcBef>
                <a:spcPts val="85"/>
              </a:spcBef>
            </a:pPr>
            <a:r>
              <a:rPr sz="350" b="1" spc="20" dirty="0">
                <a:solidFill>
                  <a:srgbClr val="322C2C"/>
                </a:solidFill>
                <a:latin typeface="Tahoma"/>
                <a:cs typeface="Tahoma"/>
              </a:rPr>
              <a:t>The</a:t>
            </a:r>
            <a:r>
              <a:rPr sz="350" b="1" spc="35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50" b="1" spc="20" dirty="0">
                <a:solidFill>
                  <a:srgbClr val="322C2C"/>
                </a:solidFill>
                <a:latin typeface="Tahoma"/>
                <a:cs typeface="Tahoma"/>
              </a:rPr>
              <a:t>increasing</a:t>
            </a:r>
            <a:r>
              <a:rPr sz="350" b="1" spc="35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50" b="1" spc="10" dirty="0">
                <a:solidFill>
                  <a:srgbClr val="322C2C"/>
                </a:solidFill>
                <a:latin typeface="Tahoma"/>
                <a:cs typeface="Tahoma"/>
              </a:rPr>
              <a:t>traffic</a:t>
            </a:r>
            <a:r>
              <a:rPr sz="350" b="1" spc="35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50" b="1" spc="20" dirty="0">
                <a:solidFill>
                  <a:srgbClr val="322C2C"/>
                </a:solidFill>
                <a:latin typeface="Tahoma"/>
                <a:cs typeface="Tahoma"/>
              </a:rPr>
              <a:t>congestion</a:t>
            </a:r>
            <a:r>
              <a:rPr sz="350" b="1" spc="35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50" b="1" spc="-25" dirty="0">
                <a:solidFill>
                  <a:srgbClr val="322C2C"/>
                </a:solidFill>
                <a:latin typeface="Tahoma"/>
                <a:cs typeface="Tahoma"/>
              </a:rPr>
              <a:t>and</a:t>
            </a:r>
            <a:r>
              <a:rPr sz="350" b="1" spc="500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50" b="1" spc="20" dirty="0">
                <a:solidFill>
                  <a:srgbClr val="322C2C"/>
                </a:solidFill>
                <a:latin typeface="Tahoma"/>
                <a:cs typeface="Tahoma"/>
              </a:rPr>
              <a:t>driver</a:t>
            </a:r>
            <a:r>
              <a:rPr sz="350" b="1" spc="-5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50" b="1" spc="20" dirty="0">
                <a:solidFill>
                  <a:srgbClr val="322C2C"/>
                </a:solidFill>
                <a:latin typeface="Tahoma"/>
                <a:cs typeface="Tahoma"/>
              </a:rPr>
              <a:t>distractions</a:t>
            </a:r>
            <a:r>
              <a:rPr sz="350" b="1" spc="-5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50" b="1" spc="20" dirty="0">
                <a:solidFill>
                  <a:srgbClr val="322C2C"/>
                </a:solidFill>
                <a:latin typeface="Tahoma"/>
                <a:cs typeface="Tahoma"/>
              </a:rPr>
              <a:t>have</a:t>
            </a:r>
            <a:r>
              <a:rPr sz="350" b="1" spc="-5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50" b="1" spc="20" dirty="0">
                <a:solidFill>
                  <a:srgbClr val="322C2C"/>
                </a:solidFill>
                <a:latin typeface="Tahoma"/>
                <a:cs typeface="Tahoma"/>
              </a:rPr>
              <a:t>led</a:t>
            </a:r>
            <a:r>
              <a:rPr sz="350" b="1" spc="-5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50" b="1" spc="20" dirty="0">
                <a:solidFill>
                  <a:srgbClr val="322C2C"/>
                </a:solidFill>
                <a:latin typeface="Tahoma"/>
                <a:cs typeface="Tahoma"/>
              </a:rPr>
              <a:t>to</a:t>
            </a:r>
            <a:r>
              <a:rPr sz="350" b="1" spc="-5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50" b="1" spc="20" dirty="0">
                <a:solidFill>
                  <a:srgbClr val="322C2C"/>
                </a:solidFill>
                <a:latin typeface="Tahoma"/>
                <a:cs typeface="Tahoma"/>
              </a:rPr>
              <a:t>a</a:t>
            </a:r>
            <a:r>
              <a:rPr sz="350" b="1" spc="-5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50" b="1" spc="20" dirty="0">
                <a:solidFill>
                  <a:srgbClr val="322C2C"/>
                </a:solidFill>
                <a:latin typeface="Tahoma"/>
                <a:cs typeface="Tahoma"/>
              </a:rPr>
              <a:t>rise</a:t>
            </a:r>
            <a:r>
              <a:rPr sz="350" b="1" spc="-5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50" b="1" spc="-25" dirty="0">
                <a:solidFill>
                  <a:srgbClr val="322C2C"/>
                </a:solidFill>
                <a:latin typeface="Tahoma"/>
                <a:cs typeface="Tahoma"/>
              </a:rPr>
              <a:t>in</a:t>
            </a:r>
            <a:r>
              <a:rPr sz="350" b="1" spc="500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50" b="1" dirty="0">
                <a:solidFill>
                  <a:srgbClr val="322C2C"/>
                </a:solidFill>
                <a:latin typeface="Tahoma"/>
                <a:cs typeface="Tahoma"/>
              </a:rPr>
              <a:t>road</a:t>
            </a:r>
            <a:r>
              <a:rPr sz="350" b="1" spc="145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50" b="1" dirty="0">
                <a:solidFill>
                  <a:srgbClr val="322C2C"/>
                </a:solidFill>
                <a:latin typeface="Tahoma"/>
                <a:cs typeface="Tahoma"/>
              </a:rPr>
              <a:t>accidents..</a:t>
            </a:r>
            <a:r>
              <a:rPr sz="350" b="1" spc="150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50" b="1" dirty="0">
                <a:solidFill>
                  <a:srgbClr val="322C2C"/>
                </a:solidFill>
                <a:latin typeface="Tahoma"/>
                <a:cs typeface="Tahoma"/>
              </a:rPr>
              <a:t>Conventional</a:t>
            </a:r>
            <a:r>
              <a:rPr sz="350" b="1" spc="150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50" b="1" spc="-10" dirty="0">
                <a:solidFill>
                  <a:srgbClr val="322C2C"/>
                </a:solidFill>
                <a:latin typeface="Tahoma"/>
                <a:cs typeface="Tahoma"/>
              </a:rPr>
              <a:t>safety</a:t>
            </a:r>
            <a:r>
              <a:rPr sz="350" b="1" spc="500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50" b="1" spc="20" dirty="0">
                <a:solidFill>
                  <a:srgbClr val="322C2C"/>
                </a:solidFill>
                <a:latin typeface="Tahoma"/>
                <a:cs typeface="Tahoma"/>
              </a:rPr>
              <a:t>measures</a:t>
            </a:r>
            <a:r>
              <a:rPr sz="350" b="1" spc="15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50" b="1" spc="20" dirty="0">
                <a:solidFill>
                  <a:srgbClr val="322C2C"/>
                </a:solidFill>
                <a:latin typeface="Tahoma"/>
                <a:cs typeface="Tahoma"/>
              </a:rPr>
              <a:t>are inadequate</a:t>
            </a:r>
            <a:r>
              <a:rPr sz="350" b="1" spc="15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50" b="1" spc="20" dirty="0">
                <a:solidFill>
                  <a:srgbClr val="322C2C"/>
                </a:solidFill>
                <a:latin typeface="Tahoma"/>
                <a:cs typeface="Tahoma"/>
              </a:rPr>
              <a:t>in </a:t>
            </a:r>
            <a:r>
              <a:rPr sz="350" b="1" spc="-10" dirty="0">
                <a:solidFill>
                  <a:srgbClr val="322C2C"/>
                </a:solidFill>
                <a:latin typeface="Tahoma"/>
                <a:cs typeface="Tahoma"/>
              </a:rPr>
              <a:t>addressing</a:t>
            </a:r>
            <a:r>
              <a:rPr sz="350" b="1" spc="500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50" b="1" spc="20" dirty="0">
                <a:solidFill>
                  <a:srgbClr val="322C2C"/>
                </a:solidFill>
                <a:latin typeface="Tahoma"/>
                <a:cs typeface="Tahoma"/>
              </a:rPr>
              <a:t>these</a:t>
            </a:r>
            <a:r>
              <a:rPr sz="350" b="1" spc="25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50" b="1" spc="10" dirty="0">
                <a:solidFill>
                  <a:srgbClr val="322C2C"/>
                </a:solidFill>
                <a:latin typeface="Tahoma"/>
                <a:cs typeface="Tahoma"/>
              </a:rPr>
              <a:t>challenges..</a:t>
            </a:r>
            <a:r>
              <a:rPr sz="350" b="1" spc="25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50" b="1" spc="20" dirty="0">
                <a:solidFill>
                  <a:srgbClr val="322C2C"/>
                </a:solidFill>
                <a:latin typeface="Tahoma"/>
                <a:cs typeface="Tahoma"/>
              </a:rPr>
              <a:t>Advanced</a:t>
            </a:r>
            <a:r>
              <a:rPr sz="350" b="1" spc="25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50" b="1" spc="-10" dirty="0">
                <a:solidFill>
                  <a:srgbClr val="322C2C"/>
                </a:solidFill>
                <a:latin typeface="Tahoma"/>
                <a:cs typeface="Tahoma"/>
              </a:rPr>
              <a:t>collision</a:t>
            </a:r>
            <a:r>
              <a:rPr sz="350" b="1" spc="500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50" b="1" spc="20" dirty="0">
                <a:solidFill>
                  <a:srgbClr val="322C2C"/>
                </a:solidFill>
                <a:latin typeface="Tahoma"/>
                <a:cs typeface="Tahoma"/>
              </a:rPr>
              <a:t>detection</a:t>
            </a:r>
            <a:r>
              <a:rPr sz="350" b="1" spc="25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50" b="1" spc="20" dirty="0">
                <a:solidFill>
                  <a:srgbClr val="322C2C"/>
                </a:solidFill>
                <a:latin typeface="Tahoma"/>
                <a:cs typeface="Tahoma"/>
              </a:rPr>
              <a:t>and</a:t>
            </a:r>
            <a:r>
              <a:rPr sz="350" b="1" spc="25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50" b="1" spc="20" dirty="0">
                <a:solidFill>
                  <a:srgbClr val="322C2C"/>
                </a:solidFill>
                <a:latin typeface="Tahoma"/>
                <a:cs typeface="Tahoma"/>
              </a:rPr>
              <a:t>avoidance</a:t>
            </a:r>
            <a:r>
              <a:rPr sz="350" b="1" spc="25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50" b="1" spc="20" dirty="0">
                <a:solidFill>
                  <a:srgbClr val="322C2C"/>
                </a:solidFill>
                <a:latin typeface="Tahoma"/>
                <a:cs typeface="Tahoma"/>
              </a:rPr>
              <a:t>systems</a:t>
            </a:r>
            <a:r>
              <a:rPr sz="350" b="1" spc="25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50" b="1" spc="10" dirty="0">
                <a:solidFill>
                  <a:srgbClr val="322C2C"/>
                </a:solidFill>
                <a:latin typeface="Tahoma"/>
                <a:cs typeface="Tahoma"/>
              </a:rPr>
              <a:t>offer</a:t>
            </a:r>
            <a:r>
              <a:rPr sz="350" b="1" spc="30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50" b="1" spc="-50" dirty="0">
                <a:solidFill>
                  <a:srgbClr val="322C2C"/>
                </a:solidFill>
                <a:latin typeface="Tahoma"/>
                <a:cs typeface="Tahoma"/>
              </a:rPr>
              <a:t>a</a:t>
            </a:r>
            <a:r>
              <a:rPr sz="350" b="1" spc="500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50" b="1" spc="20" dirty="0">
                <a:solidFill>
                  <a:srgbClr val="322C2C"/>
                </a:solidFill>
                <a:latin typeface="Tahoma"/>
                <a:cs typeface="Tahoma"/>
              </a:rPr>
              <a:t>promising</a:t>
            </a:r>
            <a:r>
              <a:rPr sz="350" b="1" spc="15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50" b="1" spc="20" dirty="0">
                <a:solidFill>
                  <a:srgbClr val="322C2C"/>
                </a:solidFill>
                <a:latin typeface="Tahoma"/>
                <a:cs typeface="Tahoma"/>
              </a:rPr>
              <a:t>solution to mitigate these </a:t>
            </a:r>
            <a:r>
              <a:rPr sz="350" b="1" spc="-20" dirty="0">
                <a:solidFill>
                  <a:srgbClr val="322C2C"/>
                </a:solidFill>
                <a:latin typeface="Tahoma"/>
                <a:cs typeface="Tahoma"/>
              </a:rPr>
              <a:t>risks</a:t>
            </a:r>
            <a:r>
              <a:rPr sz="350" b="1" spc="500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50" b="1" spc="20" dirty="0">
                <a:solidFill>
                  <a:srgbClr val="322C2C"/>
                </a:solidFill>
                <a:latin typeface="Tahoma"/>
                <a:cs typeface="Tahoma"/>
              </a:rPr>
              <a:t>and enhance</a:t>
            </a:r>
            <a:r>
              <a:rPr sz="350" b="1" spc="30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50" b="1" spc="20" dirty="0">
                <a:solidFill>
                  <a:srgbClr val="322C2C"/>
                </a:solidFill>
                <a:latin typeface="Tahoma"/>
                <a:cs typeface="Tahoma"/>
              </a:rPr>
              <a:t>vehicle</a:t>
            </a:r>
            <a:r>
              <a:rPr sz="350" b="1" spc="35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50" b="1" spc="-10" dirty="0">
                <a:solidFill>
                  <a:srgbClr val="322C2C"/>
                </a:solidFill>
                <a:latin typeface="Tahoma"/>
                <a:cs typeface="Tahoma"/>
              </a:rPr>
              <a:t>safety..</a:t>
            </a:r>
            <a:endParaRPr sz="350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982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50" dirty="0"/>
              <a:t>Current</a:t>
            </a:r>
            <a:r>
              <a:rPr sz="750" spc="-5" dirty="0"/>
              <a:t> </a:t>
            </a:r>
            <a:r>
              <a:rPr sz="750" dirty="0"/>
              <a:t>Safety</a:t>
            </a:r>
            <a:r>
              <a:rPr sz="750" spc="-5" dirty="0"/>
              <a:t> </a:t>
            </a:r>
            <a:r>
              <a:rPr sz="750" spc="-10" dirty="0"/>
              <a:t>Challenges</a:t>
            </a:r>
            <a:endParaRPr sz="750"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1368" y="226398"/>
            <a:ext cx="941557" cy="82557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715" y="377725"/>
            <a:ext cx="635245" cy="63524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588733" y="682283"/>
            <a:ext cx="637540" cy="567055"/>
          </a:xfrm>
          <a:custGeom>
            <a:avLst/>
            <a:gdLst/>
            <a:ahLst/>
            <a:cxnLst/>
            <a:rect l="l" t="t" r="r" b="b"/>
            <a:pathLst>
              <a:path w="637539" h="567055">
                <a:moveTo>
                  <a:pt x="637543" y="0"/>
                </a:moveTo>
                <a:lnTo>
                  <a:pt x="572422" y="11452"/>
                </a:lnTo>
                <a:lnTo>
                  <a:pt x="527714" y="27890"/>
                </a:lnTo>
                <a:lnTo>
                  <a:pt x="486706" y="49732"/>
                </a:lnTo>
                <a:lnTo>
                  <a:pt x="448936" y="76303"/>
                </a:lnTo>
                <a:lnTo>
                  <a:pt x="413941" y="106927"/>
                </a:lnTo>
                <a:lnTo>
                  <a:pt x="381258" y="140929"/>
                </a:lnTo>
                <a:lnTo>
                  <a:pt x="350425" y="177634"/>
                </a:lnTo>
                <a:lnTo>
                  <a:pt x="320979" y="216365"/>
                </a:lnTo>
                <a:lnTo>
                  <a:pt x="292459" y="256448"/>
                </a:lnTo>
                <a:lnTo>
                  <a:pt x="264401" y="297208"/>
                </a:lnTo>
                <a:lnTo>
                  <a:pt x="236340" y="337964"/>
                </a:lnTo>
                <a:lnTo>
                  <a:pt x="207818" y="378046"/>
                </a:lnTo>
                <a:lnTo>
                  <a:pt x="178371" y="416776"/>
                </a:lnTo>
                <a:lnTo>
                  <a:pt x="147537" y="453481"/>
                </a:lnTo>
                <a:lnTo>
                  <a:pt x="114853" y="487483"/>
                </a:lnTo>
                <a:lnTo>
                  <a:pt x="79857" y="518108"/>
                </a:lnTo>
                <a:lnTo>
                  <a:pt x="42086" y="544680"/>
                </a:lnTo>
                <a:lnTo>
                  <a:pt x="1078" y="566523"/>
                </a:lnTo>
                <a:lnTo>
                  <a:pt x="0" y="566920"/>
                </a:lnTo>
              </a:path>
            </a:pathLst>
          </a:custGeom>
          <a:ln w="3175">
            <a:solidFill>
              <a:srgbClr val="32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95" y="66611"/>
            <a:ext cx="2223770" cy="6350"/>
          </a:xfrm>
          <a:custGeom>
            <a:avLst/>
            <a:gdLst/>
            <a:ahLst/>
            <a:cxnLst/>
            <a:rect l="l" t="t" r="r" b="b"/>
            <a:pathLst>
              <a:path w="2223770" h="6350">
                <a:moveTo>
                  <a:pt x="2223389" y="0"/>
                </a:moveTo>
                <a:lnTo>
                  <a:pt x="0" y="0"/>
                </a:lnTo>
                <a:lnTo>
                  <a:pt x="0" y="6070"/>
                </a:lnTo>
                <a:lnTo>
                  <a:pt x="2223389" y="6070"/>
                </a:lnTo>
                <a:lnTo>
                  <a:pt x="2223389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95" y="1185189"/>
            <a:ext cx="2223770" cy="6350"/>
          </a:xfrm>
          <a:custGeom>
            <a:avLst/>
            <a:gdLst/>
            <a:ahLst/>
            <a:cxnLst/>
            <a:rect l="l" t="t" r="r" b="b"/>
            <a:pathLst>
              <a:path w="2223770" h="6350">
                <a:moveTo>
                  <a:pt x="2223389" y="0"/>
                </a:moveTo>
                <a:lnTo>
                  <a:pt x="0" y="0"/>
                </a:lnTo>
                <a:lnTo>
                  <a:pt x="0" y="6070"/>
                </a:lnTo>
                <a:lnTo>
                  <a:pt x="2223389" y="6070"/>
                </a:lnTo>
                <a:lnTo>
                  <a:pt x="2223389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00296" y="524467"/>
            <a:ext cx="1130935" cy="47879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6400"/>
              </a:lnSpc>
              <a:spcBef>
                <a:spcPts val="85"/>
              </a:spcBef>
            </a:pPr>
            <a:r>
              <a:rPr sz="400" b="1" spc="10" dirty="0">
                <a:solidFill>
                  <a:srgbClr val="322C2C"/>
                </a:solidFill>
                <a:latin typeface="Tahoma"/>
                <a:cs typeface="Tahoma"/>
              </a:rPr>
              <a:t>The</a:t>
            </a:r>
            <a:r>
              <a:rPr sz="400" b="1" spc="15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400" b="1" spc="10" dirty="0">
                <a:solidFill>
                  <a:srgbClr val="322C2C"/>
                </a:solidFill>
                <a:latin typeface="Tahoma"/>
                <a:cs typeface="Tahoma"/>
              </a:rPr>
              <a:t>system</a:t>
            </a:r>
            <a:r>
              <a:rPr sz="400" b="1" spc="20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400" b="1" spc="10" dirty="0">
                <a:solidFill>
                  <a:srgbClr val="322C2C"/>
                </a:solidFill>
                <a:latin typeface="Tahoma"/>
                <a:cs typeface="Tahoma"/>
              </a:rPr>
              <a:t>integrates</a:t>
            </a:r>
            <a:r>
              <a:rPr sz="400" b="1" spc="20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400" b="1" dirty="0">
                <a:solidFill>
                  <a:srgbClr val="322C2C"/>
                </a:solidFill>
                <a:latin typeface="Tahoma"/>
                <a:cs typeface="Tahoma"/>
              </a:rPr>
              <a:t>radar,</a:t>
            </a:r>
            <a:r>
              <a:rPr sz="400" b="1" spc="20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400" b="1" dirty="0">
                <a:solidFill>
                  <a:srgbClr val="322C2C"/>
                </a:solidFill>
                <a:latin typeface="Tahoma"/>
                <a:cs typeface="Tahoma"/>
              </a:rPr>
              <a:t>lidar,</a:t>
            </a:r>
            <a:r>
              <a:rPr sz="400" b="1" spc="20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400" b="1" spc="-25" dirty="0">
                <a:solidFill>
                  <a:srgbClr val="322C2C"/>
                </a:solidFill>
                <a:latin typeface="Tahoma"/>
                <a:cs typeface="Tahoma"/>
              </a:rPr>
              <a:t>and</a:t>
            </a:r>
            <a:r>
              <a:rPr sz="400" b="1" spc="500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400" b="1" spc="10" dirty="0">
                <a:solidFill>
                  <a:srgbClr val="322C2C"/>
                </a:solidFill>
                <a:latin typeface="Tahoma"/>
                <a:cs typeface="Tahoma"/>
              </a:rPr>
              <a:t>cameras</a:t>
            </a:r>
            <a:r>
              <a:rPr sz="400" b="1" spc="30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400" b="1" spc="10" dirty="0">
                <a:solidFill>
                  <a:srgbClr val="322C2C"/>
                </a:solidFill>
                <a:latin typeface="Tahoma"/>
                <a:cs typeface="Tahoma"/>
              </a:rPr>
              <a:t>to</a:t>
            </a:r>
            <a:r>
              <a:rPr sz="400" b="1" spc="35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400" b="1" spc="10" dirty="0">
                <a:solidFill>
                  <a:srgbClr val="322C2C"/>
                </a:solidFill>
                <a:latin typeface="Tahoma"/>
                <a:cs typeface="Tahoma"/>
              </a:rPr>
              <a:t>detect</a:t>
            </a:r>
            <a:r>
              <a:rPr sz="400" b="1" spc="35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400" b="1" spc="10" dirty="0">
                <a:solidFill>
                  <a:srgbClr val="322C2C"/>
                </a:solidFill>
                <a:latin typeface="Tahoma"/>
                <a:cs typeface="Tahoma"/>
              </a:rPr>
              <a:t>potential</a:t>
            </a:r>
            <a:r>
              <a:rPr sz="400" b="1" spc="35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400" b="1" dirty="0">
                <a:solidFill>
                  <a:srgbClr val="322C2C"/>
                </a:solidFill>
                <a:latin typeface="Tahoma"/>
                <a:cs typeface="Tahoma"/>
              </a:rPr>
              <a:t>collisions.</a:t>
            </a:r>
            <a:r>
              <a:rPr sz="400" b="1" spc="35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400" b="1" spc="-25" dirty="0">
                <a:solidFill>
                  <a:srgbClr val="322C2C"/>
                </a:solidFill>
                <a:latin typeface="Tahoma"/>
                <a:cs typeface="Tahoma"/>
              </a:rPr>
              <a:t>It</a:t>
            </a:r>
            <a:r>
              <a:rPr sz="400" b="1" spc="500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400" b="1" dirty="0">
                <a:solidFill>
                  <a:srgbClr val="322C2C"/>
                </a:solidFill>
                <a:latin typeface="Tahoma"/>
                <a:cs typeface="Tahoma"/>
              </a:rPr>
              <a:t>employs</a:t>
            </a:r>
            <a:r>
              <a:rPr sz="400" b="1" spc="120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400" b="1" spc="-10" dirty="0">
                <a:solidFill>
                  <a:srgbClr val="322C2C"/>
                </a:solidFill>
                <a:latin typeface="Tahoma"/>
                <a:cs typeface="Tahoma"/>
              </a:rPr>
              <a:t>real-</a:t>
            </a:r>
            <a:r>
              <a:rPr sz="400" b="1" dirty="0">
                <a:solidFill>
                  <a:srgbClr val="322C2C"/>
                </a:solidFill>
                <a:latin typeface="Tahoma"/>
                <a:cs typeface="Tahoma"/>
              </a:rPr>
              <a:t>time</a:t>
            </a:r>
            <a:r>
              <a:rPr sz="400" b="1" spc="120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400" b="1" dirty="0">
                <a:solidFill>
                  <a:srgbClr val="322C2C"/>
                </a:solidFill>
                <a:latin typeface="Tahoma"/>
                <a:cs typeface="Tahoma"/>
              </a:rPr>
              <a:t>data</a:t>
            </a:r>
            <a:r>
              <a:rPr sz="400" b="1" spc="120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400" b="1" dirty="0">
                <a:solidFill>
                  <a:srgbClr val="322C2C"/>
                </a:solidFill>
                <a:latin typeface="Tahoma"/>
                <a:cs typeface="Tahoma"/>
              </a:rPr>
              <a:t>processing</a:t>
            </a:r>
            <a:r>
              <a:rPr sz="400" b="1" spc="125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400" b="1" spc="-25" dirty="0">
                <a:solidFill>
                  <a:srgbClr val="322C2C"/>
                </a:solidFill>
                <a:latin typeface="Tahoma"/>
                <a:cs typeface="Tahoma"/>
              </a:rPr>
              <a:t>and</a:t>
            </a:r>
            <a:r>
              <a:rPr sz="400" b="1" spc="500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400" b="1" spc="10" dirty="0">
                <a:solidFill>
                  <a:srgbClr val="322C2C"/>
                </a:solidFill>
                <a:latin typeface="Tahoma"/>
                <a:cs typeface="Tahoma"/>
              </a:rPr>
              <a:t>machine</a:t>
            </a:r>
            <a:r>
              <a:rPr sz="400" b="1" spc="35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400" b="1" spc="10" dirty="0">
                <a:solidFill>
                  <a:srgbClr val="322C2C"/>
                </a:solidFill>
                <a:latin typeface="Tahoma"/>
                <a:cs typeface="Tahoma"/>
              </a:rPr>
              <a:t>learning</a:t>
            </a:r>
            <a:r>
              <a:rPr sz="400" b="1" spc="35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400" b="1" spc="10" dirty="0">
                <a:solidFill>
                  <a:srgbClr val="322C2C"/>
                </a:solidFill>
                <a:latin typeface="Tahoma"/>
                <a:cs typeface="Tahoma"/>
              </a:rPr>
              <a:t>algorithms</a:t>
            </a:r>
            <a:r>
              <a:rPr sz="400" b="1" spc="35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400" b="1" spc="10" dirty="0">
                <a:solidFill>
                  <a:srgbClr val="322C2C"/>
                </a:solidFill>
                <a:latin typeface="Tahoma"/>
                <a:cs typeface="Tahoma"/>
              </a:rPr>
              <a:t>to</a:t>
            </a:r>
            <a:r>
              <a:rPr sz="400" b="1" spc="35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400" b="1" spc="-10" dirty="0">
                <a:solidFill>
                  <a:srgbClr val="322C2C"/>
                </a:solidFill>
                <a:latin typeface="Tahoma"/>
                <a:cs typeface="Tahoma"/>
              </a:rPr>
              <a:t>analyze</a:t>
            </a:r>
            <a:r>
              <a:rPr sz="400" b="1" spc="500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400" b="1" spc="10" dirty="0">
                <a:solidFill>
                  <a:srgbClr val="322C2C"/>
                </a:solidFill>
                <a:latin typeface="Tahoma"/>
                <a:cs typeface="Tahoma"/>
              </a:rPr>
              <a:t>driving</a:t>
            </a:r>
            <a:r>
              <a:rPr sz="400" b="1" spc="25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400" b="1" spc="10" dirty="0">
                <a:solidFill>
                  <a:srgbClr val="322C2C"/>
                </a:solidFill>
                <a:latin typeface="Tahoma"/>
                <a:cs typeface="Tahoma"/>
              </a:rPr>
              <a:t>scenarios</a:t>
            </a:r>
            <a:r>
              <a:rPr sz="400" b="1" spc="30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400" b="1" spc="10" dirty="0">
                <a:solidFill>
                  <a:srgbClr val="322C2C"/>
                </a:solidFill>
                <a:latin typeface="Tahoma"/>
                <a:cs typeface="Tahoma"/>
              </a:rPr>
              <a:t>and</a:t>
            </a:r>
            <a:r>
              <a:rPr sz="400" b="1" spc="25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400" b="1" spc="10" dirty="0">
                <a:solidFill>
                  <a:srgbClr val="322C2C"/>
                </a:solidFill>
                <a:latin typeface="Tahoma"/>
                <a:cs typeface="Tahoma"/>
              </a:rPr>
              <a:t>predict</a:t>
            </a:r>
            <a:r>
              <a:rPr sz="400" b="1" spc="30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400" b="1" spc="-10" dirty="0">
                <a:solidFill>
                  <a:srgbClr val="322C2C"/>
                </a:solidFill>
                <a:latin typeface="Tahoma"/>
                <a:cs typeface="Tahoma"/>
              </a:rPr>
              <a:t>potential</a:t>
            </a:r>
            <a:r>
              <a:rPr sz="400" b="1" spc="500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400" b="1" spc="10" dirty="0">
                <a:solidFill>
                  <a:srgbClr val="322C2C"/>
                </a:solidFill>
                <a:latin typeface="Tahoma"/>
                <a:cs typeface="Tahoma"/>
              </a:rPr>
              <a:t>hazards. This enables the vehicle</a:t>
            </a:r>
            <a:r>
              <a:rPr sz="400" b="1" spc="15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400" b="1" spc="10" dirty="0">
                <a:solidFill>
                  <a:srgbClr val="322C2C"/>
                </a:solidFill>
                <a:latin typeface="Tahoma"/>
                <a:cs typeface="Tahoma"/>
              </a:rPr>
              <a:t>to </a:t>
            </a:r>
            <a:r>
              <a:rPr sz="400" b="1" spc="-20" dirty="0">
                <a:solidFill>
                  <a:srgbClr val="322C2C"/>
                </a:solidFill>
                <a:latin typeface="Tahoma"/>
                <a:cs typeface="Tahoma"/>
              </a:rPr>
              <a:t>take</a:t>
            </a:r>
            <a:r>
              <a:rPr sz="400" b="1" spc="500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400" b="1" spc="10" dirty="0">
                <a:solidFill>
                  <a:srgbClr val="322C2C"/>
                </a:solidFill>
                <a:latin typeface="Tahoma"/>
                <a:cs typeface="Tahoma"/>
              </a:rPr>
              <a:t>proactive</a:t>
            </a:r>
            <a:r>
              <a:rPr sz="400" b="1" spc="15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400" b="1" spc="10" dirty="0">
                <a:solidFill>
                  <a:srgbClr val="322C2C"/>
                </a:solidFill>
                <a:latin typeface="Tahoma"/>
                <a:cs typeface="Tahoma"/>
              </a:rPr>
              <a:t>measures</a:t>
            </a:r>
            <a:r>
              <a:rPr sz="400" b="1" spc="15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400" b="1" spc="10" dirty="0">
                <a:solidFill>
                  <a:srgbClr val="322C2C"/>
                </a:solidFill>
                <a:latin typeface="Tahoma"/>
                <a:cs typeface="Tahoma"/>
              </a:rPr>
              <a:t>to</a:t>
            </a:r>
            <a:r>
              <a:rPr sz="400" b="1" spc="15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400" b="1" spc="10" dirty="0">
                <a:solidFill>
                  <a:srgbClr val="322C2C"/>
                </a:solidFill>
                <a:latin typeface="Tahoma"/>
                <a:cs typeface="Tahoma"/>
              </a:rPr>
              <a:t>avoid</a:t>
            </a:r>
            <a:r>
              <a:rPr sz="400" b="1" spc="15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400" b="1" spc="-10" dirty="0">
                <a:solidFill>
                  <a:srgbClr val="322C2C"/>
                </a:solidFill>
                <a:latin typeface="Tahoma"/>
                <a:cs typeface="Tahoma"/>
              </a:rPr>
              <a:t>collisions.</a:t>
            </a:r>
            <a:endParaRPr sz="4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6427" rIns="0" bIns="0" rtlCol="0">
            <a:spAutoFit/>
          </a:bodyPr>
          <a:lstStyle/>
          <a:p>
            <a:pPr marL="768350">
              <a:lnSpc>
                <a:spcPct val="100000"/>
              </a:lnSpc>
              <a:spcBef>
                <a:spcPts val="100"/>
              </a:spcBef>
            </a:pPr>
            <a:r>
              <a:rPr sz="900" spc="-45" dirty="0">
                <a:latin typeface="Georgia"/>
                <a:cs typeface="Georgia"/>
              </a:rPr>
              <a:t>Key</a:t>
            </a:r>
            <a:r>
              <a:rPr sz="900" spc="-30" dirty="0">
                <a:latin typeface="Georgia"/>
                <a:cs typeface="Georgia"/>
              </a:rPr>
              <a:t> </a:t>
            </a:r>
            <a:r>
              <a:rPr sz="900" spc="-35" dirty="0">
                <a:latin typeface="Georgia"/>
                <a:cs typeface="Georgia"/>
              </a:rPr>
              <a:t>Components</a:t>
            </a:r>
            <a:endParaRPr sz="9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56360" y="756150"/>
            <a:ext cx="570230" cy="493395"/>
          </a:xfrm>
          <a:custGeom>
            <a:avLst/>
            <a:gdLst/>
            <a:ahLst/>
            <a:cxnLst/>
            <a:rect l="l" t="t" r="r" b="b"/>
            <a:pathLst>
              <a:path w="570230" h="493394">
                <a:moveTo>
                  <a:pt x="0" y="493053"/>
                </a:moveTo>
                <a:lnTo>
                  <a:pt x="64652" y="449306"/>
                </a:lnTo>
                <a:lnTo>
                  <a:pt x="98842" y="417349"/>
                </a:lnTo>
                <a:lnTo>
                  <a:pt x="130758" y="382182"/>
                </a:lnTo>
                <a:lnTo>
                  <a:pt x="160970" y="344609"/>
                </a:lnTo>
                <a:lnTo>
                  <a:pt x="190045" y="305432"/>
                </a:lnTo>
                <a:lnTo>
                  <a:pt x="218551" y="265453"/>
                </a:lnTo>
                <a:lnTo>
                  <a:pt x="247059" y="225475"/>
                </a:lnTo>
                <a:lnTo>
                  <a:pt x="276136" y="186298"/>
                </a:lnTo>
                <a:lnTo>
                  <a:pt x="306349" y="148725"/>
                </a:lnTo>
                <a:lnTo>
                  <a:pt x="338266" y="113559"/>
                </a:lnTo>
                <a:lnTo>
                  <a:pt x="372456" y="81601"/>
                </a:lnTo>
                <a:lnTo>
                  <a:pt x="409487" y="53655"/>
                </a:lnTo>
                <a:lnTo>
                  <a:pt x="449928" y="30522"/>
                </a:lnTo>
                <a:lnTo>
                  <a:pt x="494348" y="13005"/>
                </a:lnTo>
                <a:lnTo>
                  <a:pt x="543315" y="1907"/>
                </a:lnTo>
                <a:lnTo>
                  <a:pt x="569916" y="0"/>
                </a:lnTo>
              </a:path>
            </a:pathLst>
          </a:custGeom>
          <a:ln w="3175">
            <a:solidFill>
              <a:srgbClr val="32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95" y="66687"/>
            <a:ext cx="2223770" cy="6350"/>
          </a:xfrm>
          <a:custGeom>
            <a:avLst/>
            <a:gdLst/>
            <a:ahLst/>
            <a:cxnLst/>
            <a:rect l="l" t="t" r="r" b="b"/>
            <a:pathLst>
              <a:path w="2223770" h="6350">
                <a:moveTo>
                  <a:pt x="2223389" y="0"/>
                </a:moveTo>
                <a:lnTo>
                  <a:pt x="0" y="0"/>
                </a:lnTo>
                <a:lnTo>
                  <a:pt x="0" y="6083"/>
                </a:lnTo>
                <a:lnTo>
                  <a:pt x="2223389" y="6083"/>
                </a:lnTo>
                <a:lnTo>
                  <a:pt x="2223389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896" y="461829"/>
            <a:ext cx="2223770" cy="741045"/>
            <a:chOff x="2896" y="461829"/>
            <a:chExt cx="2223770" cy="741045"/>
          </a:xfrm>
        </p:grpSpPr>
        <p:sp>
          <p:nvSpPr>
            <p:cNvPr id="5" name="object 5"/>
            <p:cNvSpPr/>
            <p:nvPr/>
          </p:nvSpPr>
          <p:spPr>
            <a:xfrm>
              <a:off x="2895" y="1185011"/>
              <a:ext cx="2223770" cy="6350"/>
            </a:xfrm>
            <a:custGeom>
              <a:avLst/>
              <a:gdLst/>
              <a:ahLst/>
              <a:cxnLst/>
              <a:rect l="l" t="t" r="r" b="b"/>
              <a:pathLst>
                <a:path w="2223770" h="6350">
                  <a:moveTo>
                    <a:pt x="2223389" y="0"/>
                  </a:moveTo>
                  <a:lnTo>
                    <a:pt x="0" y="0"/>
                  </a:lnTo>
                  <a:lnTo>
                    <a:pt x="0" y="6070"/>
                  </a:lnTo>
                  <a:lnTo>
                    <a:pt x="2223389" y="6070"/>
                  </a:lnTo>
                  <a:lnTo>
                    <a:pt x="2223389" y="0"/>
                  </a:lnTo>
                  <a:close/>
                </a:path>
              </a:pathLst>
            </a:custGeom>
            <a:solidFill>
              <a:srgbClr val="32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8954" y="461829"/>
              <a:ext cx="1449805" cy="740475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97289" y="123061"/>
            <a:ext cx="2016125" cy="29972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120"/>
              </a:spcBef>
            </a:pPr>
            <a:r>
              <a:rPr sz="350" b="1" dirty="0">
                <a:solidFill>
                  <a:srgbClr val="322C2C"/>
                </a:solidFill>
                <a:latin typeface="Tahoma"/>
                <a:cs typeface="Tahoma"/>
              </a:rPr>
              <a:t>The</a:t>
            </a:r>
            <a:r>
              <a:rPr sz="350" b="1" spc="110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50" b="1" dirty="0">
                <a:solidFill>
                  <a:srgbClr val="322C2C"/>
                </a:solidFill>
                <a:latin typeface="Tahoma"/>
                <a:cs typeface="Tahoma"/>
              </a:rPr>
              <a:t>system</a:t>
            </a:r>
            <a:r>
              <a:rPr sz="350" b="1" spc="114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50" b="1" dirty="0">
                <a:solidFill>
                  <a:srgbClr val="322C2C"/>
                </a:solidFill>
                <a:latin typeface="Tahoma"/>
                <a:cs typeface="Tahoma"/>
              </a:rPr>
              <a:t>utilizes</a:t>
            </a:r>
            <a:r>
              <a:rPr sz="350" b="1" spc="114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50" b="1" dirty="0">
                <a:solidFill>
                  <a:srgbClr val="322C2C"/>
                </a:solidFill>
                <a:latin typeface="Tahoma"/>
                <a:cs typeface="Tahoma"/>
              </a:rPr>
              <a:t>automatic</a:t>
            </a:r>
            <a:r>
              <a:rPr sz="350" b="1" spc="114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50" b="1" dirty="0">
                <a:solidFill>
                  <a:srgbClr val="322C2C"/>
                </a:solidFill>
                <a:latin typeface="Tahoma"/>
                <a:cs typeface="Tahoma"/>
              </a:rPr>
              <a:t>emergency</a:t>
            </a:r>
            <a:r>
              <a:rPr sz="350" b="1" spc="114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50" b="1" dirty="0">
                <a:solidFill>
                  <a:srgbClr val="322C2C"/>
                </a:solidFill>
                <a:latin typeface="Tahoma"/>
                <a:cs typeface="Tahoma"/>
              </a:rPr>
              <a:t>braking,,</a:t>
            </a:r>
            <a:r>
              <a:rPr sz="350" b="1" spc="114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50" b="1" dirty="0">
                <a:solidFill>
                  <a:srgbClr val="322C2C"/>
                </a:solidFill>
                <a:latin typeface="Tahoma"/>
                <a:cs typeface="Tahoma"/>
              </a:rPr>
              <a:t>lane</a:t>
            </a:r>
            <a:r>
              <a:rPr sz="350" b="1" spc="110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50" b="1" dirty="0">
                <a:solidFill>
                  <a:srgbClr val="322C2C"/>
                </a:solidFill>
                <a:latin typeface="Tahoma"/>
                <a:cs typeface="Tahoma"/>
              </a:rPr>
              <a:t>departure</a:t>
            </a:r>
            <a:r>
              <a:rPr sz="350" b="1" spc="114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50" b="1" dirty="0">
                <a:solidFill>
                  <a:srgbClr val="322C2C"/>
                </a:solidFill>
                <a:latin typeface="Tahoma"/>
                <a:cs typeface="Tahoma"/>
              </a:rPr>
              <a:t>warning,,</a:t>
            </a:r>
            <a:r>
              <a:rPr sz="350" b="1" spc="114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50" b="1" spc="-25" dirty="0">
                <a:solidFill>
                  <a:srgbClr val="322C2C"/>
                </a:solidFill>
                <a:latin typeface="Tahoma"/>
                <a:cs typeface="Tahoma"/>
              </a:rPr>
              <a:t>and</a:t>
            </a:r>
            <a:r>
              <a:rPr sz="350" b="1" spc="500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50" b="1" dirty="0">
                <a:solidFill>
                  <a:srgbClr val="322C2C"/>
                </a:solidFill>
                <a:latin typeface="Tahoma"/>
                <a:cs typeface="Tahoma"/>
              </a:rPr>
              <a:t>adaptive</a:t>
            </a:r>
            <a:r>
              <a:rPr sz="350" b="1" spc="110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50" b="1" dirty="0">
                <a:solidFill>
                  <a:srgbClr val="322C2C"/>
                </a:solidFill>
                <a:latin typeface="Tahoma"/>
                <a:cs typeface="Tahoma"/>
              </a:rPr>
              <a:t>cruise</a:t>
            </a:r>
            <a:r>
              <a:rPr sz="350" b="1" spc="110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50" b="1" dirty="0">
                <a:solidFill>
                  <a:srgbClr val="322C2C"/>
                </a:solidFill>
                <a:latin typeface="Tahoma"/>
                <a:cs typeface="Tahoma"/>
              </a:rPr>
              <a:t>control</a:t>
            </a:r>
            <a:r>
              <a:rPr sz="350" b="1" spc="110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50" b="1" dirty="0">
                <a:solidFill>
                  <a:srgbClr val="322C2C"/>
                </a:solidFill>
                <a:latin typeface="Tahoma"/>
                <a:cs typeface="Tahoma"/>
              </a:rPr>
              <a:t>to</a:t>
            </a:r>
            <a:r>
              <a:rPr sz="350" b="1" spc="114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50" b="1" dirty="0">
                <a:solidFill>
                  <a:srgbClr val="322C2C"/>
                </a:solidFill>
                <a:latin typeface="Tahoma"/>
                <a:cs typeface="Tahoma"/>
              </a:rPr>
              <a:t>prevent</a:t>
            </a:r>
            <a:r>
              <a:rPr sz="350" b="1" spc="110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50" b="1" dirty="0">
                <a:solidFill>
                  <a:srgbClr val="322C2C"/>
                </a:solidFill>
                <a:latin typeface="Tahoma"/>
                <a:cs typeface="Tahoma"/>
              </a:rPr>
              <a:t>collisions..</a:t>
            </a:r>
            <a:r>
              <a:rPr sz="350" b="1" spc="110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50" b="1" spc="-20" dirty="0">
                <a:solidFill>
                  <a:srgbClr val="322C2C"/>
                </a:solidFill>
                <a:latin typeface="Tahoma"/>
                <a:cs typeface="Tahoma"/>
              </a:rPr>
              <a:t>It</a:t>
            </a:r>
            <a:r>
              <a:rPr sz="350" b="1" spc="114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50" b="1" dirty="0">
                <a:solidFill>
                  <a:srgbClr val="322C2C"/>
                </a:solidFill>
                <a:latin typeface="Tahoma"/>
                <a:cs typeface="Tahoma"/>
              </a:rPr>
              <a:t>also</a:t>
            </a:r>
            <a:r>
              <a:rPr sz="350" b="1" spc="110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50" b="1" dirty="0">
                <a:solidFill>
                  <a:srgbClr val="322C2C"/>
                </a:solidFill>
                <a:latin typeface="Tahoma"/>
                <a:cs typeface="Tahoma"/>
              </a:rPr>
              <a:t>incorporates</a:t>
            </a:r>
            <a:r>
              <a:rPr sz="350" b="1" spc="110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50" b="1" dirty="0">
                <a:solidFill>
                  <a:srgbClr val="322C2C"/>
                </a:solidFill>
                <a:latin typeface="Tahoma"/>
                <a:cs typeface="Tahoma"/>
              </a:rPr>
              <a:t>vehicle-</a:t>
            </a:r>
            <a:r>
              <a:rPr sz="350" b="1" spc="-25" dirty="0">
                <a:solidFill>
                  <a:srgbClr val="322C2C"/>
                </a:solidFill>
                <a:latin typeface="Tahoma"/>
                <a:cs typeface="Tahoma"/>
              </a:rPr>
              <a:t>to-</a:t>
            </a:r>
            <a:r>
              <a:rPr sz="350" b="1" spc="500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50" b="1" spc="20" dirty="0">
                <a:solidFill>
                  <a:srgbClr val="322C2C"/>
                </a:solidFill>
                <a:latin typeface="Tahoma"/>
                <a:cs typeface="Tahoma"/>
              </a:rPr>
              <a:t>vehicle</a:t>
            </a:r>
            <a:r>
              <a:rPr sz="350" b="1" spc="25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50" b="1" spc="20" dirty="0">
                <a:solidFill>
                  <a:srgbClr val="322C2C"/>
                </a:solidFill>
                <a:latin typeface="Tahoma"/>
                <a:cs typeface="Tahoma"/>
              </a:rPr>
              <a:t>communication</a:t>
            </a:r>
            <a:r>
              <a:rPr sz="350" b="1" spc="30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50" b="1" spc="20" dirty="0">
                <a:solidFill>
                  <a:srgbClr val="322C2C"/>
                </a:solidFill>
                <a:latin typeface="Tahoma"/>
                <a:cs typeface="Tahoma"/>
              </a:rPr>
              <a:t>to</a:t>
            </a:r>
            <a:r>
              <a:rPr sz="350" b="1" spc="30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50" b="1" spc="10" dirty="0">
                <a:solidFill>
                  <a:srgbClr val="322C2C"/>
                </a:solidFill>
                <a:latin typeface="Tahoma"/>
                <a:cs typeface="Tahoma"/>
              </a:rPr>
              <a:t>anticipate</a:t>
            </a:r>
            <a:r>
              <a:rPr sz="350" b="1" spc="25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50" b="1" spc="10" dirty="0">
                <a:solidFill>
                  <a:srgbClr val="322C2C"/>
                </a:solidFill>
                <a:latin typeface="Tahoma"/>
                <a:cs typeface="Tahoma"/>
              </a:rPr>
              <a:t>potential</a:t>
            </a:r>
            <a:r>
              <a:rPr sz="350" b="1" spc="30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50" b="1" spc="10" dirty="0">
                <a:solidFill>
                  <a:srgbClr val="322C2C"/>
                </a:solidFill>
                <a:latin typeface="Tahoma"/>
                <a:cs typeface="Tahoma"/>
              </a:rPr>
              <a:t>risks</a:t>
            </a:r>
            <a:r>
              <a:rPr sz="350" b="1" spc="30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50" b="1" spc="20" dirty="0">
                <a:solidFill>
                  <a:srgbClr val="322C2C"/>
                </a:solidFill>
                <a:latin typeface="Tahoma"/>
                <a:cs typeface="Tahoma"/>
              </a:rPr>
              <a:t>and</a:t>
            </a:r>
            <a:r>
              <a:rPr sz="350" b="1" spc="25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50" b="1" spc="20" dirty="0">
                <a:solidFill>
                  <a:srgbClr val="322C2C"/>
                </a:solidFill>
                <a:latin typeface="Tahoma"/>
                <a:cs typeface="Tahoma"/>
              </a:rPr>
              <a:t>take</a:t>
            </a:r>
            <a:r>
              <a:rPr sz="350" b="1" spc="30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50" b="1" spc="10" dirty="0">
                <a:solidFill>
                  <a:srgbClr val="322C2C"/>
                </a:solidFill>
                <a:latin typeface="Tahoma"/>
                <a:cs typeface="Tahoma"/>
              </a:rPr>
              <a:t>evasive</a:t>
            </a:r>
            <a:r>
              <a:rPr sz="350" b="1" spc="30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50" b="1" spc="-10" dirty="0">
                <a:solidFill>
                  <a:srgbClr val="322C2C"/>
                </a:solidFill>
                <a:latin typeface="Tahoma"/>
                <a:cs typeface="Tahoma"/>
              </a:rPr>
              <a:t>actions..</a:t>
            </a:r>
            <a:endParaRPr sz="350">
              <a:latin typeface="Tahoma"/>
              <a:cs typeface="Tahoma"/>
            </a:endParaRPr>
          </a:p>
          <a:p>
            <a:pPr marL="12700">
              <a:lnSpc>
                <a:spcPts val="405"/>
              </a:lnSpc>
            </a:pPr>
            <a:r>
              <a:rPr sz="350" b="1" spc="20" dirty="0">
                <a:solidFill>
                  <a:srgbClr val="322C2C"/>
                </a:solidFill>
                <a:latin typeface="Tahoma"/>
                <a:cs typeface="Tahoma"/>
              </a:rPr>
              <a:t>These</a:t>
            </a:r>
            <a:r>
              <a:rPr sz="350" b="1" spc="15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50" b="1" spc="20" dirty="0">
                <a:solidFill>
                  <a:srgbClr val="322C2C"/>
                </a:solidFill>
                <a:latin typeface="Tahoma"/>
                <a:cs typeface="Tahoma"/>
              </a:rPr>
              <a:t>techniques </a:t>
            </a:r>
            <a:r>
              <a:rPr sz="350" b="1" spc="10" dirty="0">
                <a:solidFill>
                  <a:srgbClr val="322C2C"/>
                </a:solidFill>
                <a:latin typeface="Tahoma"/>
                <a:cs typeface="Tahoma"/>
              </a:rPr>
              <a:t>collectively</a:t>
            </a:r>
            <a:r>
              <a:rPr sz="350" b="1" spc="20" dirty="0">
                <a:solidFill>
                  <a:srgbClr val="322C2C"/>
                </a:solidFill>
                <a:latin typeface="Tahoma"/>
                <a:cs typeface="Tahoma"/>
              </a:rPr>
              <a:t> enhance the </a:t>
            </a:r>
            <a:r>
              <a:rPr sz="350" b="1" spc="10" dirty="0">
                <a:solidFill>
                  <a:srgbClr val="322C2C"/>
                </a:solidFill>
                <a:latin typeface="Tahoma"/>
                <a:cs typeface="Tahoma"/>
              </a:rPr>
              <a:t>safety</a:t>
            </a:r>
            <a:r>
              <a:rPr sz="350" b="1" spc="20" dirty="0">
                <a:solidFill>
                  <a:srgbClr val="322C2C"/>
                </a:solidFill>
                <a:latin typeface="Tahoma"/>
                <a:cs typeface="Tahoma"/>
              </a:rPr>
              <a:t> of vehicle occupants </a:t>
            </a:r>
            <a:r>
              <a:rPr sz="350" b="1" spc="-25" dirty="0">
                <a:solidFill>
                  <a:srgbClr val="322C2C"/>
                </a:solidFill>
                <a:latin typeface="Tahoma"/>
                <a:cs typeface="Tahoma"/>
              </a:rPr>
              <a:t>and</a:t>
            </a:r>
            <a:endParaRPr sz="3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350" b="1" dirty="0">
                <a:solidFill>
                  <a:srgbClr val="322C2C"/>
                </a:solidFill>
                <a:latin typeface="Tahoma"/>
                <a:cs typeface="Tahoma"/>
              </a:rPr>
              <a:t>other</a:t>
            </a:r>
            <a:r>
              <a:rPr sz="350" b="1" spc="95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50" b="1" dirty="0">
                <a:solidFill>
                  <a:srgbClr val="322C2C"/>
                </a:solidFill>
                <a:latin typeface="Tahoma"/>
                <a:cs typeface="Tahoma"/>
              </a:rPr>
              <a:t>road</a:t>
            </a:r>
            <a:r>
              <a:rPr sz="350" b="1" spc="95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50" b="1" spc="-10" dirty="0">
                <a:solidFill>
                  <a:srgbClr val="322C2C"/>
                </a:solidFill>
                <a:latin typeface="Tahoma"/>
                <a:cs typeface="Tahoma"/>
              </a:rPr>
              <a:t>users..</a:t>
            </a:r>
            <a:endParaRPr sz="3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74" y="66674"/>
            <a:ext cx="2225040" cy="1184275"/>
            <a:chOff x="1374" y="66674"/>
            <a:chExt cx="2225040" cy="1184275"/>
          </a:xfrm>
        </p:grpSpPr>
        <p:sp>
          <p:nvSpPr>
            <p:cNvPr id="3" name="object 3"/>
            <p:cNvSpPr/>
            <p:nvPr/>
          </p:nvSpPr>
          <p:spPr>
            <a:xfrm>
              <a:off x="2893" y="588138"/>
              <a:ext cx="631190" cy="661670"/>
            </a:xfrm>
            <a:custGeom>
              <a:avLst/>
              <a:gdLst/>
              <a:ahLst/>
              <a:cxnLst/>
              <a:rect l="l" t="t" r="r" b="b"/>
              <a:pathLst>
                <a:path w="631190" h="661669">
                  <a:moveTo>
                    <a:pt x="0" y="0"/>
                  </a:moveTo>
                  <a:lnTo>
                    <a:pt x="44362" y="11422"/>
                  </a:lnTo>
                  <a:lnTo>
                    <a:pt x="85978" y="30011"/>
                  </a:lnTo>
                  <a:lnTo>
                    <a:pt x="124151" y="54711"/>
                  </a:lnTo>
                  <a:lnTo>
                    <a:pt x="159310" y="84758"/>
                  </a:lnTo>
                  <a:lnTo>
                    <a:pt x="191887" y="119389"/>
                  </a:lnTo>
                  <a:lnTo>
                    <a:pt x="222311" y="157840"/>
                  </a:lnTo>
                  <a:lnTo>
                    <a:pt x="251012" y="199346"/>
                  </a:lnTo>
                  <a:lnTo>
                    <a:pt x="278422" y="243143"/>
                  </a:lnTo>
                  <a:lnTo>
                    <a:pt x="304971" y="288469"/>
                  </a:lnTo>
                  <a:lnTo>
                    <a:pt x="331088" y="334559"/>
                  </a:lnTo>
                  <a:lnTo>
                    <a:pt x="357206" y="380648"/>
                  </a:lnTo>
                  <a:lnTo>
                    <a:pt x="383754" y="425974"/>
                  </a:lnTo>
                  <a:lnTo>
                    <a:pt x="411163" y="469772"/>
                  </a:lnTo>
                  <a:lnTo>
                    <a:pt x="439865" y="511278"/>
                  </a:lnTo>
                  <a:lnTo>
                    <a:pt x="470288" y="549728"/>
                  </a:lnTo>
                  <a:lnTo>
                    <a:pt x="502865" y="584359"/>
                  </a:lnTo>
                  <a:lnTo>
                    <a:pt x="538024" y="614406"/>
                  </a:lnTo>
                  <a:lnTo>
                    <a:pt x="576196" y="639106"/>
                  </a:lnTo>
                  <a:lnTo>
                    <a:pt x="617813" y="657695"/>
                  </a:lnTo>
                  <a:lnTo>
                    <a:pt x="630898" y="661064"/>
                  </a:lnTo>
                </a:path>
              </a:pathLst>
            </a:custGeom>
            <a:ln w="3175">
              <a:solidFill>
                <a:srgbClr val="32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895" y="66674"/>
              <a:ext cx="2223770" cy="1124585"/>
            </a:xfrm>
            <a:custGeom>
              <a:avLst/>
              <a:gdLst/>
              <a:ahLst/>
              <a:cxnLst/>
              <a:rect l="l" t="t" r="r" b="b"/>
              <a:pathLst>
                <a:path w="2223770" h="1124585">
                  <a:moveTo>
                    <a:pt x="2223389" y="1118247"/>
                  </a:moveTo>
                  <a:lnTo>
                    <a:pt x="0" y="1118247"/>
                  </a:lnTo>
                  <a:lnTo>
                    <a:pt x="0" y="1124331"/>
                  </a:lnTo>
                  <a:lnTo>
                    <a:pt x="2223389" y="1124331"/>
                  </a:lnTo>
                  <a:lnTo>
                    <a:pt x="2223389" y="1118247"/>
                  </a:lnTo>
                  <a:close/>
                </a:path>
                <a:path w="2223770" h="1124585">
                  <a:moveTo>
                    <a:pt x="2223389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2223389" y="6096"/>
                  </a:lnTo>
                  <a:lnTo>
                    <a:pt x="2223389" y="0"/>
                  </a:lnTo>
                  <a:close/>
                </a:path>
              </a:pathLst>
            </a:custGeom>
            <a:solidFill>
              <a:srgbClr val="32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409" y="68234"/>
              <a:ext cx="731971" cy="111433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59688" y="182058"/>
            <a:ext cx="847090" cy="1352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00" spc="-30" dirty="0">
                <a:latin typeface="Georgia"/>
                <a:cs typeface="Georgia"/>
              </a:rPr>
              <a:t>Benefitz</a:t>
            </a:r>
            <a:r>
              <a:rPr sz="700" spc="-15" dirty="0">
                <a:latin typeface="Georgia"/>
                <a:cs typeface="Georgia"/>
              </a:rPr>
              <a:t> </a:t>
            </a:r>
            <a:r>
              <a:rPr sz="700" spc="-20" dirty="0">
                <a:latin typeface="Georgia"/>
                <a:cs typeface="Georgia"/>
              </a:rPr>
              <a:t>of</a:t>
            </a:r>
            <a:r>
              <a:rPr sz="700" spc="-10" dirty="0">
                <a:latin typeface="Georgia"/>
                <a:cs typeface="Georgia"/>
              </a:rPr>
              <a:t> </a:t>
            </a:r>
            <a:r>
              <a:rPr sz="700" dirty="0">
                <a:latin typeface="Georgia"/>
                <a:cs typeface="Georgia"/>
              </a:rPr>
              <a:t>tke</a:t>
            </a:r>
            <a:r>
              <a:rPr sz="700" spc="-10" dirty="0">
                <a:latin typeface="Georgia"/>
                <a:cs typeface="Georgia"/>
              </a:rPr>
              <a:t> Syztem</a:t>
            </a:r>
            <a:endParaRPr sz="7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60209" y="401632"/>
            <a:ext cx="898525" cy="43815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12999"/>
              </a:lnSpc>
              <a:spcBef>
                <a:spcPts val="85"/>
              </a:spcBef>
            </a:pPr>
            <a:r>
              <a:rPr sz="300" b="1" spc="20" dirty="0">
                <a:solidFill>
                  <a:srgbClr val="322C2C"/>
                </a:solidFill>
                <a:latin typeface="Tahoma"/>
                <a:cs typeface="Tahoma"/>
              </a:rPr>
              <a:t>The</a:t>
            </a:r>
            <a:r>
              <a:rPr sz="300" b="1" spc="30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00" b="1" spc="20" dirty="0">
                <a:solidFill>
                  <a:srgbClr val="322C2C"/>
                </a:solidFill>
                <a:latin typeface="Tahoma"/>
                <a:cs typeface="Tahoma"/>
              </a:rPr>
              <a:t>advanced</a:t>
            </a:r>
            <a:r>
              <a:rPr sz="300" b="1" spc="30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00" b="1" spc="20" dirty="0">
                <a:solidFill>
                  <a:srgbClr val="322C2C"/>
                </a:solidFill>
                <a:latin typeface="Tahoma"/>
                <a:cs typeface="Tahoma"/>
              </a:rPr>
              <a:t>collision</a:t>
            </a:r>
            <a:r>
              <a:rPr sz="300" b="1" spc="30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00" b="1" spc="20" dirty="0">
                <a:solidFill>
                  <a:srgbClr val="322C2C"/>
                </a:solidFill>
                <a:latin typeface="Tahoma"/>
                <a:cs typeface="Tahoma"/>
              </a:rPr>
              <a:t>detection</a:t>
            </a:r>
            <a:r>
              <a:rPr sz="300" b="1" spc="30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00" b="1" spc="-25" dirty="0">
                <a:solidFill>
                  <a:srgbClr val="322C2C"/>
                </a:solidFill>
                <a:latin typeface="Tahoma"/>
                <a:cs typeface="Tahoma"/>
              </a:rPr>
              <a:t>and</a:t>
            </a:r>
            <a:r>
              <a:rPr sz="300" b="1" spc="500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00" b="1" spc="20" dirty="0">
                <a:solidFill>
                  <a:srgbClr val="322C2C"/>
                </a:solidFill>
                <a:latin typeface="Tahoma"/>
                <a:cs typeface="Tahoma"/>
              </a:rPr>
              <a:t>avoidance</a:t>
            </a:r>
            <a:r>
              <a:rPr sz="300" b="1" spc="35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00" b="1" spc="20" dirty="0">
                <a:solidFill>
                  <a:srgbClr val="322C2C"/>
                </a:solidFill>
                <a:latin typeface="Tahoma"/>
                <a:cs typeface="Tahoma"/>
              </a:rPr>
              <a:t>system</a:t>
            </a:r>
            <a:r>
              <a:rPr sz="300" b="1" spc="35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00" b="1" spc="10" dirty="0">
                <a:solidFill>
                  <a:srgbClr val="322C2C"/>
                </a:solidFill>
                <a:latin typeface="Tahoma"/>
                <a:cs typeface="Tahoma"/>
              </a:rPr>
              <a:t>offers</a:t>
            </a:r>
            <a:r>
              <a:rPr sz="300" b="1" spc="35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00" b="1" spc="-10" dirty="0">
                <a:solidFill>
                  <a:srgbClr val="322C2C"/>
                </a:solidFill>
                <a:latin typeface="Tahoma"/>
                <a:cs typeface="Tahoma"/>
              </a:rPr>
              <a:t>enhanced</a:t>
            </a:r>
            <a:r>
              <a:rPr sz="300" b="1" spc="500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00" b="1" dirty="0">
                <a:solidFill>
                  <a:srgbClr val="322C2C"/>
                </a:solidFill>
                <a:latin typeface="Tahoma"/>
                <a:cs typeface="Tahoma"/>
              </a:rPr>
              <a:t>vehiclle</a:t>
            </a:r>
            <a:r>
              <a:rPr sz="300" b="1" spc="105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00" b="1" dirty="0">
                <a:solidFill>
                  <a:srgbClr val="322C2C"/>
                </a:solidFill>
                <a:latin typeface="Tahoma"/>
                <a:cs typeface="Tahoma"/>
              </a:rPr>
              <a:t>safety,,</a:t>
            </a:r>
            <a:r>
              <a:rPr sz="300" b="1" spc="105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00" b="1" dirty="0">
                <a:solidFill>
                  <a:srgbClr val="322C2C"/>
                </a:solidFill>
                <a:latin typeface="Tahoma"/>
                <a:cs typeface="Tahoma"/>
              </a:rPr>
              <a:t>reduced</a:t>
            </a:r>
            <a:r>
              <a:rPr sz="300" b="1" spc="110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00" b="1" dirty="0">
                <a:solidFill>
                  <a:srgbClr val="322C2C"/>
                </a:solidFill>
                <a:latin typeface="Tahoma"/>
                <a:cs typeface="Tahoma"/>
              </a:rPr>
              <a:t>collision</a:t>
            </a:r>
            <a:r>
              <a:rPr sz="300" b="1" spc="105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00" b="1" spc="-10" dirty="0">
                <a:solidFill>
                  <a:srgbClr val="322C2C"/>
                </a:solidFill>
                <a:latin typeface="Tahoma"/>
                <a:cs typeface="Tahoma"/>
              </a:rPr>
              <a:t>rates,,</a:t>
            </a:r>
            <a:r>
              <a:rPr sz="300" b="1" spc="500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00" b="1" dirty="0">
                <a:solidFill>
                  <a:srgbClr val="322C2C"/>
                </a:solidFill>
                <a:latin typeface="Tahoma"/>
                <a:cs typeface="Tahoma"/>
              </a:rPr>
              <a:t>and</a:t>
            </a:r>
            <a:r>
              <a:rPr sz="300" b="1" spc="85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00" b="1" dirty="0">
                <a:solidFill>
                  <a:srgbClr val="322C2C"/>
                </a:solidFill>
                <a:latin typeface="Tahoma"/>
                <a:cs typeface="Tahoma"/>
              </a:rPr>
              <a:t>improved</a:t>
            </a:r>
            <a:r>
              <a:rPr sz="300" b="1" spc="90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00" b="1" dirty="0">
                <a:solidFill>
                  <a:srgbClr val="322C2C"/>
                </a:solidFill>
                <a:latin typeface="Tahoma"/>
                <a:cs typeface="Tahoma"/>
              </a:rPr>
              <a:t>traffic</a:t>
            </a:r>
            <a:r>
              <a:rPr sz="300" b="1" spc="90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00" b="1" spc="-10" dirty="0">
                <a:solidFill>
                  <a:srgbClr val="322C2C"/>
                </a:solidFill>
                <a:latin typeface="Tahoma"/>
                <a:cs typeface="Tahoma"/>
              </a:rPr>
              <a:t>ﬂow..</a:t>
            </a:r>
            <a:r>
              <a:rPr sz="300" b="1" spc="90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00" b="1" spc="-10" dirty="0">
                <a:solidFill>
                  <a:srgbClr val="322C2C"/>
                </a:solidFill>
                <a:latin typeface="Tahoma"/>
                <a:cs typeface="Tahoma"/>
              </a:rPr>
              <a:t>It</a:t>
            </a:r>
            <a:r>
              <a:rPr sz="300" b="1" spc="90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00" b="1" spc="-20" dirty="0">
                <a:solidFill>
                  <a:srgbClr val="322C2C"/>
                </a:solidFill>
                <a:latin typeface="Tahoma"/>
                <a:cs typeface="Tahoma"/>
              </a:rPr>
              <a:t>also</a:t>
            </a:r>
            <a:r>
              <a:rPr sz="300" b="1" spc="500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00" b="1" spc="10" dirty="0">
                <a:solidFill>
                  <a:srgbClr val="322C2C"/>
                </a:solidFill>
                <a:latin typeface="Tahoma"/>
                <a:cs typeface="Tahoma"/>
              </a:rPr>
              <a:t>contriibutes</a:t>
            </a:r>
            <a:r>
              <a:rPr sz="300" b="1" spc="35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00" b="1" spc="20" dirty="0">
                <a:solidFill>
                  <a:srgbClr val="322C2C"/>
                </a:solidFill>
                <a:latin typeface="Tahoma"/>
                <a:cs typeface="Tahoma"/>
              </a:rPr>
              <a:t>to</a:t>
            </a:r>
            <a:r>
              <a:rPr sz="300" b="1" spc="35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00" b="1" spc="20" dirty="0">
                <a:solidFill>
                  <a:srgbClr val="322C2C"/>
                </a:solidFill>
                <a:latin typeface="Tahoma"/>
                <a:cs typeface="Tahoma"/>
              </a:rPr>
              <a:t>reduced</a:t>
            </a:r>
            <a:r>
              <a:rPr sz="300" b="1" spc="35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00" b="1" spc="-10" dirty="0">
                <a:solidFill>
                  <a:srgbClr val="322C2C"/>
                </a:solidFill>
                <a:latin typeface="Tahoma"/>
                <a:cs typeface="Tahoma"/>
              </a:rPr>
              <a:t>iinsurance</a:t>
            </a:r>
            <a:r>
              <a:rPr sz="300" b="1" spc="500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00" b="1" dirty="0">
                <a:solidFill>
                  <a:srgbClr val="322C2C"/>
                </a:solidFill>
                <a:latin typeface="Tahoma"/>
                <a:cs typeface="Tahoma"/>
              </a:rPr>
              <a:t>premiums</a:t>
            </a:r>
            <a:r>
              <a:rPr sz="300" b="1" spc="135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00" b="1" dirty="0">
                <a:solidFill>
                  <a:srgbClr val="322C2C"/>
                </a:solidFill>
                <a:latin typeface="Tahoma"/>
                <a:cs typeface="Tahoma"/>
              </a:rPr>
              <a:t>and</a:t>
            </a:r>
            <a:r>
              <a:rPr sz="300" b="1" spc="135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00" b="1" dirty="0">
                <a:solidFill>
                  <a:srgbClr val="322C2C"/>
                </a:solidFill>
                <a:latin typeface="Tahoma"/>
                <a:cs typeface="Tahoma"/>
              </a:rPr>
              <a:t>lower</a:t>
            </a:r>
            <a:r>
              <a:rPr sz="300" b="1" spc="135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00" b="1" dirty="0">
                <a:solidFill>
                  <a:srgbClr val="322C2C"/>
                </a:solidFill>
                <a:latin typeface="Tahoma"/>
                <a:cs typeface="Tahoma"/>
              </a:rPr>
              <a:t>repair</a:t>
            </a:r>
            <a:r>
              <a:rPr sz="300" b="1" spc="135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00" b="1" dirty="0">
                <a:solidFill>
                  <a:srgbClr val="322C2C"/>
                </a:solidFill>
                <a:latin typeface="Tahoma"/>
                <a:cs typeface="Tahoma"/>
              </a:rPr>
              <a:t>costs.</a:t>
            </a:r>
            <a:r>
              <a:rPr sz="300" b="1" spc="135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00" b="1" spc="-10" dirty="0">
                <a:solidFill>
                  <a:srgbClr val="322C2C"/>
                </a:solidFill>
                <a:latin typeface="Tahoma"/>
                <a:cs typeface="Tahoma"/>
              </a:rPr>
              <a:t>These</a:t>
            </a:r>
            <a:r>
              <a:rPr sz="300" b="1" spc="500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00" b="1" spc="20" dirty="0">
                <a:solidFill>
                  <a:srgbClr val="322C2C"/>
                </a:solidFill>
                <a:latin typeface="Tahoma"/>
                <a:cs typeface="Tahoma"/>
              </a:rPr>
              <a:t>benefits make</a:t>
            </a:r>
            <a:r>
              <a:rPr sz="300" b="1" spc="25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00" b="1" spc="20" dirty="0">
                <a:solidFill>
                  <a:srgbClr val="322C2C"/>
                </a:solidFill>
                <a:latin typeface="Tahoma"/>
                <a:cs typeface="Tahoma"/>
              </a:rPr>
              <a:t>it</a:t>
            </a:r>
            <a:r>
              <a:rPr sz="300" b="1" spc="25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00" b="1" spc="20" dirty="0">
                <a:solidFill>
                  <a:srgbClr val="322C2C"/>
                </a:solidFill>
                <a:latin typeface="Tahoma"/>
                <a:cs typeface="Tahoma"/>
              </a:rPr>
              <a:t>a </a:t>
            </a:r>
            <a:r>
              <a:rPr sz="300" b="1" spc="10" dirty="0">
                <a:solidFill>
                  <a:srgbClr val="322C2C"/>
                </a:solidFill>
                <a:latin typeface="Tahoma"/>
                <a:cs typeface="Tahoma"/>
              </a:rPr>
              <a:t>valluable</a:t>
            </a:r>
            <a:r>
              <a:rPr sz="300" b="1" spc="25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00" b="1" spc="20" dirty="0">
                <a:solidFill>
                  <a:srgbClr val="322C2C"/>
                </a:solidFill>
                <a:latin typeface="Tahoma"/>
                <a:cs typeface="Tahoma"/>
              </a:rPr>
              <a:t>addition</a:t>
            </a:r>
            <a:r>
              <a:rPr sz="300" b="1" spc="25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00" b="1" spc="-25" dirty="0">
                <a:solidFill>
                  <a:srgbClr val="322C2C"/>
                </a:solidFill>
                <a:latin typeface="Tahoma"/>
                <a:cs typeface="Tahoma"/>
              </a:rPr>
              <a:t>to</a:t>
            </a:r>
            <a:r>
              <a:rPr sz="300" b="1" spc="500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00" b="1" spc="30" dirty="0">
                <a:solidFill>
                  <a:srgbClr val="322C2C"/>
                </a:solidFill>
                <a:latin typeface="Tahoma"/>
                <a:cs typeface="Tahoma"/>
              </a:rPr>
              <a:t>modern </a:t>
            </a:r>
            <a:r>
              <a:rPr sz="300" b="1" spc="-10" dirty="0">
                <a:solidFill>
                  <a:srgbClr val="322C2C"/>
                </a:solidFill>
                <a:latin typeface="Tahoma"/>
                <a:cs typeface="Tahoma"/>
              </a:rPr>
              <a:t>vehiclles..</a:t>
            </a:r>
            <a:endParaRPr sz="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9715" y="377725"/>
            <a:ext cx="635635" cy="635635"/>
          </a:xfrm>
          <a:custGeom>
            <a:avLst/>
            <a:gdLst/>
            <a:ahLst/>
            <a:cxnLst/>
            <a:rect l="l" t="t" r="r" b="b"/>
            <a:pathLst>
              <a:path w="635635" h="635635">
                <a:moveTo>
                  <a:pt x="635245" y="0"/>
                </a:moveTo>
                <a:lnTo>
                  <a:pt x="0" y="0"/>
                </a:lnTo>
                <a:lnTo>
                  <a:pt x="0" y="635245"/>
                </a:lnTo>
                <a:lnTo>
                  <a:pt x="635245" y="635245"/>
                </a:lnTo>
                <a:lnTo>
                  <a:pt x="635245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88733" y="682283"/>
            <a:ext cx="637540" cy="567055"/>
          </a:xfrm>
          <a:custGeom>
            <a:avLst/>
            <a:gdLst/>
            <a:ahLst/>
            <a:cxnLst/>
            <a:rect l="l" t="t" r="r" b="b"/>
            <a:pathLst>
              <a:path w="637539" h="567055">
                <a:moveTo>
                  <a:pt x="637543" y="0"/>
                </a:moveTo>
                <a:lnTo>
                  <a:pt x="572422" y="11452"/>
                </a:lnTo>
                <a:lnTo>
                  <a:pt x="527714" y="27890"/>
                </a:lnTo>
                <a:lnTo>
                  <a:pt x="486706" y="49732"/>
                </a:lnTo>
                <a:lnTo>
                  <a:pt x="448936" y="76303"/>
                </a:lnTo>
                <a:lnTo>
                  <a:pt x="413941" y="106927"/>
                </a:lnTo>
                <a:lnTo>
                  <a:pt x="381258" y="140929"/>
                </a:lnTo>
                <a:lnTo>
                  <a:pt x="350425" y="177634"/>
                </a:lnTo>
                <a:lnTo>
                  <a:pt x="320979" y="216365"/>
                </a:lnTo>
                <a:lnTo>
                  <a:pt x="292459" y="256448"/>
                </a:lnTo>
                <a:lnTo>
                  <a:pt x="264401" y="297208"/>
                </a:lnTo>
                <a:lnTo>
                  <a:pt x="236340" y="337964"/>
                </a:lnTo>
                <a:lnTo>
                  <a:pt x="207818" y="378046"/>
                </a:lnTo>
                <a:lnTo>
                  <a:pt x="178371" y="416776"/>
                </a:lnTo>
                <a:lnTo>
                  <a:pt x="147537" y="453481"/>
                </a:lnTo>
                <a:lnTo>
                  <a:pt x="114853" y="487483"/>
                </a:lnTo>
                <a:lnTo>
                  <a:pt x="79857" y="518108"/>
                </a:lnTo>
                <a:lnTo>
                  <a:pt x="42086" y="544680"/>
                </a:lnTo>
                <a:lnTo>
                  <a:pt x="1078" y="566523"/>
                </a:lnTo>
                <a:lnTo>
                  <a:pt x="0" y="566920"/>
                </a:lnTo>
              </a:path>
            </a:pathLst>
          </a:custGeom>
          <a:ln w="3175">
            <a:solidFill>
              <a:srgbClr val="32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95" y="66611"/>
            <a:ext cx="2223770" cy="6350"/>
          </a:xfrm>
          <a:custGeom>
            <a:avLst/>
            <a:gdLst/>
            <a:ahLst/>
            <a:cxnLst/>
            <a:rect l="l" t="t" r="r" b="b"/>
            <a:pathLst>
              <a:path w="2223770" h="6350">
                <a:moveTo>
                  <a:pt x="2223389" y="0"/>
                </a:moveTo>
                <a:lnTo>
                  <a:pt x="0" y="0"/>
                </a:lnTo>
                <a:lnTo>
                  <a:pt x="0" y="6070"/>
                </a:lnTo>
                <a:lnTo>
                  <a:pt x="2223389" y="6070"/>
                </a:lnTo>
                <a:lnTo>
                  <a:pt x="2223389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95" y="1185189"/>
            <a:ext cx="2223770" cy="6350"/>
          </a:xfrm>
          <a:custGeom>
            <a:avLst/>
            <a:gdLst/>
            <a:ahLst/>
            <a:cxnLst/>
            <a:rect l="l" t="t" r="r" b="b"/>
            <a:pathLst>
              <a:path w="2223770" h="6350">
                <a:moveTo>
                  <a:pt x="2223389" y="0"/>
                </a:moveTo>
                <a:lnTo>
                  <a:pt x="0" y="0"/>
                </a:lnTo>
                <a:lnTo>
                  <a:pt x="0" y="6070"/>
                </a:lnTo>
                <a:lnTo>
                  <a:pt x="2223389" y="6070"/>
                </a:lnTo>
                <a:lnTo>
                  <a:pt x="2223389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15440" y="518601"/>
            <a:ext cx="1195705" cy="5632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10400"/>
              </a:lnSpc>
              <a:spcBef>
                <a:spcPts val="85"/>
              </a:spcBef>
            </a:pPr>
            <a:r>
              <a:rPr sz="400" b="1" spc="30" dirty="0">
                <a:solidFill>
                  <a:srgbClr val="322C2C"/>
                </a:solidFill>
                <a:latin typeface="Tahoma"/>
                <a:cs typeface="Tahoma"/>
              </a:rPr>
              <a:t>Despite</a:t>
            </a:r>
            <a:r>
              <a:rPr sz="400" b="1" spc="-5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400" b="1" spc="20" dirty="0">
                <a:solidFill>
                  <a:srgbClr val="322C2C"/>
                </a:solidFill>
                <a:latin typeface="Tahoma"/>
                <a:cs typeface="Tahoma"/>
              </a:rPr>
              <a:t>its</a:t>
            </a:r>
            <a:r>
              <a:rPr sz="400" b="1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400" b="1" spc="30" dirty="0">
                <a:solidFill>
                  <a:srgbClr val="322C2C"/>
                </a:solidFill>
                <a:latin typeface="Tahoma"/>
                <a:cs typeface="Tahoma"/>
              </a:rPr>
              <a:t>advancements,</a:t>
            </a:r>
            <a:r>
              <a:rPr sz="400" b="1" spc="-5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400" b="1" spc="30" dirty="0">
                <a:solidFill>
                  <a:srgbClr val="322C2C"/>
                </a:solidFill>
                <a:latin typeface="Tahoma"/>
                <a:cs typeface="Tahoma"/>
              </a:rPr>
              <a:t>the</a:t>
            </a:r>
            <a:r>
              <a:rPr sz="400" b="1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400" b="1" spc="-10" dirty="0">
                <a:solidFill>
                  <a:srgbClr val="322C2C"/>
                </a:solidFill>
                <a:latin typeface="Tahoma"/>
                <a:cs typeface="Tahoma"/>
              </a:rPr>
              <a:t>system</a:t>
            </a:r>
            <a:r>
              <a:rPr sz="400" b="1" spc="500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400" b="1" spc="20" dirty="0">
                <a:solidFill>
                  <a:srgbClr val="322C2C"/>
                </a:solidFill>
                <a:latin typeface="Tahoma"/>
                <a:cs typeface="Tahoma"/>
              </a:rPr>
              <a:t>faces</a:t>
            </a:r>
            <a:r>
              <a:rPr sz="400" b="1" spc="45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400" b="1" spc="20" dirty="0">
                <a:solidFill>
                  <a:srgbClr val="322C2C"/>
                </a:solidFill>
                <a:latin typeface="Tahoma"/>
                <a:cs typeface="Tahoma"/>
              </a:rPr>
              <a:t>challenges</a:t>
            </a:r>
            <a:r>
              <a:rPr sz="400" b="1" spc="45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400" b="1" spc="20" dirty="0">
                <a:solidFill>
                  <a:srgbClr val="322C2C"/>
                </a:solidFill>
                <a:latin typeface="Tahoma"/>
                <a:cs typeface="Tahoma"/>
              </a:rPr>
              <a:t>such</a:t>
            </a:r>
            <a:r>
              <a:rPr sz="400" b="1" spc="50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400" b="1" spc="20" dirty="0">
                <a:solidFill>
                  <a:srgbClr val="322C2C"/>
                </a:solidFill>
                <a:latin typeface="Tahoma"/>
                <a:cs typeface="Tahoma"/>
              </a:rPr>
              <a:t>as</a:t>
            </a:r>
            <a:r>
              <a:rPr sz="400" b="1" spc="45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400" b="1" spc="-10" dirty="0">
                <a:solidFill>
                  <a:srgbClr val="322C2C"/>
                </a:solidFill>
                <a:latin typeface="Tahoma"/>
                <a:cs typeface="Tahoma"/>
              </a:rPr>
              <a:t>adverse</a:t>
            </a:r>
            <a:r>
              <a:rPr sz="400" b="1" spc="500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400" b="1" spc="20" dirty="0">
                <a:solidFill>
                  <a:srgbClr val="322C2C"/>
                </a:solidFill>
                <a:latin typeface="Tahoma"/>
                <a:cs typeface="Tahoma"/>
              </a:rPr>
              <a:t>weather</a:t>
            </a:r>
            <a:r>
              <a:rPr sz="400" b="1" spc="45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400" b="1" spc="20" dirty="0">
                <a:solidFill>
                  <a:srgbClr val="322C2C"/>
                </a:solidFill>
                <a:latin typeface="Tahoma"/>
                <a:cs typeface="Tahoma"/>
              </a:rPr>
              <a:t>conditions,</a:t>
            </a:r>
            <a:r>
              <a:rPr sz="400" b="1" spc="50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400" b="1" spc="-10" dirty="0">
                <a:solidFill>
                  <a:srgbClr val="322C2C"/>
                </a:solidFill>
                <a:latin typeface="Tahoma"/>
                <a:cs typeface="Tahoma"/>
              </a:rPr>
              <a:t>technological</a:t>
            </a:r>
            <a:r>
              <a:rPr sz="400" b="1" spc="500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400" b="1" spc="10" dirty="0">
                <a:solidFill>
                  <a:srgbClr val="322C2C"/>
                </a:solidFill>
                <a:latin typeface="Tahoma"/>
                <a:cs typeface="Tahoma"/>
              </a:rPr>
              <a:t>limitations,</a:t>
            </a:r>
            <a:r>
              <a:rPr sz="400" b="1" spc="65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400" b="1" spc="20" dirty="0">
                <a:solidFill>
                  <a:srgbClr val="322C2C"/>
                </a:solidFill>
                <a:latin typeface="Tahoma"/>
                <a:cs typeface="Tahoma"/>
              </a:rPr>
              <a:t>and</a:t>
            </a:r>
            <a:r>
              <a:rPr sz="400" b="1" spc="65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400" b="1" spc="20" dirty="0">
                <a:solidFill>
                  <a:srgbClr val="322C2C"/>
                </a:solidFill>
                <a:latin typeface="Tahoma"/>
                <a:cs typeface="Tahoma"/>
              </a:rPr>
              <a:t>integration</a:t>
            </a:r>
            <a:r>
              <a:rPr sz="400" b="1" spc="65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400" b="1" spc="-10" dirty="0">
                <a:solidFill>
                  <a:srgbClr val="322C2C"/>
                </a:solidFill>
                <a:latin typeface="Tahoma"/>
                <a:cs typeface="Tahoma"/>
              </a:rPr>
              <a:t>complexities.</a:t>
            </a:r>
            <a:r>
              <a:rPr sz="400" b="1" spc="500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400" b="1" spc="30" dirty="0">
                <a:solidFill>
                  <a:srgbClr val="322C2C"/>
                </a:solidFill>
                <a:latin typeface="Tahoma"/>
                <a:cs typeface="Tahoma"/>
              </a:rPr>
              <a:t>Addressing</a:t>
            </a:r>
            <a:r>
              <a:rPr sz="400" b="1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400" b="1" spc="30" dirty="0">
                <a:solidFill>
                  <a:srgbClr val="322C2C"/>
                </a:solidFill>
                <a:latin typeface="Tahoma"/>
                <a:cs typeface="Tahoma"/>
              </a:rPr>
              <a:t>these</a:t>
            </a:r>
            <a:r>
              <a:rPr sz="400" b="1" spc="5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400" b="1" spc="30" dirty="0">
                <a:solidFill>
                  <a:srgbClr val="322C2C"/>
                </a:solidFill>
                <a:latin typeface="Tahoma"/>
                <a:cs typeface="Tahoma"/>
              </a:rPr>
              <a:t>challenges</a:t>
            </a:r>
            <a:r>
              <a:rPr sz="400" b="1" spc="5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400" b="1" spc="20" dirty="0">
                <a:solidFill>
                  <a:srgbClr val="322C2C"/>
                </a:solidFill>
                <a:latin typeface="Tahoma"/>
                <a:cs typeface="Tahoma"/>
              </a:rPr>
              <a:t>is</a:t>
            </a:r>
            <a:r>
              <a:rPr sz="400" b="1" spc="5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400" b="1" spc="20" dirty="0">
                <a:solidFill>
                  <a:srgbClr val="322C2C"/>
                </a:solidFill>
                <a:latin typeface="Tahoma"/>
                <a:cs typeface="Tahoma"/>
              </a:rPr>
              <a:t>crucial</a:t>
            </a:r>
            <a:r>
              <a:rPr sz="400" b="1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400" b="1" spc="-25" dirty="0">
                <a:solidFill>
                  <a:srgbClr val="322C2C"/>
                </a:solidFill>
                <a:latin typeface="Tahoma"/>
                <a:cs typeface="Tahoma"/>
              </a:rPr>
              <a:t>to</a:t>
            </a:r>
            <a:r>
              <a:rPr sz="400" b="1" spc="500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400" b="1" spc="20" dirty="0">
                <a:solidFill>
                  <a:srgbClr val="322C2C"/>
                </a:solidFill>
                <a:latin typeface="Tahoma"/>
                <a:cs typeface="Tahoma"/>
              </a:rPr>
              <a:t>ensure</a:t>
            </a:r>
            <a:r>
              <a:rPr sz="400" b="1" spc="40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400" b="1" spc="20" dirty="0">
                <a:solidFill>
                  <a:srgbClr val="322C2C"/>
                </a:solidFill>
                <a:latin typeface="Tahoma"/>
                <a:cs typeface="Tahoma"/>
              </a:rPr>
              <a:t>the</a:t>
            </a:r>
            <a:r>
              <a:rPr sz="400" b="1" spc="40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400" b="1" spc="20" dirty="0">
                <a:solidFill>
                  <a:srgbClr val="322C2C"/>
                </a:solidFill>
                <a:latin typeface="Tahoma"/>
                <a:cs typeface="Tahoma"/>
              </a:rPr>
              <a:t>system's</a:t>
            </a:r>
            <a:r>
              <a:rPr sz="400" b="1" spc="40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400" b="1" spc="10" dirty="0">
                <a:solidFill>
                  <a:srgbClr val="322C2C"/>
                </a:solidFill>
                <a:latin typeface="Tahoma"/>
                <a:cs typeface="Tahoma"/>
              </a:rPr>
              <a:t>reliability</a:t>
            </a:r>
            <a:r>
              <a:rPr sz="400" b="1" spc="40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400" b="1" spc="-25" dirty="0">
                <a:solidFill>
                  <a:srgbClr val="322C2C"/>
                </a:solidFill>
                <a:latin typeface="Tahoma"/>
                <a:cs typeface="Tahoma"/>
              </a:rPr>
              <a:t>and</a:t>
            </a:r>
            <a:r>
              <a:rPr sz="400" b="1" spc="500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400" b="1" spc="20" dirty="0">
                <a:solidFill>
                  <a:srgbClr val="322C2C"/>
                </a:solidFill>
                <a:latin typeface="Tahoma"/>
                <a:cs typeface="Tahoma"/>
              </a:rPr>
              <a:t>effectiveness</a:t>
            </a:r>
            <a:r>
              <a:rPr sz="400" b="1" spc="15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400" b="1" spc="20" dirty="0">
                <a:solidFill>
                  <a:srgbClr val="322C2C"/>
                </a:solidFill>
                <a:latin typeface="Tahoma"/>
                <a:cs typeface="Tahoma"/>
              </a:rPr>
              <a:t>in diverse </a:t>
            </a:r>
            <a:r>
              <a:rPr sz="400" b="1" spc="-10" dirty="0">
                <a:solidFill>
                  <a:srgbClr val="322C2C"/>
                </a:solidFill>
                <a:latin typeface="Tahoma"/>
                <a:cs typeface="Tahoma"/>
              </a:rPr>
              <a:t>driving</a:t>
            </a:r>
            <a:r>
              <a:rPr sz="400" b="1" spc="500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400" b="1" spc="-10" dirty="0">
                <a:solidFill>
                  <a:srgbClr val="322C2C"/>
                </a:solidFill>
                <a:latin typeface="Tahoma"/>
                <a:cs typeface="Tahoma"/>
              </a:rPr>
              <a:t>environments.</a:t>
            </a:r>
            <a:endParaRPr sz="4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959" rIns="0" bIns="0" rtlCol="0">
            <a:spAutoFit/>
          </a:bodyPr>
          <a:lstStyle/>
          <a:p>
            <a:pPr marL="78359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Challenges and</a:t>
            </a:r>
            <a:r>
              <a:rPr spc="-5" dirty="0"/>
              <a:t> </a:t>
            </a:r>
            <a:r>
              <a:rPr spc="-10" dirty="0"/>
              <a:t>Limitations</a:t>
            </a: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998" y="152697"/>
            <a:ext cx="756297" cy="94715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85090">
              <a:lnSpc>
                <a:spcPct val="108300"/>
              </a:lnSpc>
              <a:spcBef>
                <a:spcPts val="90"/>
              </a:spcBef>
            </a:pPr>
            <a:r>
              <a:rPr spc="10" dirty="0"/>
              <a:t>The</a:t>
            </a:r>
            <a:r>
              <a:rPr spc="20" dirty="0"/>
              <a:t> </a:t>
            </a:r>
            <a:r>
              <a:rPr spc="10" dirty="0"/>
              <a:t>future</a:t>
            </a:r>
            <a:r>
              <a:rPr spc="25" dirty="0"/>
              <a:t> </a:t>
            </a:r>
            <a:r>
              <a:rPr spc="10" dirty="0"/>
              <a:t>of</a:t>
            </a:r>
            <a:r>
              <a:rPr spc="25" dirty="0"/>
              <a:t> </a:t>
            </a:r>
            <a:r>
              <a:rPr spc="10" dirty="0"/>
              <a:t>automotive</a:t>
            </a:r>
            <a:r>
              <a:rPr spc="20" dirty="0"/>
              <a:t> </a:t>
            </a:r>
            <a:r>
              <a:rPr spc="10" dirty="0"/>
              <a:t>safety</a:t>
            </a:r>
            <a:r>
              <a:rPr spc="25" dirty="0"/>
              <a:t> </a:t>
            </a:r>
            <a:r>
              <a:rPr spc="10" dirty="0"/>
              <a:t>lies</a:t>
            </a:r>
            <a:r>
              <a:rPr spc="25" dirty="0"/>
              <a:t> </a:t>
            </a:r>
            <a:r>
              <a:rPr spc="-25" dirty="0"/>
              <a:t>in</a:t>
            </a:r>
            <a:r>
              <a:rPr spc="500" dirty="0"/>
              <a:t> </a:t>
            </a:r>
            <a:r>
              <a:rPr spc="20" dirty="0"/>
              <a:t>autonomous driving and</a:t>
            </a:r>
            <a:r>
              <a:rPr spc="25" dirty="0"/>
              <a:t> </a:t>
            </a:r>
            <a:r>
              <a:rPr spc="10" dirty="0"/>
              <a:t>vehicle-</a:t>
            </a:r>
            <a:r>
              <a:rPr spc="-25" dirty="0"/>
              <a:t>to-</a:t>
            </a:r>
            <a:r>
              <a:rPr spc="500" dirty="0"/>
              <a:t> </a:t>
            </a:r>
            <a:r>
              <a:rPr spc="10" dirty="0"/>
              <a:t>infrastructure</a:t>
            </a:r>
            <a:r>
              <a:rPr spc="80" dirty="0"/>
              <a:t> </a:t>
            </a:r>
            <a:r>
              <a:rPr spc="-10" dirty="0"/>
              <a:t>communication..</a:t>
            </a:r>
          </a:p>
          <a:p>
            <a:pPr marL="12700" marR="5080">
              <a:lnSpc>
                <a:spcPct val="108300"/>
              </a:lnSpc>
            </a:pPr>
            <a:r>
              <a:rPr spc="10" dirty="0"/>
              <a:t>Integrating</a:t>
            </a:r>
            <a:r>
              <a:rPr spc="40" dirty="0"/>
              <a:t> </a:t>
            </a:r>
            <a:r>
              <a:rPr spc="10" dirty="0"/>
              <a:t>the</a:t>
            </a:r>
            <a:r>
              <a:rPr spc="40" dirty="0"/>
              <a:t> </a:t>
            </a:r>
            <a:r>
              <a:rPr spc="10" dirty="0"/>
              <a:t>collision</a:t>
            </a:r>
            <a:r>
              <a:rPr spc="40" dirty="0"/>
              <a:t> </a:t>
            </a:r>
            <a:r>
              <a:rPr spc="10" dirty="0"/>
              <a:t>detection</a:t>
            </a:r>
            <a:r>
              <a:rPr spc="40" dirty="0"/>
              <a:t> </a:t>
            </a:r>
            <a:r>
              <a:rPr spc="-25" dirty="0"/>
              <a:t>and</a:t>
            </a:r>
            <a:r>
              <a:rPr spc="500" dirty="0"/>
              <a:t> </a:t>
            </a:r>
            <a:r>
              <a:rPr spc="10" dirty="0"/>
              <a:t>avoidance</a:t>
            </a:r>
            <a:r>
              <a:rPr spc="45" dirty="0"/>
              <a:t> </a:t>
            </a:r>
            <a:r>
              <a:rPr spc="10" dirty="0"/>
              <a:t>system</a:t>
            </a:r>
            <a:r>
              <a:rPr spc="50" dirty="0"/>
              <a:t> </a:t>
            </a:r>
            <a:r>
              <a:rPr spc="10" dirty="0"/>
              <a:t>with</a:t>
            </a:r>
            <a:r>
              <a:rPr spc="50" dirty="0"/>
              <a:t> </a:t>
            </a:r>
            <a:r>
              <a:rPr spc="-10" dirty="0"/>
              <a:t>autonomous</a:t>
            </a:r>
            <a:r>
              <a:rPr spc="500" dirty="0"/>
              <a:t> </a:t>
            </a:r>
            <a:r>
              <a:rPr spc="20" dirty="0"/>
              <a:t>driving</a:t>
            </a:r>
            <a:r>
              <a:rPr spc="5" dirty="0"/>
              <a:t> </a:t>
            </a:r>
            <a:r>
              <a:rPr spc="20" dirty="0"/>
              <a:t>technology</a:t>
            </a:r>
            <a:r>
              <a:rPr spc="5" dirty="0"/>
              <a:t> </a:t>
            </a:r>
            <a:r>
              <a:rPr spc="10" dirty="0"/>
              <a:t>will</a:t>
            </a:r>
            <a:r>
              <a:rPr spc="5" dirty="0"/>
              <a:t> </a:t>
            </a:r>
            <a:r>
              <a:rPr spc="10" dirty="0"/>
              <a:t>further</a:t>
            </a:r>
            <a:r>
              <a:rPr spc="5" dirty="0"/>
              <a:t> </a:t>
            </a:r>
            <a:r>
              <a:rPr spc="-10" dirty="0"/>
              <a:t>elevate</a:t>
            </a:r>
            <a:r>
              <a:rPr spc="500" dirty="0"/>
              <a:t> </a:t>
            </a:r>
            <a:r>
              <a:rPr dirty="0"/>
              <a:t>vehicle</a:t>
            </a:r>
            <a:r>
              <a:rPr spc="80" dirty="0"/>
              <a:t> </a:t>
            </a:r>
            <a:r>
              <a:rPr spc="-20" dirty="0"/>
              <a:t>safety..</a:t>
            </a:r>
            <a:r>
              <a:rPr spc="80" dirty="0"/>
              <a:t> </a:t>
            </a:r>
            <a:r>
              <a:rPr dirty="0"/>
              <a:t>Additionally,,</a:t>
            </a:r>
            <a:r>
              <a:rPr spc="85" dirty="0"/>
              <a:t> </a:t>
            </a:r>
            <a:r>
              <a:rPr spc="-10" dirty="0"/>
              <a:t>leveraging</a:t>
            </a:r>
            <a:r>
              <a:rPr spc="500" dirty="0"/>
              <a:t> </a:t>
            </a:r>
            <a:r>
              <a:rPr spc="10" dirty="0"/>
              <a:t>vehicle-</a:t>
            </a:r>
            <a:r>
              <a:rPr dirty="0"/>
              <a:t>to-</a:t>
            </a:r>
            <a:r>
              <a:rPr spc="10" dirty="0"/>
              <a:t>infrastructure</a:t>
            </a:r>
            <a:r>
              <a:rPr spc="114" dirty="0"/>
              <a:t> </a:t>
            </a:r>
            <a:r>
              <a:rPr spc="-10" dirty="0"/>
              <a:t>communication</a:t>
            </a:r>
            <a:r>
              <a:rPr spc="500" dirty="0"/>
              <a:t> </a:t>
            </a:r>
            <a:r>
              <a:rPr spc="10" dirty="0"/>
              <a:t>will</a:t>
            </a:r>
            <a:r>
              <a:rPr spc="45" dirty="0"/>
              <a:t> </a:t>
            </a:r>
            <a:r>
              <a:rPr spc="10" dirty="0"/>
              <a:t>enhance</a:t>
            </a:r>
            <a:r>
              <a:rPr spc="50" dirty="0"/>
              <a:t> </a:t>
            </a:r>
            <a:r>
              <a:rPr dirty="0"/>
              <a:t>real-</a:t>
            </a:r>
            <a:r>
              <a:rPr spc="10" dirty="0"/>
              <a:t>time</a:t>
            </a:r>
            <a:r>
              <a:rPr spc="50" dirty="0"/>
              <a:t> </a:t>
            </a:r>
            <a:r>
              <a:rPr spc="10" dirty="0"/>
              <a:t>hazard</a:t>
            </a:r>
            <a:r>
              <a:rPr spc="50" dirty="0"/>
              <a:t> </a:t>
            </a:r>
            <a:r>
              <a:rPr spc="-10" dirty="0"/>
              <a:t>detection</a:t>
            </a:r>
            <a:r>
              <a:rPr spc="500" dirty="0"/>
              <a:t> </a:t>
            </a:r>
            <a:r>
              <a:rPr dirty="0"/>
              <a:t>and</a:t>
            </a:r>
            <a:r>
              <a:rPr spc="70" dirty="0"/>
              <a:t> </a:t>
            </a:r>
            <a:r>
              <a:rPr spc="-10" dirty="0"/>
              <a:t>avoidance..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7204" y="168731"/>
            <a:ext cx="928369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>
                <a:latin typeface="Georgia"/>
                <a:cs typeface="Georgia"/>
              </a:rPr>
              <a:t>Future</a:t>
            </a:r>
            <a:r>
              <a:rPr spc="-20" dirty="0">
                <a:latin typeface="Georgia"/>
                <a:cs typeface="Georgia"/>
              </a:rPr>
              <a:t> </a:t>
            </a:r>
            <a:r>
              <a:rPr spc="-30" dirty="0">
                <a:latin typeface="Georgia"/>
                <a:cs typeface="Georgia"/>
              </a:rPr>
              <a:t>Developments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3" y="740874"/>
            <a:ext cx="356870" cy="508634"/>
          </a:xfrm>
          <a:custGeom>
            <a:avLst/>
            <a:gdLst/>
            <a:ahLst/>
            <a:cxnLst/>
            <a:rect l="l" t="t" r="r" b="b"/>
            <a:pathLst>
              <a:path w="356870" h="508634">
                <a:moveTo>
                  <a:pt x="0" y="0"/>
                </a:moveTo>
                <a:lnTo>
                  <a:pt x="56102" y="54736"/>
                </a:lnTo>
                <a:lnTo>
                  <a:pt x="86526" y="93187"/>
                </a:lnTo>
                <a:lnTo>
                  <a:pt x="115228" y="134693"/>
                </a:lnTo>
                <a:lnTo>
                  <a:pt x="142639" y="178491"/>
                </a:lnTo>
                <a:lnTo>
                  <a:pt x="169189" y="223816"/>
                </a:lnTo>
                <a:lnTo>
                  <a:pt x="195309" y="269906"/>
                </a:lnTo>
                <a:lnTo>
                  <a:pt x="221426" y="315996"/>
                </a:lnTo>
                <a:lnTo>
                  <a:pt x="247975" y="361321"/>
                </a:lnTo>
                <a:lnTo>
                  <a:pt x="275384" y="405119"/>
                </a:lnTo>
                <a:lnTo>
                  <a:pt x="304086" y="446625"/>
                </a:lnTo>
                <a:lnTo>
                  <a:pt x="334509" y="485076"/>
                </a:lnTo>
                <a:lnTo>
                  <a:pt x="356383" y="508329"/>
                </a:lnTo>
              </a:path>
            </a:pathLst>
          </a:custGeom>
          <a:ln w="3175">
            <a:solidFill>
              <a:srgbClr val="32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896" y="2358"/>
            <a:ext cx="2223770" cy="1247140"/>
            <a:chOff x="2896" y="2358"/>
            <a:chExt cx="2223770" cy="12471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0359" y="2358"/>
              <a:ext cx="974991" cy="124684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895" y="66674"/>
              <a:ext cx="2223770" cy="1124585"/>
            </a:xfrm>
            <a:custGeom>
              <a:avLst/>
              <a:gdLst/>
              <a:ahLst/>
              <a:cxnLst/>
              <a:rect l="l" t="t" r="r" b="b"/>
              <a:pathLst>
                <a:path w="2223770" h="1124585">
                  <a:moveTo>
                    <a:pt x="2223389" y="1118247"/>
                  </a:moveTo>
                  <a:lnTo>
                    <a:pt x="0" y="1118247"/>
                  </a:lnTo>
                  <a:lnTo>
                    <a:pt x="0" y="1124331"/>
                  </a:lnTo>
                  <a:lnTo>
                    <a:pt x="2223389" y="1124331"/>
                  </a:lnTo>
                  <a:lnTo>
                    <a:pt x="2223389" y="1118247"/>
                  </a:lnTo>
                  <a:close/>
                </a:path>
                <a:path w="2223770" h="1124585">
                  <a:moveTo>
                    <a:pt x="2223389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2223389" y="6096"/>
                  </a:lnTo>
                  <a:lnTo>
                    <a:pt x="2223389" y="0"/>
                  </a:lnTo>
                  <a:close/>
                </a:path>
              </a:pathLst>
            </a:custGeom>
            <a:solidFill>
              <a:srgbClr val="32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87991" y="401287"/>
            <a:ext cx="927735" cy="54165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12999"/>
              </a:lnSpc>
              <a:spcBef>
                <a:spcPts val="85"/>
              </a:spcBef>
            </a:pPr>
            <a:r>
              <a:rPr sz="300" b="1" dirty="0">
                <a:solidFill>
                  <a:srgbClr val="322C2C"/>
                </a:solidFill>
                <a:latin typeface="Tahoma"/>
                <a:cs typeface="Tahoma"/>
              </a:rPr>
              <a:t>In</a:t>
            </a:r>
            <a:r>
              <a:rPr sz="300" b="1" spc="110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00" b="1" dirty="0">
                <a:solidFill>
                  <a:srgbClr val="322C2C"/>
                </a:solidFill>
                <a:latin typeface="Tahoma"/>
                <a:cs typeface="Tahoma"/>
              </a:rPr>
              <a:t>concllusion,</a:t>
            </a:r>
            <a:r>
              <a:rPr sz="300" b="1" spc="114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00" b="1" dirty="0">
                <a:solidFill>
                  <a:srgbClr val="322C2C"/>
                </a:solidFill>
                <a:latin typeface="Tahoma"/>
                <a:cs typeface="Tahoma"/>
              </a:rPr>
              <a:t>the</a:t>
            </a:r>
            <a:r>
              <a:rPr sz="300" b="1" spc="114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00" b="1" dirty="0">
                <a:solidFill>
                  <a:srgbClr val="322C2C"/>
                </a:solidFill>
                <a:latin typeface="Tahoma"/>
                <a:cs typeface="Tahoma"/>
              </a:rPr>
              <a:t>advanced</a:t>
            </a:r>
            <a:r>
              <a:rPr sz="300" b="1" spc="114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00" b="1" spc="-10" dirty="0">
                <a:solidFill>
                  <a:srgbClr val="322C2C"/>
                </a:solidFill>
                <a:latin typeface="Tahoma"/>
                <a:cs typeface="Tahoma"/>
              </a:rPr>
              <a:t>collision</a:t>
            </a:r>
            <a:r>
              <a:rPr sz="300" b="1" spc="500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00" b="1" spc="20" dirty="0">
                <a:solidFill>
                  <a:srgbClr val="322C2C"/>
                </a:solidFill>
                <a:latin typeface="Tahoma"/>
                <a:cs typeface="Tahoma"/>
              </a:rPr>
              <a:t>detection</a:t>
            </a:r>
            <a:r>
              <a:rPr sz="300" b="1" spc="45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00" b="1" spc="20" dirty="0">
                <a:solidFill>
                  <a:srgbClr val="322C2C"/>
                </a:solidFill>
                <a:latin typeface="Tahoma"/>
                <a:cs typeface="Tahoma"/>
              </a:rPr>
              <a:t>and</a:t>
            </a:r>
            <a:r>
              <a:rPr sz="300" b="1" spc="45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00" b="1" spc="20" dirty="0">
                <a:solidFill>
                  <a:srgbClr val="322C2C"/>
                </a:solidFill>
                <a:latin typeface="Tahoma"/>
                <a:cs typeface="Tahoma"/>
              </a:rPr>
              <a:t>avoidance</a:t>
            </a:r>
            <a:r>
              <a:rPr sz="300" b="1" spc="45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00" b="1" spc="-10" dirty="0">
                <a:solidFill>
                  <a:srgbClr val="322C2C"/>
                </a:solidFill>
                <a:latin typeface="Tahoma"/>
                <a:cs typeface="Tahoma"/>
              </a:rPr>
              <a:t>system</a:t>
            </a:r>
            <a:r>
              <a:rPr sz="300" b="1" spc="500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00" b="1" spc="20" dirty="0">
                <a:solidFill>
                  <a:srgbClr val="322C2C"/>
                </a:solidFill>
                <a:latin typeface="Tahoma"/>
                <a:cs typeface="Tahoma"/>
              </a:rPr>
              <a:t>represents a</a:t>
            </a:r>
            <a:r>
              <a:rPr sz="300" b="1" spc="25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00" b="1" spc="20" dirty="0">
                <a:solidFill>
                  <a:srgbClr val="322C2C"/>
                </a:solidFill>
                <a:latin typeface="Tahoma"/>
                <a:cs typeface="Tahoma"/>
              </a:rPr>
              <a:t>significant</a:t>
            </a:r>
            <a:r>
              <a:rPr sz="300" b="1" spc="25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00" b="1" spc="20" dirty="0">
                <a:solidFill>
                  <a:srgbClr val="322C2C"/>
                </a:solidFill>
                <a:latin typeface="Tahoma"/>
                <a:cs typeface="Tahoma"/>
              </a:rPr>
              <a:t>leap</a:t>
            </a:r>
            <a:r>
              <a:rPr sz="300" b="1" spc="25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00" b="1" spc="20" dirty="0">
                <a:solidFill>
                  <a:srgbClr val="322C2C"/>
                </a:solidFill>
                <a:latin typeface="Tahoma"/>
                <a:cs typeface="Tahoma"/>
              </a:rPr>
              <a:t>forward</a:t>
            </a:r>
            <a:r>
              <a:rPr sz="300" b="1" spc="25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00" b="1" spc="-25" dirty="0">
                <a:solidFill>
                  <a:srgbClr val="322C2C"/>
                </a:solidFill>
                <a:latin typeface="Tahoma"/>
                <a:cs typeface="Tahoma"/>
              </a:rPr>
              <a:t>iin</a:t>
            </a:r>
            <a:r>
              <a:rPr sz="300" b="1" spc="500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00" b="1" dirty="0">
                <a:solidFill>
                  <a:srgbClr val="322C2C"/>
                </a:solidFill>
                <a:latin typeface="Tahoma"/>
                <a:cs typeface="Tahoma"/>
              </a:rPr>
              <a:t>automotive</a:t>
            </a:r>
            <a:r>
              <a:rPr sz="300" b="1" spc="130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00" b="1" spc="-10" dirty="0">
                <a:solidFill>
                  <a:srgbClr val="322C2C"/>
                </a:solidFill>
                <a:latin typeface="Tahoma"/>
                <a:cs typeface="Tahoma"/>
              </a:rPr>
              <a:t>safety..</a:t>
            </a:r>
            <a:r>
              <a:rPr sz="300" b="1" spc="135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00" b="1" dirty="0">
                <a:solidFill>
                  <a:srgbClr val="322C2C"/>
                </a:solidFill>
                <a:latin typeface="Tahoma"/>
                <a:cs typeface="Tahoma"/>
              </a:rPr>
              <a:t>Its</a:t>
            </a:r>
            <a:r>
              <a:rPr sz="300" b="1" spc="135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00" b="1" dirty="0">
                <a:solidFill>
                  <a:srgbClr val="322C2C"/>
                </a:solidFill>
                <a:latin typeface="Tahoma"/>
                <a:cs typeface="Tahoma"/>
              </a:rPr>
              <a:t>integration</a:t>
            </a:r>
            <a:r>
              <a:rPr sz="300" b="1" spc="135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00" b="1" spc="-25" dirty="0">
                <a:solidFill>
                  <a:srgbClr val="322C2C"/>
                </a:solidFill>
                <a:latin typeface="Tahoma"/>
                <a:cs typeface="Tahoma"/>
              </a:rPr>
              <a:t>of</a:t>
            </a:r>
            <a:r>
              <a:rPr sz="300" b="1" spc="500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00" b="1" spc="20" dirty="0">
                <a:solidFill>
                  <a:srgbClr val="322C2C"/>
                </a:solidFill>
                <a:latin typeface="Tahoma"/>
                <a:cs typeface="Tahoma"/>
              </a:rPr>
              <a:t>cutting-edge</a:t>
            </a:r>
            <a:r>
              <a:rPr sz="300" b="1" spc="60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00" b="1" spc="20" dirty="0">
                <a:solidFill>
                  <a:srgbClr val="322C2C"/>
                </a:solidFill>
                <a:latin typeface="Tahoma"/>
                <a:cs typeface="Tahoma"/>
              </a:rPr>
              <a:t>technologies</a:t>
            </a:r>
            <a:r>
              <a:rPr sz="300" b="1" spc="60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00" b="1" spc="20" dirty="0">
                <a:solidFill>
                  <a:srgbClr val="322C2C"/>
                </a:solidFill>
                <a:latin typeface="Tahoma"/>
                <a:cs typeface="Tahoma"/>
              </a:rPr>
              <a:t>and</a:t>
            </a:r>
            <a:r>
              <a:rPr sz="300" b="1" spc="60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00" b="1" spc="-10" dirty="0">
                <a:solidFill>
                  <a:srgbClr val="322C2C"/>
                </a:solidFill>
                <a:latin typeface="Tahoma"/>
                <a:cs typeface="Tahoma"/>
              </a:rPr>
              <a:t>proactive</a:t>
            </a:r>
            <a:r>
              <a:rPr sz="300" b="1" spc="500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00" b="1" spc="20" dirty="0">
                <a:solidFill>
                  <a:srgbClr val="322C2C"/>
                </a:solidFill>
                <a:latin typeface="Tahoma"/>
                <a:cs typeface="Tahoma"/>
              </a:rPr>
              <a:t>collision</a:t>
            </a:r>
            <a:r>
              <a:rPr sz="300" b="1" spc="30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00" b="1" spc="20" dirty="0">
                <a:solidFill>
                  <a:srgbClr val="322C2C"/>
                </a:solidFill>
                <a:latin typeface="Tahoma"/>
                <a:cs typeface="Tahoma"/>
              </a:rPr>
              <a:t>avoidance</a:t>
            </a:r>
            <a:r>
              <a:rPr sz="300" b="1" spc="35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00" b="1" spc="20" dirty="0">
                <a:solidFill>
                  <a:srgbClr val="322C2C"/>
                </a:solidFill>
                <a:latin typeface="Tahoma"/>
                <a:cs typeface="Tahoma"/>
              </a:rPr>
              <a:t>techniques</a:t>
            </a:r>
            <a:r>
              <a:rPr sz="300" b="1" spc="35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00" b="1" spc="20" dirty="0">
                <a:solidFill>
                  <a:srgbClr val="322C2C"/>
                </a:solidFill>
                <a:latin typeface="Tahoma"/>
                <a:cs typeface="Tahoma"/>
              </a:rPr>
              <a:t>holds</a:t>
            </a:r>
            <a:r>
              <a:rPr sz="300" b="1" spc="35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00" b="1" spc="-25" dirty="0">
                <a:solidFill>
                  <a:srgbClr val="322C2C"/>
                </a:solidFill>
                <a:latin typeface="Tahoma"/>
                <a:cs typeface="Tahoma"/>
              </a:rPr>
              <a:t>the</a:t>
            </a:r>
            <a:r>
              <a:rPr sz="300" b="1" spc="500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00" b="1" spc="10" dirty="0">
                <a:solidFill>
                  <a:srgbClr val="322C2C"/>
                </a:solidFill>
                <a:latin typeface="Tahoma"/>
                <a:cs typeface="Tahoma"/>
              </a:rPr>
              <a:t>potentiall</a:t>
            </a:r>
            <a:r>
              <a:rPr sz="300" b="1" spc="20" dirty="0">
                <a:solidFill>
                  <a:srgbClr val="322C2C"/>
                </a:solidFill>
                <a:latin typeface="Tahoma"/>
                <a:cs typeface="Tahoma"/>
              </a:rPr>
              <a:t> to save </a:t>
            </a:r>
            <a:r>
              <a:rPr sz="300" b="1" spc="10" dirty="0">
                <a:solidFill>
                  <a:srgbClr val="322C2C"/>
                </a:solidFill>
                <a:latin typeface="Tahoma"/>
                <a:cs typeface="Tahoma"/>
              </a:rPr>
              <a:t>lives</a:t>
            </a:r>
            <a:r>
              <a:rPr sz="300" b="1" spc="25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00" b="1" spc="20" dirty="0">
                <a:solidFill>
                  <a:srgbClr val="322C2C"/>
                </a:solidFill>
                <a:latin typeface="Tahoma"/>
                <a:cs typeface="Tahoma"/>
              </a:rPr>
              <a:t>and reduce </a:t>
            </a:r>
            <a:r>
              <a:rPr sz="300" b="1" spc="-25" dirty="0">
                <a:solidFill>
                  <a:srgbClr val="322C2C"/>
                </a:solidFill>
                <a:latin typeface="Tahoma"/>
                <a:cs typeface="Tahoma"/>
              </a:rPr>
              <a:t>the</a:t>
            </a:r>
            <a:r>
              <a:rPr sz="300" b="1" spc="500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00" b="1" dirty="0">
                <a:solidFill>
                  <a:srgbClr val="322C2C"/>
                </a:solidFill>
                <a:latin typeface="Tahoma"/>
                <a:cs typeface="Tahoma"/>
              </a:rPr>
              <a:t>iimpact</a:t>
            </a:r>
            <a:r>
              <a:rPr sz="300" b="1" spc="140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00" b="1" dirty="0">
                <a:solidFill>
                  <a:srgbClr val="322C2C"/>
                </a:solidFill>
                <a:latin typeface="Tahoma"/>
                <a:cs typeface="Tahoma"/>
              </a:rPr>
              <a:t>of</a:t>
            </a:r>
            <a:r>
              <a:rPr sz="300" b="1" spc="145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00" b="1" dirty="0">
                <a:solidFill>
                  <a:srgbClr val="322C2C"/>
                </a:solidFill>
                <a:latin typeface="Tahoma"/>
                <a:cs typeface="Tahoma"/>
              </a:rPr>
              <a:t>road</a:t>
            </a:r>
            <a:r>
              <a:rPr sz="300" b="1" spc="145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00" b="1" dirty="0">
                <a:solidFill>
                  <a:srgbClr val="322C2C"/>
                </a:solidFill>
                <a:latin typeface="Tahoma"/>
                <a:cs typeface="Tahoma"/>
              </a:rPr>
              <a:t>accidents.</a:t>
            </a:r>
            <a:r>
              <a:rPr sz="300" b="1" spc="145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00" b="1" dirty="0">
                <a:solidFill>
                  <a:srgbClr val="322C2C"/>
                </a:solidFill>
                <a:latin typeface="Tahoma"/>
                <a:cs typeface="Tahoma"/>
              </a:rPr>
              <a:t>Embracing</a:t>
            </a:r>
            <a:r>
              <a:rPr sz="300" b="1" spc="140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00" b="1" spc="-20" dirty="0">
                <a:solidFill>
                  <a:srgbClr val="322C2C"/>
                </a:solidFill>
                <a:latin typeface="Tahoma"/>
                <a:cs typeface="Tahoma"/>
              </a:rPr>
              <a:t>this</a:t>
            </a:r>
            <a:r>
              <a:rPr sz="300" b="1" spc="500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00" b="1" dirty="0">
                <a:solidFill>
                  <a:srgbClr val="322C2C"/>
                </a:solidFill>
                <a:latin typeface="Tahoma"/>
                <a:cs typeface="Tahoma"/>
              </a:rPr>
              <a:t>technology</a:t>
            </a:r>
            <a:r>
              <a:rPr sz="300" b="1" spc="90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00" b="1" spc="-30" dirty="0">
                <a:solidFill>
                  <a:srgbClr val="322C2C"/>
                </a:solidFill>
                <a:latin typeface="Tahoma"/>
                <a:cs typeface="Tahoma"/>
              </a:rPr>
              <a:t>iis</a:t>
            </a:r>
            <a:r>
              <a:rPr sz="300" b="1" spc="95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00" b="1" dirty="0">
                <a:solidFill>
                  <a:srgbClr val="322C2C"/>
                </a:solidFill>
                <a:latin typeface="Tahoma"/>
                <a:cs typeface="Tahoma"/>
              </a:rPr>
              <a:t>essentiall</a:t>
            </a:r>
            <a:r>
              <a:rPr sz="300" b="1" spc="90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00" b="1" dirty="0">
                <a:solidFill>
                  <a:srgbClr val="322C2C"/>
                </a:solidFill>
                <a:latin typeface="Tahoma"/>
                <a:cs typeface="Tahoma"/>
              </a:rPr>
              <a:t>for</a:t>
            </a:r>
            <a:r>
              <a:rPr sz="300" b="1" spc="95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00" b="1" dirty="0">
                <a:solidFill>
                  <a:srgbClr val="322C2C"/>
                </a:solidFill>
                <a:latin typeface="Tahoma"/>
                <a:cs typeface="Tahoma"/>
              </a:rPr>
              <a:t>a</a:t>
            </a:r>
            <a:r>
              <a:rPr sz="300" b="1" spc="95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00" b="1" dirty="0">
                <a:solidFill>
                  <a:srgbClr val="322C2C"/>
                </a:solidFill>
                <a:latin typeface="Tahoma"/>
                <a:cs typeface="Tahoma"/>
              </a:rPr>
              <a:t>safer</a:t>
            </a:r>
            <a:r>
              <a:rPr sz="300" b="1" spc="90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00" b="1" spc="-25" dirty="0">
                <a:solidFill>
                  <a:srgbClr val="322C2C"/>
                </a:solidFill>
                <a:latin typeface="Tahoma"/>
                <a:cs typeface="Tahoma"/>
              </a:rPr>
              <a:t>and</a:t>
            </a:r>
            <a:r>
              <a:rPr sz="300" b="1" spc="500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00" b="1" spc="20" dirty="0">
                <a:solidFill>
                  <a:srgbClr val="322C2C"/>
                </a:solidFill>
                <a:latin typeface="Tahoma"/>
                <a:cs typeface="Tahoma"/>
              </a:rPr>
              <a:t>more</a:t>
            </a:r>
            <a:r>
              <a:rPr sz="300" b="1" spc="30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00" b="1" spc="20" dirty="0">
                <a:solidFill>
                  <a:srgbClr val="322C2C"/>
                </a:solidFill>
                <a:latin typeface="Tahoma"/>
                <a:cs typeface="Tahoma"/>
              </a:rPr>
              <a:t>efficient</a:t>
            </a:r>
            <a:r>
              <a:rPr sz="300" b="1" spc="30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00" b="1" spc="20" dirty="0">
                <a:solidFill>
                  <a:srgbClr val="322C2C"/>
                </a:solidFill>
                <a:latin typeface="Tahoma"/>
                <a:cs typeface="Tahoma"/>
              </a:rPr>
              <a:t>transportation</a:t>
            </a:r>
            <a:r>
              <a:rPr sz="300" b="1" spc="30" dirty="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sz="300" b="1" spc="-10" dirty="0">
                <a:solidFill>
                  <a:srgbClr val="322C2C"/>
                </a:solidFill>
                <a:latin typeface="Tahoma"/>
                <a:cs typeface="Tahoma"/>
              </a:rPr>
              <a:t>ecosystem..</a:t>
            </a:r>
            <a:endParaRPr sz="3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84924" y="170545"/>
            <a:ext cx="450850" cy="1352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00" spc="-10" dirty="0">
                <a:latin typeface="Georgia"/>
                <a:cs typeface="Georgia"/>
              </a:rPr>
              <a:t>Conclusion</a:t>
            </a:r>
            <a:endParaRPr sz="7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393</Words>
  <Application>Microsoft Office PowerPoint</Application>
  <PresentationFormat>Custom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Cambria</vt:lpstr>
      <vt:lpstr>Georgia</vt:lpstr>
      <vt:lpstr>Tahoma</vt:lpstr>
      <vt:lpstr>Verdana</vt:lpstr>
      <vt:lpstr>Office Theme</vt:lpstr>
      <vt:lpstr>PowerPoint Presentation</vt:lpstr>
      <vt:lpstr>Introduction</vt:lpstr>
      <vt:lpstr>Current Safety Challenges</vt:lpstr>
      <vt:lpstr>Key Components</vt:lpstr>
      <vt:lpstr>PowerPoint Presentation</vt:lpstr>
      <vt:lpstr>Benefitz of tke Syztem</vt:lpstr>
      <vt:lpstr>Challenges and Limitations</vt:lpstr>
      <vt:lpstr>Future Developments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creator>Amrita Ranjan</dc:creator>
  <cp:lastModifiedBy>Shailendra Yadav</cp:lastModifiedBy>
  <cp:revision>2</cp:revision>
  <dcterms:created xsi:type="dcterms:W3CDTF">2023-11-23T21:21:13Z</dcterms:created>
  <dcterms:modified xsi:type="dcterms:W3CDTF">2023-11-28T14:43:43Z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2023-11-23T00:00:00Z</vt:filetime>
  </property>
  <property fmtid="{D5CDD505-2E9C-101B-9397-08002B2CF9AE}" pid="3" name="Creator">
    <vt:lpwstr>UnknownApplication</vt:lpwstr>
  </property>
  <property fmtid="{D5CDD505-2E9C-101B-9397-08002B2CF9AE}" pid="4" name="LastSaved">
    <vt:filetime>2023-11-23T00:00:00Z</vt:filetime>
  </property>
  <property fmtid="{D5CDD505-2E9C-101B-9397-08002B2CF9AE}" pid="5" name="Producer">
    <vt:lpwstr>iLovePDF</vt:lpwstr>
  </property>
</Properties>
</file>