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88951" cy="6857363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2033841"/>
            <a:ext cx="12191999" cy="4824155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6128003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88951" cy="6857363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2033841"/>
            <a:ext cx="12191999" cy="4824155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1454658" y="1847723"/>
            <a:ext cx="9607550" cy="0"/>
          </a:xfrm>
          <a:custGeom>
            <a:avLst/>
            <a:gdLst/>
            <a:ahLst/>
            <a:cxnLst/>
            <a:rect l="l" t="t" r="r" b="b"/>
            <a:pathLst>
              <a:path w="9607550">
                <a:moveTo>
                  <a:pt x="0" y="0"/>
                </a:moveTo>
                <a:lnTo>
                  <a:pt x="9607550" y="0"/>
                </a:lnTo>
              </a:path>
            </a:pathLst>
          </a:custGeom>
          <a:ln w="31750">
            <a:solidFill>
              <a:srgbClr val="B71E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6128003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22222" y="859282"/>
            <a:ext cx="9147555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50898" y="1821154"/>
            <a:ext cx="9490202" cy="33578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2994" y="874521"/>
            <a:ext cx="87737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00" dirty="0"/>
              <a:t>SPEECH </a:t>
            </a:r>
            <a:r>
              <a:rPr sz="4800" spc="-360" dirty="0"/>
              <a:t>EMOTION </a:t>
            </a:r>
            <a:r>
              <a:rPr sz="4800" spc="-265" dirty="0"/>
              <a:t>RECOGNIT</a:t>
            </a:r>
            <a:r>
              <a:rPr sz="4800" spc="-160" dirty="0"/>
              <a:t>I</a:t>
            </a:r>
            <a:r>
              <a:rPr sz="4800" spc="-470" dirty="0"/>
              <a:t>O</a:t>
            </a:r>
            <a:r>
              <a:rPr sz="4800" spc="-585" dirty="0"/>
              <a:t>N</a:t>
            </a:r>
            <a:endParaRPr sz="4800"/>
          </a:p>
        </p:txBody>
      </p:sp>
      <p:grpSp>
        <p:nvGrpSpPr>
          <p:cNvPr id="3" name="object 3"/>
          <p:cNvGrpSpPr/>
          <p:nvPr/>
        </p:nvGrpSpPr>
        <p:grpSpPr>
          <a:xfrm>
            <a:off x="1524000" y="1696339"/>
            <a:ext cx="9530715" cy="3567429"/>
            <a:chOff x="1524000" y="1696339"/>
            <a:chExt cx="9530715" cy="3567429"/>
          </a:xfrm>
        </p:grpSpPr>
        <p:sp>
          <p:nvSpPr>
            <p:cNvPr id="4" name="object 4"/>
            <p:cNvSpPr/>
            <p:nvPr/>
          </p:nvSpPr>
          <p:spPr>
            <a:xfrm>
              <a:off x="2417825" y="3038094"/>
              <a:ext cx="8637270" cy="0"/>
            </a:xfrm>
            <a:custGeom>
              <a:avLst/>
              <a:gdLst/>
              <a:ahLst/>
              <a:cxnLst/>
              <a:rect l="l" t="t" r="r" b="b"/>
              <a:pathLst>
                <a:path w="8637270">
                  <a:moveTo>
                    <a:pt x="0" y="0"/>
                  </a:moveTo>
                  <a:lnTo>
                    <a:pt x="8636889" y="0"/>
                  </a:lnTo>
                </a:path>
              </a:pathLst>
            </a:custGeom>
            <a:ln w="31750">
              <a:solidFill>
                <a:srgbClr val="B71E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4000" y="1696339"/>
              <a:ext cx="9018905" cy="356742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2222" y="859282"/>
            <a:ext cx="25990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0" dirty="0"/>
              <a:t>CONCLUSION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1640" marR="173355" indent="-228600">
              <a:lnSpc>
                <a:spcPct val="107200"/>
              </a:lnSpc>
              <a:spcBef>
                <a:spcPts val="100"/>
              </a:spcBef>
              <a:buClr>
                <a:srgbClr val="B71E42"/>
              </a:buClr>
              <a:buFont typeface="Arial MT"/>
              <a:buChar char="•"/>
              <a:tabLst>
                <a:tab pos="421005" algn="l"/>
                <a:tab pos="421640" algn="l"/>
              </a:tabLst>
            </a:pPr>
            <a:r>
              <a:rPr spc="-5" dirty="0"/>
              <a:t>Speech Emotion </a:t>
            </a:r>
            <a:r>
              <a:rPr dirty="0"/>
              <a:t>Recognition</a:t>
            </a:r>
            <a:r>
              <a:rPr spc="15" dirty="0"/>
              <a:t> </a:t>
            </a:r>
            <a:r>
              <a:rPr spc="-5" dirty="0"/>
              <a:t>(SER)</a:t>
            </a:r>
            <a:r>
              <a:rPr spc="10" dirty="0"/>
              <a:t> </a:t>
            </a:r>
            <a:r>
              <a:rPr spc="-5" dirty="0"/>
              <a:t>is</a:t>
            </a:r>
            <a:r>
              <a:rPr spc="10" dirty="0"/>
              <a:t> </a:t>
            </a:r>
            <a:r>
              <a:rPr dirty="0"/>
              <a:t>a crucial</a:t>
            </a:r>
            <a:r>
              <a:rPr spc="5" dirty="0"/>
              <a:t> </a:t>
            </a:r>
            <a:r>
              <a:rPr spc="-5" dirty="0"/>
              <a:t>field</a:t>
            </a:r>
            <a:r>
              <a:rPr spc="10" dirty="0"/>
              <a:t> </a:t>
            </a:r>
            <a:r>
              <a:rPr dirty="0"/>
              <a:t>that</a:t>
            </a:r>
            <a:r>
              <a:rPr spc="5" dirty="0"/>
              <a:t> </a:t>
            </a:r>
            <a:r>
              <a:rPr dirty="0"/>
              <a:t>enables</a:t>
            </a:r>
            <a:r>
              <a:rPr spc="-5" dirty="0"/>
              <a:t> machines</a:t>
            </a:r>
            <a:r>
              <a:rPr spc="10" dirty="0"/>
              <a:t> </a:t>
            </a:r>
            <a:r>
              <a:rPr dirty="0"/>
              <a:t>to</a:t>
            </a:r>
            <a:r>
              <a:rPr spc="5" dirty="0"/>
              <a:t> </a:t>
            </a:r>
            <a:r>
              <a:rPr spc="-5" dirty="0"/>
              <a:t>understand</a:t>
            </a:r>
            <a:r>
              <a:rPr spc="10" dirty="0"/>
              <a:t> </a:t>
            </a:r>
            <a:r>
              <a:rPr dirty="0"/>
              <a:t>and</a:t>
            </a:r>
            <a:r>
              <a:rPr spc="-5" dirty="0"/>
              <a:t> interpret </a:t>
            </a:r>
            <a:r>
              <a:rPr spc="-409" dirty="0"/>
              <a:t> </a:t>
            </a:r>
            <a:r>
              <a:rPr spc="-5" dirty="0"/>
              <a:t>emotions </a:t>
            </a:r>
            <a:r>
              <a:rPr dirty="0"/>
              <a:t>expressed through</a:t>
            </a:r>
            <a:r>
              <a:rPr spc="-10" dirty="0"/>
              <a:t> </a:t>
            </a:r>
            <a:r>
              <a:rPr spc="-5" dirty="0"/>
              <a:t>speech.</a:t>
            </a:r>
          </a:p>
          <a:p>
            <a:pPr marL="421640" marR="33655" indent="-228600">
              <a:lnSpc>
                <a:spcPct val="107600"/>
              </a:lnSpc>
              <a:spcBef>
                <a:spcPts val="1080"/>
              </a:spcBef>
              <a:buClr>
                <a:srgbClr val="B71E42"/>
              </a:buClr>
              <a:buFont typeface="Arial MT"/>
              <a:buChar char="•"/>
              <a:tabLst>
                <a:tab pos="421005" algn="l"/>
                <a:tab pos="421640" algn="l"/>
              </a:tabLst>
            </a:pPr>
            <a:r>
              <a:rPr spc="-5" dirty="0"/>
              <a:t>Advancements</a:t>
            </a:r>
            <a:r>
              <a:rPr spc="15" dirty="0"/>
              <a:t> </a:t>
            </a:r>
            <a:r>
              <a:rPr dirty="0"/>
              <a:t>in</a:t>
            </a:r>
            <a:r>
              <a:rPr spc="5" dirty="0"/>
              <a:t> </a:t>
            </a:r>
            <a:r>
              <a:rPr spc="-5" dirty="0"/>
              <a:t>SER</a:t>
            </a:r>
            <a:r>
              <a:rPr spc="15" dirty="0"/>
              <a:t> </a:t>
            </a:r>
            <a:r>
              <a:rPr dirty="0"/>
              <a:t>have</a:t>
            </a:r>
            <a:r>
              <a:rPr spc="5" dirty="0"/>
              <a:t> </a:t>
            </a:r>
            <a:r>
              <a:rPr spc="-5" dirty="0"/>
              <a:t>significant</a:t>
            </a:r>
            <a:r>
              <a:rPr spc="10" dirty="0"/>
              <a:t> </a:t>
            </a:r>
            <a:r>
              <a:rPr spc="-5" dirty="0"/>
              <a:t>implications</a:t>
            </a:r>
            <a:r>
              <a:rPr spc="15" dirty="0"/>
              <a:t> </a:t>
            </a:r>
            <a:r>
              <a:rPr dirty="0"/>
              <a:t>across</a:t>
            </a:r>
            <a:r>
              <a:rPr spc="10" dirty="0"/>
              <a:t> </a:t>
            </a:r>
            <a:r>
              <a:rPr spc="-5" dirty="0"/>
              <a:t>various</a:t>
            </a:r>
            <a:r>
              <a:rPr spc="15" dirty="0"/>
              <a:t> </a:t>
            </a:r>
            <a:r>
              <a:rPr spc="-5" dirty="0"/>
              <a:t>domains,</a:t>
            </a:r>
            <a:r>
              <a:rPr spc="20" dirty="0"/>
              <a:t> </a:t>
            </a:r>
            <a:r>
              <a:rPr spc="-5" dirty="0"/>
              <a:t>including</a:t>
            </a:r>
            <a:r>
              <a:rPr spc="5" dirty="0"/>
              <a:t> </a:t>
            </a:r>
            <a:r>
              <a:rPr dirty="0"/>
              <a:t>human-computer </a:t>
            </a:r>
            <a:r>
              <a:rPr spc="-409" dirty="0"/>
              <a:t> </a:t>
            </a:r>
            <a:r>
              <a:rPr spc="-5" dirty="0"/>
              <a:t>interaction,</a:t>
            </a:r>
            <a:r>
              <a:rPr spc="15" dirty="0"/>
              <a:t> </a:t>
            </a:r>
            <a:r>
              <a:rPr spc="-5" dirty="0"/>
              <a:t>mental</a:t>
            </a:r>
            <a:r>
              <a:rPr spc="5" dirty="0"/>
              <a:t> </a:t>
            </a:r>
            <a:r>
              <a:rPr spc="-5" dirty="0"/>
              <a:t>health</a:t>
            </a:r>
            <a:r>
              <a:rPr spc="15" dirty="0"/>
              <a:t> </a:t>
            </a:r>
            <a:r>
              <a:rPr spc="-5" dirty="0"/>
              <a:t>assessment,</a:t>
            </a:r>
            <a:r>
              <a:rPr spc="20" dirty="0"/>
              <a:t> </a:t>
            </a:r>
            <a:r>
              <a:rPr spc="-5" dirty="0"/>
              <a:t>customer</a:t>
            </a:r>
            <a:r>
              <a:rPr spc="10" dirty="0"/>
              <a:t> </a:t>
            </a:r>
            <a:r>
              <a:rPr spc="-5" dirty="0"/>
              <a:t>feedback</a:t>
            </a:r>
            <a:r>
              <a:rPr spc="10" dirty="0"/>
              <a:t> </a:t>
            </a:r>
            <a:r>
              <a:rPr spc="-5" dirty="0"/>
              <a:t>analysis,</a:t>
            </a:r>
            <a:r>
              <a:rPr spc="10" dirty="0"/>
              <a:t> </a:t>
            </a:r>
            <a:r>
              <a:rPr spc="-5" dirty="0"/>
              <a:t>and</a:t>
            </a:r>
            <a:r>
              <a:rPr spc="15" dirty="0"/>
              <a:t> </a:t>
            </a:r>
            <a:r>
              <a:rPr dirty="0"/>
              <a:t>the</a:t>
            </a:r>
            <a:r>
              <a:rPr spc="10" dirty="0"/>
              <a:t> </a:t>
            </a:r>
            <a:r>
              <a:rPr spc="-5" dirty="0"/>
              <a:t>entertainment</a:t>
            </a:r>
            <a:r>
              <a:rPr spc="5" dirty="0"/>
              <a:t> </a:t>
            </a:r>
            <a:r>
              <a:rPr spc="-15" dirty="0"/>
              <a:t>industry.</a:t>
            </a:r>
          </a:p>
          <a:p>
            <a:pPr marL="421640" marR="449580" indent="-228600">
              <a:lnSpc>
                <a:spcPct val="107100"/>
              </a:lnSpc>
              <a:spcBef>
                <a:spcPts val="1090"/>
              </a:spcBef>
              <a:buClr>
                <a:srgbClr val="B71E42"/>
              </a:buClr>
              <a:buFont typeface="Arial MT"/>
              <a:buChar char="•"/>
              <a:tabLst>
                <a:tab pos="421005" algn="l"/>
                <a:tab pos="421640" algn="l"/>
              </a:tabLst>
            </a:pPr>
            <a:r>
              <a:rPr dirty="0"/>
              <a:t>Convolutional</a:t>
            </a:r>
            <a:r>
              <a:rPr spc="-10" dirty="0"/>
              <a:t> </a:t>
            </a:r>
            <a:r>
              <a:rPr spc="-5" dirty="0"/>
              <a:t>Neural</a:t>
            </a:r>
            <a:r>
              <a:rPr dirty="0"/>
              <a:t> </a:t>
            </a:r>
            <a:r>
              <a:rPr spc="-5" dirty="0"/>
              <a:t>Networks</a:t>
            </a:r>
            <a:r>
              <a:rPr spc="5" dirty="0"/>
              <a:t> </a:t>
            </a:r>
            <a:r>
              <a:rPr spc="-5" dirty="0"/>
              <a:t>(CNNs)</a:t>
            </a:r>
            <a:r>
              <a:rPr spc="-10" dirty="0"/>
              <a:t> </a:t>
            </a:r>
            <a:r>
              <a:rPr dirty="0"/>
              <a:t>have </a:t>
            </a:r>
            <a:r>
              <a:rPr spc="-10" dirty="0"/>
              <a:t>emerged</a:t>
            </a:r>
            <a:r>
              <a:rPr spc="5" dirty="0"/>
              <a:t> </a:t>
            </a:r>
            <a:r>
              <a:rPr dirty="0"/>
              <a:t>as a</a:t>
            </a:r>
            <a:r>
              <a:rPr spc="5" dirty="0"/>
              <a:t> </a:t>
            </a:r>
            <a:r>
              <a:rPr spc="-5" dirty="0"/>
              <a:t>powerful</a:t>
            </a:r>
            <a:r>
              <a:rPr spc="10" dirty="0"/>
              <a:t> </a:t>
            </a:r>
            <a:r>
              <a:rPr spc="-5" dirty="0"/>
              <a:t>tool</a:t>
            </a:r>
            <a:r>
              <a:rPr spc="5" dirty="0"/>
              <a:t> </a:t>
            </a:r>
            <a:r>
              <a:rPr dirty="0"/>
              <a:t>for</a:t>
            </a:r>
            <a:r>
              <a:rPr spc="5" dirty="0"/>
              <a:t> </a:t>
            </a:r>
            <a:r>
              <a:rPr spc="-5" dirty="0"/>
              <a:t>SER,</a:t>
            </a:r>
            <a:r>
              <a:rPr spc="15" dirty="0"/>
              <a:t> </a:t>
            </a:r>
            <a:r>
              <a:rPr spc="-5" dirty="0"/>
              <a:t>allowing</a:t>
            </a:r>
            <a:r>
              <a:rPr spc="15" dirty="0"/>
              <a:t> </a:t>
            </a:r>
            <a:r>
              <a:rPr dirty="0"/>
              <a:t>for</a:t>
            </a:r>
            <a:r>
              <a:rPr spc="-10" dirty="0"/>
              <a:t> </a:t>
            </a:r>
            <a:r>
              <a:rPr dirty="0"/>
              <a:t>the </a:t>
            </a:r>
            <a:r>
              <a:rPr spc="-409" dirty="0"/>
              <a:t> </a:t>
            </a:r>
            <a:r>
              <a:rPr spc="-5" dirty="0"/>
              <a:t>extraction</a:t>
            </a:r>
            <a:r>
              <a:rPr spc="10" dirty="0"/>
              <a:t> </a:t>
            </a:r>
            <a:r>
              <a:rPr dirty="0"/>
              <a:t>of</a:t>
            </a:r>
            <a:r>
              <a:rPr spc="10" dirty="0"/>
              <a:t> </a:t>
            </a:r>
            <a:r>
              <a:rPr dirty="0"/>
              <a:t>relevant</a:t>
            </a:r>
            <a:r>
              <a:rPr spc="5" dirty="0"/>
              <a:t> </a:t>
            </a:r>
            <a:r>
              <a:rPr spc="-5" dirty="0"/>
              <a:t>features</a:t>
            </a:r>
            <a:r>
              <a:rPr dirty="0"/>
              <a:t> and</a:t>
            </a:r>
            <a:r>
              <a:rPr spc="-10" dirty="0"/>
              <a:t> </a:t>
            </a:r>
            <a:r>
              <a:rPr dirty="0"/>
              <a:t>the</a:t>
            </a:r>
            <a:r>
              <a:rPr spc="10" dirty="0"/>
              <a:t> </a:t>
            </a:r>
            <a:r>
              <a:rPr spc="-5" dirty="0"/>
              <a:t>recognition</a:t>
            </a:r>
            <a:r>
              <a:rPr spc="10" dirty="0"/>
              <a:t> </a:t>
            </a:r>
            <a:r>
              <a:rPr dirty="0"/>
              <a:t>of </a:t>
            </a:r>
            <a:r>
              <a:rPr spc="-5" dirty="0"/>
              <a:t>patterns</a:t>
            </a:r>
            <a:r>
              <a:rPr spc="5" dirty="0"/>
              <a:t> </a:t>
            </a:r>
            <a:r>
              <a:rPr dirty="0"/>
              <a:t>and</a:t>
            </a:r>
            <a:r>
              <a:rPr spc="-5" dirty="0"/>
              <a:t> variations</a:t>
            </a:r>
            <a:r>
              <a:rPr spc="10" dirty="0"/>
              <a:t> </a:t>
            </a:r>
            <a:r>
              <a:rPr dirty="0"/>
              <a:t>in</a:t>
            </a:r>
            <a:r>
              <a:rPr spc="10" dirty="0"/>
              <a:t> </a:t>
            </a:r>
            <a:r>
              <a:rPr spc="-5" dirty="0"/>
              <a:t>speech</a:t>
            </a:r>
            <a:r>
              <a:rPr dirty="0"/>
              <a:t> </a:t>
            </a:r>
            <a:r>
              <a:rPr spc="-5" dirty="0"/>
              <a:t>emotions.</a:t>
            </a:r>
          </a:p>
          <a:p>
            <a:pPr marL="421640" marR="5080" indent="-228600">
              <a:lnSpc>
                <a:spcPct val="107100"/>
              </a:lnSpc>
              <a:spcBef>
                <a:spcPts val="1095"/>
              </a:spcBef>
              <a:buClr>
                <a:srgbClr val="B71E42"/>
              </a:buClr>
              <a:buFont typeface="Arial MT"/>
              <a:buChar char="•"/>
              <a:tabLst>
                <a:tab pos="421005" algn="l"/>
                <a:tab pos="421640" algn="l"/>
              </a:tabLst>
            </a:pPr>
            <a:r>
              <a:rPr spc="-5" dirty="0"/>
              <a:t>Despite</a:t>
            </a:r>
            <a:r>
              <a:rPr spc="15" dirty="0"/>
              <a:t> </a:t>
            </a:r>
            <a:r>
              <a:rPr spc="-5" dirty="0"/>
              <a:t>challenges</a:t>
            </a:r>
            <a:r>
              <a:rPr spc="15" dirty="0"/>
              <a:t> </a:t>
            </a:r>
            <a:r>
              <a:rPr spc="-5" dirty="0"/>
              <a:t>such</a:t>
            </a:r>
            <a:r>
              <a:rPr spc="15" dirty="0"/>
              <a:t> </a:t>
            </a:r>
            <a:r>
              <a:rPr dirty="0"/>
              <a:t>as</a:t>
            </a:r>
            <a:r>
              <a:rPr spc="10" dirty="0"/>
              <a:t> </a:t>
            </a:r>
            <a:r>
              <a:rPr spc="-5" dirty="0"/>
              <a:t>variability</a:t>
            </a:r>
            <a:r>
              <a:rPr spc="20" dirty="0"/>
              <a:t> </a:t>
            </a:r>
            <a:r>
              <a:rPr spc="-5" dirty="0"/>
              <a:t>in</a:t>
            </a:r>
            <a:r>
              <a:rPr spc="20" dirty="0"/>
              <a:t> </a:t>
            </a:r>
            <a:r>
              <a:rPr spc="-5" dirty="0"/>
              <a:t>emotional</a:t>
            </a:r>
            <a:r>
              <a:rPr spc="10" dirty="0"/>
              <a:t> </a:t>
            </a:r>
            <a:r>
              <a:rPr spc="-5" dirty="0"/>
              <a:t>expressions,</a:t>
            </a:r>
            <a:r>
              <a:rPr spc="25" dirty="0"/>
              <a:t> </a:t>
            </a:r>
            <a:r>
              <a:rPr spc="-5" dirty="0"/>
              <a:t>ambiguous</a:t>
            </a:r>
            <a:r>
              <a:rPr spc="15" dirty="0"/>
              <a:t> </a:t>
            </a:r>
            <a:r>
              <a:rPr dirty="0"/>
              <a:t>context,</a:t>
            </a:r>
            <a:r>
              <a:rPr spc="25" dirty="0"/>
              <a:t> </a:t>
            </a:r>
            <a:r>
              <a:rPr spc="-5" dirty="0"/>
              <a:t>noisy</a:t>
            </a:r>
            <a:r>
              <a:rPr spc="20" dirty="0"/>
              <a:t> </a:t>
            </a:r>
            <a:r>
              <a:rPr spc="-5" dirty="0"/>
              <a:t>environments, </a:t>
            </a:r>
            <a:r>
              <a:rPr spc="-409" dirty="0"/>
              <a:t> </a:t>
            </a:r>
            <a:r>
              <a:rPr spc="-15" dirty="0"/>
              <a:t>subjectivity,</a:t>
            </a:r>
            <a:r>
              <a:rPr spc="10" dirty="0"/>
              <a:t> </a:t>
            </a:r>
            <a:r>
              <a:rPr dirty="0"/>
              <a:t>and </a:t>
            </a:r>
            <a:r>
              <a:rPr spc="-5" dirty="0"/>
              <a:t>limited</a:t>
            </a:r>
            <a:r>
              <a:rPr dirty="0"/>
              <a:t> </a:t>
            </a:r>
            <a:r>
              <a:rPr spc="-5" dirty="0"/>
              <a:t>labeled</a:t>
            </a:r>
            <a:r>
              <a:rPr dirty="0"/>
              <a:t> </a:t>
            </a:r>
            <a:r>
              <a:rPr spc="-5" dirty="0"/>
              <a:t>data,</a:t>
            </a:r>
            <a:r>
              <a:rPr spc="10" dirty="0"/>
              <a:t> </a:t>
            </a:r>
            <a:r>
              <a:rPr spc="-5" dirty="0"/>
              <a:t>SER</a:t>
            </a:r>
            <a:r>
              <a:rPr dirty="0"/>
              <a:t> continues</a:t>
            </a:r>
            <a:r>
              <a:rPr spc="-25" dirty="0"/>
              <a:t> </a:t>
            </a:r>
            <a:r>
              <a:rPr spc="-5" dirty="0"/>
              <a:t>to</a:t>
            </a:r>
            <a:r>
              <a:rPr spc="5" dirty="0"/>
              <a:t> </a:t>
            </a:r>
            <a:r>
              <a:rPr dirty="0"/>
              <a:t>evolve</a:t>
            </a:r>
            <a:r>
              <a:rPr spc="5" dirty="0"/>
              <a:t> </a:t>
            </a:r>
            <a:r>
              <a:rPr spc="-5" dirty="0"/>
              <a:t>and</a:t>
            </a:r>
            <a:r>
              <a:rPr spc="5" dirty="0"/>
              <a:t> </a:t>
            </a:r>
            <a:r>
              <a:rPr spc="-5" dirty="0"/>
              <a:t>improve.</a:t>
            </a:r>
          </a:p>
          <a:p>
            <a:pPr marL="421640" marR="67310" indent="-228600">
              <a:lnSpc>
                <a:spcPct val="107600"/>
              </a:lnSpc>
              <a:spcBef>
                <a:spcPts val="1080"/>
              </a:spcBef>
              <a:buClr>
                <a:srgbClr val="B71E42"/>
              </a:buClr>
              <a:buFont typeface="Arial MT"/>
              <a:buChar char="•"/>
              <a:tabLst>
                <a:tab pos="421005" algn="l"/>
                <a:tab pos="421640" algn="l"/>
              </a:tabLst>
            </a:pPr>
            <a:r>
              <a:rPr dirty="0"/>
              <a:t>The</a:t>
            </a:r>
            <a:r>
              <a:rPr spc="15" dirty="0"/>
              <a:t> </a:t>
            </a:r>
            <a:r>
              <a:rPr spc="-5" dirty="0"/>
              <a:t>future</a:t>
            </a:r>
            <a:r>
              <a:rPr spc="5" dirty="0"/>
              <a:t> </a:t>
            </a:r>
            <a:r>
              <a:rPr dirty="0"/>
              <a:t>of</a:t>
            </a:r>
            <a:r>
              <a:rPr spc="15" dirty="0"/>
              <a:t> </a:t>
            </a:r>
            <a:r>
              <a:rPr spc="-5" dirty="0"/>
              <a:t>SER</a:t>
            </a:r>
            <a:r>
              <a:rPr spc="20" dirty="0"/>
              <a:t> </a:t>
            </a:r>
            <a:r>
              <a:rPr spc="-5" dirty="0"/>
              <a:t>holds</a:t>
            </a:r>
            <a:r>
              <a:rPr spc="5" dirty="0"/>
              <a:t> </a:t>
            </a:r>
            <a:r>
              <a:rPr spc="-5" dirty="0"/>
              <a:t>promising</a:t>
            </a:r>
            <a:r>
              <a:rPr spc="20" dirty="0"/>
              <a:t> </a:t>
            </a:r>
            <a:r>
              <a:rPr spc="-5" dirty="0"/>
              <a:t>opportunities,</a:t>
            </a:r>
            <a:r>
              <a:rPr spc="15" dirty="0"/>
              <a:t> </a:t>
            </a:r>
            <a:r>
              <a:rPr spc="-5" dirty="0"/>
              <a:t>including</a:t>
            </a:r>
            <a:r>
              <a:rPr spc="20" dirty="0"/>
              <a:t> </a:t>
            </a:r>
            <a:r>
              <a:rPr dirty="0"/>
              <a:t>the</a:t>
            </a:r>
            <a:r>
              <a:rPr spc="15" dirty="0"/>
              <a:t> </a:t>
            </a:r>
            <a:r>
              <a:rPr spc="-5" dirty="0"/>
              <a:t>development</a:t>
            </a:r>
            <a:r>
              <a:rPr spc="10" dirty="0"/>
              <a:t> </a:t>
            </a:r>
            <a:r>
              <a:rPr dirty="0"/>
              <a:t>of</a:t>
            </a:r>
            <a:r>
              <a:rPr spc="15" dirty="0"/>
              <a:t> </a:t>
            </a:r>
            <a:r>
              <a:rPr spc="-5" dirty="0"/>
              <a:t>more</a:t>
            </a:r>
            <a:r>
              <a:rPr spc="5" dirty="0"/>
              <a:t> </a:t>
            </a:r>
            <a:r>
              <a:rPr spc="-5" dirty="0"/>
              <a:t>empathetic</a:t>
            </a:r>
            <a:r>
              <a:rPr spc="10" dirty="0"/>
              <a:t> </a:t>
            </a:r>
            <a:r>
              <a:rPr spc="-5" dirty="0"/>
              <a:t>virtual </a:t>
            </a:r>
            <a:r>
              <a:rPr spc="-409" dirty="0"/>
              <a:t> </a:t>
            </a:r>
            <a:r>
              <a:rPr spc="-5" dirty="0"/>
              <a:t>assistants,</a:t>
            </a:r>
            <a:r>
              <a:rPr spc="15" dirty="0"/>
              <a:t> </a:t>
            </a:r>
            <a:r>
              <a:rPr dirty="0"/>
              <a:t>enhanced</a:t>
            </a:r>
            <a:r>
              <a:rPr spc="10" dirty="0"/>
              <a:t> </a:t>
            </a:r>
            <a:r>
              <a:rPr spc="-5" dirty="0"/>
              <a:t>mental</a:t>
            </a:r>
            <a:r>
              <a:rPr spc="5" dirty="0"/>
              <a:t> </a:t>
            </a:r>
            <a:r>
              <a:rPr spc="-5" dirty="0"/>
              <a:t>health</a:t>
            </a:r>
            <a:r>
              <a:rPr dirty="0"/>
              <a:t> </a:t>
            </a:r>
            <a:r>
              <a:rPr spc="-5" dirty="0"/>
              <a:t>support</a:t>
            </a:r>
            <a:r>
              <a:rPr spc="15" dirty="0"/>
              <a:t> </a:t>
            </a:r>
            <a:r>
              <a:rPr spc="-5" dirty="0"/>
              <a:t>systems,</a:t>
            </a:r>
            <a:r>
              <a:rPr spc="15" dirty="0"/>
              <a:t> </a:t>
            </a:r>
            <a:r>
              <a:rPr dirty="0"/>
              <a:t>and</a:t>
            </a:r>
            <a:r>
              <a:rPr spc="10" dirty="0"/>
              <a:t> </a:t>
            </a:r>
            <a:r>
              <a:rPr spc="-5" dirty="0"/>
              <a:t>emotion-driven</a:t>
            </a:r>
            <a:r>
              <a:rPr spc="10" dirty="0"/>
              <a:t> </a:t>
            </a:r>
            <a:r>
              <a:rPr spc="-5" dirty="0"/>
              <a:t>human-computer</a:t>
            </a:r>
            <a:r>
              <a:rPr spc="10" dirty="0"/>
              <a:t> </a:t>
            </a:r>
            <a:r>
              <a:rPr spc="-5" dirty="0"/>
              <a:t>interfaces.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31366" y="859282"/>
            <a:ext cx="79946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60" dirty="0"/>
              <a:t>AN</a:t>
            </a:r>
            <a:r>
              <a:rPr spc="-15" dirty="0"/>
              <a:t> </a:t>
            </a:r>
            <a:r>
              <a:rPr spc="-150" dirty="0"/>
              <a:t>INTERNSHIP</a:t>
            </a:r>
            <a:r>
              <a:rPr spc="-10" dirty="0"/>
              <a:t> </a:t>
            </a:r>
            <a:r>
              <a:rPr spc="-45" dirty="0"/>
              <a:t>PROJECT</a:t>
            </a:r>
            <a:r>
              <a:rPr spc="-10" dirty="0"/>
              <a:t> </a:t>
            </a:r>
            <a:r>
              <a:rPr dirty="0"/>
              <a:t>AT</a:t>
            </a:r>
            <a:r>
              <a:rPr spc="-10" dirty="0"/>
              <a:t> </a:t>
            </a:r>
            <a:r>
              <a:rPr spc="-235" dirty="0"/>
              <a:t>HCLTECH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8317" y="2385186"/>
            <a:ext cx="1746250" cy="2033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0"/>
              </a:spcBef>
            </a:pPr>
            <a:r>
              <a:rPr sz="1800" spc="-95" dirty="0">
                <a:solidFill>
                  <a:srgbClr val="B71E42"/>
                </a:solidFill>
                <a:latin typeface="Trebuchet MS"/>
                <a:cs typeface="Trebuchet MS"/>
              </a:rPr>
              <a:t>P</a:t>
            </a:r>
            <a:r>
              <a:rPr sz="1800" spc="-80" dirty="0">
                <a:solidFill>
                  <a:srgbClr val="B71E42"/>
                </a:solidFill>
                <a:latin typeface="Trebuchet MS"/>
                <a:cs typeface="Trebuchet MS"/>
              </a:rPr>
              <a:t>repa</a:t>
            </a:r>
            <a:r>
              <a:rPr sz="1800" spc="-75" dirty="0">
                <a:solidFill>
                  <a:srgbClr val="B71E42"/>
                </a:solidFill>
                <a:latin typeface="Trebuchet MS"/>
                <a:cs typeface="Trebuchet MS"/>
              </a:rPr>
              <a:t>r</a:t>
            </a:r>
            <a:r>
              <a:rPr sz="1800" spc="-105" dirty="0">
                <a:solidFill>
                  <a:srgbClr val="B71E42"/>
                </a:solidFill>
                <a:latin typeface="Trebuchet MS"/>
                <a:cs typeface="Trebuchet MS"/>
              </a:rPr>
              <a:t>ed</a:t>
            </a:r>
            <a:r>
              <a:rPr sz="1800" spc="-35" dirty="0">
                <a:solidFill>
                  <a:srgbClr val="B71E42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B71E42"/>
                </a:solidFill>
                <a:latin typeface="Trebuchet MS"/>
                <a:cs typeface="Trebuchet MS"/>
              </a:rPr>
              <a:t>B</a:t>
            </a:r>
            <a:r>
              <a:rPr sz="1800" spc="-185" dirty="0">
                <a:solidFill>
                  <a:srgbClr val="B71E42"/>
                </a:solidFill>
                <a:latin typeface="Trebuchet MS"/>
                <a:cs typeface="Trebuchet MS"/>
              </a:rPr>
              <a:t>y:</a:t>
            </a:r>
            <a:endParaRPr sz="1800" dirty="0">
              <a:latin typeface="Trebuchet MS"/>
              <a:cs typeface="Trebuchet MS"/>
            </a:endParaRPr>
          </a:p>
          <a:p>
            <a:pPr marL="12700" marR="35560">
              <a:lnSpc>
                <a:spcPct val="105000"/>
              </a:lnSpc>
            </a:pPr>
            <a:r>
              <a:rPr lang="en-US" sz="1800" spc="-40" dirty="0">
                <a:solidFill>
                  <a:srgbClr val="B71E42"/>
                </a:solidFill>
                <a:latin typeface="Trebuchet MS"/>
                <a:cs typeface="Trebuchet MS"/>
              </a:rPr>
              <a:t>Dharmendra Yadav</a:t>
            </a:r>
            <a:endParaRPr sz="1800" dirty="0">
              <a:latin typeface="Trebuchet MS"/>
              <a:cs typeface="Trebuchet MS"/>
            </a:endParaRPr>
          </a:p>
          <a:p>
            <a:pPr marL="12700" marR="5080">
              <a:lnSpc>
                <a:spcPct val="105000"/>
              </a:lnSpc>
            </a:pPr>
            <a:r>
              <a:rPr sz="1800" spc="-70" dirty="0">
                <a:solidFill>
                  <a:srgbClr val="B71E42"/>
                </a:solidFill>
                <a:latin typeface="Trebuchet MS"/>
                <a:cs typeface="Trebuchet MS"/>
              </a:rPr>
              <a:t>Department</a:t>
            </a:r>
            <a:r>
              <a:rPr sz="1800" spc="-55" dirty="0">
                <a:solidFill>
                  <a:srgbClr val="B71E42"/>
                </a:solidFill>
                <a:latin typeface="Trebuchet MS"/>
                <a:cs typeface="Trebuchet MS"/>
              </a:rPr>
              <a:t> </a:t>
            </a:r>
            <a:r>
              <a:rPr sz="1800" spc="-100" dirty="0">
                <a:solidFill>
                  <a:srgbClr val="B71E42"/>
                </a:solidFill>
                <a:latin typeface="Trebuchet MS"/>
                <a:cs typeface="Trebuchet MS"/>
              </a:rPr>
              <a:t>of </a:t>
            </a:r>
            <a:r>
              <a:rPr sz="1800" spc="-95" dirty="0">
                <a:solidFill>
                  <a:srgbClr val="B71E42"/>
                </a:solidFill>
                <a:latin typeface="Trebuchet MS"/>
                <a:cs typeface="Trebuchet MS"/>
              </a:rPr>
              <a:t> </a:t>
            </a:r>
            <a:r>
              <a:rPr sz="1800" spc="-40" dirty="0">
                <a:solidFill>
                  <a:srgbClr val="B71E42"/>
                </a:solidFill>
                <a:latin typeface="Trebuchet MS"/>
                <a:cs typeface="Trebuchet MS"/>
              </a:rPr>
              <a:t>Computer</a:t>
            </a:r>
            <a:r>
              <a:rPr sz="1800" spc="-80" dirty="0">
                <a:solidFill>
                  <a:srgbClr val="B71E42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B71E42"/>
                </a:solidFill>
                <a:latin typeface="Trebuchet MS"/>
                <a:cs typeface="Trebuchet MS"/>
              </a:rPr>
              <a:t>Science </a:t>
            </a:r>
            <a:r>
              <a:rPr sz="1800" spc="-530" dirty="0">
                <a:solidFill>
                  <a:srgbClr val="B71E42"/>
                </a:solidFill>
                <a:latin typeface="Trebuchet MS"/>
                <a:cs typeface="Trebuchet MS"/>
              </a:rPr>
              <a:t> </a:t>
            </a:r>
            <a:r>
              <a:rPr sz="1800" spc="-150" dirty="0">
                <a:solidFill>
                  <a:srgbClr val="B71E42"/>
                </a:solidFill>
                <a:latin typeface="Trebuchet MS"/>
                <a:cs typeface="Trebuchet MS"/>
              </a:rPr>
              <a:t>&amp;</a:t>
            </a:r>
            <a:endParaRPr sz="18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00" spc="-100" dirty="0">
                <a:solidFill>
                  <a:srgbClr val="B71E42"/>
                </a:solidFill>
                <a:latin typeface="Trebuchet MS"/>
                <a:cs typeface="Trebuchet MS"/>
              </a:rPr>
              <a:t>Engineering</a:t>
            </a:r>
            <a:endParaRPr sz="1800" dirty="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23840" y="2438145"/>
            <a:ext cx="5642610" cy="223519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88951" cy="685736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033841"/>
              <a:ext cx="12191999" cy="4824155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0" y="50"/>
            <a:ext cx="12192000" cy="6155690"/>
            <a:chOff x="0" y="50"/>
            <a:chExt cx="12192000" cy="6155690"/>
          </a:xfrm>
        </p:grpSpPr>
        <p:sp>
          <p:nvSpPr>
            <p:cNvPr id="6" name="object 6"/>
            <p:cNvSpPr/>
            <p:nvPr/>
          </p:nvSpPr>
          <p:spPr>
            <a:xfrm>
              <a:off x="1454658" y="1847722"/>
              <a:ext cx="9607550" cy="0"/>
            </a:xfrm>
            <a:custGeom>
              <a:avLst/>
              <a:gdLst/>
              <a:ahLst/>
              <a:cxnLst/>
              <a:rect l="l" t="t" r="r" b="b"/>
              <a:pathLst>
                <a:path w="9607550">
                  <a:moveTo>
                    <a:pt x="0" y="0"/>
                  </a:moveTo>
                  <a:lnTo>
                    <a:pt x="9607550" y="0"/>
                  </a:lnTo>
                </a:path>
              </a:pathLst>
            </a:custGeom>
            <a:ln w="31750">
              <a:solidFill>
                <a:srgbClr val="B71E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50"/>
              <a:ext cx="12192000" cy="615569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455927" y="1663319"/>
              <a:ext cx="9607550" cy="0"/>
            </a:xfrm>
            <a:custGeom>
              <a:avLst/>
              <a:gdLst/>
              <a:ahLst/>
              <a:cxnLst/>
              <a:rect l="l" t="t" r="r" b="b"/>
              <a:pathLst>
                <a:path w="9607550">
                  <a:moveTo>
                    <a:pt x="0" y="0"/>
                  </a:moveTo>
                  <a:lnTo>
                    <a:pt x="9607423" y="0"/>
                  </a:lnTo>
                </a:path>
              </a:pathLst>
            </a:custGeom>
            <a:ln w="31750">
              <a:solidFill>
                <a:srgbClr val="B71E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560322" y="1103122"/>
            <a:ext cx="32829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3399FF"/>
                </a:solidFill>
                <a:latin typeface="Calibri"/>
                <a:cs typeface="Calibri"/>
              </a:rPr>
              <a:t>ABOUT</a:t>
            </a:r>
            <a:r>
              <a:rPr sz="2800" spc="-30" dirty="0">
                <a:solidFill>
                  <a:srgbClr val="3399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399FF"/>
                </a:solidFill>
                <a:latin typeface="Calibri"/>
                <a:cs typeface="Calibri"/>
              </a:rPr>
              <a:t>THE</a:t>
            </a:r>
            <a:r>
              <a:rPr sz="2800" spc="-35" dirty="0">
                <a:solidFill>
                  <a:srgbClr val="3399FF"/>
                </a:solidFill>
                <a:latin typeface="Calibri"/>
                <a:cs typeface="Calibri"/>
              </a:rPr>
              <a:t> </a:t>
            </a:r>
            <a:r>
              <a:rPr sz="2800" spc="-40" dirty="0">
                <a:solidFill>
                  <a:srgbClr val="3399FF"/>
                </a:solidFill>
                <a:latin typeface="Calibri"/>
                <a:cs typeface="Calibri"/>
              </a:rPr>
              <a:t>COMPANY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60322" y="1912061"/>
            <a:ext cx="793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B71E42"/>
                </a:solidFill>
                <a:latin typeface="Arial MT"/>
                <a:cs typeface="Arial MT"/>
              </a:rPr>
              <a:t>•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90445" y="1881581"/>
            <a:ext cx="605726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HCL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Technologies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leading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global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technology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company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that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provides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services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solutions.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60322" y="2298319"/>
            <a:ext cx="793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B71E42"/>
                </a:solidFill>
                <a:latin typeface="Arial MT"/>
                <a:cs typeface="Arial MT"/>
              </a:rPr>
              <a:t>•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90445" y="2267839"/>
            <a:ext cx="59086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Established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1976, </a:t>
            </a:r>
            <a:r>
              <a:rPr sz="1200" spc="-5" dirty="0">
                <a:latin typeface="Times New Roman"/>
                <a:cs typeface="Times New Roman"/>
              </a:rPr>
              <a:t>HCL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has grown </a:t>
            </a:r>
            <a:r>
              <a:rPr sz="1200" dirty="0">
                <a:latin typeface="Times New Roman"/>
                <a:cs typeface="Times New Roman"/>
              </a:rPr>
              <a:t>to become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largest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services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firms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world.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60322" y="2682366"/>
            <a:ext cx="793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B71E42"/>
                </a:solidFill>
                <a:latin typeface="Arial MT"/>
                <a:cs typeface="Arial MT"/>
              </a:rPr>
              <a:t>•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790445" y="2651886"/>
            <a:ext cx="63855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operates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various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industries,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including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banking,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finance,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healthcare,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retail,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manufacturing,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more.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560322" y="3069463"/>
            <a:ext cx="793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B71E42"/>
                </a:solidFill>
                <a:latin typeface="Arial MT"/>
                <a:cs typeface="Arial MT"/>
              </a:rPr>
              <a:t>•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790445" y="3037459"/>
            <a:ext cx="62407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HCL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Technologies</a:t>
            </a:r>
            <a:r>
              <a:rPr sz="1200" dirty="0">
                <a:latin typeface="Times New Roman"/>
                <a:cs typeface="Times New Roman"/>
              </a:rPr>
              <a:t> has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strong</a:t>
            </a:r>
            <a:r>
              <a:rPr sz="1200" dirty="0">
                <a:latin typeface="Times New Roman"/>
                <a:cs typeface="Times New Roman"/>
              </a:rPr>
              <a:t> global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presence</a:t>
            </a:r>
            <a:r>
              <a:rPr sz="1200" dirty="0">
                <a:latin typeface="Times New Roman"/>
                <a:cs typeface="Times New Roman"/>
              </a:rPr>
              <a:t> with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offices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delivery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centers</a:t>
            </a:r>
            <a:r>
              <a:rPr sz="1200" dirty="0">
                <a:latin typeface="Times New Roman"/>
                <a:cs typeface="Times New Roman"/>
              </a:rPr>
              <a:t> 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over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50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countries.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560322" y="3454730"/>
            <a:ext cx="793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B71E42"/>
                </a:solidFill>
                <a:latin typeface="Arial MT"/>
                <a:cs typeface="Arial MT"/>
              </a:rPr>
              <a:t>•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790445" y="3422726"/>
            <a:ext cx="53479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It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serves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clients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across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Americas,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Europe,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Asia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Pacific,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Middle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East,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Africa.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560322" y="3839336"/>
            <a:ext cx="793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B71E42"/>
                </a:solidFill>
                <a:latin typeface="Arial MT"/>
                <a:cs typeface="Arial MT"/>
              </a:rPr>
              <a:t>•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790445" y="3807332"/>
            <a:ext cx="58985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latin typeface="Times New Roman"/>
                <a:cs typeface="Times New Roman"/>
              </a:rPr>
              <a:t>With</a:t>
            </a:r>
            <a:r>
              <a:rPr sz="1200" dirty="0">
                <a:latin typeface="Times New Roman"/>
                <a:cs typeface="Times New Roman"/>
              </a:rPr>
              <a:t> a </a:t>
            </a:r>
            <a:r>
              <a:rPr sz="1200" spc="-5" dirty="0">
                <a:latin typeface="Times New Roman"/>
                <a:cs typeface="Times New Roman"/>
              </a:rPr>
              <a:t>workforce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over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175,000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employees,</a:t>
            </a:r>
            <a:r>
              <a:rPr sz="1200" dirty="0">
                <a:latin typeface="Times New Roman"/>
                <a:cs typeface="Times New Roman"/>
              </a:rPr>
              <a:t> HCL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delivers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services</a:t>
            </a:r>
            <a:r>
              <a:rPr sz="1200" dirty="0">
                <a:latin typeface="Times New Roman"/>
                <a:cs typeface="Times New Roman"/>
              </a:rPr>
              <a:t> 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more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50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languages.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560322" y="4224908"/>
            <a:ext cx="793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B71E42"/>
                </a:solidFill>
                <a:latin typeface="Arial MT"/>
                <a:cs typeface="Arial MT"/>
              </a:rPr>
              <a:t>•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790445" y="4110608"/>
            <a:ext cx="6205220" cy="556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5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HCL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offers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wide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range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services,</a:t>
            </a:r>
            <a:r>
              <a:rPr sz="1200" dirty="0">
                <a:latin typeface="Times New Roman"/>
                <a:cs typeface="Times New Roman"/>
              </a:rPr>
              <a:t> including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consulting,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application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development,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infrastructure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management,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cybersecurity,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engineering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services.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2222" y="1043685"/>
            <a:ext cx="30670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75" dirty="0"/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31366" y="2042287"/>
            <a:ext cx="9356725" cy="2876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B71E42"/>
              </a:buClr>
              <a:buAutoNum type="arabicPeriod"/>
              <a:tabLst>
                <a:tab pos="241300" algn="l"/>
              </a:tabLst>
            </a:pPr>
            <a:r>
              <a:rPr sz="1700" spc="-5" dirty="0">
                <a:latin typeface="Times New Roman"/>
                <a:cs typeface="Times New Roman"/>
              </a:rPr>
              <a:t>SER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is</a:t>
            </a:r>
            <a:r>
              <a:rPr sz="1700" spc="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the</a:t>
            </a:r>
            <a:r>
              <a:rPr sz="1700" spc="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process</a:t>
            </a:r>
            <a:r>
              <a:rPr sz="1700" spc="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of</a:t>
            </a:r>
            <a:r>
              <a:rPr sz="1700" spc="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automatically</a:t>
            </a:r>
            <a:r>
              <a:rPr sz="1700" spc="1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identifying</a:t>
            </a:r>
            <a:r>
              <a:rPr sz="1700" spc="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and </a:t>
            </a:r>
            <a:r>
              <a:rPr sz="1700" spc="-5" dirty="0">
                <a:latin typeface="Times New Roman"/>
                <a:cs typeface="Times New Roman"/>
              </a:rPr>
              <a:t>categorizing</a:t>
            </a:r>
            <a:r>
              <a:rPr sz="1700" spc="1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emotions</a:t>
            </a:r>
            <a:r>
              <a:rPr sz="1700" spc="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expressed</a:t>
            </a:r>
            <a:r>
              <a:rPr sz="1700" spc="-5" dirty="0">
                <a:latin typeface="Times New Roman"/>
                <a:cs typeface="Times New Roman"/>
              </a:rPr>
              <a:t> in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speech</a:t>
            </a:r>
            <a:r>
              <a:rPr sz="1700" spc="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signals.</a:t>
            </a:r>
            <a:endParaRPr sz="17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435"/>
              </a:spcBef>
              <a:buClr>
                <a:srgbClr val="B71E42"/>
              </a:buClr>
              <a:buAutoNum type="arabicPeriod"/>
              <a:tabLst>
                <a:tab pos="241300" algn="l"/>
              </a:tabLst>
            </a:pPr>
            <a:r>
              <a:rPr sz="1700" dirty="0">
                <a:latin typeface="Times New Roman"/>
                <a:cs typeface="Times New Roman"/>
              </a:rPr>
              <a:t>It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involves</a:t>
            </a:r>
            <a:r>
              <a:rPr sz="1700" spc="1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analyzing</a:t>
            </a:r>
            <a:r>
              <a:rPr sz="1700" spc="2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acoustic</a:t>
            </a:r>
            <a:r>
              <a:rPr sz="1700" spc="1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features,</a:t>
            </a:r>
            <a:r>
              <a:rPr sz="1700" spc="25" dirty="0">
                <a:latin typeface="Times New Roman"/>
                <a:cs typeface="Times New Roman"/>
              </a:rPr>
              <a:t> </a:t>
            </a:r>
            <a:r>
              <a:rPr sz="1700" spc="-20" dirty="0">
                <a:latin typeface="Times New Roman"/>
                <a:cs typeface="Times New Roman"/>
              </a:rPr>
              <a:t>prosody,</a:t>
            </a:r>
            <a:r>
              <a:rPr sz="1700" spc="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and</a:t>
            </a:r>
            <a:r>
              <a:rPr sz="1700" spc="-5" dirty="0">
                <a:latin typeface="Times New Roman"/>
                <a:cs typeface="Times New Roman"/>
              </a:rPr>
              <a:t> linguistic</a:t>
            </a:r>
            <a:r>
              <a:rPr sz="1700" spc="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content</a:t>
            </a:r>
            <a:r>
              <a:rPr sz="1700" spc="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to</a:t>
            </a:r>
            <a:r>
              <a:rPr sz="1700" spc="2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determine</a:t>
            </a:r>
            <a:r>
              <a:rPr sz="1700" spc="1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emotional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states.</a:t>
            </a:r>
            <a:endParaRPr sz="1700">
              <a:latin typeface="Times New Roman"/>
              <a:cs typeface="Times New Roman"/>
            </a:endParaRPr>
          </a:p>
          <a:p>
            <a:pPr marL="241300" marR="266065" indent="-228600">
              <a:lnSpc>
                <a:spcPct val="107100"/>
              </a:lnSpc>
              <a:spcBef>
                <a:spcPts val="1310"/>
              </a:spcBef>
              <a:buClr>
                <a:srgbClr val="B71E42"/>
              </a:buClr>
              <a:buAutoNum type="arabicPeriod"/>
              <a:tabLst>
                <a:tab pos="241300" algn="l"/>
              </a:tabLst>
            </a:pPr>
            <a:r>
              <a:rPr sz="1700" spc="-5" dirty="0">
                <a:latin typeface="Times New Roman"/>
                <a:cs typeface="Times New Roman"/>
              </a:rPr>
              <a:t>SER</a:t>
            </a:r>
            <a:r>
              <a:rPr sz="1700" spc="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aims</a:t>
            </a:r>
            <a:r>
              <a:rPr sz="1700" spc="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to</a:t>
            </a:r>
            <a:r>
              <a:rPr sz="1700" spc="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go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beyond</a:t>
            </a:r>
            <a:r>
              <a:rPr sz="1700" spc="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the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words </a:t>
            </a:r>
            <a:r>
              <a:rPr sz="1700" spc="-5" dirty="0">
                <a:latin typeface="Times New Roman"/>
                <a:cs typeface="Times New Roman"/>
              </a:rPr>
              <a:t>spoken</a:t>
            </a:r>
            <a:r>
              <a:rPr sz="1700" spc="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and</a:t>
            </a:r>
            <a:r>
              <a:rPr sz="1700" spc="1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capture</a:t>
            </a:r>
            <a:r>
              <a:rPr sz="1700" spc="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the</a:t>
            </a:r>
            <a:r>
              <a:rPr sz="1700" spc="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underlying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emotional</a:t>
            </a:r>
            <a:r>
              <a:rPr sz="1700" spc="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information</a:t>
            </a:r>
            <a:r>
              <a:rPr sz="1700" spc="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conveyed </a:t>
            </a:r>
            <a:r>
              <a:rPr sz="1700" spc="-409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through</a:t>
            </a:r>
            <a:r>
              <a:rPr sz="1700" spc="-5" dirty="0">
                <a:latin typeface="Times New Roman"/>
                <a:cs typeface="Times New Roman"/>
              </a:rPr>
              <a:t> speech.</a:t>
            </a:r>
            <a:endParaRPr sz="1700">
              <a:latin typeface="Times New Roman"/>
              <a:cs typeface="Times New Roman"/>
            </a:endParaRPr>
          </a:p>
          <a:p>
            <a:pPr marL="241300" marR="721360" indent="-228600">
              <a:lnSpc>
                <a:spcPct val="107600"/>
              </a:lnSpc>
              <a:spcBef>
                <a:spcPts val="1240"/>
              </a:spcBef>
              <a:buClr>
                <a:srgbClr val="B71E42"/>
              </a:buClr>
              <a:buAutoNum type="arabicPeriod"/>
              <a:tabLst>
                <a:tab pos="241300" algn="l"/>
              </a:tabLst>
            </a:pPr>
            <a:r>
              <a:rPr sz="1700" spc="-5" dirty="0">
                <a:latin typeface="Times New Roman"/>
                <a:cs typeface="Times New Roman"/>
              </a:rPr>
              <a:t>Speech Emotion </a:t>
            </a:r>
            <a:r>
              <a:rPr sz="1700" dirty="0">
                <a:latin typeface="Times New Roman"/>
                <a:cs typeface="Times New Roman"/>
              </a:rPr>
              <a:t>Recognition </a:t>
            </a:r>
            <a:r>
              <a:rPr sz="1700" spc="-5" dirty="0">
                <a:latin typeface="Times New Roman"/>
                <a:cs typeface="Times New Roman"/>
              </a:rPr>
              <a:t>(SER) </a:t>
            </a:r>
            <a:r>
              <a:rPr sz="1700" dirty="0">
                <a:latin typeface="Times New Roman"/>
                <a:cs typeface="Times New Roman"/>
              </a:rPr>
              <a:t>enables machines to </a:t>
            </a:r>
            <a:r>
              <a:rPr sz="1700" spc="-5" dirty="0">
                <a:latin typeface="Times New Roman"/>
                <a:cs typeface="Times New Roman"/>
              </a:rPr>
              <a:t>understand </a:t>
            </a:r>
            <a:r>
              <a:rPr sz="1700" dirty="0">
                <a:latin typeface="Times New Roman"/>
                <a:cs typeface="Times New Roman"/>
              </a:rPr>
              <a:t>and respond </a:t>
            </a:r>
            <a:r>
              <a:rPr sz="1700" spc="-10" dirty="0">
                <a:latin typeface="Times New Roman"/>
                <a:cs typeface="Times New Roman"/>
              </a:rPr>
              <a:t>empathetically, </a:t>
            </a:r>
            <a:r>
              <a:rPr sz="1700" spc="-409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improving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human-computer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interaction.</a:t>
            </a:r>
            <a:endParaRPr sz="1700">
              <a:latin typeface="Times New Roman"/>
              <a:cs typeface="Times New Roman"/>
            </a:endParaRPr>
          </a:p>
          <a:p>
            <a:pPr marL="241300" marR="5080" indent="-228600">
              <a:lnSpc>
                <a:spcPct val="107100"/>
              </a:lnSpc>
              <a:spcBef>
                <a:spcPts val="1245"/>
              </a:spcBef>
              <a:buClr>
                <a:srgbClr val="B71E42"/>
              </a:buClr>
              <a:buAutoNum type="arabicPeriod"/>
              <a:tabLst>
                <a:tab pos="241300" algn="l"/>
              </a:tabLst>
            </a:pPr>
            <a:r>
              <a:rPr sz="1700" spc="-5" dirty="0">
                <a:latin typeface="Times New Roman"/>
                <a:cs typeface="Times New Roman"/>
              </a:rPr>
              <a:t>SER</a:t>
            </a:r>
            <a:r>
              <a:rPr sz="1700" spc="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has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applications</a:t>
            </a:r>
            <a:r>
              <a:rPr sz="1700" spc="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in</a:t>
            </a:r>
            <a:r>
              <a:rPr sz="1700" spc="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various </a:t>
            </a:r>
            <a:r>
              <a:rPr sz="1700" spc="-5" dirty="0">
                <a:latin typeface="Times New Roman"/>
                <a:cs typeface="Times New Roman"/>
              </a:rPr>
              <a:t>fields</a:t>
            </a:r>
            <a:r>
              <a:rPr sz="1700" spc="1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such</a:t>
            </a:r>
            <a:r>
              <a:rPr sz="1700" dirty="0">
                <a:latin typeface="Times New Roman"/>
                <a:cs typeface="Times New Roman"/>
              </a:rPr>
              <a:t> as</a:t>
            </a:r>
            <a:r>
              <a:rPr sz="1700" spc="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mental</a:t>
            </a:r>
            <a:r>
              <a:rPr sz="1700" spc="-5" dirty="0">
                <a:latin typeface="Times New Roman"/>
                <a:cs typeface="Times New Roman"/>
              </a:rPr>
              <a:t> health</a:t>
            </a:r>
            <a:r>
              <a:rPr sz="1700" spc="2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assessment,</a:t>
            </a:r>
            <a:r>
              <a:rPr sz="1700" spc="2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customer</a:t>
            </a:r>
            <a:r>
              <a:rPr sz="1700" spc="1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feedback</a:t>
            </a:r>
            <a:r>
              <a:rPr sz="1700" spc="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analysis,</a:t>
            </a:r>
            <a:r>
              <a:rPr sz="1700" spc="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and </a:t>
            </a:r>
            <a:r>
              <a:rPr sz="1700" spc="-409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entertainment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15" dirty="0">
                <a:latin typeface="Times New Roman"/>
                <a:cs typeface="Times New Roman"/>
              </a:rPr>
              <a:t>industry.</a:t>
            </a:r>
            <a:endParaRPr sz="1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2222" y="859282"/>
            <a:ext cx="27844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5" dirty="0"/>
              <a:t>IMPORTANCE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31366" y="1723008"/>
            <a:ext cx="8910320" cy="3261995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10"/>
              </a:spcBef>
              <a:buClr>
                <a:srgbClr val="B71E42"/>
              </a:buClr>
              <a:buAutoNum type="arabicPeriod"/>
              <a:tabLst>
                <a:tab pos="241300" algn="l"/>
              </a:tabLst>
            </a:pPr>
            <a:r>
              <a:rPr sz="1500" spc="-5" dirty="0">
                <a:latin typeface="Times New Roman"/>
                <a:cs typeface="Times New Roman"/>
              </a:rPr>
              <a:t>Developing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empathetic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virtual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assistants:</a:t>
            </a:r>
            <a:endParaRPr sz="1500">
              <a:latin typeface="Times New Roman"/>
              <a:cs typeface="Times New Roman"/>
            </a:endParaRPr>
          </a:p>
          <a:p>
            <a:pPr marL="698500" lvl="1" indent="-228600">
              <a:lnSpc>
                <a:spcPct val="100000"/>
              </a:lnSpc>
              <a:spcBef>
                <a:spcPts val="710"/>
              </a:spcBef>
              <a:buClr>
                <a:srgbClr val="B71E42"/>
              </a:buClr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500" spc="-15" dirty="0">
                <a:latin typeface="Times New Roman"/>
                <a:cs typeface="Times New Roman"/>
              </a:rPr>
              <a:t>Virtual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assistants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can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understand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and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respond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appropriately </a:t>
            </a:r>
            <a:r>
              <a:rPr sz="1500" dirty="0">
                <a:latin typeface="Times New Roman"/>
                <a:cs typeface="Times New Roman"/>
              </a:rPr>
              <a:t>to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user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emotions,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improving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user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experience.</a:t>
            </a:r>
            <a:endParaRPr sz="15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235"/>
              </a:spcBef>
              <a:buClr>
                <a:srgbClr val="B71E42"/>
              </a:buClr>
              <a:buAutoNum type="arabicPeriod"/>
              <a:tabLst>
                <a:tab pos="241300" algn="l"/>
              </a:tabLst>
            </a:pPr>
            <a:r>
              <a:rPr sz="1500" spc="-5" dirty="0">
                <a:latin typeface="Times New Roman"/>
                <a:cs typeface="Times New Roman"/>
              </a:rPr>
              <a:t>Analyzing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customer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feedback:</a:t>
            </a:r>
            <a:endParaRPr sz="1500">
              <a:latin typeface="Times New Roman"/>
              <a:cs typeface="Times New Roman"/>
            </a:endParaRPr>
          </a:p>
          <a:p>
            <a:pPr marL="698500" marR="98425" lvl="1" indent="-228600">
              <a:lnSpc>
                <a:spcPct val="107300"/>
              </a:lnSpc>
              <a:spcBef>
                <a:spcPts val="590"/>
              </a:spcBef>
              <a:buClr>
                <a:srgbClr val="B71E42"/>
              </a:buClr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500" spc="-5" dirty="0">
                <a:latin typeface="Times New Roman"/>
                <a:cs typeface="Times New Roman"/>
              </a:rPr>
              <a:t>SER enables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sentiment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analysis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of </a:t>
            </a:r>
            <a:r>
              <a:rPr sz="1500" spc="-5" dirty="0">
                <a:latin typeface="Times New Roman"/>
                <a:cs typeface="Times New Roman"/>
              </a:rPr>
              <a:t>customer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feedback, </a:t>
            </a:r>
            <a:r>
              <a:rPr sz="1500" dirty="0">
                <a:latin typeface="Times New Roman"/>
                <a:cs typeface="Times New Roman"/>
              </a:rPr>
              <a:t>helping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businesses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gauge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customer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satisfaction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and </a:t>
            </a:r>
            <a:r>
              <a:rPr sz="1500" spc="-36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improve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products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or</a:t>
            </a:r>
            <a:r>
              <a:rPr sz="1500" spc="-5" dirty="0">
                <a:latin typeface="Times New Roman"/>
                <a:cs typeface="Times New Roman"/>
              </a:rPr>
              <a:t> services.</a:t>
            </a:r>
            <a:endParaRPr sz="15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200"/>
              </a:spcBef>
              <a:buClr>
                <a:srgbClr val="B71E42"/>
              </a:buClr>
              <a:buAutoNum type="arabicPeriod"/>
              <a:tabLst>
                <a:tab pos="241300" algn="l"/>
              </a:tabLst>
            </a:pPr>
            <a:r>
              <a:rPr sz="1500" spc="-5" dirty="0">
                <a:latin typeface="Times New Roman"/>
                <a:cs typeface="Times New Roman"/>
              </a:rPr>
              <a:t>Enhancing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human-computer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interaction:</a:t>
            </a:r>
            <a:endParaRPr sz="1500">
              <a:latin typeface="Times New Roman"/>
              <a:cs typeface="Times New Roman"/>
            </a:endParaRPr>
          </a:p>
          <a:p>
            <a:pPr marL="698500" lvl="1" indent="-228600">
              <a:lnSpc>
                <a:spcPct val="100000"/>
              </a:lnSpc>
              <a:spcBef>
                <a:spcPts val="710"/>
              </a:spcBef>
              <a:buClr>
                <a:srgbClr val="B71E42"/>
              </a:buClr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500" spc="-5" dirty="0">
                <a:latin typeface="Times New Roman"/>
                <a:cs typeface="Times New Roman"/>
              </a:rPr>
              <a:t>Systems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capable </a:t>
            </a:r>
            <a:r>
              <a:rPr sz="1500" dirty="0">
                <a:latin typeface="Times New Roman"/>
                <a:cs typeface="Times New Roman"/>
              </a:rPr>
              <a:t>of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recognizing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emotions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can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respond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more empathetically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and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adaptively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to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human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needs.</a:t>
            </a:r>
            <a:endParaRPr sz="15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210"/>
              </a:spcBef>
              <a:buClr>
                <a:srgbClr val="B71E42"/>
              </a:buClr>
              <a:buAutoNum type="arabicPeriod"/>
              <a:tabLst>
                <a:tab pos="241300" algn="l"/>
              </a:tabLst>
            </a:pPr>
            <a:r>
              <a:rPr sz="1500" spc="-5" dirty="0">
                <a:latin typeface="Times New Roman"/>
                <a:cs typeface="Times New Roman"/>
              </a:rPr>
              <a:t>Assisting </a:t>
            </a:r>
            <a:r>
              <a:rPr sz="1500" dirty="0">
                <a:latin typeface="Times New Roman"/>
                <a:cs typeface="Times New Roman"/>
              </a:rPr>
              <a:t>in </a:t>
            </a:r>
            <a:r>
              <a:rPr sz="1500" spc="-5" dirty="0">
                <a:latin typeface="Times New Roman"/>
                <a:cs typeface="Times New Roman"/>
              </a:rPr>
              <a:t>mental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health assessment:</a:t>
            </a:r>
            <a:endParaRPr sz="1500">
              <a:latin typeface="Times New Roman"/>
              <a:cs typeface="Times New Roman"/>
            </a:endParaRPr>
          </a:p>
          <a:p>
            <a:pPr marL="698500" marR="5080" lvl="1" indent="-228600">
              <a:lnSpc>
                <a:spcPct val="107300"/>
              </a:lnSpc>
              <a:spcBef>
                <a:spcPts val="590"/>
              </a:spcBef>
              <a:buClr>
                <a:srgbClr val="B71E42"/>
              </a:buClr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500" spc="-5" dirty="0">
                <a:latin typeface="Times New Roman"/>
                <a:cs typeface="Times New Roman"/>
              </a:rPr>
              <a:t>Analyzing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speech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patterns and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emotions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can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aid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in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early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detection</a:t>
            </a:r>
            <a:r>
              <a:rPr sz="1500" dirty="0">
                <a:latin typeface="Times New Roman"/>
                <a:cs typeface="Times New Roman"/>
              </a:rPr>
              <a:t> of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emotional disorders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and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mental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health </a:t>
            </a:r>
            <a:r>
              <a:rPr sz="1500" spc="-36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conditions.</a:t>
            </a:r>
            <a:endParaRPr sz="1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2222" y="859282"/>
            <a:ext cx="46621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70" dirty="0"/>
              <a:t>INTRODUC</a:t>
            </a:r>
            <a:r>
              <a:rPr spc="-250" dirty="0"/>
              <a:t>T</a:t>
            </a:r>
            <a:r>
              <a:rPr spc="-300" dirty="0"/>
              <a:t>ION</a:t>
            </a:r>
            <a:r>
              <a:rPr dirty="0"/>
              <a:t> </a:t>
            </a:r>
            <a:r>
              <a:rPr spc="-235" dirty="0"/>
              <a:t>TO</a:t>
            </a:r>
            <a:r>
              <a:rPr dirty="0"/>
              <a:t> </a:t>
            </a:r>
            <a:r>
              <a:rPr spc="-400" dirty="0"/>
              <a:t>CNN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31366" y="1871217"/>
            <a:ext cx="9338945" cy="1979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B71E42"/>
              </a:buClr>
              <a:buAutoNum type="arabicPeriod"/>
              <a:tabLst>
                <a:tab pos="354965" algn="l"/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CNN</a:t>
            </a:r>
            <a:r>
              <a:rPr sz="1800" spc="-5" dirty="0">
                <a:latin typeface="Times New Roman"/>
                <a:cs typeface="Times New Roman"/>
              </a:rPr>
              <a:t> Stands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For Convolutional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Neural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Network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480"/>
              </a:spcBef>
              <a:buClr>
                <a:srgbClr val="B71E42"/>
              </a:buClr>
              <a:buAutoNum type="arabicPeriod"/>
              <a:tabLst>
                <a:tab pos="354965" algn="l"/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CNN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deep learning architecture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widely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used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image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analysis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 </a:t>
            </a:r>
            <a:r>
              <a:rPr sz="1800" spc="-5" dirty="0">
                <a:latin typeface="Times New Roman"/>
                <a:cs typeface="Times New Roman"/>
              </a:rPr>
              <a:t>pattern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recognition.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475"/>
              </a:spcBef>
              <a:buClr>
                <a:srgbClr val="B71E42"/>
              </a:buClr>
              <a:buAutoNum type="arabicPeriod"/>
              <a:tabLst>
                <a:tab pos="354965" algn="l"/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It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excels</a:t>
            </a:r>
            <a:r>
              <a:rPr sz="1800" dirty="0">
                <a:latin typeface="Times New Roman"/>
                <a:cs typeface="Times New Roman"/>
              </a:rPr>
              <a:t> at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capturing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spatial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dependencies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extracting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hierarchical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features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from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input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data.</a:t>
            </a:r>
            <a:endParaRPr sz="18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7900"/>
              </a:lnSpc>
              <a:spcBef>
                <a:spcPts val="1290"/>
              </a:spcBef>
              <a:buClr>
                <a:srgbClr val="B71E42"/>
              </a:buClr>
              <a:buAutoNum type="arabicPeriod"/>
              <a:tabLst>
                <a:tab pos="354965" algn="l"/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CNNs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have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achieved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state-of-the-art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performance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various computer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vision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tasks,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such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as image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classification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and</a:t>
            </a:r>
            <a:r>
              <a:rPr sz="1800" dirty="0">
                <a:latin typeface="Times New Roman"/>
                <a:cs typeface="Times New Roman"/>
              </a:rPr>
              <a:t> object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detection.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2222" y="859282"/>
            <a:ext cx="62242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0" dirty="0"/>
              <a:t>ADVANTA</a:t>
            </a:r>
            <a:r>
              <a:rPr spc="-160" dirty="0"/>
              <a:t>G</a:t>
            </a:r>
            <a:r>
              <a:rPr spc="35" dirty="0"/>
              <a:t>E</a:t>
            </a:r>
            <a:r>
              <a:rPr dirty="0"/>
              <a:t> </a:t>
            </a:r>
            <a:r>
              <a:rPr spc="-215" dirty="0"/>
              <a:t>O</a:t>
            </a:r>
            <a:r>
              <a:rPr spc="-165" dirty="0"/>
              <a:t>F</a:t>
            </a:r>
            <a:r>
              <a:rPr spc="-5" dirty="0"/>
              <a:t> </a:t>
            </a:r>
            <a:r>
              <a:rPr spc="-395" dirty="0"/>
              <a:t>CN</a:t>
            </a:r>
            <a:r>
              <a:rPr spc="-405" dirty="0"/>
              <a:t>N</a:t>
            </a:r>
            <a:r>
              <a:rPr spc="-5" dirty="0"/>
              <a:t> </a:t>
            </a:r>
            <a:r>
              <a:rPr spc="-165" dirty="0"/>
              <a:t>FO</a:t>
            </a:r>
            <a:r>
              <a:rPr spc="-170" dirty="0"/>
              <a:t>R</a:t>
            </a:r>
            <a:r>
              <a:rPr spc="-5" dirty="0"/>
              <a:t> </a:t>
            </a:r>
            <a:r>
              <a:rPr dirty="0"/>
              <a:t>S</a:t>
            </a:r>
            <a:r>
              <a:rPr spc="-40" dirty="0"/>
              <a:t>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31366" y="1753489"/>
            <a:ext cx="9262745" cy="3258820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69"/>
              </a:spcBef>
              <a:buClr>
                <a:srgbClr val="B71E42"/>
              </a:buClr>
              <a:buAutoNum type="arabicPeriod"/>
              <a:tabLst>
                <a:tab pos="241300" algn="l"/>
              </a:tabLst>
            </a:pPr>
            <a:r>
              <a:rPr sz="1800" spc="-5" dirty="0">
                <a:latin typeface="Times New Roman"/>
                <a:cs typeface="Times New Roman"/>
              </a:rPr>
              <a:t>Learning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hierarchical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features:</a:t>
            </a:r>
            <a:endParaRPr sz="1800">
              <a:latin typeface="Times New Roman"/>
              <a:cs typeface="Times New Roman"/>
            </a:endParaRPr>
          </a:p>
          <a:p>
            <a:pPr marL="698500" marR="5080" lvl="1" indent="-228600">
              <a:lnSpc>
                <a:spcPct val="107800"/>
              </a:lnSpc>
              <a:spcBef>
                <a:spcPts val="600"/>
              </a:spcBef>
              <a:buClr>
                <a:srgbClr val="B71E42"/>
              </a:buClr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800" spc="-5" dirty="0">
                <a:latin typeface="Times New Roman"/>
                <a:cs typeface="Times New Roman"/>
              </a:rPr>
              <a:t>CNNs</a:t>
            </a:r>
            <a:r>
              <a:rPr sz="1800" dirty="0">
                <a:latin typeface="Times New Roman"/>
                <a:cs typeface="Times New Roman"/>
              </a:rPr>
              <a:t> can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automatically </a:t>
            </a:r>
            <a:r>
              <a:rPr sz="1800" dirty="0">
                <a:latin typeface="Times New Roman"/>
                <a:cs typeface="Times New Roman"/>
              </a:rPr>
              <a:t>learn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and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capture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relevant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features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from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speech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data,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enabling </a:t>
            </a:r>
            <a:r>
              <a:rPr sz="1800" dirty="0">
                <a:latin typeface="Times New Roman"/>
                <a:cs typeface="Times New Roman"/>
              </a:rPr>
              <a:t>better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representation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emotional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cues.</a:t>
            </a:r>
            <a:endParaRPr sz="18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225"/>
              </a:spcBef>
              <a:buClr>
                <a:srgbClr val="B71E42"/>
              </a:buClr>
              <a:buAutoNum type="arabicPeriod"/>
              <a:tabLst>
                <a:tab pos="241300" algn="l"/>
              </a:tabLst>
            </a:pPr>
            <a:r>
              <a:rPr sz="1800" spc="-5" dirty="0">
                <a:latin typeface="Times New Roman"/>
                <a:cs typeface="Times New Roman"/>
              </a:rPr>
              <a:t>Handling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sequential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data:</a:t>
            </a:r>
            <a:endParaRPr sz="1800">
              <a:latin typeface="Times New Roman"/>
              <a:cs typeface="Times New Roman"/>
            </a:endParaRPr>
          </a:p>
          <a:p>
            <a:pPr marL="698500" marR="254000" lvl="1" indent="-228600">
              <a:lnSpc>
                <a:spcPct val="107300"/>
              </a:lnSpc>
              <a:spcBef>
                <a:spcPts val="610"/>
              </a:spcBef>
              <a:buClr>
                <a:srgbClr val="B71E42"/>
              </a:buClr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800" spc="-5" dirty="0">
                <a:latin typeface="Times New Roman"/>
                <a:cs typeface="Times New Roman"/>
              </a:rPr>
              <a:t>CNNs</a:t>
            </a:r>
            <a:r>
              <a:rPr sz="1800" dirty="0">
                <a:latin typeface="Times New Roman"/>
                <a:cs typeface="Times New Roman"/>
              </a:rPr>
              <a:t> can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process sequential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speech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signals</a:t>
            </a:r>
            <a:r>
              <a:rPr sz="1800" dirty="0">
                <a:latin typeface="Times New Roman"/>
                <a:cs typeface="Times New Roman"/>
              </a:rPr>
              <a:t> by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using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1D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convolutions,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capturing </a:t>
            </a:r>
            <a:r>
              <a:rPr sz="1800" dirty="0">
                <a:latin typeface="Times New Roman"/>
                <a:cs typeface="Times New Roman"/>
              </a:rPr>
              <a:t>temporal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patterns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5" dirty="0">
                <a:latin typeface="Times New Roman"/>
                <a:cs typeface="Times New Roman"/>
              </a:rPr>
              <a:t> variations</a:t>
            </a:r>
            <a:r>
              <a:rPr sz="1800" dirty="0">
                <a:latin typeface="Times New Roman"/>
                <a:cs typeface="Times New Roman"/>
              </a:rPr>
              <a:t> in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emotions.</a:t>
            </a:r>
            <a:endParaRPr sz="18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235"/>
              </a:spcBef>
              <a:buClr>
                <a:srgbClr val="B71E42"/>
              </a:buClr>
              <a:buAutoNum type="arabicPeriod"/>
              <a:tabLst>
                <a:tab pos="241300" algn="l"/>
              </a:tabLst>
            </a:pPr>
            <a:r>
              <a:rPr sz="1800" dirty="0">
                <a:latin typeface="Times New Roman"/>
                <a:cs typeface="Times New Roman"/>
              </a:rPr>
              <a:t>Robustness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variations:</a:t>
            </a:r>
            <a:endParaRPr sz="1800">
              <a:latin typeface="Times New Roman"/>
              <a:cs typeface="Times New Roman"/>
            </a:endParaRPr>
          </a:p>
          <a:p>
            <a:pPr marL="698500" marR="134620" lvl="1" indent="-228600">
              <a:lnSpc>
                <a:spcPct val="107200"/>
              </a:lnSpc>
              <a:spcBef>
                <a:spcPts val="615"/>
              </a:spcBef>
              <a:buClr>
                <a:srgbClr val="B71E42"/>
              </a:buClr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800" spc="-5" dirty="0">
                <a:latin typeface="Times New Roman"/>
                <a:cs typeface="Times New Roman"/>
              </a:rPr>
              <a:t>CNNs </a:t>
            </a:r>
            <a:r>
              <a:rPr sz="1800" dirty="0">
                <a:latin typeface="Times New Roman"/>
                <a:cs typeface="Times New Roman"/>
              </a:rPr>
              <a:t>are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capable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handling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variations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speech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patterns,</a:t>
            </a:r>
            <a:r>
              <a:rPr sz="1800" spc="-5" dirty="0">
                <a:latin typeface="Times New Roman"/>
                <a:cs typeface="Times New Roman"/>
              </a:rPr>
              <a:t> accents,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5" dirty="0">
                <a:latin typeface="Times New Roman"/>
                <a:cs typeface="Times New Roman"/>
              </a:rPr>
              <a:t> languages,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making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them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suitable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for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SER tasks.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2222" y="859282"/>
            <a:ext cx="28333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5" dirty="0"/>
              <a:t>CHALLENGES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31366" y="1720875"/>
            <a:ext cx="9446260" cy="3134360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30"/>
              </a:spcBef>
              <a:buClr>
                <a:srgbClr val="B71E42"/>
              </a:buClr>
              <a:buAutoNum type="arabicPeriod"/>
              <a:tabLst>
                <a:tab pos="241300" algn="l"/>
              </a:tabLst>
            </a:pPr>
            <a:r>
              <a:rPr sz="1300" spc="-15" dirty="0">
                <a:latin typeface="Times New Roman"/>
                <a:cs typeface="Times New Roman"/>
              </a:rPr>
              <a:t>Variability</a:t>
            </a:r>
            <a:r>
              <a:rPr sz="1300" spc="-5" dirty="0">
                <a:latin typeface="Times New Roman"/>
                <a:cs typeface="Times New Roman"/>
              </a:rPr>
              <a:t> in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Emotional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Expressions:</a:t>
            </a:r>
            <a:endParaRPr sz="1300">
              <a:latin typeface="Times New Roman"/>
              <a:cs typeface="Times New Roman"/>
            </a:endParaRPr>
          </a:p>
          <a:p>
            <a:pPr marL="698500" lvl="1" indent="-228600">
              <a:lnSpc>
                <a:spcPct val="100000"/>
              </a:lnSpc>
              <a:spcBef>
                <a:spcPts val="530"/>
              </a:spcBef>
              <a:buClr>
                <a:srgbClr val="B71E42"/>
              </a:buClr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300" spc="-5" dirty="0">
                <a:latin typeface="Times New Roman"/>
                <a:cs typeface="Times New Roman"/>
              </a:rPr>
              <a:t>Emotions</a:t>
            </a:r>
            <a:r>
              <a:rPr sz="1300" spc="2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are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subjective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and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expressed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differently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across</a:t>
            </a:r>
            <a:r>
              <a:rPr sz="1300" spc="2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individuals,</a:t>
            </a:r>
            <a:r>
              <a:rPr sz="1300" spc="2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cultures,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and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languages,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making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recognition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challenging.</a:t>
            </a:r>
            <a:endParaRPr sz="13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035"/>
              </a:spcBef>
              <a:buClr>
                <a:srgbClr val="B71E42"/>
              </a:buClr>
              <a:buAutoNum type="arabicPeriod"/>
              <a:tabLst>
                <a:tab pos="241300" algn="l"/>
              </a:tabLst>
            </a:pPr>
            <a:r>
              <a:rPr sz="1300" spc="-5" dirty="0">
                <a:latin typeface="Times New Roman"/>
                <a:cs typeface="Times New Roman"/>
              </a:rPr>
              <a:t>Ambiguity and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Context:</a:t>
            </a:r>
            <a:endParaRPr sz="1300">
              <a:latin typeface="Times New Roman"/>
              <a:cs typeface="Times New Roman"/>
            </a:endParaRPr>
          </a:p>
          <a:p>
            <a:pPr marL="698500" lvl="1" indent="-228600">
              <a:lnSpc>
                <a:spcPct val="100000"/>
              </a:lnSpc>
              <a:spcBef>
                <a:spcPts val="540"/>
              </a:spcBef>
              <a:buClr>
                <a:srgbClr val="B71E42"/>
              </a:buClr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300" spc="-5" dirty="0">
                <a:latin typeface="Times New Roman"/>
                <a:cs typeface="Times New Roman"/>
              </a:rPr>
              <a:t>Emotions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can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be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context-dependent </a:t>
            </a:r>
            <a:r>
              <a:rPr sz="1300" spc="-5" dirty="0">
                <a:latin typeface="Times New Roman"/>
                <a:cs typeface="Times New Roman"/>
              </a:rPr>
              <a:t>and</a:t>
            </a:r>
            <a:r>
              <a:rPr sz="1300" dirty="0">
                <a:latin typeface="Times New Roman"/>
                <a:cs typeface="Times New Roman"/>
              </a:rPr>
              <a:t> ambiguous,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requiring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understanding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of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linguistic</a:t>
            </a:r>
            <a:r>
              <a:rPr sz="1300" dirty="0">
                <a:latin typeface="Times New Roman"/>
                <a:cs typeface="Times New Roman"/>
              </a:rPr>
              <a:t> and </a:t>
            </a:r>
            <a:r>
              <a:rPr sz="1300" spc="-5" dirty="0">
                <a:latin typeface="Times New Roman"/>
                <a:cs typeface="Times New Roman"/>
              </a:rPr>
              <a:t>situational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cues.</a:t>
            </a:r>
            <a:endParaRPr sz="13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020"/>
              </a:spcBef>
              <a:buClr>
                <a:srgbClr val="B71E42"/>
              </a:buClr>
              <a:buAutoNum type="arabicPeriod"/>
              <a:tabLst>
                <a:tab pos="241300" algn="l"/>
              </a:tabLst>
            </a:pPr>
            <a:r>
              <a:rPr sz="1300" spc="-10" dirty="0">
                <a:latin typeface="Times New Roman"/>
                <a:cs typeface="Times New Roman"/>
              </a:rPr>
              <a:t>Noisy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Environments:</a:t>
            </a:r>
            <a:endParaRPr sz="1300">
              <a:latin typeface="Times New Roman"/>
              <a:cs typeface="Times New Roman"/>
            </a:endParaRPr>
          </a:p>
          <a:p>
            <a:pPr marL="698500" lvl="1" indent="-228600">
              <a:lnSpc>
                <a:spcPct val="100000"/>
              </a:lnSpc>
              <a:spcBef>
                <a:spcPts val="540"/>
              </a:spcBef>
              <a:buClr>
                <a:srgbClr val="B71E42"/>
              </a:buClr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300" spc="-5" dirty="0">
                <a:latin typeface="Times New Roman"/>
                <a:cs typeface="Times New Roman"/>
              </a:rPr>
              <a:t>Background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noise,</a:t>
            </a:r>
            <a:r>
              <a:rPr sz="1300" spc="2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environmental</a:t>
            </a:r>
            <a:r>
              <a:rPr sz="1300" spc="2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factors,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and</a:t>
            </a:r>
            <a:r>
              <a:rPr sz="1300" spc="2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speech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quality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issues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can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affect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the</a:t>
            </a:r>
            <a:r>
              <a:rPr sz="1300" spc="3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accuracy</a:t>
            </a:r>
            <a:r>
              <a:rPr sz="1300" spc="2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of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emotion</a:t>
            </a:r>
            <a:r>
              <a:rPr sz="1300" spc="2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recognition.</a:t>
            </a:r>
            <a:endParaRPr sz="13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030"/>
              </a:spcBef>
              <a:buClr>
                <a:srgbClr val="B71E42"/>
              </a:buClr>
              <a:buAutoNum type="arabicPeriod"/>
              <a:tabLst>
                <a:tab pos="241300" algn="l"/>
              </a:tabLst>
            </a:pPr>
            <a:r>
              <a:rPr sz="1300" spc="-5" dirty="0">
                <a:latin typeface="Times New Roman"/>
                <a:cs typeface="Times New Roman"/>
              </a:rPr>
              <a:t>Subjectivity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and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Individual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Differences:</a:t>
            </a:r>
            <a:endParaRPr sz="1300">
              <a:latin typeface="Times New Roman"/>
              <a:cs typeface="Times New Roman"/>
            </a:endParaRPr>
          </a:p>
          <a:p>
            <a:pPr marL="698500" lvl="1" indent="-228600">
              <a:lnSpc>
                <a:spcPct val="100000"/>
              </a:lnSpc>
              <a:spcBef>
                <a:spcPts val="530"/>
              </a:spcBef>
              <a:buClr>
                <a:srgbClr val="B71E42"/>
              </a:buClr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300" spc="-10" dirty="0">
                <a:latin typeface="Times New Roman"/>
                <a:cs typeface="Times New Roman"/>
              </a:rPr>
              <a:t>Perception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and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interpretation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of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emotions</a:t>
            </a:r>
            <a:r>
              <a:rPr sz="1300" spc="2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can</a:t>
            </a:r>
            <a:r>
              <a:rPr sz="1300" spc="2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vary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among</a:t>
            </a:r>
            <a:r>
              <a:rPr sz="1300" spc="2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individuals,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making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it</a:t>
            </a:r>
            <a:r>
              <a:rPr sz="1300" spc="2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challenging</a:t>
            </a:r>
            <a:r>
              <a:rPr sz="1300" spc="2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to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define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objective</a:t>
            </a:r>
            <a:r>
              <a:rPr sz="1300" spc="2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ground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truth</a:t>
            </a:r>
            <a:r>
              <a:rPr sz="1300" spc="3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labels.</a:t>
            </a:r>
            <a:endParaRPr sz="13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994"/>
              </a:spcBef>
              <a:buClr>
                <a:srgbClr val="B71E42"/>
              </a:buClr>
              <a:buAutoNum type="arabicPeriod"/>
              <a:tabLst>
                <a:tab pos="241300" algn="l"/>
              </a:tabLst>
            </a:pPr>
            <a:r>
              <a:rPr sz="1300" spc="-5" dirty="0">
                <a:latin typeface="Times New Roman"/>
                <a:cs typeface="Times New Roman"/>
              </a:rPr>
              <a:t>Limited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Labeled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Data:</a:t>
            </a:r>
            <a:endParaRPr sz="1300">
              <a:latin typeface="Times New Roman"/>
              <a:cs typeface="Times New Roman"/>
            </a:endParaRPr>
          </a:p>
          <a:p>
            <a:pPr marL="698500" marR="479425" lvl="1" indent="-228600">
              <a:lnSpc>
                <a:spcPct val="102299"/>
              </a:lnSpc>
              <a:spcBef>
                <a:spcPts val="495"/>
              </a:spcBef>
              <a:buClr>
                <a:srgbClr val="B71E42"/>
              </a:buClr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300" spc="-10" dirty="0">
                <a:latin typeface="Times New Roman"/>
                <a:cs typeface="Times New Roman"/>
              </a:rPr>
              <a:t>Availability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of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large,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diverse,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and</a:t>
            </a:r>
            <a:r>
              <a:rPr sz="1300" spc="2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well-labeled</a:t>
            </a:r>
            <a:r>
              <a:rPr sz="1300" spc="2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datasets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for</a:t>
            </a:r>
            <a:r>
              <a:rPr sz="1300" spc="2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training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SER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models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is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limited,</a:t>
            </a:r>
            <a:r>
              <a:rPr sz="1300" dirty="0">
                <a:latin typeface="Times New Roman"/>
                <a:cs typeface="Times New Roman"/>
              </a:rPr>
              <a:t> hindering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model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performance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and </a:t>
            </a:r>
            <a:r>
              <a:rPr sz="1300" spc="-3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generalization.</a:t>
            </a:r>
            <a:endParaRPr sz="1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2222" y="859282"/>
            <a:ext cx="55340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0" dirty="0"/>
              <a:t>BENEFIT</a:t>
            </a:r>
            <a:r>
              <a:rPr spc="-80" dirty="0"/>
              <a:t>S</a:t>
            </a:r>
            <a:r>
              <a:rPr spc="-5" dirty="0"/>
              <a:t> </a:t>
            </a:r>
            <a:r>
              <a:rPr spc="-215" dirty="0"/>
              <a:t>O</a:t>
            </a:r>
            <a:r>
              <a:rPr spc="-165" dirty="0"/>
              <a:t>F</a:t>
            </a:r>
            <a:r>
              <a:rPr spc="-15" dirty="0"/>
              <a:t> </a:t>
            </a:r>
            <a:r>
              <a:rPr spc="-395" dirty="0"/>
              <a:t>CN</a:t>
            </a:r>
            <a:r>
              <a:rPr spc="-405" dirty="0"/>
              <a:t>N</a:t>
            </a:r>
            <a:r>
              <a:rPr spc="-5" dirty="0"/>
              <a:t> </a:t>
            </a:r>
            <a:r>
              <a:rPr spc="-165" dirty="0"/>
              <a:t>FO</a:t>
            </a:r>
            <a:r>
              <a:rPr spc="-170" dirty="0"/>
              <a:t>R</a:t>
            </a:r>
            <a:r>
              <a:rPr spc="-5" dirty="0"/>
              <a:t> </a:t>
            </a:r>
            <a:r>
              <a:rPr spc="-30" dirty="0"/>
              <a:t>SER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31366" y="1744345"/>
            <a:ext cx="9281795" cy="331216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40"/>
              </a:spcBef>
              <a:buClr>
                <a:srgbClr val="B71E42"/>
              </a:buClr>
              <a:buAutoNum type="arabicPeriod"/>
              <a:tabLst>
                <a:tab pos="241300" algn="l"/>
              </a:tabLst>
            </a:pPr>
            <a:r>
              <a:rPr sz="1500" spc="-5" dirty="0">
                <a:latin typeface="Times New Roman"/>
                <a:cs typeface="Times New Roman"/>
              </a:rPr>
              <a:t>Feature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extraction:</a:t>
            </a:r>
            <a:endParaRPr sz="1500">
              <a:latin typeface="Times New Roman"/>
              <a:cs typeface="Times New Roman"/>
            </a:endParaRPr>
          </a:p>
          <a:p>
            <a:pPr marL="698500" marR="5080" lvl="1" indent="-228600">
              <a:lnSpc>
                <a:spcPct val="107300"/>
              </a:lnSpc>
              <a:spcBef>
                <a:spcPts val="414"/>
              </a:spcBef>
              <a:buClr>
                <a:srgbClr val="B71E42"/>
              </a:buClr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500" spc="-5" dirty="0">
                <a:latin typeface="Times New Roman"/>
                <a:cs typeface="Times New Roman"/>
              </a:rPr>
              <a:t>CNNs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automatically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extract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relevant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acoustic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features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from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speech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signals,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reducing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the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need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for</a:t>
            </a:r>
            <a:r>
              <a:rPr sz="1500" spc="-5" dirty="0">
                <a:latin typeface="Times New Roman"/>
                <a:cs typeface="Times New Roman"/>
              </a:rPr>
              <a:t> manual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feature </a:t>
            </a:r>
            <a:r>
              <a:rPr sz="1500" spc="-36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engineering.</a:t>
            </a:r>
            <a:endParaRPr sz="15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005"/>
              </a:spcBef>
              <a:buClr>
                <a:srgbClr val="B71E42"/>
              </a:buClr>
              <a:buAutoNum type="arabicPeriod"/>
              <a:tabLst>
                <a:tab pos="241300" algn="l"/>
              </a:tabLst>
            </a:pPr>
            <a:r>
              <a:rPr sz="1500" spc="-5" dirty="0">
                <a:latin typeface="Times New Roman"/>
                <a:cs typeface="Times New Roman"/>
              </a:rPr>
              <a:t>Pattern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recognition:</a:t>
            </a:r>
            <a:endParaRPr sz="1500">
              <a:latin typeface="Times New Roman"/>
              <a:cs typeface="Times New Roman"/>
            </a:endParaRPr>
          </a:p>
          <a:p>
            <a:pPr marL="698500" lvl="1" indent="-228600">
              <a:lnSpc>
                <a:spcPct val="100000"/>
              </a:lnSpc>
              <a:spcBef>
                <a:spcPts val="530"/>
              </a:spcBef>
              <a:buClr>
                <a:srgbClr val="B71E42"/>
              </a:buClr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500" spc="-5" dirty="0">
                <a:latin typeface="Times New Roman"/>
                <a:cs typeface="Times New Roman"/>
              </a:rPr>
              <a:t>CNNs </a:t>
            </a:r>
            <a:r>
              <a:rPr sz="1500" dirty="0">
                <a:latin typeface="Times New Roman"/>
                <a:cs typeface="Times New Roman"/>
              </a:rPr>
              <a:t>capture </a:t>
            </a:r>
            <a:r>
              <a:rPr sz="1500" spc="-5" dirty="0">
                <a:latin typeface="Times New Roman"/>
                <a:cs typeface="Times New Roman"/>
              </a:rPr>
              <a:t>temporal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patterns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and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variations in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speech,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improving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the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accuracy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of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emotion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recognition.</a:t>
            </a:r>
            <a:endParaRPr sz="15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055"/>
              </a:spcBef>
              <a:buClr>
                <a:srgbClr val="B71E42"/>
              </a:buClr>
              <a:buAutoNum type="arabicPeriod"/>
              <a:tabLst>
                <a:tab pos="241300" algn="l"/>
              </a:tabLst>
            </a:pPr>
            <a:r>
              <a:rPr sz="1500" spc="-5" dirty="0">
                <a:latin typeface="Times New Roman"/>
                <a:cs typeface="Times New Roman"/>
              </a:rPr>
              <a:t>Robustness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to</a:t>
            </a:r>
            <a:r>
              <a:rPr sz="1500" spc="-5" dirty="0">
                <a:latin typeface="Times New Roman"/>
                <a:cs typeface="Times New Roman"/>
              </a:rPr>
              <a:t> noise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and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variations:</a:t>
            </a:r>
            <a:endParaRPr sz="1500">
              <a:latin typeface="Times New Roman"/>
              <a:cs typeface="Times New Roman"/>
            </a:endParaRPr>
          </a:p>
          <a:p>
            <a:pPr marL="698500" lvl="1" indent="-228600">
              <a:lnSpc>
                <a:spcPct val="100000"/>
              </a:lnSpc>
              <a:spcBef>
                <a:spcPts val="530"/>
              </a:spcBef>
              <a:buClr>
                <a:srgbClr val="B71E42"/>
              </a:buClr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500" spc="-5" dirty="0">
                <a:latin typeface="Times New Roman"/>
                <a:cs typeface="Times New Roman"/>
              </a:rPr>
              <a:t>CNNs can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handle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the</a:t>
            </a:r>
            <a:r>
              <a:rPr sz="1500" spc="-5" dirty="0">
                <a:latin typeface="Times New Roman"/>
                <a:cs typeface="Times New Roman"/>
              </a:rPr>
              <a:t> presence </a:t>
            </a:r>
            <a:r>
              <a:rPr sz="1500" dirty="0">
                <a:latin typeface="Times New Roman"/>
                <a:cs typeface="Times New Roman"/>
              </a:rPr>
              <a:t>of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background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noise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and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variations</a:t>
            </a:r>
            <a:r>
              <a:rPr sz="1500" dirty="0">
                <a:latin typeface="Times New Roman"/>
                <a:cs typeface="Times New Roman"/>
              </a:rPr>
              <a:t> in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speech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signals,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making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them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more</a:t>
            </a:r>
            <a:endParaRPr sz="15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125"/>
              </a:spcBef>
              <a:buClr>
                <a:srgbClr val="B71E42"/>
              </a:buClr>
              <a:buSzPct val="93750"/>
              <a:buAutoNum type="arabicPeriod"/>
              <a:tabLst>
                <a:tab pos="241300" algn="l"/>
              </a:tabLst>
            </a:pPr>
            <a:r>
              <a:rPr sz="1600" spc="-5" dirty="0">
                <a:latin typeface="Times New Roman"/>
                <a:cs typeface="Times New Roman"/>
              </a:rPr>
              <a:t>CNNs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excel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</a:t>
            </a:r>
            <a:r>
              <a:rPr sz="1600" dirty="0">
                <a:latin typeface="Times New Roman"/>
                <a:cs typeface="Times New Roman"/>
              </a:rPr>
              <a:t> learning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hierarchical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features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from input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data.</a:t>
            </a:r>
            <a:endParaRPr sz="16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030"/>
              </a:spcBef>
              <a:buClr>
                <a:srgbClr val="B71E42"/>
              </a:buClr>
              <a:buSzPct val="93750"/>
              <a:buAutoNum type="arabicPeriod"/>
              <a:tabLst>
                <a:tab pos="241300" algn="l"/>
              </a:tabLst>
            </a:pPr>
            <a:r>
              <a:rPr sz="1600" spc="-5" dirty="0">
                <a:latin typeface="Times New Roman"/>
                <a:cs typeface="Times New Roman"/>
              </a:rPr>
              <a:t>1D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CNN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architectures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are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used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analyze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sequential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speech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data,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capturing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local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global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patterns.</a:t>
            </a:r>
            <a:endParaRPr sz="16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019"/>
              </a:spcBef>
              <a:buClr>
                <a:srgbClr val="B71E42"/>
              </a:buClr>
              <a:buSzPct val="93750"/>
              <a:buAutoNum type="arabicPeriod"/>
              <a:tabLst>
                <a:tab pos="241300" algn="l"/>
              </a:tabLst>
            </a:pPr>
            <a:r>
              <a:rPr sz="1600" spc="-5" dirty="0">
                <a:latin typeface="Times New Roman"/>
                <a:cs typeface="Times New Roman"/>
              </a:rPr>
              <a:t>CNNs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automatically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extract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relevant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features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learn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discriminative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representations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for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emotion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recognition.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833</Words>
  <Application>Microsoft Office PowerPoint</Application>
  <PresentationFormat>Widescreen</PresentationFormat>
  <Paragraphs>75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 MT</vt:lpstr>
      <vt:lpstr>Calibri</vt:lpstr>
      <vt:lpstr>Times New Roman</vt:lpstr>
      <vt:lpstr>Trebuchet MS</vt:lpstr>
      <vt:lpstr>Office Theme</vt:lpstr>
      <vt:lpstr>SPEECH EMOTION RECOGNITION</vt:lpstr>
      <vt:lpstr>AN INTERNSHIP PROJECT AT HCLTECH</vt:lpstr>
      <vt:lpstr>ABOUT THE COMPANY</vt:lpstr>
      <vt:lpstr>INTRODUCTION</vt:lpstr>
      <vt:lpstr>IMPORTANCE</vt:lpstr>
      <vt:lpstr>INTRODUCTION TO CNN</vt:lpstr>
      <vt:lpstr>ADVANTAGE OF CNN FOR SER</vt:lpstr>
      <vt:lpstr>CHALLENGES</vt:lpstr>
      <vt:lpstr>BENEFITS OF CNN FOR SER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SPEECH EMOTION RECOGNITION</dc:title>
  <dc:creator>Neetesh Shah</dc:creator>
  <cp:lastModifiedBy>Shailendra Yadav</cp:lastModifiedBy>
  <cp:revision>1</cp:revision>
  <dcterms:created xsi:type="dcterms:W3CDTF">2024-10-23T11:13:27Z</dcterms:created>
  <dcterms:modified xsi:type="dcterms:W3CDTF">2024-10-23T11:14:30Z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2023-07-01T00:00:00Z</vt:filetime>
  </property>
  <property fmtid="{D5CDD505-2E9C-101B-9397-08002B2CF9AE}" pid="3" name="Creator">
    <vt:lpwstr>Microsoft® Word 2019</vt:lpwstr>
  </property>
  <property fmtid="{D5CDD505-2E9C-101B-9397-08002B2CF9AE}" pid="4" name="LastSaved">
    <vt:filetime>2024-10-23T00:00:00Z</vt:filetime>
  </property>
</Properties>
</file>