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8"/>
  </p:notesMasterIdLst>
  <p:sldIdLst>
    <p:sldId id="256" r:id="rId2"/>
    <p:sldId id="257" r:id="rId3"/>
    <p:sldId id="258" r:id="rId4"/>
    <p:sldId id="266" r:id="rId5"/>
    <p:sldId id="261" r:id="rId6"/>
    <p:sldId id="262" r:id="rId7"/>
    <p:sldId id="264" r:id="rId8"/>
    <p:sldId id="267" r:id="rId9"/>
    <p:sldId id="268" r:id="rId10"/>
    <p:sldId id="270" r:id="rId11"/>
    <p:sldId id="271" r:id="rId12"/>
    <p:sldId id="269" r:id="rId13"/>
    <p:sldId id="272" r:id="rId14"/>
    <p:sldId id="273" r:id="rId15"/>
    <p:sldId id="274" r:id="rId16"/>
    <p:sldId id="279" r:id="rId17"/>
    <p:sldId id="277" r:id="rId18"/>
    <p:sldId id="281" r:id="rId19"/>
    <p:sldId id="282" r:id="rId20"/>
    <p:sldId id="276" r:id="rId21"/>
    <p:sldId id="283" r:id="rId22"/>
    <p:sldId id="275" r:id="rId23"/>
    <p:sldId id="278" r:id="rId24"/>
    <p:sldId id="284" r:id="rId25"/>
    <p:sldId id="263"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5280" autoAdjust="0"/>
  </p:normalViewPr>
  <p:slideViewPr>
    <p:cSldViewPr snapToGrid="0">
      <p:cViewPr varScale="1">
        <p:scale>
          <a:sx n="86" d="100"/>
          <a:sy n="86"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JP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JP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BBD300-FAA2-4FDF-9050-4C889F54E8C3}" type="doc">
      <dgm:prSet loTypeId="urn:microsoft.com/office/officeart/2005/8/layout/hierarchy4" loCatId="list" qsTypeId="urn:microsoft.com/office/officeart/2005/8/quickstyle/3d1" qsCatId="3D" csTypeId="urn:microsoft.com/office/officeart/2005/8/colors/accent3_4" csCatId="accent3" phldr="1"/>
      <dgm:spPr/>
      <dgm:t>
        <a:bodyPr/>
        <a:lstStyle/>
        <a:p>
          <a:endParaRPr lang="en-US"/>
        </a:p>
      </dgm:t>
    </dgm:pt>
    <dgm:pt modelId="{68A150BF-F60F-4D12-8320-9DC80487BA11}">
      <dgm:prSet phldrT="[Text]"/>
      <dgm:spPr/>
      <dgm:t>
        <a:bodyPr/>
        <a:lstStyle/>
        <a:p>
          <a:r>
            <a:rPr lang="en-US" dirty="0"/>
            <a:t>Featured</a:t>
          </a:r>
        </a:p>
      </dgm:t>
    </dgm:pt>
    <dgm:pt modelId="{47D36903-AF68-43AA-8264-3ED63D12321B}" type="parTrans" cxnId="{DFB21323-D82F-4666-959D-DB3FF1E83999}">
      <dgm:prSet/>
      <dgm:spPr/>
      <dgm:t>
        <a:bodyPr/>
        <a:lstStyle/>
        <a:p>
          <a:endParaRPr lang="en-US"/>
        </a:p>
      </dgm:t>
    </dgm:pt>
    <dgm:pt modelId="{B19266DE-12F4-4DDA-8534-04832E2A6697}" type="sibTrans" cxnId="{DFB21323-D82F-4666-959D-DB3FF1E83999}">
      <dgm:prSet/>
      <dgm:spPr/>
      <dgm:t>
        <a:bodyPr/>
        <a:lstStyle/>
        <a:p>
          <a:endParaRPr lang="en-US"/>
        </a:p>
      </dgm:t>
    </dgm:pt>
    <dgm:pt modelId="{C9C86863-BAED-4F49-89C5-9BF7FA4EBE59}">
      <dgm:prSet phldrT="[Text]"/>
      <dgm:spPr/>
      <dgm:t>
        <a:bodyPr/>
        <a:lstStyle/>
        <a:p>
          <a:r>
            <a:rPr lang="en-US" dirty="0"/>
            <a:t>Competitive </a:t>
          </a:r>
        </a:p>
        <a:p>
          <a:r>
            <a:rPr lang="en-US" dirty="0"/>
            <a:t>(Count towards rank)</a:t>
          </a:r>
        </a:p>
      </dgm:t>
    </dgm:pt>
    <dgm:pt modelId="{F3DFD06F-339D-4ACB-8A87-9CCA469FA49E}" type="parTrans" cxnId="{33197910-333E-4CF6-82E1-E5BEE7DAA8C0}">
      <dgm:prSet/>
      <dgm:spPr/>
      <dgm:t>
        <a:bodyPr/>
        <a:lstStyle/>
        <a:p>
          <a:endParaRPr lang="en-US"/>
        </a:p>
      </dgm:t>
    </dgm:pt>
    <dgm:pt modelId="{88B85B71-43FE-4A68-B428-FD1A80077321}" type="sibTrans" cxnId="{33197910-333E-4CF6-82E1-E5BEE7DAA8C0}">
      <dgm:prSet/>
      <dgm:spPr/>
      <dgm:t>
        <a:bodyPr/>
        <a:lstStyle/>
        <a:p>
          <a:endParaRPr lang="en-US"/>
        </a:p>
      </dgm:t>
    </dgm:pt>
    <dgm:pt modelId="{50578556-8FFB-4192-B65C-4273D8C1C9BC}">
      <dgm:prSet phldrT="[Text]"/>
      <dgm:spPr/>
      <dgm:t>
        <a:bodyPr/>
        <a:lstStyle/>
        <a:p>
          <a:r>
            <a:rPr lang="en-US" dirty="0"/>
            <a:t>Recruitment</a:t>
          </a:r>
        </a:p>
      </dgm:t>
    </dgm:pt>
    <dgm:pt modelId="{3971C967-CFE7-4D58-BCE9-56C6AA71E6D6}" type="parTrans" cxnId="{E10B3527-7C54-4CD1-A3F6-56EDF79F8A4C}">
      <dgm:prSet/>
      <dgm:spPr/>
      <dgm:t>
        <a:bodyPr/>
        <a:lstStyle/>
        <a:p>
          <a:endParaRPr lang="en-US"/>
        </a:p>
      </dgm:t>
    </dgm:pt>
    <dgm:pt modelId="{C8E07669-9CF6-4D23-9146-856AA32FA5B2}" type="sibTrans" cxnId="{E10B3527-7C54-4CD1-A3F6-56EDF79F8A4C}">
      <dgm:prSet/>
      <dgm:spPr/>
      <dgm:t>
        <a:bodyPr/>
        <a:lstStyle/>
        <a:p>
          <a:endParaRPr lang="en-US"/>
        </a:p>
      </dgm:t>
    </dgm:pt>
    <dgm:pt modelId="{9ECA70DC-12E9-47F9-B9E5-B2009FF85E05}">
      <dgm:prSet phldrT="[Text]"/>
      <dgm:spPr/>
      <dgm:t>
        <a:bodyPr/>
        <a:lstStyle/>
        <a:p>
          <a:r>
            <a:rPr lang="en-US" dirty="0"/>
            <a:t>Competitive Solo</a:t>
          </a:r>
          <a:br>
            <a:rPr lang="en-US" dirty="0"/>
          </a:br>
          <a:r>
            <a:rPr lang="en-US" dirty="0"/>
            <a:t>(Count towards rank)</a:t>
          </a:r>
        </a:p>
      </dgm:t>
    </dgm:pt>
    <dgm:pt modelId="{E9DCDB87-67CB-43FE-9C1D-CF3D67F01641}" type="parTrans" cxnId="{EF4A83AA-DA2D-4AE9-8FA9-FD0582B0D160}">
      <dgm:prSet/>
      <dgm:spPr/>
      <dgm:t>
        <a:bodyPr/>
        <a:lstStyle/>
        <a:p>
          <a:endParaRPr lang="en-US"/>
        </a:p>
      </dgm:t>
    </dgm:pt>
    <dgm:pt modelId="{7E4E5415-F641-46F8-80C8-672AAC1408A9}" type="sibTrans" cxnId="{EF4A83AA-DA2D-4AE9-8FA9-FD0582B0D160}">
      <dgm:prSet/>
      <dgm:spPr/>
      <dgm:t>
        <a:bodyPr/>
        <a:lstStyle/>
        <a:p>
          <a:endParaRPr lang="en-US"/>
        </a:p>
      </dgm:t>
    </dgm:pt>
    <dgm:pt modelId="{AA770653-510E-4ACA-AA83-C373D947891B}">
      <dgm:prSet phldrT="[Text]"/>
      <dgm:spPr/>
      <dgm:t>
        <a:bodyPr/>
        <a:lstStyle/>
        <a:p>
          <a:r>
            <a:rPr lang="en-US" dirty="0"/>
            <a:t>Playground</a:t>
          </a:r>
        </a:p>
      </dgm:t>
    </dgm:pt>
    <dgm:pt modelId="{5B375912-5B6C-4E3E-839A-69B753F3549B}" type="parTrans" cxnId="{A9B6E5F5-A0C4-4ADB-80B0-0C884FD645AB}">
      <dgm:prSet/>
      <dgm:spPr/>
      <dgm:t>
        <a:bodyPr/>
        <a:lstStyle/>
        <a:p>
          <a:endParaRPr lang="en-US"/>
        </a:p>
      </dgm:t>
    </dgm:pt>
    <dgm:pt modelId="{98E73736-EE55-4114-95D9-6C921A969CC1}" type="sibTrans" cxnId="{A9B6E5F5-A0C4-4ADB-80B0-0C884FD645AB}">
      <dgm:prSet/>
      <dgm:spPr/>
      <dgm:t>
        <a:bodyPr/>
        <a:lstStyle/>
        <a:p>
          <a:endParaRPr lang="en-US"/>
        </a:p>
      </dgm:t>
    </dgm:pt>
    <dgm:pt modelId="{A2817F0A-77A3-460A-BAE4-7CFC10272607}">
      <dgm:prSet phldrT="[Text]"/>
      <dgm:spPr/>
      <dgm:t>
        <a:bodyPr/>
        <a:lstStyle/>
        <a:p>
          <a:r>
            <a:rPr lang="en-US" dirty="0"/>
            <a:t>Non Competitive</a:t>
          </a:r>
          <a:br>
            <a:rPr lang="en-US" dirty="0"/>
          </a:br>
          <a:r>
            <a:rPr lang="en-US" dirty="0"/>
            <a:t>(Does not count towards rank)</a:t>
          </a:r>
        </a:p>
      </dgm:t>
    </dgm:pt>
    <dgm:pt modelId="{5B5600BF-18FC-4CBE-A42F-C14E6A8B6FAA}" type="parTrans" cxnId="{E22C8FBB-8DFD-4406-8E3C-DB82977E9D63}">
      <dgm:prSet/>
      <dgm:spPr/>
      <dgm:t>
        <a:bodyPr/>
        <a:lstStyle/>
        <a:p>
          <a:endParaRPr lang="en-US"/>
        </a:p>
      </dgm:t>
    </dgm:pt>
    <dgm:pt modelId="{F6E2C476-C432-4E78-BB7F-C74709D910F6}" type="sibTrans" cxnId="{E22C8FBB-8DFD-4406-8E3C-DB82977E9D63}">
      <dgm:prSet/>
      <dgm:spPr/>
      <dgm:t>
        <a:bodyPr/>
        <a:lstStyle/>
        <a:p>
          <a:endParaRPr lang="en-US"/>
        </a:p>
      </dgm:t>
    </dgm:pt>
    <dgm:pt modelId="{B18D46E1-0678-4944-B886-0EE0B9289900}" type="pres">
      <dgm:prSet presAssocID="{0ABBD300-FAA2-4FDF-9050-4C889F54E8C3}" presName="Name0" presStyleCnt="0">
        <dgm:presLayoutVars>
          <dgm:chPref val="1"/>
          <dgm:dir/>
          <dgm:animOne val="branch"/>
          <dgm:animLvl val="lvl"/>
          <dgm:resizeHandles/>
        </dgm:presLayoutVars>
      </dgm:prSet>
      <dgm:spPr/>
    </dgm:pt>
    <dgm:pt modelId="{02EB9D1A-25D3-46C0-93BF-3FA58958F74E}" type="pres">
      <dgm:prSet presAssocID="{68A150BF-F60F-4D12-8320-9DC80487BA11}" presName="vertOne" presStyleCnt="0"/>
      <dgm:spPr/>
    </dgm:pt>
    <dgm:pt modelId="{02041E48-EDC0-4C8D-91A7-7048217D5040}" type="pres">
      <dgm:prSet presAssocID="{68A150BF-F60F-4D12-8320-9DC80487BA11}" presName="txOne" presStyleLbl="node0" presStyleIdx="0" presStyleCnt="3">
        <dgm:presLayoutVars>
          <dgm:chPref val="3"/>
        </dgm:presLayoutVars>
      </dgm:prSet>
      <dgm:spPr/>
    </dgm:pt>
    <dgm:pt modelId="{4A64F5AA-9BEF-4F90-A5A3-4073BE187400}" type="pres">
      <dgm:prSet presAssocID="{68A150BF-F60F-4D12-8320-9DC80487BA11}" presName="parTransOne" presStyleCnt="0"/>
      <dgm:spPr/>
    </dgm:pt>
    <dgm:pt modelId="{70E7A10F-11E8-4B4C-A925-FEF27DC9B5D4}" type="pres">
      <dgm:prSet presAssocID="{68A150BF-F60F-4D12-8320-9DC80487BA11}" presName="horzOne" presStyleCnt="0"/>
      <dgm:spPr/>
    </dgm:pt>
    <dgm:pt modelId="{A37C528C-1F3B-4739-A746-71845197E5A7}" type="pres">
      <dgm:prSet presAssocID="{C9C86863-BAED-4F49-89C5-9BF7FA4EBE59}" presName="vertTwo" presStyleCnt="0"/>
      <dgm:spPr/>
    </dgm:pt>
    <dgm:pt modelId="{2542099C-43DF-4C8B-BF76-0810F78EF27E}" type="pres">
      <dgm:prSet presAssocID="{C9C86863-BAED-4F49-89C5-9BF7FA4EBE59}" presName="txTwo" presStyleLbl="node2" presStyleIdx="0" presStyleCnt="3">
        <dgm:presLayoutVars>
          <dgm:chPref val="3"/>
        </dgm:presLayoutVars>
      </dgm:prSet>
      <dgm:spPr/>
    </dgm:pt>
    <dgm:pt modelId="{FFEC08D6-DCD7-42B3-9E20-B5292C73CB16}" type="pres">
      <dgm:prSet presAssocID="{C9C86863-BAED-4F49-89C5-9BF7FA4EBE59}" presName="horzTwo" presStyleCnt="0"/>
      <dgm:spPr/>
    </dgm:pt>
    <dgm:pt modelId="{0AEB47F8-0BEF-4D7F-94A4-A53BD7560C13}" type="pres">
      <dgm:prSet presAssocID="{B19266DE-12F4-4DDA-8534-04832E2A6697}" presName="sibSpaceOne" presStyleCnt="0"/>
      <dgm:spPr/>
    </dgm:pt>
    <dgm:pt modelId="{6C215BF2-2AD2-446D-B44B-2A734FB57EAA}" type="pres">
      <dgm:prSet presAssocID="{50578556-8FFB-4192-B65C-4273D8C1C9BC}" presName="vertOne" presStyleCnt="0"/>
      <dgm:spPr/>
    </dgm:pt>
    <dgm:pt modelId="{B56AC766-FA8C-4F29-BDA5-A81E2EE7701E}" type="pres">
      <dgm:prSet presAssocID="{50578556-8FFB-4192-B65C-4273D8C1C9BC}" presName="txOne" presStyleLbl="node0" presStyleIdx="1" presStyleCnt="3">
        <dgm:presLayoutVars>
          <dgm:chPref val="3"/>
        </dgm:presLayoutVars>
      </dgm:prSet>
      <dgm:spPr/>
    </dgm:pt>
    <dgm:pt modelId="{0AAD4A7D-F582-4656-8602-A55AA9648CC0}" type="pres">
      <dgm:prSet presAssocID="{50578556-8FFB-4192-B65C-4273D8C1C9BC}" presName="parTransOne" presStyleCnt="0"/>
      <dgm:spPr/>
    </dgm:pt>
    <dgm:pt modelId="{D29C91B1-90BE-4E9C-99EE-A1931AE7307E}" type="pres">
      <dgm:prSet presAssocID="{50578556-8FFB-4192-B65C-4273D8C1C9BC}" presName="horzOne" presStyleCnt="0"/>
      <dgm:spPr/>
    </dgm:pt>
    <dgm:pt modelId="{7E1CD925-C7D3-45F1-8BC5-A4FD3EA1137D}" type="pres">
      <dgm:prSet presAssocID="{9ECA70DC-12E9-47F9-B9E5-B2009FF85E05}" presName="vertTwo" presStyleCnt="0"/>
      <dgm:spPr/>
    </dgm:pt>
    <dgm:pt modelId="{A889C6C6-A43B-4BCB-9535-5AB9EED2E869}" type="pres">
      <dgm:prSet presAssocID="{9ECA70DC-12E9-47F9-B9E5-B2009FF85E05}" presName="txTwo" presStyleLbl="node2" presStyleIdx="1" presStyleCnt="3">
        <dgm:presLayoutVars>
          <dgm:chPref val="3"/>
        </dgm:presLayoutVars>
      </dgm:prSet>
      <dgm:spPr/>
    </dgm:pt>
    <dgm:pt modelId="{440FDD5E-9B45-42E1-9508-E7B707CB9CB2}" type="pres">
      <dgm:prSet presAssocID="{9ECA70DC-12E9-47F9-B9E5-B2009FF85E05}" presName="horzTwo" presStyleCnt="0"/>
      <dgm:spPr/>
    </dgm:pt>
    <dgm:pt modelId="{A4A3044F-5FF5-42F6-B60D-8FB255B68B28}" type="pres">
      <dgm:prSet presAssocID="{C8E07669-9CF6-4D23-9146-856AA32FA5B2}" presName="sibSpaceOne" presStyleCnt="0"/>
      <dgm:spPr/>
    </dgm:pt>
    <dgm:pt modelId="{957EDB18-BD1F-40B4-9A19-7188F5BD37C9}" type="pres">
      <dgm:prSet presAssocID="{AA770653-510E-4ACA-AA83-C373D947891B}" presName="vertOne" presStyleCnt="0"/>
      <dgm:spPr/>
    </dgm:pt>
    <dgm:pt modelId="{104CF6CD-D4C6-42E5-AC79-8EA810AAF284}" type="pres">
      <dgm:prSet presAssocID="{AA770653-510E-4ACA-AA83-C373D947891B}" presName="txOne" presStyleLbl="node0" presStyleIdx="2" presStyleCnt="3">
        <dgm:presLayoutVars>
          <dgm:chPref val="3"/>
        </dgm:presLayoutVars>
      </dgm:prSet>
      <dgm:spPr/>
    </dgm:pt>
    <dgm:pt modelId="{DA659FBB-D6DC-4268-8F62-E0B68C15581D}" type="pres">
      <dgm:prSet presAssocID="{AA770653-510E-4ACA-AA83-C373D947891B}" presName="parTransOne" presStyleCnt="0"/>
      <dgm:spPr/>
    </dgm:pt>
    <dgm:pt modelId="{7CB7CF41-CD42-487C-9D2A-19A2992ECD8D}" type="pres">
      <dgm:prSet presAssocID="{AA770653-510E-4ACA-AA83-C373D947891B}" presName="horzOne" presStyleCnt="0"/>
      <dgm:spPr/>
    </dgm:pt>
    <dgm:pt modelId="{8E10DDCD-C81E-407B-A7CF-498E8CD48AEF}" type="pres">
      <dgm:prSet presAssocID="{A2817F0A-77A3-460A-BAE4-7CFC10272607}" presName="vertTwo" presStyleCnt="0"/>
      <dgm:spPr/>
    </dgm:pt>
    <dgm:pt modelId="{A756A8BC-6F93-44AF-AB3C-BE718FBE2298}" type="pres">
      <dgm:prSet presAssocID="{A2817F0A-77A3-460A-BAE4-7CFC10272607}" presName="txTwo" presStyleLbl="node2" presStyleIdx="2" presStyleCnt="3">
        <dgm:presLayoutVars>
          <dgm:chPref val="3"/>
        </dgm:presLayoutVars>
      </dgm:prSet>
      <dgm:spPr/>
    </dgm:pt>
    <dgm:pt modelId="{8F08A2AA-4E1F-4016-AF1D-C2CDE387124A}" type="pres">
      <dgm:prSet presAssocID="{A2817F0A-77A3-460A-BAE4-7CFC10272607}" presName="horzTwo" presStyleCnt="0"/>
      <dgm:spPr/>
    </dgm:pt>
  </dgm:ptLst>
  <dgm:cxnLst>
    <dgm:cxn modelId="{F8566B06-EF96-481F-87AB-2420E6F1C0CD}" type="presOf" srcId="{AA770653-510E-4ACA-AA83-C373D947891B}" destId="{104CF6CD-D4C6-42E5-AC79-8EA810AAF284}" srcOrd="0" destOrd="0" presId="urn:microsoft.com/office/officeart/2005/8/layout/hierarchy4"/>
    <dgm:cxn modelId="{33197910-333E-4CF6-82E1-E5BEE7DAA8C0}" srcId="{68A150BF-F60F-4D12-8320-9DC80487BA11}" destId="{C9C86863-BAED-4F49-89C5-9BF7FA4EBE59}" srcOrd="0" destOrd="0" parTransId="{F3DFD06F-339D-4ACB-8A87-9CCA469FA49E}" sibTransId="{88B85B71-43FE-4A68-B428-FD1A80077321}"/>
    <dgm:cxn modelId="{DFB21323-D82F-4666-959D-DB3FF1E83999}" srcId="{0ABBD300-FAA2-4FDF-9050-4C889F54E8C3}" destId="{68A150BF-F60F-4D12-8320-9DC80487BA11}" srcOrd="0" destOrd="0" parTransId="{47D36903-AF68-43AA-8264-3ED63D12321B}" sibTransId="{B19266DE-12F4-4DDA-8534-04832E2A6697}"/>
    <dgm:cxn modelId="{E10B3527-7C54-4CD1-A3F6-56EDF79F8A4C}" srcId="{0ABBD300-FAA2-4FDF-9050-4C889F54E8C3}" destId="{50578556-8FFB-4192-B65C-4273D8C1C9BC}" srcOrd="1" destOrd="0" parTransId="{3971C967-CFE7-4D58-BCE9-56C6AA71E6D6}" sibTransId="{C8E07669-9CF6-4D23-9146-856AA32FA5B2}"/>
    <dgm:cxn modelId="{02038C6A-B942-49AD-A533-DC1C7CD95DD4}" type="presOf" srcId="{0ABBD300-FAA2-4FDF-9050-4C889F54E8C3}" destId="{B18D46E1-0678-4944-B886-0EE0B9289900}" srcOrd="0" destOrd="0" presId="urn:microsoft.com/office/officeart/2005/8/layout/hierarchy4"/>
    <dgm:cxn modelId="{8600A94A-8303-4EDD-8607-3C54132EE632}" type="presOf" srcId="{68A150BF-F60F-4D12-8320-9DC80487BA11}" destId="{02041E48-EDC0-4C8D-91A7-7048217D5040}" srcOrd="0" destOrd="0" presId="urn:microsoft.com/office/officeart/2005/8/layout/hierarchy4"/>
    <dgm:cxn modelId="{C9FAC98E-23B9-4CBA-A374-1C643229DAAC}" type="presOf" srcId="{50578556-8FFB-4192-B65C-4273D8C1C9BC}" destId="{B56AC766-FA8C-4F29-BDA5-A81E2EE7701E}" srcOrd="0" destOrd="0" presId="urn:microsoft.com/office/officeart/2005/8/layout/hierarchy4"/>
    <dgm:cxn modelId="{533816A5-28A5-436E-90CA-2E398BB78842}" type="presOf" srcId="{9ECA70DC-12E9-47F9-B9E5-B2009FF85E05}" destId="{A889C6C6-A43B-4BCB-9535-5AB9EED2E869}" srcOrd="0" destOrd="0" presId="urn:microsoft.com/office/officeart/2005/8/layout/hierarchy4"/>
    <dgm:cxn modelId="{EF4A83AA-DA2D-4AE9-8FA9-FD0582B0D160}" srcId="{50578556-8FFB-4192-B65C-4273D8C1C9BC}" destId="{9ECA70DC-12E9-47F9-B9E5-B2009FF85E05}" srcOrd="0" destOrd="0" parTransId="{E9DCDB87-67CB-43FE-9C1D-CF3D67F01641}" sibTransId="{7E4E5415-F641-46F8-80C8-672AAC1408A9}"/>
    <dgm:cxn modelId="{E22C8FBB-8DFD-4406-8E3C-DB82977E9D63}" srcId="{AA770653-510E-4ACA-AA83-C373D947891B}" destId="{A2817F0A-77A3-460A-BAE4-7CFC10272607}" srcOrd="0" destOrd="0" parTransId="{5B5600BF-18FC-4CBE-A42F-C14E6A8B6FAA}" sibTransId="{F6E2C476-C432-4E78-BB7F-C74709D910F6}"/>
    <dgm:cxn modelId="{EBF4D8C2-6CCC-4ED4-B8B3-EC141E7DF732}" type="presOf" srcId="{C9C86863-BAED-4F49-89C5-9BF7FA4EBE59}" destId="{2542099C-43DF-4C8B-BF76-0810F78EF27E}" srcOrd="0" destOrd="0" presId="urn:microsoft.com/office/officeart/2005/8/layout/hierarchy4"/>
    <dgm:cxn modelId="{162226DC-9CC2-4897-AF8F-1ABC0E9B32AA}" type="presOf" srcId="{A2817F0A-77A3-460A-BAE4-7CFC10272607}" destId="{A756A8BC-6F93-44AF-AB3C-BE718FBE2298}" srcOrd="0" destOrd="0" presId="urn:microsoft.com/office/officeart/2005/8/layout/hierarchy4"/>
    <dgm:cxn modelId="{A9B6E5F5-A0C4-4ADB-80B0-0C884FD645AB}" srcId="{0ABBD300-FAA2-4FDF-9050-4C889F54E8C3}" destId="{AA770653-510E-4ACA-AA83-C373D947891B}" srcOrd="2" destOrd="0" parTransId="{5B375912-5B6C-4E3E-839A-69B753F3549B}" sibTransId="{98E73736-EE55-4114-95D9-6C921A969CC1}"/>
    <dgm:cxn modelId="{7BD4BBB7-9237-4BBD-AA13-E439A50378E5}" type="presParOf" srcId="{B18D46E1-0678-4944-B886-0EE0B9289900}" destId="{02EB9D1A-25D3-46C0-93BF-3FA58958F74E}" srcOrd="0" destOrd="0" presId="urn:microsoft.com/office/officeart/2005/8/layout/hierarchy4"/>
    <dgm:cxn modelId="{937CBACF-3ADB-48BA-A0C6-266FE5287DB1}" type="presParOf" srcId="{02EB9D1A-25D3-46C0-93BF-3FA58958F74E}" destId="{02041E48-EDC0-4C8D-91A7-7048217D5040}" srcOrd="0" destOrd="0" presId="urn:microsoft.com/office/officeart/2005/8/layout/hierarchy4"/>
    <dgm:cxn modelId="{D139544E-800C-4F9B-AB56-2D3D76AB30C6}" type="presParOf" srcId="{02EB9D1A-25D3-46C0-93BF-3FA58958F74E}" destId="{4A64F5AA-9BEF-4F90-A5A3-4073BE187400}" srcOrd="1" destOrd="0" presId="urn:microsoft.com/office/officeart/2005/8/layout/hierarchy4"/>
    <dgm:cxn modelId="{B88DCEDE-070D-4399-A719-22FD87F7FC39}" type="presParOf" srcId="{02EB9D1A-25D3-46C0-93BF-3FA58958F74E}" destId="{70E7A10F-11E8-4B4C-A925-FEF27DC9B5D4}" srcOrd="2" destOrd="0" presId="urn:microsoft.com/office/officeart/2005/8/layout/hierarchy4"/>
    <dgm:cxn modelId="{E08E55D0-964E-4C0C-84C9-C53E51351CBE}" type="presParOf" srcId="{70E7A10F-11E8-4B4C-A925-FEF27DC9B5D4}" destId="{A37C528C-1F3B-4739-A746-71845197E5A7}" srcOrd="0" destOrd="0" presId="urn:microsoft.com/office/officeart/2005/8/layout/hierarchy4"/>
    <dgm:cxn modelId="{8F850AD2-A833-4EEA-8CC2-17CD23753F02}" type="presParOf" srcId="{A37C528C-1F3B-4739-A746-71845197E5A7}" destId="{2542099C-43DF-4C8B-BF76-0810F78EF27E}" srcOrd="0" destOrd="0" presId="urn:microsoft.com/office/officeart/2005/8/layout/hierarchy4"/>
    <dgm:cxn modelId="{01DBFB09-EF97-4083-A4F7-2BE1038B044A}" type="presParOf" srcId="{A37C528C-1F3B-4739-A746-71845197E5A7}" destId="{FFEC08D6-DCD7-42B3-9E20-B5292C73CB16}" srcOrd="1" destOrd="0" presId="urn:microsoft.com/office/officeart/2005/8/layout/hierarchy4"/>
    <dgm:cxn modelId="{AB6DD285-5E0A-496C-B5C2-B44E1CE50F7E}" type="presParOf" srcId="{B18D46E1-0678-4944-B886-0EE0B9289900}" destId="{0AEB47F8-0BEF-4D7F-94A4-A53BD7560C13}" srcOrd="1" destOrd="0" presId="urn:microsoft.com/office/officeart/2005/8/layout/hierarchy4"/>
    <dgm:cxn modelId="{C9AA6987-EB35-4AFF-9A21-302876BE1B53}" type="presParOf" srcId="{B18D46E1-0678-4944-B886-0EE0B9289900}" destId="{6C215BF2-2AD2-446D-B44B-2A734FB57EAA}" srcOrd="2" destOrd="0" presId="urn:microsoft.com/office/officeart/2005/8/layout/hierarchy4"/>
    <dgm:cxn modelId="{628D84FD-BB88-4330-AAFD-5602BDCB3EAB}" type="presParOf" srcId="{6C215BF2-2AD2-446D-B44B-2A734FB57EAA}" destId="{B56AC766-FA8C-4F29-BDA5-A81E2EE7701E}" srcOrd="0" destOrd="0" presId="urn:microsoft.com/office/officeart/2005/8/layout/hierarchy4"/>
    <dgm:cxn modelId="{BF73A86C-5A22-4EE5-98E0-AE2CCACCED9E}" type="presParOf" srcId="{6C215BF2-2AD2-446D-B44B-2A734FB57EAA}" destId="{0AAD4A7D-F582-4656-8602-A55AA9648CC0}" srcOrd="1" destOrd="0" presId="urn:microsoft.com/office/officeart/2005/8/layout/hierarchy4"/>
    <dgm:cxn modelId="{BE341E8B-D6CD-4DBD-831B-B50285404E6F}" type="presParOf" srcId="{6C215BF2-2AD2-446D-B44B-2A734FB57EAA}" destId="{D29C91B1-90BE-4E9C-99EE-A1931AE7307E}" srcOrd="2" destOrd="0" presId="urn:microsoft.com/office/officeart/2005/8/layout/hierarchy4"/>
    <dgm:cxn modelId="{FF00A52C-628B-4B24-85C7-03AF7635EF87}" type="presParOf" srcId="{D29C91B1-90BE-4E9C-99EE-A1931AE7307E}" destId="{7E1CD925-C7D3-45F1-8BC5-A4FD3EA1137D}" srcOrd="0" destOrd="0" presId="urn:microsoft.com/office/officeart/2005/8/layout/hierarchy4"/>
    <dgm:cxn modelId="{816F9B7D-9221-47D3-905A-22FB7156A0AA}" type="presParOf" srcId="{7E1CD925-C7D3-45F1-8BC5-A4FD3EA1137D}" destId="{A889C6C6-A43B-4BCB-9535-5AB9EED2E869}" srcOrd="0" destOrd="0" presId="urn:microsoft.com/office/officeart/2005/8/layout/hierarchy4"/>
    <dgm:cxn modelId="{40304C46-DE16-4C3F-A765-1B8B5017AB3B}" type="presParOf" srcId="{7E1CD925-C7D3-45F1-8BC5-A4FD3EA1137D}" destId="{440FDD5E-9B45-42E1-9508-E7B707CB9CB2}" srcOrd="1" destOrd="0" presId="urn:microsoft.com/office/officeart/2005/8/layout/hierarchy4"/>
    <dgm:cxn modelId="{47947BF5-0820-4151-B92A-AAF5AB0E4049}" type="presParOf" srcId="{B18D46E1-0678-4944-B886-0EE0B9289900}" destId="{A4A3044F-5FF5-42F6-B60D-8FB255B68B28}" srcOrd="3" destOrd="0" presId="urn:microsoft.com/office/officeart/2005/8/layout/hierarchy4"/>
    <dgm:cxn modelId="{2FA56C6D-1541-4B1B-9B4B-6BD29B231F3E}" type="presParOf" srcId="{B18D46E1-0678-4944-B886-0EE0B9289900}" destId="{957EDB18-BD1F-40B4-9A19-7188F5BD37C9}" srcOrd="4" destOrd="0" presId="urn:microsoft.com/office/officeart/2005/8/layout/hierarchy4"/>
    <dgm:cxn modelId="{D4BC32CC-1281-4351-87E0-D1AF31009873}" type="presParOf" srcId="{957EDB18-BD1F-40B4-9A19-7188F5BD37C9}" destId="{104CF6CD-D4C6-42E5-AC79-8EA810AAF284}" srcOrd="0" destOrd="0" presId="urn:microsoft.com/office/officeart/2005/8/layout/hierarchy4"/>
    <dgm:cxn modelId="{325F6D8B-7C32-4DCB-9C0A-9708F73CFC01}" type="presParOf" srcId="{957EDB18-BD1F-40B4-9A19-7188F5BD37C9}" destId="{DA659FBB-D6DC-4268-8F62-E0B68C15581D}" srcOrd="1" destOrd="0" presId="urn:microsoft.com/office/officeart/2005/8/layout/hierarchy4"/>
    <dgm:cxn modelId="{4002F0C1-E09C-46F8-8A2C-2FFADFB36686}" type="presParOf" srcId="{957EDB18-BD1F-40B4-9A19-7188F5BD37C9}" destId="{7CB7CF41-CD42-487C-9D2A-19A2992ECD8D}" srcOrd="2" destOrd="0" presId="urn:microsoft.com/office/officeart/2005/8/layout/hierarchy4"/>
    <dgm:cxn modelId="{7B1769D5-F8C4-48C0-94B0-68107385464F}" type="presParOf" srcId="{7CB7CF41-CD42-487C-9D2A-19A2992ECD8D}" destId="{8E10DDCD-C81E-407B-A7CF-498E8CD48AEF}" srcOrd="0" destOrd="0" presId="urn:microsoft.com/office/officeart/2005/8/layout/hierarchy4"/>
    <dgm:cxn modelId="{1083DC7E-BD94-4C15-AF86-F1BCFD317F07}" type="presParOf" srcId="{8E10DDCD-C81E-407B-A7CF-498E8CD48AEF}" destId="{A756A8BC-6F93-44AF-AB3C-BE718FBE2298}" srcOrd="0" destOrd="0" presId="urn:microsoft.com/office/officeart/2005/8/layout/hierarchy4"/>
    <dgm:cxn modelId="{058FEE01-84FC-4DA2-A8B1-26C56D138BEC}" type="presParOf" srcId="{8E10DDCD-C81E-407B-A7CF-498E8CD48AEF}" destId="{8F08A2AA-4E1F-4016-AF1D-C2CDE387124A}"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BBFCCA-5947-4835-B1E0-9101610B9C05}" type="doc">
      <dgm:prSet loTypeId="urn:microsoft.com/office/officeart/2016/7/layout/LinProcess2" loCatId="process" qsTypeId="urn:microsoft.com/office/officeart/2005/8/quickstyle/simple1" qsCatId="simple" csTypeId="urn:microsoft.com/office/officeart/2005/8/colors/colorful2" csCatId="colorful" phldr="1"/>
      <dgm:spPr/>
      <dgm:t>
        <a:bodyPr/>
        <a:lstStyle/>
        <a:p>
          <a:endParaRPr lang="en-US"/>
        </a:p>
      </dgm:t>
    </dgm:pt>
    <dgm:pt modelId="{9009F79E-D0A7-4192-8C58-FA353868375D}">
      <dgm:prSet custT="1"/>
      <dgm:spPr/>
      <dgm:t>
        <a:bodyPr/>
        <a:lstStyle/>
        <a:p>
          <a:r>
            <a:rPr lang="en-SG" sz="2000" dirty="0"/>
            <a:t>READR</a:t>
          </a:r>
          <a:br>
            <a:rPr lang="en-SG" sz="1100" dirty="0"/>
          </a:br>
          <a:r>
            <a:rPr lang="en-SG" sz="1000" dirty="0"/>
            <a:t>- for reading in input files and writing output submission files in .csv</a:t>
          </a:r>
          <a:endParaRPr lang="en-US" sz="1000" dirty="0"/>
        </a:p>
      </dgm:t>
    </dgm:pt>
    <dgm:pt modelId="{71C17B07-E9E8-4471-9EE8-C9A42AF799B4}" type="parTrans" cxnId="{81CEF5C1-E21A-466E-8808-C4DFC4645091}">
      <dgm:prSet/>
      <dgm:spPr/>
      <dgm:t>
        <a:bodyPr/>
        <a:lstStyle/>
        <a:p>
          <a:endParaRPr lang="en-US"/>
        </a:p>
      </dgm:t>
    </dgm:pt>
    <dgm:pt modelId="{59D27575-48FF-4E23-9067-C6D2E479CF84}" type="sibTrans" cxnId="{81CEF5C1-E21A-466E-8808-C4DFC4645091}">
      <dgm:prSet/>
      <dgm:spPr/>
      <dgm:t>
        <a:bodyPr/>
        <a:lstStyle/>
        <a:p>
          <a:r>
            <a:rPr lang="en-US"/>
            <a:t>01</a:t>
          </a:r>
        </a:p>
      </dgm:t>
    </dgm:pt>
    <dgm:pt modelId="{BCCD5113-45AE-4CE7-90AD-23934D9A8F89}">
      <dgm:prSet custT="1"/>
      <dgm:spPr/>
      <dgm:t>
        <a:bodyPr/>
        <a:lstStyle/>
        <a:p>
          <a:r>
            <a:rPr lang="en-SG" sz="2000" dirty="0"/>
            <a:t>XGBOOST</a:t>
          </a:r>
          <a:br>
            <a:rPr lang="en-SG" sz="1100" dirty="0"/>
          </a:br>
          <a:r>
            <a:rPr lang="en-SG" sz="900" dirty="0"/>
            <a:t>- machine learning algorithm, trees or linear regression based booster</a:t>
          </a:r>
          <a:endParaRPr lang="en-US" sz="900" dirty="0"/>
        </a:p>
      </dgm:t>
    </dgm:pt>
    <dgm:pt modelId="{A779D38C-3C5D-4BBD-AA7B-20CDD74BC9A4}" type="parTrans" cxnId="{4399B061-9320-41FA-8E8D-7D171F3FAE96}">
      <dgm:prSet/>
      <dgm:spPr/>
      <dgm:t>
        <a:bodyPr/>
        <a:lstStyle/>
        <a:p>
          <a:endParaRPr lang="en-US"/>
        </a:p>
      </dgm:t>
    </dgm:pt>
    <dgm:pt modelId="{08B2DAB8-06E2-4D1E-88B9-4181A5186E97}" type="sibTrans" cxnId="{4399B061-9320-41FA-8E8D-7D171F3FAE96}">
      <dgm:prSet/>
      <dgm:spPr/>
      <dgm:t>
        <a:bodyPr/>
        <a:lstStyle/>
        <a:p>
          <a:r>
            <a:rPr lang="en-US"/>
            <a:t>02</a:t>
          </a:r>
        </a:p>
      </dgm:t>
    </dgm:pt>
    <dgm:pt modelId="{B50329A6-83C5-42E8-A631-028AC4B18240}">
      <dgm:prSet custT="1"/>
      <dgm:spPr/>
      <dgm:t>
        <a:bodyPr/>
        <a:lstStyle/>
        <a:p>
          <a:r>
            <a:rPr lang="en-SG" sz="2000" dirty="0"/>
            <a:t>CARET</a:t>
          </a:r>
          <a:br>
            <a:rPr lang="en-SG" sz="2000" dirty="0"/>
          </a:br>
          <a:r>
            <a:rPr lang="en-SG" sz="900" dirty="0"/>
            <a:t>- data splitting and pre-processing. model tuning and feature selections</a:t>
          </a:r>
          <a:endParaRPr lang="en-US" sz="900" dirty="0"/>
        </a:p>
      </dgm:t>
    </dgm:pt>
    <dgm:pt modelId="{348D867B-5DE0-48E6-A362-8534EAB1125B}" type="parTrans" cxnId="{37D221D3-2D25-433D-8252-5F89C38CCD5C}">
      <dgm:prSet/>
      <dgm:spPr/>
      <dgm:t>
        <a:bodyPr/>
        <a:lstStyle/>
        <a:p>
          <a:endParaRPr lang="en-US"/>
        </a:p>
      </dgm:t>
    </dgm:pt>
    <dgm:pt modelId="{623D58CF-6BD5-4C8E-96C2-19AD3C03BCCD}" type="sibTrans" cxnId="{37D221D3-2D25-433D-8252-5F89C38CCD5C}">
      <dgm:prSet/>
      <dgm:spPr/>
      <dgm:t>
        <a:bodyPr/>
        <a:lstStyle/>
        <a:p>
          <a:r>
            <a:rPr lang="en-US"/>
            <a:t>03</a:t>
          </a:r>
        </a:p>
      </dgm:t>
    </dgm:pt>
    <dgm:pt modelId="{C6C632C6-A932-466D-A780-B134E6E70C0C}">
      <dgm:prSet custT="1"/>
      <dgm:spPr/>
      <dgm:t>
        <a:bodyPr/>
        <a:lstStyle/>
        <a:p>
          <a:r>
            <a:rPr lang="en-SG" sz="1800" dirty="0"/>
            <a:t>MLMETRICS</a:t>
          </a:r>
          <a:br>
            <a:rPr lang="en-SG" sz="1800" dirty="0"/>
          </a:br>
          <a:r>
            <a:rPr lang="en-SG" sz="900" dirty="0"/>
            <a:t>- collection of various evaluation metrics.</a:t>
          </a:r>
          <a:endParaRPr lang="en-US" sz="900" dirty="0"/>
        </a:p>
      </dgm:t>
    </dgm:pt>
    <dgm:pt modelId="{6805C9AC-F79C-47DD-9DF6-F992D7CA7018}" type="parTrans" cxnId="{B474BC43-5420-49D4-9868-0BD8712D9FE8}">
      <dgm:prSet/>
      <dgm:spPr/>
      <dgm:t>
        <a:bodyPr/>
        <a:lstStyle/>
        <a:p>
          <a:endParaRPr lang="en-US"/>
        </a:p>
      </dgm:t>
    </dgm:pt>
    <dgm:pt modelId="{4EFE95B2-D81D-44A7-9F67-1162D0881103}" type="sibTrans" cxnId="{B474BC43-5420-49D4-9868-0BD8712D9FE8}">
      <dgm:prSet/>
      <dgm:spPr/>
      <dgm:t>
        <a:bodyPr/>
        <a:lstStyle/>
        <a:p>
          <a:r>
            <a:rPr lang="en-US"/>
            <a:t>04</a:t>
          </a:r>
        </a:p>
      </dgm:t>
    </dgm:pt>
    <dgm:pt modelId="{B054FFBB-038F-4402-837B-EC9F0F11FDA9}">
      <dgm:prSet custT="1"/>
      <dgm:spPr/>
      <dgm:t>
        <a:bodyPr/>
        <a:lstStyle/>
        <a:p>
          <a:r>
            <a:rPr lang="en-SG" sz="2000" dirty="0"/>
            <a:t>BINR</a:t>
          </a:r>
          <a:br>
            <a:rPr lang="en-SG" sz="2000" dirty="0"/>
          </a:br>
          <a:r>
            <a:rPr lang="en-SG" sz="900" dirty="0"/>
            <a:t>- cutting numerical values into evenly distributed groups (bins), for basic features engineering</a:t>
          </a:r>
          <a:endParaRPr lang="en-US" sz="900" dirty="0"/>
        </a:p>
      </dgm:t>
    </dgm:pt>
    <dgm:pt modelId="{BA67EBF1-D891-4B03-910B-4473365DA63C}" type="parTrans" cxnId="{9C66EA30-8116-4EFF-A4F4-D0772572CB05}">
      <dgm:prSet/>
      <dgm:spPr/>
      <dgm:t>
        <a:bodyPr/>
        <a:lstStyle/>
        <a:p>
          <a:endParaRPr lang="en-US"/>
        </a:p>
      </dgm:t>
    </dgm:pt>
    <dgm:pt modelId="{910775C9-834C-46B2-A7CC-81D063A833E5}" type="sibTrans" cxnId="{9C66EA30-8116-4EFF-A4F4-D0772572CB05}">
      <dgm:prSet/>
      <dgm:spPr/>
      <dgm:t>
        <a:bodyPr/>
        <a:lstStyle/>
        <a:p>
          <a:r>
            <a:rPr lang="en-US"/>
            <a:t>05</a:t>
          </a:r>
        </a:p>
      </dgm:t>
    </dgm:pt>
    <dgm:pt modelId="{50A1A6F3-6F1A-47D0-B473-4FA6910B003F}">
      <dgm:prSet custT="1"/>
      <dgm:spPr/>
      <dgm:t>
        <a:bodyPr/>
        <a:lstStyle/>
        <a:p>
          <a:r>
            <a:rPr lang="en-SG" sz="2000" dirty="0"/>
            <a:t>DPLYR</a:t>
          </a:r>
          <a:br>
            <a:rPr lang="en-SG" sz="2000" dirty="0"/>
          </a:br>
          <a:r>
            <a:rPr lang="en-SG" sz="900" dirty="0"/>
            <a:t>- handy tools for data manipulations e.g. n_distinct, arrange, filter and etc.</a:t>
          </a:r>
          <a:endParaRPr lang="en-US" sz="900" dirty="0"/>
        </a:p>
      </dgm:t>
    </dgm:pt>
    <dgm:pt modelId="{2DD2DED6-718F-491B-837E-09DC49A9C515}" type="parTrans" cxnId="{80E250E8-AF42-435B-B14A-2E71AD3BFBE0}">
      <dgm:prSet/>
      <dgm:spPr/>
      <dgm:t>
        <a:bodyPr/>
        <a:lstStyle/>
        <a:p>
          <a:endParaRPr lang="en-US"/>
        </a:p>
      </dgm:t>
    </dgm:pt>
    <dgm:pt modelId="{B3D2B86D-B581-48D2-A98B-BD5ACFAFD358}" type="sibTrans" cxnId="{80E250E8-AF42-435B-B14A-2E71AD3BFBE0}">
      <dgm:prSet/>
      <dgm:spPr/>
      <dgm:t>
        <a:bodyPr/>
        <a:lstStyle/>
        <a:p>
          <a:r>
            <a:rPr lang="en-US"/>
            <a:t>06</a:t>
          </a:r>
        </a:p>
      </dgm:t>
    </dgm:pt>
    <dgm:pt modelId="{C1B9502A-72A4-4217-BD51-89E66A8082F5}">
      <dgm:prSet custT="1"/>
      <dgm:spPr/>
      <dgm:t>
        <a:bodyPr/>
        <a:lstStyle/>
        <a:p>
          <a:r>
            <a:rPr lang="en-SG" sz="2000" dirty="0"/>
            <a:t>GGPLOT2</a:t>
          </a:r>
          <a:br>
            <a:rPr lang="en-SG" sz="2000" dirty="0"/>
          </a:br>
          <a:r>
            <a:rPr lang="en-SG" sz="900" dirty="0"/>
            <a:t>- the famed R elegant data visualization tools for bar charts, line graphs, histograms and more…</a:t>
          </a:r>
          <a:endParaRPr lang="en-US" sz="900" dirty="0"/>
        </a:p>
      </dgm:t>
    </dgm:pt>
    <dgm:pt modelId="{AB4C3A61-7615-4C8F-9B78-6E9775891FAF}" type="parTrans" cxnId="{DAD58ECF-5650-4362-B6B5-DFBCB795E5B7}">
      <dgm:prSet/>
      <dgm:spPr/>
      <dgm:t>
        <a:bodyPr/>
        <a:lstStyle/>
        <a:p>
          <a:endParaRPr lang="en-US"/>
        </a:p>
      </dgm:t>
    </dgm:pt>
    <dgm:pt modelId="{818FCAE9-76CD-4545-BF67-73DEEF010558}" type="sibTrans" cxnId="{DAD58ECF-5650-4362-B6B5-DFBCB795E5B7}">
      <dgm:prSet/>
      <dgm:spPr/>
      <dgm:t>
        <a:bodyPr/>
        <a:lstStyle/>
        <a:p>
          <a:r>
            <a:rPr lang="en-US"/>
            <a:t>07</a:t>
          </a:r>
        </a:p>
      </dgm:t>
    </dgm:pt>
    <dgm:pt modelId="{62B777A6-DDE8-4662-A210-133E239B7926}" type="pres">
      <dgm:prSet presAssocID="{A0BBFCCA-5947-4835-B1E0-9101610B9C05}" presName="Name0" presStyleCnt="0">
        <dgm:presLayoutVars>
          <dgm:animLvl val="lvl"/>
          <dgm:resizeHandles val="exact"/>
        </dgm:presLayoutVars>
      </dgm:prSet>
      <dgm:spPr/>
    </dgm:pt>
    <dgm:pt modelId="{D4FFE180-425E-4498-A618-BE9F00AEBA97}" type="pres">
      <dgm:prSet presAssocID="{9009F79E-D0A7-4192-8C58-FA353868375D}" presName="compositeNode" presStyleCnt="0">
        <dgm:presLayoutVars>
          <dgm:bulletEnabled val="1"/>
        </dgm:presLayoutVars>
      </dgm:prSet>
      <dgm:spPr/>
    </dgm:pt>
    <dgm:pt modelId="{414A8AD2-A444-4549-9ECA-FFABC2DB42B5}" type="pres">
      <dgm:prSet presAssocID="{9009F79E-D0A7-4192-8C58-FA353868375D}" presName="bgRect" presStyleLbl="alignNode1" presStyleIdx="0" presStyleCnt="7"/>
      <dgm:spPr/>
    </dgm:pt>
    <dgm:pt modelId="{E4CA453D-C1C8-443C-B68A-24135245E38F}" type="pres">
      <dgm:prSet presAssocID="{59D27575-48FF-4E23-9067-C6D2E479CF84}" presName="sibTransNodeRect" presStyleLbl="alignNode1" presStyleIdx="0" presStyleCnt="7">
        <dgm:presLayoutVars>
          <dgm:chMax val="0"/>
          <dgm:bulletEnabled val="1"/>
        </dgm:presLayoutVars>
      </dgm:prSet>
      <dgm:spPr/>
    </dgm:pt>
    <dgm:pt modelId="{572F2B8E-4FA4-485E-AE99-F522E6044AFF}" type="pres">
      <dgm:prSet presAssocID="{9009F79E-D0A7-4192-8C58-FA353868375D}" presName="nodeRect" presStyleLbl="alignNode1" presStyleIdx="0" presStyleCnt="7">
        <dgm:presLayoutVars>
          <dgm:bulletEnabled val="1"/>
        </dgm:presLayoutVars>
      </dgm:prSet>
      <dgm:spPr/>
    </dgm:pt>
    <dgm:pt modelId="{2E62A978-15FE-4C0E-AB7B-DC35EB638C29}" type="pres">
      <dgm:prSet presAssocID="{59D27575-48FF-4E23-9067-C6D2E479CF84}" presName="sibTrans" presStyleCnt="0"/>
      <dgm:spPr/>
    </dgm:pt>
    <dgm:pt modelId="{D4D74E63-411F-45D0-B2AE-298722F537AE}" type="pres">
      <dgm:prSet presAssocID="{BCCD5113-45AE-4CE7-90AD-23934D9A8F89}" presName="compositeNode" presStyleCnt="0">
        <dgm:presLayoutVars>
          <dgm:bulletEnabled val="1"/>
        </dgm:presLayoutVars>
      </dgm:prSet>
      <dgm:spPr/>
    </dgm:pt>
    <dgm:pt modelId="{D9180F70-4ADD-4B4B-B383-62121B5824EE}" type="pres">
      <dgm:prSet presAssocID="{BCCD5113-45AE-4CE7-90AD-23934D9A8F89}" presName="bgRect" presStyleLbl="alignNode1" presStyleIdx="1" presStyleCnt="7"/>
      <dgm:spPr/>
    </dgm:pt>
    <dgm:pt modelId="{DF9A617A-C1EB-4373-B64B-6EB1E41B53E2}" type="pres">
      <dgm:prSet presAssocID="{08B2DAB8-06E2-4D1E-88B9-4181A5186E97}" presName="sibTransNodeRect" presStyleLbl="alignNode1" presStyleIdx="1" presStyleCnt="7">
        <dgm:presLayoutVars>
          <dgm:chMax val="0"/>
          <dgm:bulletEnabled val="1"/>
        </dgm:presLayoutVars>
      </dgm:prSet>
      <dgm:spPr/>
    </dgm:pt>
    <dgm:pt modelId="{129E0B1A-AED6-4838-8B8C-FBC5F4C24A6F}" type="pres">
      <dgm:prSet presAssocID="{BCCD5113-45AE-4CE7-90AD-23934D9A8F89}" presName="nodeRect" presStyleLbl="alignNode1" presStyleIdx="1" presStyleCnt="7">
        <dgm:presLayoutVars>
          <dgm:bulletEnabled val="1"/>
        </dgm:presLayoutVars>
      </dgm:prSet>
      <dgm:spPr/>
    </dgm:pt>
    <dgm:pt modelId="{E98EF54D-BA46-4903-B5F4-954D8022421F}" type="pres">
      <dgm:prSet presAssocID="{08B2DAB8-06E2-4D1E-88B9-4181A5186E97}" presName="sibTrans" presStyleCnt="0"/>
      <dgm:spPr/>
    </dgm:pt>
    <dgm:pt modelId="{F6A1B8D8-46F3-49A8-8AC7-0DBB75E9DF7A}" type="pres">
      <dgm:prSet presAssocID="{B50329A6-83C5-42E8-A631-028AC4B18240}" presName="compositeNode" presStyleCnt="0">
        <dgm:presLayoutVars>
          <dgm:bulletEnabled val="1"/>
        </dgm:presLayoutVars>
      </dgm:prSet>
      <dgm:spPr/>
    </dgm:pt>
    <dgm:pt modelId="{50B18931-74BE-4270-8745-B9597FBA3189}" type="pres">
      <dgm:prSet presAssocID="{B50329A6-83C5-42E8-A631-028AC4B18240}" presName="bgRect" presStyleLbl="alignNode1" presStyleIdx="2" presStyleCnt="7"/>
      <dgm:spPr/>
    </dgm:pt>
    <dgm:pt modelId="{50D154EF-76C2-4946-965E-91D210508166}" type="pres">
      <dgm:prSet presAssocID="{623D58CF-6BD5-4C8E-96C2-19AD3C03BCCD}" presName="sibTransNodeRect" presStyleLbl="alignNode1" presStyleIdx="2" presStyleCnt="7">
        <dgm:presLayoutVars>
          <dgm:chMax val="0"/>
          <dgm:bulletEnabled val="1"/>
        </dgm:presLayoutVars>
      </dgm:prSet>
      <dgm:spPr/>
    </dgm:pt>
    <dgm:pt modelId="{F49BBA86-6308-43B5-A15D-0D665DFC415D}" type="pres">
      <dgm:prSet presAssocID="{B50329A6-83C5-42E8-A631-028AC4B18240}" presName="nodeRect" presStyleLbl="alignNode1" presStyleIdx="2" presStyleCnt="7">
        <dgm:presLayoutVars>
          <dgm:bulletEnabled val="1"/>
        </dgm:presLayoutVars>
      </dgm:prSet>
      <dgm:spPr/>
    </dgm:pt>
    <dgm:pt modelId="{88119D86-5F3C-412F-B9D5-3D7ACFBFECD3}" type="pres">
      <dgm:prSet presAssocID="{623D58CF-6BD5-4C8E-96C2-19AD3C03BCCD}" presName="sibTrans" presStyleCnt="0"/>
      <dgm:spPr/>
    </dgm:pt>
    <dgm:pt modelId="{D18E2E04-9BCA-4779-9C08-A5E58B0E16AC}" type="pres">
      <dgm:prSet presAssocID="{C6C632C6-A932-466D-A780-B134E6E70C0C}" presName="compositeNode" presStyleCnt="0">
        <dgm:presLayoutVars>
          <dgm:bulletEnabled val="1"/>
        </dgm:presLayoutVars>
      </dgm:prSet>
      <dgm:spPr/>
    </dgm:pt>
    <dgm:pt modelId="{533DA9D1-4597-4A0D-AFDC-2BD65B08A7EC}" type="pres">
      <dgm:prSet presAssocID="{C6C632C6-A932-466D-A780-B134E6E70C0C}" presName="bgRect" presStyleLbl="alignNode1" presStyleIdx="3" presStyleCnt="7"/>
      <dgm:spPr/>
    </dgm:pt>
    <dgm:pt modelId="{7024FA57-9BF2-4C6E-BBC4-CA49BE491BBC}" type="pres">
      <dgm:prSet presAssocID="{4EFE95B2-D81D-44A7-9F67-1162D0881103}" presName="sibTransNodeRect" presStyleLbl="alignNode1" presStyleIdx="3" presStyleCnt="7">
        <dgm:presLayoutVars>
          <dgm:chMax val="0"/>
          <dgm:bulletEnabled val="1"/>
        </dgm:presLayoutVars>
      </dgm:prSet>
      <dgm:spPr/>
    </dgm:pt>
    <dgm:pt modelId="{EB3C0E1E-E9B4-4A99-AA71-34940E2F020F}" type="pres">
      <dgm:prSet presAssocID="{C6C632C6-A932-466D-A780-B134E6E70C0C}" presName="nodeRect" presStyleLbl="alignNode1" presStyleIdx="3" presStyleCnt="7">
        <dgm:presLayoutVars>
          <dgm:bulletEnabled val="1"/>
        </dgm:presLayoutVars>
      </dgm:prSet>
      <dgm:spPr/>
    </dgm:pt>
    <dgm:pt modelId="{B773AFF8-EBD8-44A0-9D9A-8C07AA2B9F17}" type="pres">
      <dgm:prSet presAssocID="{4EFE95B2-D81D-44A7-9F67-1162D0881103}" presName="sibTrans" presStyleCnt="0"/>
      <dgm:spPr/>
    </dgm:pt>
    <dgm:pt modelId="{2EF886F9-0953-48C0-9121-38E46F4D1EF5}" type="pres">
      <dgm:prSet presAssocID="{B054FFBB-038F-4402-837B-EC9F0F11FDA9}" presName="compositeNode" presStyleCnt="0">
        <dgm:presLayoutVars>
          <dgm:bulletEnabled val="1"/>
        </dgm:presLayoutVars>
      </dgm:prSet>
      <dgm:spPr/>
    </dgm:pt>
    <dgm:pt modelId="{479A92AD-1FFF-4D9A-8C66-315B4B5ABF33}" type="pres">
      <dgm:prSet presAssocID="{B054FFBB-038F-4402-837B-EC9F0F11FDA9}" presName="bgRect" presStyleLbl="alignNode1" presStyleIdx="4" presStyleCnt="7"/>
      <dgm:spPr/>
    </dgm:pt>
    <dgm:pt modelId="{364BD169-1ABE-425D-889F-9CBC94D1484B}" type="pres">
      <dgm:prSet presAssocID="{910775C9-834C-46B2-A7CC-81D063A833E5}" presName="sibTransNodeRect" presStyleLbl="alignNode1" presStyleIdx="4" presStyleCnt="7">
        <dgm:presLayoutVars>
          <dgm:chMax val="0"/>
          <dgm:bulletEnabled val="1"/>
        </dgm:presLayoutVars>
      </dgm:prSet>
      <dgm:spPr/>
    </dgm:pt>
    <dgm:pt modelId="{869B3C5A-395B-4F72-B7DC-466B3F77A168}" type="pres">
      <dgm:prSet presAssocID="{B054FFBB-038F-4402-837B-EC9F0F11FDA9}" presName="nodeRect" presStyleLbl="alignNode1" presStyleIdx="4" presStyleCnt="7">
        <dgm:presLayoutVars>
          <dgm:bulletEnabled val="1"/>
        </dgm:presLayoutVars>
      </dgm:prSet>
      <dgm:spPr/>
    </dgm:pt>
    <dgm:pt modelId="{3A5D0012-41BF-46E8-9F54-AE558B983F40}" type="pres">
      <dgm:prSet presAssocID="{910775C9-834C-46B2-A7CC-81D063A833E5}" presName="sibTrans" presStyleCnt="0"/>
      <dgm:spPr/>
    </dgm:pt>
    <dgm:pt modelId="{4F8BDE96-CEBC-4120-8988-22CB6EE9E802}" type="pres">
      <dgm:prSet presAssocID="{50A1A6F3-6F1A-47D0-B473-4FA6910B003F}" presName="compositeNode" presStyleCnt="0">
        <dgm:presLayoutVars>
          <dgm:bulletEnabled val="1"/>
        </dgm:presLayoutVars>
      </dgm:prSet>
      <dgm:spPr/>
    </dgm:pt>
    <dgm:pt modelId="{7A70C9ED-83F9-485C-92AA-734043DF63AB}" type="pres">
      <dgm:prSet presAssocID="{50A1A6F3-6F1A-47D0-B473-4FA6910B003F}" presName="bgRect" presStyleLbl="alignNode1" presStyleIdx="5" presStyleCnt="7"/>
      <dgm:spPr/>
    </dgm:pt>
    <dgm:pt modelId="{4EF338A3-2682-47BC-923C-50851F3E87B7}" type="pres">
      <dgm:prSet presAssocID="{B3D2B86D-B581-48D2-A98B-BD5ACFAFD358}" presName="sibTransNodeRect" presStyleLbl="alignNode1" presStyleIdx="5" presStyleCnt="7">
        <dgm:presLayoutVars>
          <dgm:chMax val="0"/>
          <dgm:bulletEnabled val="1"/>
        </dgm:presLayoutVars>
      </dgm:prSet>
      <dgm:spPr/>
    </dgm:pt>
    <dgm:pt modelId="{3FC5DF94-A735-44F2-90A5-ECAAA95C63CB}" type="pres">
      <dgm:prSet presAssocID="{50A1A6F3-6F1A-47D0-B473-4FA6910B003F}" presName="nodeRect" presStyleLbl="alignNode1" presStyleIdx="5" presStyleCnt="7">
        <dgm:presLayoutVars>
          <dgm:bulletEnabled val="1"/>
        </dgm:presLayoutVars>
      </dgm:prSet>
      <dgm:spPr/>
    </dgm:pt>
    <dgm:pt modelId="{7BE0F2FE-BC2D-4E9F-9F3B-FF0CB9440D51}" type="pres">
      <dgm:prSet presAssocID="{B3D2B86D-B581-48D2-A98B-BD5ACFAFD358}" presName="sibTrans" presStyleCnt="0"/>
      <dgm:spPr/>
    </dgm:pt>
    <dgm:pt modelId="{D4C27852-FC2F-48A0-AE45-1E3C7823DDCA}" type="pres">
      <dgm:prSet presAssocID="{C1B9502A-72A4-4217-BD51-89E66A8082F5}" presName="compositeNode" presStyleCnt="0">
        <dgm:presLayoutVars>
          <dgm:bulletEnabled val="1"/>
        </dgm:presLayoutVars>
      </dgm:prSet>
      <dgm:spPr/>
    </dgm:pt>
    <dgm:pt modelId="{A65AFACC-82EA-4B73-9270-94C98E84F88D}" type="pres">
      <dgm:prSet presAssocID="{C1B9502A-72A4-4217-BD51-89E66A8082F5}" presName="bgRect" presStyleLbl="alignNode1" presStyleIdx="6" presStyleCnt="7"/>
      <dgm:spPr/>
    </dgm:pt>
    <dgm:pt modelId="{9F0550A1-E227-4A3F-9BDD-934CA3E87E0E}" type="pres">
      <dgm:prSet presAssocID="{818FCAE9-76CD-4545-BF67-73DEEF010558}" presName="sibTransNodeRect" presStyleLbl="alignNode1" presStyleIdx="6" presStyleCnt="7">
        <dgm:presLayoutVars>
          <dgm:chMax val="0"/>
          <dgm:bulletEnabled val="1"/>
        </dgm:presLayoutVars>
      </dgm:prSet>
      <dgm:spPr/>
    </dgm:pt>
    <dgm:pt modelId="{9473CD5E-34F3-44BA-A37E-30D6116A00DF}" type="pres">
      <dgm:prSet presAssocID="{C1B9502A-72A4-4217-BD51-89E66A8082F5}" presName="nodeRect" presStyleLbl="alignNode1" presStyleIdx="6" presStyleCnt="7">
        <dgm:presLayoutVars>
          <dgm:bulletEnabled val="1"/>
        </dgm:presLayoutVars>
      </dgm:prSet>
      <dgm:spPr/>
    </dgm:pt>
  </dgm:ptLst>
  <dgm:cxnLst>
    <dgm:cxn modelId="{E634380E-565C-420C-A05A-4132BC6BB727}" type="presOf" srcId="{910775C9-834C-46B2-A7CC-81D063A833E5}" destId="{364BD169-1ABE-425D-889F-9CBC94D1484B}" srcOrd="0" destOrd="0" presId="urn:microsoft.com/office/officeart/2016/7/layout/LinProcess2"/>
    <dgm:cxn modelId="{2E96EE14-8DFF-402E-9C26-F1C16D7F0004}" type="presOf" srcId="{50A1A6F3-6F1A-47D0-B473-4FA6910B003F}" destId="{3FC5DF94-A735-44F2-90A5-ECAAA95C63CB}" srcOrd="1" destOrd="0" presId="urn:microsoft.com/office/officeart/2016/7/layout/LinProcess2"/>
    <dgm:cxn modelId="{091BCB2A-2C58-4F27-B851-21BE67DB9586}" type="presOf" srcId="{C1B9502A-72A4-4217-BD51-89E66A8082F5}" destId="{A65AFACC-82EA-4B73-9270-94C98E84F88D}" srcOrd="0" destOrd="0" presId="urn:microsoft.com/office/officeart/2016/7/layout/LinProcess2"/>
    <dgm:cxn modelId="{06772630-BA98-4EC9-8E6E-22032C8A6668}" type="presOf" srcId="{B3D2B86D-B581-48D2-A98B-BD5ACFAFD358}" destId="{4EF338A3-2682-47BC-923C-50851F3E87B7}" srcOrd="0" destOrd="0" presId="urn:microsoft.com/office/officeart/2016/7/layout/LinProcess2"/>
    <dgm:cxn modelId="{D9027330-81D2-4650-9AB5-34DC6C485AE6}" type="presOf" srcId="{B50329A6-83C5-42E8-A631-028AC4B18240}" destId="{F49BBA86-6308-43B5-A15D-0D665DFC415D}" srcOrd="1" destOrd="0" presId="urn:microsoft.com/office/officeart/2016/7/layout/LinProcess2"/>
    <dgm:cxn modelId="{9C66EA30-8116-4EFF-A4F4-D0772572CB05}" srcId="{A0BBFCCA-5947-4835-B1E0-9101610B9C05}" destId="{B054FFBB-038F-4402-837B-EC9F0F11FDA9}" srcOrd="4" destOrd="0" parTransId="{BA67EBF1-D891-4B03-910B-4473365DA63C}" sibTransId="{910775C9-834C-46B2-A7CC-81D063A833E5}"/>
    <dgm:cxn modelId="{F8977831-CB45-4EDF-8970-5BFE8E246620}" type="presOf" srcId="{9009F79E-D0A7-4192-8C58-FA353868375D}" destId="{414A8AD2-A444-4549-9ECA-FFABC2DB42B5}" srcOrd="0" destOrd="0" presId="urn:microsoft.com/office/officeart/2016/7/layout/LinProcess2"/>
    <dgm:cxn modelId="{C2E80D39-249A-4FD2-984D-63C5A7D8ED2A}" type="presOf" srcId="{4EFE95B2-D81D-44A7-9F67-1162D0881103}" destId="{7024FA57-9BF2-4C6E-BBC4-CA49BE491BBC}" srcOrd="0" destOrd="0" presId="urn:microsoft.com/office/officeart/2016/7/layout/LinProcess2"/>
    <dgm:cxn modelId="{65DEE55C-8FE7-4B3F-9071-8E266836029A}" type="presOf" srcId="{BCCD5113-45AE-4CE7-90AD-23934D9A8F89}" destId="{129E0B1A-AED6-4838-8B8C-FBC5F4C24A6F}" srcOrd="1" destOrd="0" presId="urn:microsoft.com/office/officeart/2016/7/layout/LinProcess2"/>
    <dgm:cxn modelId="{4399B061-9320-41FA-8E8D-7D171F3FAE96}" srcId="{A0BBFCCA-5947-4835-B1E0-9101610B9C05}" destId="{BCCD5113-45AE-4CE7-90AD-23934D9A8F89}" srcOrd="1" destOrd="0" parTransId="{A779D38C-3C5D-4BBD-AA7B-20CDD74BC9A4}" sibTransId="{08B2DAB8-06E2-4D1E-88B9-4181A5186E97}"/>
    <dgm:cxn modelId="{B474BC43-5420-49D4-9868-0BD8712D9FE8}" srcId="{A0BBFCCA-5947-4835-B1E0-9101610B9C05}" destId="{C6C632C6-A932-466D-A780-B134E6E70C0C}" srcOrd="3" destOrd="0" parTransId="{6805C9AC-F79C-47DD-9DF6-F992D7CA7018}" sibTransId="{4EFE95B2-D81D-44A7-9F67-1162D0881103}"/>
    <dgm:cxn modelId="{B3713950-4964-40AD-BB29-3B5BE9D32E20}" type="presOf" srcId="{B054FFBB-038F-4402-837B-EC9F0F11FDA9}" destId="{869B3C5A-395B-4F72-B7DC-466B3F77A168}" srcOrd="1" destOrd="0" presId="urn:microsoft.com/office/officeart/2016/7/layout/LinProcess2"/>
    <dgm:cxn modelId="{F418F683-5861-4E58-BD54-E6B1D7E47089}" type="presOf" srcId="{50A1A6F3-6F1A-47D0-B473-4FA6910B003F}" destId="{7A70C9ED-83F9-485C-92AA-734043DF63AB}" srcOrd="0" destOrd="0" presId="urn:microsoft.com/office/officeart/2016/7/layout/LinProcess2"/>
    <dgm:cxn modelId="{3DCEE993-C68F-40AF-8B4C-93F4CF7A3DC8}" type="presOf" srcId="{C1B9502A-72A4-4217-BD51-89E66A8082F5}" destId="{9473CD5E-34F3-44BA-A37E-30D6116A00DF}" srcOrd="1" destOrd="0" presId="urn:microsoft.com/office/officeart/2016/7/layout/LinProcess2"/>
    <dgm:cxn modelId="{DB6C569B-43FA-4FC5-8840-CD83104F49C9}" type="presOf" srcId="{623D58CF-6BD5-4C8E-96C2-19AD3C03BCCD}" destId="{50D154EF-76C2-4946-965E-91D210508166}" srcOrd="0" destOrd="0" presId="urn:microsoft.com/office/officeart/2016/7/layout/LinProcess2"/>
    <dgm:cxn modelId="{0EA0B49B-10FD-4EC7-AD1A-5593547B2D2D}" type="presOf" srcId="{B054FFBB-038F-4402-837B-EC9F0F11FDA9}" destId="{479A92AD-1FFF-4D9A-8C66-315B4B5ABF33}" srcOrd="0" destOrd="0" presId="urn:microsoft.com/office/officeart/2016/7/layout/LinProcess2"/>
    <dgm:cxn modelId="{2D1E579E-CD34-444D-92C8-2FAB92128416}" type="presOf" srcId="{B50329A6-83C5-42E8-A631-028AC4B18240}" destId="{50B18931-74BE-4270-8745-B9597FBA3189}" srcOrd="0" destOrd="0" presId="urn:microsoft.com/office/officeart/2016/7/layout/LinProcess2"/>
    <dgm:cxn modelId="{A221A49E-5188-4F7D-AA42-0ED01091415E}" type="presOf" srcId="{59D27575-48FF-4E23-9067-C6D2E479CF84}" destId="{E4CA453D-C1C8-443C-B68A-24135245E38F}" srcOrd="0" destOrd="0" presId="urn:microsoft.com/office/officeart/2016/7/layout/LinProcess2"/>
    <dgm:cxn modelId="{BC10BFA8-EAAD-429D-BF34-18DA0AF34C73}" type="presOf" srcId="{08B2DAB8-06E2-4D1E-88B9-4181A5186E97}" destId="{DF9A617A-C1EB-4373-B64B-6EB1E41B53E2}" srcOrd="0" destOrd="0" presId="urn:microsoft.com/office/officeart/2016/7/layout/LinProcess2"/>
    <dgm:cxn modelId="{D9BBF9A8-DA2B-4FE5-B551-E97913FDF0FE}" type="presOf" srcId="{A0BBFCCA-5947-4835-B1E0-9101610B9C05}" destId="{62B777A6-DDE8-4662-A210-133E239B7926}" srcOrd="0" destOrd="0" presId="urn:microsoft.com/office/officeart/2016/7/layout/LinProcess2"/>
    <dgm:cxn modelId="{AEB22BAF-3D42-4113-99B3-4FA8C009663B}" type="presOf" srcId="{BCCD5113-45AE-4CE7-90AD-23934D9A8F89}" destId="{D9180F70-4ADD-4B4B-B383-62121B5824EE}" srcOrd="0" destOrd="0" presId="urn:microsoft.com/office/officeart/2016/7/layout/LinProcess2"/>
    <dgm:cxn modelId="{81CEF5C1-E21A-466E-8808-C4DFC4645091}" srcId="{A0BBFCCA-5947-4835-B1E0-9101610B9C05}" destId="{9009F79E-D0A7-4192-8C58-FA353868375D}" srcOrd="0" destOrd="0" parTransId="{71C17B07-E9E8-4471-9EE8-C9A42AF799B4}" sibTransId="{59D27575-48FF-4E23-9067-C6D2E479CF84}"/>
    <dgm:cxn modelId="{2653B9CA-F0DC-4EDF-A67D-DC006C60E7CD}" type="presOf" srcId="{C6C632C6-A932-466D-A780-B134E6E70C0C}" destId="{EB3C0E1E-E9B4-4A99-AA71-34940E2F020F}" srcOrd="1" destOrd="0" presId="urn:microsoft.com/office/officeart/2016/7/layout/LinProcess2"/>
    <dgm:cxn modelId="{D0F4B6CD-93DC-426E-9DFA-8D4477395A9A}" type="presOf" srcId="{9009F79E-D0A7-4192-8C58-FA353868375D}" destId="{572F2B8E-4FA4-485E-AE99-F522E6044AFF}" srcOrd="1" destOrd="0" presId="urn:microsoft.com/office/officeart/2016/7/layout/LinProcess2"/>
    <dgm:cxn modelId="{DAD58ECF-5650-4362-B6B5-DFBCB795E5B7}" srcId="{A0BBFCCA-5947-4835-B1E0-9101610B9C05}" destId="{C1B9502A-72A4-4217-BD51-89E66A8082F5}" srcOrd="6" destOrd="0" parTransId="{AB4C3A61-7615-4C8F-9B78-6E9775891FAF}" sibTransId="{818FCAE9-76CD-4545-BF67-73DEEF010558}"/>
    <dgm:cxn modelId="{37D221D3-2D25-433D-8252-5F89C38CCD5C}" srcId="{A0BBFCCA-5947-4835-B1E0-9101610B9C05}" destId="{B50329A6-83C5-42E8-A631-028AC4B18240}" srcOrd="2" destOrd="0" parTransId="{348D867B-5DE0-48E6-A362-8534EAB1125B}" sibTransId="{623D58CF-6BD5-4C8E-96C2-19AD3C03BCCD}"/>
    <dgm:cxn modelId="{994620DB-0EB8-4623-BE6B-811B32CD05C8}" type="presOf" srcId="{818FCAE9-76CD-4545-BF67-73DEEF010558}" destId="{9F0550A1-E227-4A3F-9BDD-934CA3E87E0E}" srcOrd="0" destOrd="0" presId="urn:microsoft.com/office/officeart/2016/7/layout/LinProcess2"/>
    <dgm:cxn modelId="{80E250E8-AF42-435B-B14A-2E71AD3BFBE0}" srcId="{A0BBFCCA-5947-4835-B1E0-9101610B9C05}" destId="{50A1A6F3-6F1A-47D0-B473-4FA6910B003F}" srcOrd="5" destOrd="0" parTransId="{2DD2DED6-718F-491B-837E-09DC49A9C515}" sibTransId="{B3D2B86D-B581-48D2-A98B-BD5ACFAFD358}"/>
    <dgm:cxn modelId="{2ADBEFFD-3806-47D0-8731-F086D439BE1B}" type="presOf" srcId="{C6C632C6-A932-466D-A780-B134E6E70C0C}" destId="{533DA9D1-4597-4A0D-AFDC-2BD65B08A7EC}" srcOrd="0" destOrd="0" presId="urn:microsoft.com/office/officeart/2016/7/layout/LinProcess2"/>
    <dgm:cxn modelId="{2828937A-F142-485F-9C01-E21068C3EF50}" type="presParOf" srcId="{62B777A6-DDE8-4662-A210-133E239B7926}" destId="{D4FFE180-425E-4498-A618-BE9F00AEBA97}" srcOrd="0" destOrd="0" presId="urn:microsoft.com/office/officeart/2016/7/layout/LinProcess2"/>
    <dgm:cxn modelId="{36C1A9F6-8E39-4664-9720-0F121C0D90AD}" type="presParOf" srcId="{D4FFE180-425E-4498-A618-BE9F00AEBA97}" destId="{414A8AD2-A444-4549-9ECA-FFABC2DB42B5}" srcOrd="0" destOrd="0" presId="urn:microsoft.com/office/officeart/2016/7/layout/LinProcess2"/>
    <dgm:cxn modelId="{84664642-C5A7-4A2A-9318-D9940554E375}" type="presParOf" srcId="{D4FFE180-425E-4498-A618-BE9F00AEBA97}" destId="{E4CA453D-C1C8-443C-B68A-24135245E38F}" srcOrd="1" destOrd="0" presId="urn:microsoft.com/office/officeart/2016/7/layout/LinProcess2"/>
    <dgm:cxn modelId="{0D38393E-31CB-4DDF-9128-BDAA9EB708D0}" type="presParOf" srcId="{D4FFE180-425E-4498-A618-BE9F00AEBA97}" destId="{572F2B8E-4FA4-485E-AE99-F522E6044AFF}" srcOrd="2" destOrd="0" presId="urn:microsoft.com/office/officeart/2016/7/layout/LinProcess2"/>
    <dgm:cxn modelId="{8D87B454-8542-45FF-9168-8ED96811C776}" type="presParOf" srcId="{62B777A6-DDE8-4662-A210-133E239B7926}" destId="{2E62A978-15FE-4C0E-AB7B-DC35EB638C29}" srcOrd="1" destOrd="0" presId="urn:microsoft.com/office/officeart/2016/7/layout/LinProcess2"/>
    <dgm:cxn modelId="{80A63E21-BEFA-42ED-917F-4ACDA8510B1D}" type="presParOf" srcId="{62B777A6-DDE8-4662-A210-133E239B7926}" destId="{D4D74E63-411F-45D0-B2AE-298722F537AE}" srcOrd="2" destOrd="0" presId="urn:microsoft.com/office/officeart/2016/7/layout/LinProcess2"/>
    <dgm:cxn modelId="{03000A4F-BA49-4E81-B5A1-EE1927FBEED1}" type="presParOf" srcId="{D4D74E63-411F-45D0-B2AE-298722F537AE}" destId="{D9180F70-4ADD-4B4B-B383-62121B5824EE}" srcOrd="0" destOrd="0" presId="urn:microsoft.com/office/officeart/2016/7/layout/LinProcess2"/>
    <dgm:cxn modelId="{F67FD308-B69A-4117-9F77-B11876617ABC}" type="presParOf" srcId="{D4D74E63-411F-45D0-B2AE-298722F537AE}" destId="{DF9A617A-C1EB-4373-B64B-6EB1E41B53E2}" srcOrd="1" destOrd="0" presId="urn:microsoft.com/office/officeart/2016/7/layout/LinProcess2"/>
    <dgm:cxn modelId="{1E4A7271-822E-4872-B6D4-EA4AC60E18A3}" type="presParOf" srcId="{D4D74E63-411F-45D0-B2AE-298722F537AE}" destId="{129E0B1A-AED6-4838-8B8C-FBC5F4C24A6F}" srcOrd="2" destOrd="0" presId="urn:microsoft.com/office/officeart/2016/7/layout/LinProcess2"/>
    <dgm:cxn modelId="{D4B0FAB6-BA9D-4872-A0B6-55211035D5EA}" type="presParOf" srcId="{62B777A6-DDE8-4662-A210-133E239B7926}" destId="{E98EF54D-BA46-4903-B5F4-954D8022421F}" srcOrd="3" destOrd="0" presId="urn:microsoft.com/office/officeart/2016/7/layout/LinProcess2"/>
    <dgm:cxn modelId="{57689AF7-2A42-4899-84C0-72256A3974E0}" type="presParOf" srcId="{62B777A6-DDE8-4662-A210-133E239B7926}" destId="{F6A1B8D8-46F3-49A8-8AC7-0DBB75E9DF7A}" srcOrd="4" destOrd="0" presId="urn:microsoft.com/office/officeart/2016/7/layout/LinProcess2"/>
    <dgm:cxn modelId="{8EB9B454-07C1-445C-8B21-DF914AAA3564}" type="presParOf" srcId="{F6A1B8D8-46F3-49A8-8AC7-0DBB75E9DF7A}" destId="{50B18931-74BE-4270-8745-B9597FBA3189}" srcOrd="0" destOrd="0" presId="urn:microsoft.com/office/officeart/2016/7/layout/LinProcess2"/>
    <dgm:cxn modelId="{0131C537-0F67-493C-9A0C-C0CA153DC194}" type="presParOf" srcId="{F6A1B8D8-46F3-49A8-8AC7-0DBB75E9DF7A}" destId="{50D154EF-76C2-4946-965E-91D210508166}" srcOrd="1" destOrd="0" presId="urn:microsoft.com/office/officeart/2016/7/layout/LinProcess2"/>
    <dgm:cxn modelId="{587CD6B1-4B21-4211-BAA4-35DC23878150}" type="presParOf" srcId="{F6A1B8D8-46F3-49A8-8AC7-0DBB75E9DF7A}" destId="{F49BBA86-6308-43B5-A15D-0D665DFC415D}" srcOrd="2" destOrd="0" presId="urn:microsoft.com/office/officeart/2016/7/layout/LinProcess2"/>
    <dgm:cxn modelId="{FF270A70-AB8C-47FF-B255-727EE7CD50E0}" type="presParOf" srcId="{62B777A6-DDE8-4662-A210-133E239B7926}" destId="{88119D86-5F3C-412F-B9D5-3D7ACFBFECD3}" srcOrd="5" destOrd="0" presId="urn:microsoft.com/office/officeart/2016/7/layout/LinProcess2"/>
    <dgm:cxn modelId="{7172086C-FF32-40D9-9BC9-60E1B3745132}" type="presParOf" srcId="{62B777A6-DDE8-4662-A210-133E239B7926}" destId="{D18E2E04-9BCA-4779-9C08-A5E58B0E16AC}" srcOrd="6" destOrd="0" presId="urn:microsoft.com/office/officeart/2016/7/layout/LinProcess2"/>
    <dgm:cxn modelId="{DEDBE51E-B8D3-4D45-AAF9-CDBEC7261C52}" type="presParOf" srcId="{D18E2E04-9BCA-4779-9C08-A5E58B0E16AC}" destId="{533DA9D1-4597-4A0D-AFDC-2BD65B08A7EC}" srcOrd="0" destOrd="0" presId="urn:microsoft.com/office/officeart/2016/7/layout/LinProcess2"/>
    <dgm:cxn modelId="{90931D3F-6FD7-4494-837F-CC1D5F8086C1}" type="presParOf" srcId="{D18E2E04-9BCA-4779-9C08-A5E58B0E16AC}" destId="{7024FA57-9BF2-4C6E-BBC4-CA49BE491BBC}" srcOrd="1" destOrd="0" presId="urn:microsoft.com/office/officeart/2016/7/layout/LinProcess2"/>
    <dgm:cxn modelId="{260EC16F-9CF0-41FE-A573-2B517AA86965}" type="presParOf" srcId="{D18E2E04-9BCA-4779-9C08-A5E58B0E16AC}" destId="{EB3C0E1E-E9B4-4A99-AA71-34940E2F020F}" srcOrd="2" destOrd="0" presId="urn:microsoft.com/office/officeart/2016/7/layout/LinProcess2"/>
    <dgm:cxn modelId="{7532143F-D8C2-4DA1-93E6-A3B82D398CAB}" type="presParOf" srcId="{62B777A6-DDE8-4662-A210-133E239B7926}" destId="{B773AFF8-EBD8-44A0-9D9A-8C07AA2B9F17}" srcOrd="7" destOrd="0" presId="urn:microsoft.com/office/officeart/2016/7/layout/LinProcess2"/>
    <dgm:cxn modelId="{CBE6BEDA-7159-4456-8825-C5B9758E9C42}" type="presParOf" srcId="{62B777A6-DDE8-4662-A210-133E239B7926}" destId="{2EF886F9-0953-48C0-9121-38E46F4D1EF5}" srcOrd="8" destOrd="0" presId="urn:microsoft.com/office/officeart/2016/7/layout/LinProcess2"/>
    <dgm:cxn modelId="{11834277-41EB-401A-93EB-7EE3DCCE4EAD}" type="presParOf" srcId="{2EF886F9-0953-48C0-9121-38E46F4D1EF5}" destId="{479A92AD-1FFF-4D9A-8C66-315B4B5ABF33}" srcOrd="0" destOrd="0" presId="urn:microsoft.com/office/officeart/2016/7/layout/LinProcess2"/>
    <dgm:cxn modelId="{ADB4FAA2-3689-49A6-8BAB-BD26909E794D}" type="presParOf" srcId="{2EF886F9-0953-48C0-9121-38E46F4D1EF5}" destId="{364BD169-1ABE-425D-889F-9CBC94D1484B}" srcOrd="1" destOrd="0" presId="urn:microsoft.com/office/officeart/2016/7/layout/LinProcess2"/>
    <dgm:cxn modelId="{405F9BDB-F83B-4EC4-A010-32D0EB107930}" type="presParOf" srcId="{2EF886F9-0953-48C0-9121-38E46F4D1EF5}" destId="{869B3C5A-395B-4F72-B7DC-466B3F77A168}" srcOrd="2" destOrd="0" presId="urn:microsoft.com/office/officeart/2016/7/layout/LinProcess2"/>
    <dgm:cxn modelId="{CD6B69DE-34D6-4281-822A-1887D531933D}" type="presParOf" srcId="{62B777A6-DDE8-4662-A210-133E239B7926}" destId="{3A5D0012-41BF-46E8-9F54-AE558B983F40}" srcOrd="9" destOrd="0" presId="urn:microsoft.com/office/officeart/2016/7/layout/LinProcess2"/>
    <dgm:cxn modelId="{F1C2C7B7-427A-4EF8-8145-159764F3DDBA}" type="presParOf" srcId="{62B777A6-DDE8-4662-A210-133E239B7926}" destId="{4F8BDE96-CEBC-4120-8988-22CB6EE9E802}" srcOrd="10" destOrd="0" presId="urn:microsoft.com/office/officeart/2016/7/layout/LinProcess2"/>
    <dgm:cxn modelId="{16468934-E183-48A7-8F8C-D63240A24241}" type="presParOf" srcId="{4F8BDE96-CEBC-4120-8988-22CB6EE9E802}" destId="{7A70C9ED-83F9-485C-92AA-734043DF63AB}" srcOrd="0" destOrd="0" presId="urn:microsoft.com/office/officeart/2016/7/layout/LinProcess2"/>
    <dgm:cxn modelId="{2B0828CF-1726-41F0-B96C-EBF37CCB8337}" type="presParOf" srcId="{4F8BDE96-CEBC-4120-8988-22CB6EE9E802}" destId="{4EF338A3-2682-47BC-923C-50851F3E87B7}" srcOrd="1" destOrd="0" presId="urn:microsoft.com/office/officeart/2016/7/layout/LinProcess2"/>
    <dgm:cxn modelId="{148FFC22-4AED-449D-AFCA-69DDF54A5452}" type="presParOf" srcId="{4F8BDE96-CEBC-4120-8988-22CB6EE9E802}" destId="{3FC5DF94-A735-44F2-90A5-ECAAA95C63CB}" srcOrd="2" destOrd="0" presId="urn:microsoft.com/office/officeart/2016/7/layout/LinProcess2"/>
    <dgm:cxn modelId="{4CAFA17E-77F2-4D70-9838-2F0CB5F15DA1}" type="presParOf" srcId="{62B777A6-DDE8-4662-A210-133E239B7926}" destId="{7BE0F2FE-BC2D-4E9F-9F3B-FF0CB9440D51}" srcOrd="11" destOrd="0" presId="urn:microsoft.com/office/officeart/2016/7/layout/LinProcess2"/>
    <dgm:cxn modelId="{3EE65662-873C-45A6-81DC-77F06A7EBC74}" type="presParOf" srcId="{62B777A6-DDE8-4662-A210-133E239B7926}" destId="{D4C27852-FC2F-48A0-AE45-1E3C7823DDCA}" srcOrd="12" destOrd="0" presId="urn:microsoft.com/office/officeart/2016/7/layout/LinProcess2"/>
    <dgm:cxn modelId="{12F0D187-5B80-4053-BC54-2E7F31E92C60}" type="presParOf" srcId="{D4C27852-FC2F-48A0-AE45-1E3C7823DDCA}" destId="{A65AFACC-82EA-4B73-9270-94C98E84F88D}" srcOrd="0" destOrd="0" presId="urn:microsoft.com/office/officeart/2016/7/layout/LinProcess2"/>
    <dgm:cxn modelId="{2188BC0B-E893-40E1-9100-1B268BCCCA70}" type="presParOf" srcId="{D4C27852-FC2F-48A0-AE45-1E3C7823DDCA}" destId="{9F0550A1-E227-4A3F-9BDD-934CA3E87E0E}" srcOrd="1" destOrd="0" presId="urn:microsoft.com/office/officeart/2016/7/layout/LinProcess2"/>
    <dgm:cxn modelId="{920C7E9D-5CD8-4D64-B921-6B6DD685B93F}" type="presParOf" srcId="{D4C27852-FC2F-48A0-AE45-1E3C7823DDCA}" destId="{9473CD5E-34F3-44BA-A37E-30D6116A00DF}" srcOrd="2" destOrd="0" presId="urn:microsoft.com/office/officeart/2016/7/layout/Lin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F1D622-E9CD-47CD-8640-692AAC2B77AC}" type="doc">
      <dgm:prSet loTypeId="urn:microsoft.com/office/officeart/2008/layout/CaptionedPictures" loCatId="picture" qsTypeId="urn:microsoft.com/office/officeart/2005/8/quickstyle/simple1" qsCatId="simple" csTypeId="urn:microsoft.com/office/officeart/2005/8/colors/colorful2" csCatId="colorful" phldr="1"/>
      <dgm:spPr/>
      <dgm:t>
        <a:bodyPr/>
        <a:lstStyle/>
        <a:p>
          <a:endParaRPr lang="en-US"/>
        </a:p>
      </dgm:t>
    </dgm:pt>
    <dgm:pt modelId="{276FEE8E-B2C8-497A-82B1-F520432070EC}">
      <dgm:prSet phldrT="[Text]"/>
      <dgm:spPr/>
      <dgm:t>
        <a:bodyPr/>
        <a:lstStyle/>
        <a:p>
          <a:r>
            <a:rPr lang="en-SG" b="1" dirty="0">
              <a:solidFill>
                <a:schemeClr val="accent4"/>
              </a:solidFill>
            </a:rPr>
            <a:t>Rank on PB: 2,364</a:t>
          </a:r>
          <a:endParaRPr lang="en-US" b="1" dirty="0">
            <a:solidFill>
              <a:schemeClr val="accent4"/>
            </a:solidFill>
          </a:endParaRPr>
        </a:p>
      </dgm:t>
    </dgm:pt>
    <dgm:pt modelId="{F3E5BA8E-7FCB-48BA-B7B7-9ECBE8AD9C4E}" type="parTrans" cxnId="{2988E1F4-CB2A-4BE9-8258-4B6E4F6A2180}">
      <dgm:prSet/>
      <dgm:spPr/>
      <dgm:t>
        <a:bodyPr/>
        <a:lstStyle/>
        <a:p>
          <a:endParaRPr lang="en-US"/>
        </a:p>
      </dgm:t>
    </dgm:pt>
    <dgm:pt modelId="{261D9EF6-C7E8-4663-B1BB-C55CB6C0932F}" type="sibTrans" cxnId="{2988E1F4-CB2A-4BE9-8258-4B6E4F6A2180}">
      <dgm:prSet/>
      <dgm:spPr/>
      <dgm:t>
        <a:bodyPr/>
        <a:lstStyle/>
        <a:p>
          <a:endParaRPr lang="en-US"/>
        </a:p>
      </dgm:t>
    </dgm:pt>
    <dgm:pt modelId="{8A49A134-2D4B-451A-B983-E20DAD9883A0}">
      <dgm:prSet phldrT="[Text]" custT="1"/>
      <dgm:spPr/>
      <dgm:t>
        <a:bodyPr/>
        <a:lstStyle/>
        <a:p>
          <a:r>
            <a:rPr lang="en-SG" sz="2000" u="sng" dirty="0"/>
            <a:t>L</a:t>
          </a:r>
          <a:r>
            <a:rPr lang="en-SG" sz="2000" dirty="0"/>
            <a:t>ogistic </a:t>
          </a:r>
          <a:r>
            <a:rPr lang="en-SG" sz="2000" u="sng" dirty="0"/>
            <a:t>R</a:t>
          </a:r>
          <a:r>
            <a:rPr lang="en-SG" sz="2000" dirty="0"/>
            <a:t>egression (LR)</a:t>
          </a:r>
          <a:endParaRPr lang="en-US" sz="2000" dirty="0"/>
        </a:p>
      </dgm:t>
    </dgm:pt>
    <dgm:pt modelId="{F10F3B01-DD51-4739-B4FE-2278C8B58274}" type="parTrans" cxnId="{CA1F04D9-0D99-4DAA-9875-8ADFB7895166}">
      <dgm:prSet/>
      <dgm:spPr/>
      <dgm:t>
        <a:bodyPr/>
        <a:lstStyle/>
        <a:p>
          <a:endParaRPr lang="en-US"/>
        </a:p>
      </dgm:t>
    </dgm:pt>
    <dgm:pt modelId="{C4DB7840-4D73-4974-BA6B-113FF089FC9D}" type="sibTrans" cxnId="{CA1F04D9-0D99-4DAA-9875-8ADFB7895166}">
      <dgm:prSet/>
      <dgm:spPr/>
      <dgm:t>
        <a:bodyPr/>
        <a:lstStyle/>
        <a:p>
          <a:endParaRPr lang="en-US"/>
        </a:p>
      </dgm:t>
    </dgm:pt>
    <dgm:pt modelId="{C0C8C6A8-2BA0-4E78-965E-D8A21AAA2C11}">
      <dgm:prSet phldrT="[Text]"/>
      <dgm:spPr/>
      <dgm:t>
        <a:bodyPr/>
        <a:lstStyle/>
        <a:p>
          <a:r>
            <a:rPr lang="en-SG" b="1" dirty="0">
              <a:solidFill>
                <a:schemeClr val="accent4"/>
              </a:solidFill>
            </a:rPr>
            <a:t>Rank on PB: 2,842</a:t>
          </a:r>
          <a:endParaRPr lang="en-US" b="1" dirty="0">
            <a:solidFill>
              <a:schemeClr val="accent4"/>
            </a:solidFill>
          </a:endParaRPr>
        </a:p>
      </dgm:t>
    </dgm:pt>
    <dgm:pt modelId="{4F670FF4-BD01-4FAB-8924-805046E224C4}" type="parTrans" cxnId="{3665E6D1-92EE-465E-8EF9-4CDBE3E48E2C}">
      <dgm:prSet/>
      <dgm:spPr/>
      <dgm:t>
        <a:bodyPr/>
        <a:lstStyle/>
        <a:p>
          <a:endParaRPr lang="en-US"/>
        </a:p>
      </dgm:t>
    </dgm:pt>
    <dgm:pt modelId="{407E6310-F2DD-4B94-A652-268291B0EACA}" type="sibTrans" cxnId="{3665E6D1-92EE-465E-8EF9-4CDBE3E48E2C}">
      <dgm:prSet/>
      <dgm:spPr/>
      <dgm:t>
        <a:bodyPr/>
        <a:lstStyle/>
        <a:p>
          <a:endParaRPr lang="en-US"/>
        </a:p>
      </dgm:t>
    </dgm:pt>
    <dgm:pt modelId="{769F308D-ADB2-43BA-8963-8B2CF435CDCA}">
      <dgm:prSet phldrT="[Text]" custT="1"/>
      <dgm:spPr/>
      <dgm:t>
        <a:bodyPr/>
        <a:lstStyle/>
        <a:p>
          <a:r>
            <a:rPr lang="en-SG" sz="2000" u="sng" dirty="0"/>
            <a:t>R</a:t>
          </a:r>
          <a:r>
            <a:rPr lang="en-SG" sz="2000" dirty="0"/>
            <a:t>andom </a:t>
          </a:r>
          <a:r>
            <a:rPr lang="en-SG" sz="2000" u="sng" dirty="0"/>
            <a:t>F</a:t>
          </a:r>
          <a:r>
            <a:rPr lang="en-SG" sz="2000" dirty="0"/>
            <a:t>orest (RF)</a:t>
          </a:r>
          <a:endParaRPr lang="en-US" sz="2000" dirty="0"/>
        </a:p>
      </dgm:t>
    </dgm:pt>
    <dgm:pt modelId="{2A925D6C-46C2-4F83-A10F-57FBA2255EAF}" type="parTrans" cxnId="{5F1EC2FE-34BE-4080-8FFD-DA0A4988FB34}">
      <dgm:prSet/>
      <dgm:spPr/>
      <dgm:t>
        <a:bodyPr/>
        <a:lstStyle/>
        <a:p>
          <a:endParaRPr lang="en-US"/>
        </a:p>
      </dgm:t>
    </dgm:pt>
    <dgm:pt modelId="{6CBA55C7-96F7-45D7-BBA3-10B564F9A7B2}" type="sibTrans" cxnId="{5F1EC2FE-34BE-4080-8FFD-DA0A4988FB34}">
      <dgm:prSet/>
      <dgm:spPr/>
      <dgm:t>
        <a:bodyPr/>
        <a:lstStyle/>
        <a:p>
          <a:endParaRPr lang="en-US"/>
        </a:p>
      </dgm:t>
    </dgm:pt>
    <dgm:pt modelId="{112B6CB9-41FD-4B92-9D3D-7C68777644FF}">
      <dgm:prSet phldrT="[Text]"/>
      <dgm:spPr/>
      <dgm:t>
        <a:bodyPr/>
        <a:lstStyle/>
        <a:p>
          <a:r>
            <a:rPr lang="en-SG" b="1" dirty="0">
              <a:solidFill>
                <a:schemeClr val="accent4"/>
              </a:solidFill>
            </a:rPr>
            <a:t>Rank on PB: 2,164</a:t>
          </a:r>
          <a:endParaRPr lang="en-US" b="1" dirty="0">
            <a:solidFill>
              <a:schemeClr val="accent4"/>
            </a:solidFill>
          </a:endParaRPr>
        </a:p>
      </dgm:t>
    </dgm:pt>
    <dgm:pt modelId="{41C1FC9F-AF2D-41DA-A499-64D5A89D6492}" type="parTrans" cxnId="{8879A037-42DB-498D-A1A2-9AE79FE46B36}">
      <dgm:prSet/>
      <dgm:spPr/>
      <dgm:t>
        <a:bodyPr/>
        <a:lstStyle/>
        <a:p>
          <a:endParaRPr lang="en-US"/>
        </a:p>
      </dgm:t>
    </dgm:pt>
    <dgm:pt modelId="{91968F47-3A72-4385-A0C2-C32D171AC61A}" type="sibTrans" cxnId="{8879A037-42DB-498D-A1A2-9AE79FE46B36}">
      <dgm:prSet/>
      <dgm:spPr/>
      <dgm:t>
        <a:bodyPr/>
        <a:lstStyle/>
        <a:p>
          <a:endParaRPr lang="en-US"/>
        </a:p>
      </dgm:t>
    </dgm:pt>
    <dgm:pt modelId="{6F435C35-88A9-4D18-8056-BE05280FA3A9}">
      <dgm:prSet phldrT="[Text]" custT="1"/>
      <dgm:spPr/>
      <dgm:t>
        <a:bodyPr/>
        <a:lstStyle/>
        <a:p>
          <a:r>
            <a:rPr lang="en-SG" sz="2000" dirty="0" err="1"/>
            <a:t>e</a:t>
          </a:r>
          <a:r>
            <a:rPr lang="en-SG" sz="2000" u="sng" dirty="0" err="1"/>
            <a:t>X</a:t>
          </a:r>
          <a:r>
            <a:rPr lang="en-SG" sz="2000" dirty="0" err="1"/>
            <a:t>treme</a:t>
          </a:r>
          <a:r>
            <a:rPr lang="en-SG" sz="2000" dirty="0"/>
            <a:t> </a:t>
          </a:r>
          <a:r>
            <a:rPr lang="en-SG" sz="2000" u="sng" dirty="0"/>
            <a:t>G</a:t>
          </a:r>
          <a:r>
            <a:rPr lang="en-SG" sz="2000" dirty="0"/>
            <a:t>radient </a:t>
          </a:r>
          <a:r>
            <a:rPr lang="en-SG" sz="2000" u="sng" dirty="0" err="1"/>
            <a:t>BOOST</a:t>
          </a:r>
          <a:r>
            <a:rPr lang="en-SG" sz="2000" dirty="0" err="1"/>
            <a:t>ing</a:t>
          </a:r>
          <a:r>
            <a:rPr lang="en-SG" sz="2000" dirty="0"/>
            <a:t> (XGBOOST)</a:t>
          </a:r>
          <a:endParaRPr lang="en-US" sz="2000" dirty="0"/>
        </a:p>
      </dgm:t>
    </dgm:pt>
    <dgm:pt modelId="{956FE673-2FDC-4F8B-844B-E1462965A911}" type="parTrans" cxnId="{232E5705-8C8F-4840-8A8C-1AE1DBE46510}">
      <dgm:prSet/>
      <dgm:spPr/>
      <dgm:t>
        <a:bodyPr/>
        <a:lstStyle/>
        <a:p>
          <a:endParaRPr lang="en-US"/>
        </a:p>
      </dgm:t>
    </dgm:pt>
    <dgm:pt modelId="{CDFD73C7-076A-47BF-B250-AD55F722251E}" type="sibTrans" cxnId="{232E5705-8C8F-4840-8A8C-1AE1DBE46510}">
      <dgm:prSet/>
      <dgm:spPr/>
      <dgm:t>
        <a:bodyPr/>
        <a:lstStyle/>
        <a:p>
          <a:endParaRPr lang="en-US"/>
        </a:p>
      </dgm:t>
    </dgm:pt>
    <dgm:pt modelId="{ABBD4BBD-847A-4935-AB5E-E29ED74F7114}" type="pres">
      <dgm:prSet presAssocID="{FFF1D622-E9CD-47CD-8640-692AAC2B77AC}" presName="Name0" presStyleCnt="0">
        <dgm:presLayoutVars>
          <dgm:chMax/>
          <dgm:chPref/>
          <dgm:dir/>
        </dgm:presLayoutVars>
      </dgm:prSet>
      <dgm:spPr/>
    </dgm:pt>
    <dgm:pt modelId="{7A8B2BEF-7162-415D-8B03-129E80CD7D46}" type="pres">
      <dgm:prSet presAssocID="{276FEE8E-B2C8-497A-82B1-F520432070EC}" presName="composite" presStyleCnt="0">
        <dgm:presLayoutVars>
          <dgm:chMax val="1"/>
          <dgm:chPref val="1"/>
        </dgm:presLayoutVars>
      </dgm:prSet>
      <dgm:spPr/>
    </dgm:pt>
    <dgm:pt modelId="{5B82C2DD-E5D2-4A14-B861-6028A7B238EB}" type="pres">
      <dgm:prSet presAssocID="{276FEE8E-B2C8-497A-82B1-F520432070EC}" presName="Accent" presStyleLbl="trAlignAcc1" presStyleIdx="0" presStyleCnt="3">
        <dgm:presLayoutVars>
          <dgm:chMax val="0"/>
          <dgm:chPref val="0"/>
        </dgm:presLayoutVars>
      </dgm:prSet>
      <dgm:spPr/>
    </dgm:pt>
    <dgm:pt modelId="{FE7FCC77-22D5-4394-820F-4F45D1A25C66}" type="pres">
      <dgm:prSet presAssocID="{276FEE8E-B2C8-497A-82B1-F520432070EC}" presName="Image" presStyleLbl="alignImgPlace1" presStyleIdx="0" presStyleCnt="3">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8C40D6F2-C928-435B-8615-24C76EFD7D68}" type="pres">
      <dgm:prSet presAssocID="{276FEE8E-B2C8-497A-82B1-F520432070EC}" presName="ChildComposite" presStyleCnt="0"/>
      <dgm:spPr/>
    </dgm:pt>
    <dgm:pt modelId="{625A1E4D-EB04-4705-BDB3-31DD3453B895}" type="pres">
      <dgm:prSet presAssocID="{276FEE8E-B2C8-497A-82B1-F520432070EC}" presName="Child" presStyleLbl="node1" presStyleIdx="0" presStyleCnt="3">
        <dgm:presLayoutVars>
          <dgm:chMax val="0"/>
          <dgm:chPref val="0"/>
          <dgm:bulletEnabled val="1"/>
        </dgm:presLayoutVars>
      </dgm:prSet>
      <dgm:spPr/>
    </dgm:pt>
    <dgm:pt modelId="{2B6AA13F-85C4-43E1-80E8-3427C546500B}" type="pres">
      <dgm:prSet presAssocID="{276FEE8E-B2C8-497A-82B1-F520432070EC}" presName="Parent" presStyleLbl="revTx" presStyleIdx="0" presStyleCnt="3">
        <dgm:presLayoutVars>
          <dgm:chMax val="1"/>
          <dgm:chPref val="0"/>
          <dgm:bulletEnabled val="1"/>
        </dgm:presLayoutVars>
      </dgm:prSet>
      <dgm:spPr/>
    </dgm:pt>
    <dgm:pt modelId="{AF4D40ED-67C8-446D-8698-74655A9E11B8}" type="pres">
      <dgm:prSet presAssocID="{261D9EF6-C7E8-4663-B1BB-C55CB6C0932F}" presName="sibTrans" presStyleCnt="0"/>
      <dgm:spPr/>
    </dgm:pt>
    <dgm:pt modelId="{9A47BC70-24AA-4154-A30D-48C39C3FAC37}" type="pres">
      <dgm:prSet presAssocID="{C0C8C6A8-2BA0-4E78-965E-D8A21AAA2C11}" presName="composite" presStyleCnt="0">
        <dgm:presLayoutVars>
          <dgm:chMax val="1"/>
          <dgm:chPref val="1"/>
        </dgm:presLayoutVars>
      </dgm:prSet>
      <dgm:spPr/>
    </dgm:pt>
    <dgm:pt modelId="{C2BC0904-D869-466E-8C5C-48961BE4D46A}" type="pres">
      <dgm:prSet presAssocID="{C0C8C6A8-2BA0-4E78-965E-D8A21AAA2C11}" presName="Accent" presStyleLbl="trAlignAcc1" presStyleIdx="1" presStyleCnt="3">
        <dgm:presLayoutVars>
          <dgm:chMax val="0"/>
          <dgm:chPref val="0"/>
        </dgm:presLayoutVars>
      </dgm:prSet>
      <dgm:spPr/>
    </dgm:pt>
    <dgm:pt modelId="{BB5B3F56-DD1D-4664-A7C2-F8ED7864D8A6}" type="pres">
      <dgm:prSet presAssocID="{C0C8C6A8-2BA0-4E78-965E-D8A21AAA2C11}" presName="Image" presStyleLbl="alignImgPlace1" presStyleIdx="1" presStyleCnt="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040C147B-A484-409D-AA7E-AEE6EBEDCD1C}" type="pres">
      <dgm:prSet presAssocID="{C0C8C6A8-2BA0-4E78-965E-D8A21AAA2C11}" presName="ChildComposite" presStyleCnt="0"/>
      <dgm:spPr/>
    </dgm:pt>
    <dgm:pt modelId="{1D5BC3DF-9B0B-41A7-A3E8-434A694AC010}" type="pres">
      <dgm:prSet presAssocID="{C0C8C6A8-2BA0-4E78-965E-D8A21AAA2C11}" presName="Child" presStyleLbl="node1" presStyleIdx="1" presStyleCnt="3">
        <dgm:presLayoutVars>
          <dgm:chMax val="0"/>
          <dgm:chPref val="0"/>
          <dgm:bulletEnabled val="1"/>
        </dgm:presLayoutVars>
      </dgm:prSet>
      <dgm:spPr/>
    </dgm:pt>
    <dgm:pt modelId="{DC5EF9E3-2BAA-47D3-8463-742F10F48DB9}" type="pres">
      <dgm:prSet presAssocID="{C0C8C6A8-2BA0-4E78-965E-D8A21AAA2C11}" presName="Parent" presStyleLbl="revTx" presStyleIdx="1" presStyleCnt="3">
        <dgm:presLayoutVars>
          <dgm:chMax val="1"/>
          <dgm:chPref val="0"/>
          <dgm:bulletEnabled val="1"/>
        </dgm:presLayoutVars>
      </dgm:prSet>
      <dgm:spPr/>
    </dgm:pt>
    <dgm:pt modelId="{ADAD2D7C-E2DC-4DE9-9AC3-F868AA17A64A}" type="pres">
      <dgm:prSet presAssocID="{407E6310-F2DD-4B94-A652-268291B0EACA}" presName="sibTrans" presStyleCnt="0"/>
      <dgm:spPr/>
    </dgm:pt>
    <dgm:pt modelId="{A58708EF-F4D9-4FC0-AC1D-3803E01E651E}" type="pres">
      <dgm:prSet presAssocID="{112B6CB9-41FD-4B92-9D3D-7C68777644FF}" presName="composite" presStyleCnt="0">
        <dgm:presLayoutVars>
          <dgm:chMax val="1"/>
          <dgm:chPref val="1"/>
        </dgm:presLayoutVars>
      </dgm:prSet>
      <dgm:spPr/>
    </dgm:pt>
    <dgm:pt modelId="{A97D845D-B44D-4791-95BA-3C4051F83F92}" type="pres">
      <dgm:prSet presAssocID="{112B6CB9-41FD-4B92-9D3D-7C68777644FF}" presName="Accent" presStyleLbl="trAlignAcc1" presStyleIdx="2" presStyleCnt="3">
        <dgm:presLayoutVars>
          <dgm:chMax val="0"/>
          <dgm:chPref val="0"/>
        </dgm:presLayoutVars>
      </dgm:prSet>
      <dgm:spPr/>
    </dgm:pt>
    <dgm:pt modelId="{6407963C-80E4-4FDC-96A4-D5AA541ED2FE}" type="pres">
      <dgm:prSet presAssocID="{112B6CB9-41FD-4B92-9D3D-7C68777644FF}" presName="Image" presStyleLbl="alignImgPlace1" presStyleIdx="2" presStyleCnt="3">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9948F12F-B4FF-418B-80B8-974E96E8D851}" type="pres">
      <dgm:prSet presAssocID="{112B6CB9-41FD-4B92-9D3D-7C68777644FF}" presName="ChildComposite" presStyleCnt="0"/>
      <dgm:spPr/>
    </dgm:pt>
    <dgm:pt modelId="{715B6BC3-2E2D-4EEF-9ECD-D8D87CD1F8F9}" type="pres">
      <dgm:prSet presAssocID="{112B6CB9-41FD-4B92-9D3D-7C68777644FF}" presName="Child" presStyleLbl="node1" presStyleIdx="2" presStyleCnt="3">
        <dgm:presLayoutVars>
          <dgm:chMax val="0"/>
          <dgm:chPref val="0"/>
          <dgm:bulletEnabled val="1"/>
        </dgm:presLayoutVars>
      </dgm:prSet>
      <dgm:spPr/>
    </dgm:pt>
    <dgm:pt modelId="{F4453997-201B-43A3-B5F2-2CB5DAA68FF8}" type="pres">
      <dgm:prSet presAssocID="{112B6CB9-41FD-4B92-9D3D-7C68777644FF}" presName="Parent" presStyleLbl="revTx" presStyleIdx="2" presStyleCnt="3">
        <dgm:presLayoutVars>
          <dgm:chMax val="1"/>
          <dgm:chPref val="0"/>
          <dgm:bulletEnabled val="1"/>
        </dgm:presLayoutVars>
      </dgm:prSet>
      <dgm:spPr/>
    </dgm:pt>
  </dgm:ptLst>
  <dgm:cxnLst>
    <dgm:cxn modelId="{232E5705-8C8F-4840-8A8C-1AE1DBE46510}" srcId="{112B6CB9-41FD-4B92-9D3D-7C68777644FF}" destId="{6F435C35-88A9-4D18-8056-BE05280FA3A9}" srcOrd="0" destOrd="0" parTransId="{956FE673-2FDC-4F8B-844B-E1462965A911}" sibTransId="{CDFD73C7-076A-47BF-B250-AD55F722251E}"/>
    <dgm:cxn modelId="{CADA4E1B-8A17-40D1-8E85-95E5EC6C2D3E}" type="presOf" srcId="{276FEE8E-B2C8-497A-82B1-F520432070EC}" destId="{2B6AA13F-85C4-43E1-80E8-3427C546500B}" srcOrd="0" destOrd="0" presId="urn:microsoft.com/office/officeart/2008/layout/CaptionedPictures"/>
    <dgm:cxn modelId="{8879A037-42DB-498D-A1A2-9AE79FE46B36}" srcId="{FFF1D622-E9CD-47CD-8640-692AAC2B77AC}" destId="{112B6CB9-41FD-4B92-9D3D-7C68777644FF}" srcOrd="2" destOrd="0" parTransId="{41C1FC9F-AF2D-41DA-A499-64D5A89D6492}" sibTransId="{91968F47-3A72-4385-A0C2-C32D171AC61A}"/>
    <dgm:cxn modelId="{9A8D3E60-309F-4991-BA7E-180D1AB5A0F4}" type="presOf" srcId="{6F435C35-88A9-4D18-8056-BE05280FA3A9}" destId="{715B6BC3-2E2D-4EEF-9ECD-D8D87CD1F8F9}" srcOrd="0" destOrd="0" presId="urn:microsoft.com/office/officeart/2008/layout/CaptionedPictures"/>
    <dgm:cxn modelId="{DB9DE66D-929B-4BFA-8077-47F70E2B5993}" type="presOf" srcId="{FFF1D622-E9CD-47CD-8640-692AAC2B77AC}" destId="{ABBD4BBD-847A-4935-AB5E-E29ED74F7114}" srcOrd="0" destOrd="0" presId="urn:microsoft.com/office/officeart/2008/layout/CaptionedPictures"/>
    <dgm:cxn modelId="{6670F34F-5BBA-4A76-A460-7DA5BA4480CC}" type="presOf" srcId="{769F308D-ADB2-43BA-8963-8B2CF435CDCA}" destId="{1D5BC3DF-9B0B-41A7-A3E8-434A694AC010}" srcOrd="0" destOrd="0" presId="urn:microsoft.com/office/officeart/2008/layout/CaptionedPictures"/>
    <dgm:cxn modelId="{AB9B22AD-29E0-49A4-8679-CA3C765FBFC8}" type="presOf" srcId="{112B6CB9-41FD-4B92-9D3D-7C68777644FF}" destId="{F4453997-201B-43A3-B5F2-2CB5DAA68FF8}" srcOrd="0" destOrd="0" presId="urn:microsoft.com/office/officeart/2008/layout/CaptionedPictures"/>
    <dgm:cxn modelId="{6662C4B1-5FF2-4653-AD42-B3C8B5865FA9}" type="presOf" srcId="{8A49A134-2D4B-451A-B983-E20DAD9883A0}" destId="{625A1E4D-EB04-4705-BDB3-31DD3453B895}" srcOrd="0" destOrd="0" presId="urn:microsoft.com/office/officeart/2008/layout/CaptionedPictures"/>
    <dgm:cxn modelId="{3665E6D1-92EE-465E-8EF9-4CDBE3E48E2C}" srcId="{FFF1D622-E9CD-47CD-8640-692AAC2B77AC}" destId="{C0C8C6A8-2BA0-4E78-965E-D8A21AAA2C11}" srcOrd="1" destOrd="0" parTransId="{4F670FF4-BD01-4FAB-8924-805046E224C4}" sibTransId="{407E6310-F2DD-4B94-A652-268291B0EACA}"/>
    <dgm:cxn modelId="{CA1F04D9-0D99-4DAA-9875-8ADFB7895166}" srcId="{276FEE8E-B2C8-497A-82B1-F520432070EC}" destId="{8A49A134-2D4B-451A-B983-E20DAD9883A0}" srcOrd="0" destOrd="0" parTransId="{F10F3B01-DD51-4739-B4FE-2278C8B58274}" sibTransId="{C4DB7840-4D73-4974-BA6B-113FF089FC9D}"/>
    <dgm:cxn modelId="{347749EA-A3AC-46BE-8FB7-B5DFAA191400}" type="presOf" srcId="{C0C8C6A8-2BA0-4E78-965E-D8A21AAA2C11}" destId="{DC5EF9E3-2BAA-47D3-8463-742F10F48DB9}" srcOrd="0" destOrd="0" presId="urn:microsoft.com/office/officeart/2008/layout/CaptionedPictures"/>
    <dgm:cxn modelId="{2988E1F4-CB2A-4BE9-8258-4B6E4F6A2180}" srcId="{FFF1D622-E9CD-47CD-8640-692AAC2B77AC}" destId="{276FEE8E-B2C8-497A-82B1-F520432070EC}" srcOrd="0" destOrd="0" parTransId="{F3E5BA8E-7FCB-48BA-B7B7-9ECBE8AD9C4E}" sibTransId="{261D9EF6-C7E8-4663-B1BB-C55CB6C0932F}"/>
    <dgm:cxn modelId="{5F1EC2FE-34BE-4080-8FFD-DA0A4988FB34}" srcId="{C0C8C6A8-2BA0-4E78-965E-D8A21AAA2C11}" destId="{769F308D-ADB2-43BA-8963-8B2CF435CDCA}" srcOrd="0" destOrd="0" parTransId="{2A925D6C-46C2-4F83-A10F-57FBA2255EAF}" sibTransId="{6CBA55C7-96F7-45D7-BBA3-10B564F9A7B2}"/>
    <dgm:cxn modelId="{247B9306-39AB-44A2-BB0F-C40359C0266B}" type="presParOf" srcId="{ABBD4BBD-847A-4935-AB5E-E29ED74F7114}" destId="{7A8B2BEF-7162-415D-8B03-129E80CD7D46}" srcOrd="0" destOrd="0" presId="urn:microsoft.com/office/officeart/2008/layout/CaptionedPictures"/>
    <dgm:cxn modelId="{C81ABBC9-767B-4471-8ABC-83E98AD40FF9}" type="presParOf" srcId="{7A8B2BEF-7162-415D-8B03-129E80CD7D46}" destId="{5B82C2DD-E5D2-4A14-B861-6028A7B238EB}" srcOrd="0" destOrd="0" presId="urn:microsoft.com/office/officeart/2008/layout/CaptionedPictures"/>
    <dgm:cxn modelId="{446FAEC4-DF6D-4FC8-8891-77E18AE12913}" type="presParOf" srcId="{7A8B2BEF-7162-415D-8B03-129E80CD7D46}" destId="{FE7FCC77-22D5-4394-820F-4F45D1A25C66}" srcOrd="1" destOrd="0" presId="urn:microsoft.com/office/officeart/2008/layout/CaptionedPictures"/>
    <dgm:cxn modelId="{CCC5C3D7-EB48-403B-8FF6-487FAF66076F}" type="presParOf" srcId="{7A8B2BEF-7162-415D-8B03-129E80CD7D46}" destId="{8C40D6F2-C928-435B-8615-24C76EFD7D68}" srcOrd="2" destOrd="0" presId="urn:microsoft.com/office/officeart/2008/layout/CaptionedPictures"/>
    <dgm:cxn modelId="{7F8082A5-0485-43CD-9DAA-BCE366DEFC81}" type="presParOf" srcId="{8C40D6F2-C928-435B-8615-24C76EFD7D68}" destId="{625A1E4D-EB04-4705-BDB3-31DD3453B895}" srcOrd="0" destOrd="0" presId="urn:microsoft.com/office/officeart/2008/layout/CaptionedPictures"/>
    <dgm:cxn modelId="{D1B01C7B-5A27-49BB-9B15-B037148D6161}" type="presParOf" srcId="{8C40D6F2-C928-435B-8615-24C76EFD7D68}" destId="{2B6AA13F-85C4-43E1-80E8-3427C546500B}" srcOrd="1" destOrd="0" presId="urn:microsoft.com/office/officeart/2008/layout/CaptionedPictures"/>
    <dgm:cxn modelId="{6B198F6B-0981-4519-943C-1805E8EE8615}" type="presParOf" srcId="{ABBD4BBD-847A-4935-AB5E-E29ED74F7114}" destId="{AF4D40ED-67C8-446D-8698-74655A9E11B8}" srcOrd="1" destOrd="0" presId="urn:microsoft.com/office/officeart/2008/layout/CaptionedPictures"/>
    <dgm:cxn modelId="{528BE4AF-BA90-4757-968D-5BE5DDB4ACAB}" type="presParOf" srcId="{ABBD4BBD-847A-4935-AB5E-E29ED74F7114}" destId="{9A47BC70-24AA-4154-A30D-48C39C3FAC37}" srcOrd="2" destOrd="0" presId="urn:microsoft.com/office/officeart/2008/layout/CaptionedPictures"/>
    <dgm:cxn modelId="{72EA3F2D-C658-4E3A-A730-575521322C87}" type="presParOf" srcId="{9A47BC70-24AA-4154-A30D-48C39C3FAC37}" destId="{C2BC0904-D869-466E-8C5C-48961BE4D46A}" srcOrd="0" destOrd="0" presId="urn:microsoft.com/office/officeart/2008/layout/CaptionedPictures"/>
    <dgm:cxn modelId="{78E553B7-FB44-4CFB-B346-CCD80888CCC3}" type="presParOf" srcId="{9A47BC70-24AA-4154-A30D-48C39C3FAC37}" destId="{BB5B3F56-DD1D-4664-A7C2-F8ED7864D8A6}" srcOrd="1" destOrd="0" presId="urn:microsoft.com/office/officeart/2008/layout/CaptionedPictures"/>
    <dgm:cxn modelId="{2D4A37DC-1905-4B64-8533-9F34C55B917C}" type="presParOf" srcId="{9A47BC70-24AA-4154-A30D-48C39C3FAC37}" destId="{040C147B-A484-409D-AA7E-AEE6EBEDCD1C}" srcOrd="2" destOrd="0" presId="urn:microsoft.com/office/officeart/2008/layout/CaptionedPictures"/>
    <dgm:cxn modelId="{0AF2C3B9-A1FE-495A-948B-1AFD03CE45E4}" type="presParOf" srcId="{040C147B-A484-409D-AA7E-AEE6EBEDCD1C}" destId="{1D5BC3DF-9B0B-41A7-A3E8-434A694AC010}" srcOrd="0" destOrd="0" presId="urn:microsoft.com/office/officeart/2008/layout/CaptionedPictures"/>
    <dgm:cxn modelId="{9BAB3CE2-ED8E-4FCD-855B-E213DB0ECC59}" type="presParOf" srcId="{040C147B-A484-409D-AA7E-AEE6EBEDCD1C}" destId="{DC5EF9E3-2BAA-47D3-8463-742F10F48DB9}" srcOrd="1" destOrd="0" presId="urn:microsoft.com/office/officeart/2008/layout/CaptionedPictures"/>
    <dgm:cxn modelId="{0AEF337A-0359-443A-8A37-74751D7097FE}" type="presParOf" srcId="{ABBD4BBD-847A-4935-AB5E-E29ED74F7114}" destId="{ADAD2D7C-E2DC-4DE9-9AC3-F868AA17A64A}" srcOrd="3" destOrd="0" presId="urn:microsoft.com/office/officeart/2008/layout/CaptionedPictures"/>
    <dgm:cxn modelId="{6190C06B-B208-4AEF-8369-2952A44AE6D5}" type="presParOf" srcId="{ABBD4BBD-847A-4935-AB5E-E29ED74F7114}" destId="{A58708EF-F4D9-4FC0-AC1D-3803E01E651E}" srcOrd="4" destOrd="0" presId="urn:microsoft.com/office/officeart/2008/layout/CaptionedPictures"/>
    <dgm:cxn modelId="{A62B0FD2-3A3C-4623-8E45-96F76B4AFDFA}" type="presParOf" srcId="{A58708EF-F4D9-4FC0-AC1D-3803E01E651E}" destId="{A97D845D-B44D-4791-95BA-3C4051F83F92}" srcOrd="0" destOrd="0" presId="urn:microsoft.com/office/officeart/2008/layout/CaptionedPictures"/>
    <dgm:cxn modelId="{6C0A06D1-18F5-48E0-8FAA-4FEB8E585447}" type="presParOf" srcId="{A58708EF-F4D9-4FC0-AC1D-3803E01E651E}" destId="{6407963C-80E4-4FDC-96A4-D5AA541ED2FE}" srcOrd="1" destOrd="0" presId="urn:microsoft.com/office/officeart/2008/layout/CaptionedPictures"/>
    <dgm:cxn modelId="{8B59607A-B28A-45FA-A983-950D242B4598}" type="presParOf" srcId="{A58708EF-F4D9-4FC0-AC1D-3803E01E651E}" destId="{9948F12F-B4FF-418B-80B8-974E96E8D851}" srcOrd="2" destOrd="0" presId="urn:microsoft.com/office/officeart/2008/layout/CaptionedPictures"/>
    <dgm:cxn modelId="{18C0964B-1C0A-4C9A-80F2-E99F4467B814}" type="presParOf" srcId="{9948F12F-B4FF-418B-80B8-974E96E8D851}" destId="{715B6BC3-2E2D-4EEF-9ECD-D8D87CD1F8F9}" srcOrd="0" destOrd="0" presId="urn:microsoft.com/office/officeart/2008/layout/CaptionedPictures"/>
    <dgm:cxn modelId="{A9CDA6B8-3A5C-4940-ACB0-2168361F2F27}" type="presParOf" srcId="{9948F12F-B4FF-418B-80B8-974E96E8D851}" destId="{F4453997-201B-43A3-B5F2-2CB5DAA68FF8}"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DF345C-6024-4C18-92C1-3DD89B125E32}" type="doc">
      <dgm:prSet loTypeId="urn:microsoft.com/office/officeart/2005/8/layout/vList4" loCatId="picture" qsTypeId="urn:microsoft.com/office/officeart/2005/8/quickstyle/3d3" qsCatId="3D" csTypeId="urn:microsoft.com/office/officeart/2005/8/colors/colorful3" csCatId="colorful" phldr="1"/>
      <dgm:spPr/>
      <dgm:t>
        <a:bodyPr/>
        <a:lstStyle/>
        <a:p>
          <a:endParaRPr lang="en-US"/>
        </a:p>
      </dgm:t>
    </dgm:pt>
    <dgm:pt modelId="{1E7226F6-930F-4FB8-9097-1835D9BA8F8E}">
      <dgm:prSet phldrT="[Text]"/>
      <dgm:spPr/>
      <dgm:t>
        <a:bodyPr/>
        <a:lstStyle/>
        <a:p>
          <a:r>
            <a:rPr lang="en-US" dirty="0"/>
            <a:t>Cross Validation (Bread &amp; Butter)</a:t>
          </a:r>
        </a:p>
      </dgm:t>
    </dgm:pt>
    <dgm:pt modelId="{6B0C37E1-A463-4A32-8707-9C920A0F96DA}" type="parTrans" cxnId="{BFF4EF66-8971-4128-A336-FF51DF705C16}">
      <dgm:prSet/>
      <dgm:spPr/>
      <dgm:t>
        <a:bodyPr/>
        <a:lstStyle/>
        <a:p>
          <a:endParaRPr lang="en-US"/>
        </a:p>
      </dgm:t>
    </dgm:pt>
    <dgm:pt modelId="{927E5000-3931-41E6-8EE1-EAFE53FA3B07}" type="sibTrans" cxnId="{BFF4EF66-8971-4128-A336-FF51DF705C16}">
      <dgm:prSet/>
      <dgm:spPr/>
      <dgm:t>
        <a:bodyPr/>
        <a:lstStyle/>
        <a:p>
          <a:endParaRPr lang="en-US"/>
        </a:p>
      </dgm:t>
    </dgm:pt>
    <dgm:pt modelId="{6ED9A509-C151-480B-9D93-FD81BEEFD4F7}">
      <dgm:prSet phldrT="[Text]"/>
      <dgm:spPr/>
      <dgm:t>
        <a:bodyPr/>
        <a:lstStyle/>
        <a:p>
          <a:r>
            <a:rPr lang="en-US"/>
            <a:t>Data Partitioning, how many K-folds?</a:t>
          </a:r>
          <a:endParaRPr lang="en-US" dirty="0"/>
        </a:p>
      </dgm:t>
    </dgm:pt>
    <dgm:pt modelId="{518EF5AE-9C57-4150-83F3-349B030E1E12}" type="parTrans" cxnId="{A6117982-6B4D-49C3-9509-FE6CA7D01D8F}">
      <dgm:prSet/>
      <dgm:spPr/>
      <dgm:t>
        <a:bodyPr/>
        <a:lstStyle/>
        <a:p>
          <a:endParaRPr lang="en-US"/>
        </a:p>
      </dgm:t>
    </dgm:pt>
    <dgm:pt modelId="{BEE87DEC-E7E2-4852-9365-417AA7B35319}" type="sibTrans" cxnId="{A6117982-6B4D-49C3-9509-FE6CA7D01D8F}">
      <dgm:prSet/>
      <dgm:spPr/>
      <dgm:t>
        <a:bodyPr/>
        <a:lstStyle/>
        <a:p>
          <a:endParaRPr lang="en-US"/>
        </a:p>
      </dgm:t>
    </dgm:pt>
    <dgm:pt modelId="{ED09D6D6-8B55-4EA5-A24C-613AF09BAF99}">
      <dgm:prSet phldrT="[Text]"/>
      <dgm:spPr/>
      <dgm:t>
        <a:bodyPr/>
        <a:lstStyle/>
        <a:p>
          <a:r>
            <a:rPr lang="en-US" dirty="0"/>
            <a:t>Features Engineering (Most of time)</a:t>
          </a:r>
        </a:p>
      </dgm:t>
    </dgm:pt>
    <dgm:pt modelId="{0ED71C9C-2F5A-4C5E-9A2E-5ADE8793924F}" type="parTrans" cxnId="{60CAE358-BE76-4073-B0B8-5AB04D8D3875}">
      <dgm:prSet/>
      <dgm:spPr/>
      <dgm:t>
        <a:bodyPr/>
        <a:lstStyle/>
        <a:p>
          <a:endParaRPr lang="en-US"/>
        </a:p>
      </dgm:t>
    </dgm:pt>
    <dgm:pt modelId="{EA4732E7-5E70-498C-A83C-2068DE2D830F}" type="sibTrans" cxnId="{60CAE358-BE76-4073-B0B8-5AB04D8D3875}">
      <dgm:prSet/>
      <dgm:spPr/>
      <dgm:t>
        <a:bodyPr/>
        <a:lstStyle/>
        <a:p>
          <a:endParaRPr lang="en-US"/>
        </a:p>
      </dgm:t>
    </dgm:pt>
    <dgm:pt modelId="{F69397D0-789E-4C4E-9B71-31AC0EE106C5}">
      <dgm:prSet phldrT="[Text]"/>
      <dgm:spPr/>
      <dgm:t>
        <a:bodyPr/>
        <a:lstStyle/>
        <a:p>
          <a:r>
            <a:rPr lang="en-SG" dirty="0"/>
            <a:t>One-Hot Encoding, log-scale or z-score transformations, binarized, recode, Quadratic Discriminant Analysis, entropy, hashing. </a:t>
          </a:r>
          <a:endParaRPr lang="en-US" dirty="0"/>
        </a:p>
      </dgm:t>
    </dgm:pt>
    <dgm:pt modelId="{4BB6338F-F180-410E-81A0-A85B3BE6063C}" type="parTrans" cxnId="{1C63BA9B-C983-4F20-A636-FE30E274A556}">
      <dgm:prSet/>
      <dgm:spPr/>
      <dgm:t>
        <a:bodyPr/>
        <a:lstStyle/>
        <a:p>
          <a:endParaRPr lang="en-US"/>
        </a:p>
      </dgm:t>
    </dgm:pt>
    <dgm:pt modelId="{818E7C90-1C73-41B9-9B1F-4331C1AF688B}" type="sibTrans" cxnId="{1C63BA9B-C983-4F20-A636-FE30E274A556}">
      <dgm:prSet/>
      <dgm:spPr/>
      <dgm:t>
        <a:bodyPr/>
        <a:lstStyle/>
        <a:p>
          <a:endParaRPr lang="en-US"/>
        </a:p>
      </dgm:t>
    </dgm:pt>
    <dgm:pt modelId="{D56E42FE-DCC3-4DAE-A4CE-603AC312823C}">
      <dgm:prSet phldrT="[Text]"/>
      <dgm:spPr/>
      <dgm:t>
        <a:bodyPr/>
        <a:lstStyle/>
        <a:p>
          <a:r>
            <a:rPr lang="en-US" dirty="0"/>
            <a:t>Tune Your Model! (Don’t be lazy)</a:t>
          </a:r>
        </a:p>
      </dgm:t>
    </dgm:pt>
    <dgm:pt modelId="{718CB063-4424-4453-B879-B970F17A3ED3}" type="parTrans" cxnId="{B16D3E70-CAA2-4DCA-B84D-2E95C6B0CD60}">
      <dgm:prSet/>
      <dgm:spPr/>
      <dgm:t>
        <a:bodyPr/>
        <a:lstStyle/>
        <a:p>
          <a:endParaRPr lang="en-US"/>
        </a:p>
      </dgm:t>
    </dgm:pt>
    <dgm:pt modelId="{04C0487E-79BB-4C0D-B26C-1826077DBFD5}" type="sibTrans" cxnId="{B16D3E70-CAA2-4DCA-B84D-2E95C6B0CD60}">
      <dgm:prSet/>
      <dgm:spPr/>
      <dgm:t>
        <a:bodyPr/>
        <a:lstStyle/>
        <a:p>
          <a:endParaRPr lang="en-US"/>
        </a:p>
      </dgm:t>
    </dgm:pt>
    <dgm:pt modelId="{0CCD9F47-BE78-4242-9507-8A40BED30770}">
      <dgm:prSet phldrT="[Text]"/>
      <dgm:spPr/>
      <dgm:t>
        <a:bodyPr/>
        <a:lstStyle/>
        <a:p>
          <a:r>
            <a:rPr lang="en-SG"/>
            <a:t>Regression Based: Alpha, Gamma, Regularization parameters and etc..</a:t>
          </a:r>
          <a:endParaRPr lang="en-US" dirty="0"/>
        </a:p>
      </dgm:t>
    </dgm:pt>
    <dgm:pt modelId="{EFD67621-8F96-4A61-B7DD-C0DAD91BAEC0}" type="parTrans" cxnId="{933095EA-4830-4971-A605-403965A3A588}">
      <dgm:prSet/>
      <dgm:spPr/>
      <dgm:t>
        <a:bodyPr/>
        <a:lstStyle/>
        <a:p>
          <a:endParaRPr lang="en-US"/>
        </a:p>
      </dgm:t>
    </dgm:pt>
    <dgm:pt modelId="{42053FA7-9FB6-427C-9A00-F51F7D6FB487}" type="sibTrans" cxnId="{933095EA-4830-4971-A605-403965A3A588}">
      <dgm:prSet/>
      <dgm:spPr/>
      <dgm:t>
        <a:bodyPr/>
        <a:lstStyle/>
        <a:p>
          <a:endParaRPr lang="en-US"/>
        </a:p>
      </dgm:t>
    </dgm:pt>
    <dgm:pt modelId="{6F8FBB37-065E-45D5-B8EA-77AF11B5EAB7}">
      <dgm:prSet/>
      <dgm:spPr/>
      <dgm:t>
        <a:bodyPr/>
        <a:lstStyle/>
        <a:p>
          <a:r>
            <a:rPr lang="en-SG"/>
            <a:t>Tree Based: Max depth, N trees, min leaf/child, and etc…</a:t>
          </a:r>
          <a:endParaRPr lang="en-SG" dirty="0"/>
        </a:p>
      </dgm:t>
    </dgm:pt>
    <dgm:pt modelId="{02FD8B5C-6433-4D37-943A-8EF9554B6C02}" type="parTrans" cxnId="{3232DA56-EF94-4E12-9FD4-4E7851191803}">
      <dgm:prSet/>
      <dgm:spPr/>
      <dgm:t>
        <a:bodyPr/>
        <a:lstStyle/>
        <a:p>
          <a:endParaRPr lang="en-US"/>
        </a:p>
      </dgm:t>
    </dgm:pt>
    <dgm:pt modelId="{134E2E4D-824C-4361-8416-D927DDAB85F5}" type="sibTrans" cxnId="{3232DA56-EF94-4E12-9FD4-4E7851191803}">
      <dgm:prSet/>
      <dgm:spPr/>
      <dgm:t>
        <a:bodyPr/>
        <a:lstStyle/>
        <a:p>
          <a:endParaRPr lang="en-US"/>
        </a:p>
      </dgm:t>
    </dgm:pt>
    <dgm:pt modelId="{B15613AA-C8B1-4383-96A1-39A239FDD64A}">
      <dgm:prSet/>
      <dgm:spPr/>
      <dgm:t>
        <a:bodyPr/>
        <a:lstStyle/>
        <a:p>
          <a:r>
            <a:rPr lang="en-SG"/>
            <a:t>Gradient Boosting: Learning rate, subsample, features subsampling, hessian gradient loss function, n rounds, gamma, max_depth</a:t>
          </a:r>
          <a:endParaRPr lang="en-SG" dirty="0"/>
        </a:p>
      </dgm:t>
    </dgm:pt>
    <dgm:pt modelId="{9EF0D334-589D-4412-872E-6F91D4B9E094}" type="parTrans" cxnId="{815C8FE2-A106-48E7-9E19-4338755676F7}">
      <dgm:prSet/>
      <dgm:spPr/>
      <dgm:t>
        <a:bodyPr/>
        <a:lstStyle/>
        <a:p>
          <a:endParaRPr lang="en-US"/>
        </a:p>
      </dgm:t>
    </dgm:pt>
    <dgm:pt modelId="{5C9B3969-37D5-4478-916E-10644A626D39}" type="sibTrans" cxnId="{815C8FE2-A106-48E7-9E19-4338755676F7}">
      <dgm:prSet/>
      <dgm:spPr/>
      <dgm:t>
        <a:bodyPr/>
        <a:lstStyle/>
        <a:p>
          <a:endParaRPr lang="en-US"/>
        </a:p>
      </dgm:t>
    </dgm:pt>
    <dgm:pt modelId="{645F09BE-E147-46EF-837E-5602EBDB53BB}">
      <dgm:prSet/>
      <dgm:spPr/>
      <dgm:t>
        <a:bodyPr/>
        <a:lstStyle/>
        <a:p>
          <a:r>
            <a:rPr lang="en-US" dirty="0"/>
            <a:t>Ensemble (Stacking &amp; Blending)</a:t>
          </a:r>
          <a:endParaRPr lang="en-SG" dirty="0"/>
        </a:p>
      </dgm:t>
    </dgm:pt>
    <dgm:pt modelId="{D56EAD98-F2D9-47B9-A0D8-AFBB3E22CDCC}" type="parTrans" cxnId="{50F20E73-67C9-4B78-93FA-A51D3CD01A54}">
      <dgm:prSet/>
      <dgm:spPr/>
      <dgm:t>
        <a:bodyPr/>
        <a:lstStyle/>
        <a:p>
          <a:endParaRPr lang="en-US"/>
        </a:p>
      </dgm:t>
    </dgm:pt>
    <dgm:pt modelId="{9B66AB1C-7409-459E-A2A7-9CC27E61D0F5}" type="sibTrans" cxnId="{50F20E73-67C9-4B78-93FA-A51D3CD01A54}">
      <dgm:prSet/>
      <dgm:spPr/>
      <dgm:t>
        <a:bodyPr/>
        <a:lstStyle/>
        <a:p>
          <a:endParaRPr lang="en-US"/>
        </a:p>
      </dgm:t>
    </dgm:pt>
    <dgm:pt modelId="{2420AD3E-D3FE-473F-B6EB-08A0B9A1F1BF}">
      <dgm:prSet phldrT="[Text]"/>
      <dgm:spPr/>
      <dgm:t>
        <a:bodyPr/>
        <a:lstStyle/>
        <a:p>
          <a:r>
            <a:rPr lang="en-SG"/>
            <a:t>Dark Art: Simple/rank averaging, weighted/geometric averaging</a:t>
          </a:r>
          <a:endParaRPr lang="en-US" dirty="0"/>
        </a:p>
      </dgm:t>
    </dgm:pt>
    <dgm:pt modelId="{13C82995-3092-4EE7-B5F0-AF1AD49233A4}" type="parTrans" cxnId="{3B51B182-AA1B-4B80-BF57-0237819A87D6}">
      <dgm:prSet/>
      <dgm:spPr/>
      <dgm:t>
        <a:bodyPr/>
        <a:lstStyle/>
        <a:p>
          <a:endParaRPr lang="en-US"/>
        </a:p>
      </dgm:t>
    </dgm:pt>
    <dgm:pt modelId="{4B50E568-55C3-4D95-9E21-4260B22015C8}" type="sibTrans" cxnId="{3B51B182-AA1B-4B80-BF57-0237819A87D6}">
      <dgm:prSet/>
      <dgm:spPr/>
      <dgm:t>
        <a:bodyPr/>
        <a:lstStyle/>
        <a:p>
          <a:endParaRPr lang="en-US"/>
        </a:p>
      </dgm:t>
    </dgm:pt>
    <dgm:pt modelId="{BCDD828D-8FD1-41F8-9929-9C5E9A9E056F}">
      <dgm:prSet/>
      <dgm:spPr/>
      <dgm:t>
        <a:bodyPr/>
        <a:lstStyle/>
        <a:p>
          <a:r>
            <a:rPr lang="en-SG"/>
            <a:t>White Magic: Blending features, stacking models, multi stage stacker</a:t>
          </a:r>
          <a:endParaRPr lang="en-SG" dirty="0"/>
        </a:p>
      </dgm:t>
    </dgm:pt>
    <dgm:pt modelId="{1C0BE126-10C1-4DCB-B176-C084FD183CB7}" type="parTrans" cxnId="{C313B490-D542-47DB-9BC4-DD11907365C7}">
      <dgm:prSet/>
      <dgm:spPr/>
      <dgm:t>
        <a:bodyPr/>
        <a:lstStyle/>
        <a:p>
          <a:endParaRPr lang="en-US"/>
        </a:p>
      </dgm:t>
    </dgm:pt>
    <dgm:pt modelId="{88A3AAD9-8B4C-440B-B8F3-75C3951F3E4D}" type="sibTrans" cxnId="{C313B490-D542-47DB-9BC4-DD11907365C7}">
      <dgm:prSet/>
      <dgm:spPr/>
      <dgm:t>
        <a:bodyPr/>
        <a:lstStyle/>
        <a:p>
          <a:endParaRPr lang="en-US"/>
        </a:p>
      </dgm:t>
    </dgm:pt>
    <dgm:pt modelId="{048FF4E4-3E35-4E30-86FF-CC0D83E788AE}" type="pres">
      <dgm:prSet presAssocID="{ABDF345C-6024-4C18-92C1-3DD89B125E32}" presName="linear" presStyleCnt="0">
        <dgm:presLayoutVars>
          <dgm:dir/>
          <dgm:resizeHandles val="exact"/>
        </dgm:presLayoutVars>
      </dgm:prSet>
      <dgm:spPr/>
    </dgm:pt>
    <dgm:pt modelId="{5B9C960A-2E54-4754-894F-84DD949FA2E7}" type="pres">
      <dgm:prSet presAssocID="{1E7226F6-930F-4FB8-9097-1835D9BA8F8E}" presName="comp" presStyleCnt="0"/>
      <dgm:spPr/>
    </dgm:pt>
    <dgm:pt modelId="{B2B4343B-9AF1-44DD-8B1B-754919D62F24}" type="pres">
      <dgm:prSet presAssocID="{1E7226F6-930F-4FB8-9097-1835D9BA8F8E}" presName="box" presStyleLbl="node1" presStyleIdx="0" presStyleCnt="4"/>
      <dgm:spPr/>
    </dgm:pt>
    <dgm:pt modelId="{376FBFA6-5663-414B-8B56-114E935FCC58}" type="pres">
      <dgm:prSet presAssocID="{1E7226F6-930F-4FB8-9097-1835D9BA8F8E}" presName="img" presStyleLbl="fgImgPlace1" presStyleIdx="0" presStyleCnt="4"/>
      <dgm:spPr>
        <a:blipFill rotWithShape="1">
          <a:blip xmlns:r="http://schemas.openxmlformats.org/officeDocument/2006/relationships" r:embed="rId1"/>
          <a:stretch>
            <a:fillRect/>
          </a:stretch>
        </a:blipFill>
      </dgm:spPr>
    </dgm:pt>
    <dgm:pt modelId="{25067D29-B800-4FB5-8654-14ADB0CB3507}" type="pres">
      <dgm:prSet presAssocID="{1E7226F6-930F-4FB8-9097-1835D9BA8F8E}" presName="text" presStyleLbl="node1" presStyleIdx="0" presStyleCnt="4">
        <dgm:presLayoutVars>
          <dgm:bulletEnabled val="1"/>
        </dgm:presLayoutVars>
      </dgm:prSet>
      <dgm:spPr/>
    </dgm:pt>
    <dgm:pt modelId="{57030E12-C7B9-4B5A-9EF3-31FCD49F96DE}" type="pres">
      <dgm:prSet presAssocID="{927E5000-3931-41E6-8EE1-EAFE53FA3B07}" presName="spacer" presStyleCnt="0"/>
      <dgm:spPr/>
    </dgm:pt>
    <dgm:pt modelId="{B5C23B84-89EA-4A37-A19F-A62D6C5B1992}" type="pres">
      <dgm:prSet presAssocID="{ED09D6D6-8B55-4EA5-A24C-613AF09BAF99}" presName="comp" presStyleCnt="0"/>
      <dgm:spPr/>
    </dgm:pt>
    <dgm:pt modelId="{D6AFE05A-0D7C-4B73-877B-F0D481B55E01}" type="pres">
      <dgm:prSet presAssocID="{ED09D6D6-8B55-4EA5-A24C-613AF09BAF99}" presName="box" presStyleLbl="node1" presStyleIdx="1" presStyleCnt="4"/>
      <dgm:spPr/>
    </dgm:pt>
    <dgm:pt modelId="{09C0479E-2F9A-4730-8471-BB9C5F662733}" type="pres">
      <dgm:prSet presAssocID="{ED09D6D6-8B55-4EA5-A24C-613AF09BAF99}" presName="img" presStyleLbl="fgImgPlace1" presStyleIdx="1" presStyleCnt="4"/>
      <dgm:spPr>
        <a:blipFill rotWithShape="1">
          <a:blip xmlns:r="http://schemas.openxmlformats.org/officeDocument/2006/relationships" r:embed="rId2"/>
          <a:stretch>
            <a:fillRect/>
          </a:stretch>
        </a:blipFill>
      </dgm:spPr>
    </dgm:pt>
    <dgm:pt modelId="{EE9D9C34-77E2-40F1-B515-2C68BAA7BE4B}" type="pres">
      <dgm:prSet presAssocID="{ED09D6D6-8B55-4EA5-A24C-613AF09BAF99}" presName="text" presStyleLbl="node1" presStyleIdx="1" presStyleCnt="4">
        <dgm:presLayoutVars>
          <dgm:bulletEnabled val="1"/>
        </dgm:presLayoutVars>
      </dgm:prSet>
      <dgm:spPr/>
    </dgm:pt>
    <dgm:pt modelId="{6D9AA5B0-F20A-456F-8F63-A96A53BC0F2E}" type="pres">
      <dgm:prSet presAssocID="{EA4732E7-5E70-498C-A83C-2068DE2D830F}" presName="spacer" presStyleCnt="0"/>
      <dgm:spPr/>
    </dgm:pt>
    <dgm:pt modelId="{D16142C0-B7AF-45BD-BDE9-25E7696A3DA3}" type="pres">
      <dgm:prSet presAssocID="{D56E42FE-DCC3-4DAE-A4CE-603AC312823C}" presName="comp" presStyleCnt="0"/>
      <dgm:spPr/>
    </dgm:pt>
    <dgm:pt modelId="{B5C8CA41-3E54-4FA2-B362-2FF7F0A1C53E}" type="pres">
      <dgm:prSet presAssocID="{D56E42FE-DCC3-4DAE-A4CE-603AC312823C}" presName="box" presStyleLbl="node1" presStyleIdx="2" presStyleCnt="4" custLinFactNeighborX="108"/>
      <dgm:spPr/>
    </dgm:pt>
    <dgm:pt modelId="{08506309-2941-4B42-9430-8437041FD9EA}" type="pres">
      <dgm:prSet presAssocID="{D56E42FE-DCC3-4DAE-A4CE-603AC312823C}" presName="img" presStyleLbl="fgImgPlace1" presStyleIdx="2" presStyleCnt="4"/>
      <dgm:spPr>
        <a:blipFill rotWithShape="1">
          <a:blip xmlns:r="http://schemas.openxmlformats.org/officeDocument/2006/relationships" r:embed="rId3"/>
          <a:stretch>
            <a:fillRect/>
          </a:stretch>
        </a:blipFill>
      </dgm:spPr>
    </dgm:pt>
    <dgm:pt modelId="{C09A6970-863C-4625-A113-4E74605345E9}" type="pres">
      <dgm:prSet presAssocID="{D56E42FE-DCC3-4DAE-A4CE-603AC312823C}" presName="text" presStyleLbl="node1" presStyleIdx="2" presStyleCnt="4">
        <dgm:presLayoutVars>
          <dgm:bulletEnabled val="1"/>
        </dgm:presLayoutVars>
      </dgm:prSet>
      <dgm:spPr/>
    </dgm:pt>
    <dgm:pt modelId="{A2512A3E-AC41-4D97-BB20-AA65B61C9A9E}" type="pres">
      <dgm:prSet presAssocID="{04C0487E-79BB-4C0D-B26C-1826077DBFD5}" presName="spacer" presStyleCnt="0"/>
      <dgm:spPr/>
    </dgm:pt>
    <dgm:pt modelId="{DE407241-82B0-4CE6-9F0C-4B35D1BDA5D6}" type="pres">
      <dgm:prSet presAssocID="{645F09BE-E147-46EF-837E-5602EBDB53BB}" presName="comp" presStyleCnt="0"/>
      <dgm:spPr/>
    </dgm:pt>
    <dgm:pt modelId="{99192D43-A636-4365-BEF1-8C1B97F45F8B}" type="pres">
      <dgm:prSet presAssocID="{645F09BE-E147-46EF-837E-5602EBDB53BB}" presName="box" presStyleLbl="node1" presStyleIdx="3" presStyleCnt="4" custLinFactNeighborX="-134"/>
      <dgm:spPr/>
    </dgm:pt>
    <dgm:pt modelId="{B34250C6-756E-404A-A672-7B12E8AEDEC2}" type="pres">
      <dgm:prSet presAssocID="{645F09BE-E147-46EF-837E-5602EBDB53BB}" presName="img" presStyleLbl="fgImgPlace1" presStyleIdx="3" presStyleCnt="4"/>
      <dgm:spPr>
        <a:blipFill rotWithShape="1">
          <a:blip xmlns:r="http://schemas.openxmlformats.org/officeDocument/2006/relationships" r:embed="rId4"/>
          <a:stretch>
            <a:fillRect/>
          </a:stretch>
        </a:blipFill>
      </dgm:spPr>
    </dgm:pt>
    <dgm:pt modelId="{BC62A422-D56E-478B-A371-ABEBB177EEF6}" type="pres">
      <dgm:prSet presAssocID="{645F09BE-E147-46EF-837E-5602EBDB53BB}" presName="text" presStyleLbl="node1" presStyleIdx="3" presStyleCnt="4">
        <dgm:presLayoutVars>
          <dgm:bulletEnabled val="1"/>
        </dgm:presLayoutVars>
      </dgm:prSet>
      <dgm:spPr/>
    </dgm:pt>
  </dgm:ptLst>
  <dgm:cxnLst>
    <dgm:cxn modelId="{B7533103-DBF2-45E8-8800-89B132F9010F}" type="presOf" srcId="{ED09D6D6-8B55-4EA5-A24C-613AF09BAF99}" destId="{D6AFE05A-0D7C-4B73-877B-F0D481B55E01}" srcOrd="0" destOrd="0" presId="urn:microsoft.com/office/officeart/2005/8/layout/vList4"/>
    <dgm:cxn modelId="{869A5C08-4832-46DF-8A91-7F1605B39874}" type="presOf" srcId="{BCDD828D-8FD1-41F8-9929-9C5E9A9E056F}" destId="{BC62A422-D56E-478B-A371-ABEBB177EEF6}" srcOrd="1" destOrd="2" presId="urn:microsoft.com/office/officeart/2005/8/layout/vList4"/>
    <dgm:cxn modelId="{331E2A0D-1A40-4EBD-842B-EB385D5E96B7}" type="presOf" srcId="{F69397D0-789E-4C4E-9B71-31AC0EE106C5}" destId="{EE9D9C34-77E2-40F1-B515-2C68BAA7BE4B}" srcOrd="1" destOrd="1" presId="urn:microsoft.com/office/officeart/2005/8/layout/vList4"/>
    <dgm:cxn modelId="{F6553015-FF12-49F1-9481-DC950CE1CDD1}" type="presOf" srcId="{D56E42FE-DCC3-4DAE-A4CE-603AC312823C}" destId="{B5C8CA41-3E54-4FA2-B362-2FF7F0A1C53E}" srcOrd="0" destOrd="0" presId="urn:microsoft.com/office/officeart/2005/8/layout/vList4"/>
    <dgm:cxn modelId="{1AA8E915-1047-48A3-B80B-244907FA3D37}" type="presOf" srcId="{D56E42FE-DCC3-4DAE-A4CE-603AC312823C}" destId="{C09A6970-863C-4625-A113-4E74605345E9}" srcOrd="1" destOrd="0" presId="urn:microsoft.com/office/officeart/2005/8/layout/vList4"/>
    <dgm:cxn modelId="{40016528-C8E8-4D1A-955B-8E8D771F9FA5}" type="presOf" srcId="{6F8FBB37-065E-45D5-B8EA-77AF11B5EAB7}" destId="{C09A6970-863C-4625-A113-4E74605345E9}" srcOrd="1" destOrd="2" presId="urn:microsoft.com/office/officeart/2005/8/layout/vList4"/>
    <dgm:cxn modelId="{E7881E46-996C-4DD4-BD32-669A250479DF}" type="presOf" srcId="{1E7226F6-930F-4FB8-9097-1835D9BA8F8E}" destId="{B2B4343B-9AF1-44DD-8B1B-754919D62F24}" srcOrd="0" destOrd="0" presId="urn:microsoft.com/office/officeart/2005/8/layout/vList4"/>
    <dgm:cxn modelId="{BFF4EF66-8971-4128-A336-FF51DF705C16}" srcId="{ABDF345C-6024-4C18-92C1-3DD89B125E32}" destId="{1E7226F6-930F-4FB8-9097-1835D9BA8F8E}" srcOrd="0" destOrd="0" parTransId="{6B0C37E1-A463-4A32-8707-9C920A0F96DA}" sibTransId="{927E5000-3931-41E6-8EE1-EAFE53FA3B07}"/>
    <dgm:cxn modelId="{72EEB06F-46F5-48FA-9D19-7F640F157E4F}" type="presOf" srcId="{645F09BE-E147-46EF-837E-5602EBDB53BB}" destId="{99192D43-A636-4365-BEF1-8C1B97F45F8B}" srcOrd="0" destOrd="0" presId="urn:microsoft.com/office/officeart/2005/8/layout/vList4"/>
    <dgm:cxn modelId="{B16D3E70-CAA2-4DCA-B84D-2E95C6B0CD60}" srcId="{ABDF345C-6024-4C18-92C1-3DD89B125E32}" destId="{D56E42FE-DCC3-4DAE-A4CE-603AC312823C}" srcOrd="2" destOrd="0" parTransId="{718CB063-4424-4453-B879-B970F17A3ED3}" sibTransId="{04C0487E-79BB-4C0D-B26C-1826077DBFD5}"/>
    <dgm:cxn modelId="{50F20E73-67C9-4B78-93FA-A51D3CD01A54}" srcId="{ABDF345C-6024-4C18-92C1-3DD89B125E32}" destId="{645F09BE-E147-46EF-837E-5602EBDB53BB}" srcOrd="3" destOrd="0" parTransId="{D56EAD98-F2D9-47B9-A0D8-AFBB3E22CDCC}" sibTransId="{9B66AB1C-7409-459E-A2A7-9CC27E61D0F5}"/>
    <dgm:cxn modelId="{DF432676-5196-4A27-8FB9-F98562E22159}" type="presOf" srcId="{645F09BE-E147-46EF-837E-5602EBDB53BB}" destId="{BC62A422-D56E-478B-A371-ABEBB177EEF6}" srcOrd="1" destOrd="0" presId="urn:microsoft.com/office/officeart/2005/8/layout/vList4"/>
    <dgm:cxn modelId="{3232DA56-EF94-4E12-9FD4-4E7851191803}" srcId="{D56E42FE-DCC3-4DAE-A4CE-603AC312823C}" destId="{6F8FBB37-065E-45D5-B8EA-77AF11B5EAB7}" srcOrd="1" destOrd="0" parTransId="{02FD8B5C-6433-4D37-943A-8EF9554B6C02}" sibTransId="{134E2E4D-824C-4361-8416-D927DDAB85F5}"/>
    <dgm:cxn modelId="{CA53C378-19F8-4F24-AA4C-2E1968B9A256}" type="presOf" srcId="{ABDF345C-6024-4C18-92C1-3DD89B125E32}" destId="{048FF4E4-3E35-4E30-86FF-CC0D83E788AE}" srcOrd="0" destOrd="0" presId="urn:microsoft.com/office/officeart/2005/8/layout/vList4"/>
    <dgm:cxn modelId="{60CAE358-BE76-4073-B0B8-5AB04D8D3875}" srcId="{ABDF345C-6024-4C18-92C1-3DD89B125E32}" destId="{ED09D6D6-8B55-4EA5-A24C-613AF09BAF99}" srcOrd="1" destOrd="0" parTransId="{0ED71C9C-2F5A-4C5E-9A2E-5ADE8793924F}" sibTransId="{EA4732E7-5E70-498C-A83C-2068DE2D830F}"/>
    <dgm:cxn modelId="{2537935A-2B83-4D0F-B5ED-35E05AFEC91A}" type="presOf" srcId="{ED09D6D6-8B55-4EA5-A24C-613AF09BAF99}" destId="{EE9D9C34-77E2-40F1-B515-2C68BAA7BE4B}" srcOrd="1" destOrd="0" presId="urn:microsoft.com/office/officeart/2005/8/layout/vList4"/>
    <dgm:cxn modelId="{3AC71E7E-4D11-4891-A995-C2E61A71A7DE}" type="presOf" srcId="{B15613AA-C8B1-4383-96A1-39A239FDD64A}" destId="{B5C8CA41-3E54-4FA2-B362-2FF7F0A1C53E}" srcOrd="0" destOrd="3" presId="urn:microsoft.com/office/officeart/2005/8/layout/vList4"/>
    <dgm:cxn modelId="{A6117982-6B4D-49C3-9509-FE6CA7D01D8F}" srcId="{1E7226F6-930F-4FB8-9097-1835D9BA8F8E}" destId="{6ED9A509-C151-480B-9D93-FD81BEEFD4F7}" srcOrd="0" destOrd="0" parTransId="{518EF5AE-9C57-4150-83F3-349B030E1E12}" sibTransId="{BEE87DEC-E7E2-4852-9365-417AA7B35319}"/>
    <dgm:cxn modelId="{34989682-3B84-44B0-97C6-2BA996BBEFFA}" type="presOf" srcId="{BCDD828D-8FD1-41F8-9929-9C5E9A9E056F}" destId="{99192D43-A636-4365-BEF1-8C1B97F45F8B}" srcOrd="0" destOrd="2" presId="urn:microsoft.com/office/officeart/2005/8/layout/vList4"/>
    <dgm:cxn modelId="{3B51B182-AA1B-4B80-BF57-0237819A87D6}" srcId="{645F09BE-E147-46EF-837E-5602EBDB53BB}" destId="{2420AD3E-D3FE-473F-B6EB-08A0B9A1F1BF}" srcOrd="0" destOrd="0" parTransId="{13C82995-3092-4EE7-B5F0-AF1AD49233A4}" sibTransId="{4B50E568-55C3-4D95-9E21-4260B22015C8}"/>
    <dgm:cxn modelId="{7565E885-40F5-4DAD-8047-80A511233FC6}" type="presOf" srcId="{6ED9A509-C151-480B-9D93-FD81BEEFD4F7}" destId="{B2B4343B-9AF1-44DD-8B1B-754919D62F24}" srcOrd="0" destOrd="1" presId="urn:microsoft.com/office/officeart/2005/8/layout/vList4"/>
    <dgm:cxn modelId="{1155E985-AD44-46FB-A2AC-256A93C9A86C}" type="presOf" srcId="{B15613AA-C8B1-4383-96A1-39A239FDD64A}" destId="{C09A6970-863C-4625-A113-4E74605345E9}" srcOrd="1" destOrd="3" presId="urn:microsoft.com/office/officeart/2005/8/layout/vList4"/>
    <dgm:cxn modelId="{E403FB8C-DB98-4AA1-85A0-F79338642A3F}" type="presOf" srcId="{0CCD9F47-BE78-4242-9507-8A40BED30770}" destId="{C09A6970-863C-4625-A113-4E74605345E9}" srcOrd="1" destOrd="1" presId="urn:microsoft.com/office/officeart/2005/8/layout/vList4"/>
    <dgm:cxn modelId="{C313B490-D542-47DB-9BC4-DD11907365C7}" srcId="{645F09BE-E147-46EF-837E-5602EBDB53BB}" destId="{BCDD828D-8FD1-41F8-9929-9C5E9A9E056F}" srcOrd="1" destOrd="0" parTransId="{1C0BE126-10C1-4DCB-B176-C084FD183CB7}" sibTransId="{88A3AAD9-8B4C-440B-B8F3-75C3951F3E4D}"/>
    <dgm:cxn modelId="{1C63BA9B-C983-4F20-A636-FE30E274A556}" srcId="{ED09D6D6-8B55-4EA5-A24C-613AF09BAF99}" destId="{F69397D0-789E-4C4E-9B71-31AC0EE106C5}" srcOrd="0" destOrd="0" parTransId="{4BB6338F-F180-410E-81A0-A85B3BE6063C}" sibTransId="{818E7C90-1C73-41B9-9B1F-4331C1AF688B}"/>
    <dgm:cxn modelId="{0D2A8EA0-5B49-4AEA-B0FB-B930C69CE976}" type="presOf" srcId="{6ED9A509-C151-480B-9D93-FD81BEEFD4F7}" destId="{25067D29-B800-4FB5-8654-14ADB0CB3507}" srcOrd="1" destOrd="1" presId="urn:microsoft.com/office/officeart/2005/8/layout/vList4"/>
    <dgm:cxn modelId="{4DA175B5-455F-484A-AEE7-F05DE9CAB263}" type="presOf" srcId="{2420AD3E-D3FE-473F-B6EB-08A0B9A1F1BF}" destId="{BC62A422-D56E-478B-A371-ABEBB177EEF6}" srcOrd="1" destOrd="1" presId="urn:microsoft.com/office/officeart/2005/8/layout/vList4"/>
    <dgm:cxn modelId="{575DB1B7-FCF9-4EB2-9A99-C665B2464E0B}" type="presOf" srcId="{F69397D0-789E-4C4E-9B71-31AC0EE106C5}" destId="{D6AFE05A-0D7C-4B73-877B-F0D481B55E01}" srcOrd="0" destOrd="1" presId="urn:microsoft.com/office/officeart/2005/8/layout/vList4"/>
    <dgm:cxn modelId="{F1FFF8DA-DBE5-4B63-B6A4-BA10F7A964FB}" type="presOf" srcId="{1E7226F6-930F-4FB8-9097-1835D9BA8F8E}" destId="{25067D29-B800-4FB5-8654-14ADB0CB3507}" srcOrd="1" destOrd="0" presId="urn:microsoft.com/office/officeart/2005/8/layout/vList4"/>
    <dgm:cxn modelId="{1A987FDB-BB92-4E97-A172-453F255C4FAC}" type="presOf" srcId="{6F8FBB37-065E-45D5-B8EA-77AF11B5EAB7}" destId="{B5C8CA41-3E54-4FA2-B362-2FF7F0A1C53E}" srcOrd="0" destOrd="2" presId="urn:microsoft.com/office/officeart/2005/8/layout/vList4"/>
    <dgm:cxn modelId="{C6941BDE-B010-45C0-B680-A8A2AD41B5DD}" type="presOf" srcId="{2420AD3E-D3FE-473F-B6EB-08A0B9A1F1BF}" destId="{99192D43-A636-4365-BEF1-8C1B97F45F8B}" srcOrd="0" destOrd="1" presId="urn:microsoft.com/office/officeart/2005/8/layout/vList4"/>
    <dgm:cxn modelId="{815C8FE2-A106-48E7-9E19-4338755676F7}" srcId="{D56E42FE-DCC3-4DAE-A4CE-603AC312823C}" destId="{B15613AA-C8B1-4383-96A1-39A239FDD64A}" srcOrd="2" destOrd="0" parTransId="{9EF0D334-589D-4412-872E-6F91D4B9E094}" sibTransId="{5C9B3969-37D5-4478-916E-10644A626D39}"/>
    <dgm:cxn modelId="{D2B5F8E2-87D4-4238-B349-2742FD9B0E31}" type="presOf" srcId="{0CCD9F47-BE78-4242-9507-8A40BED30770}" destId="{B5C8CA41-3E54-4FA2-B362-2FF7F0A1C53E}" srcOrd="0" destOrd="1" presId="urn:microsoft.com/office/officeart/2005/8/layout/vList4"/>
    <dgm:cxn modelId="{933095EA-4830-4971-A605-403965A3A588}" srcId="{D56E42FE-DCC3-4DAE-A4CE-603AC312823C}" destId="{0CCD9F47-BE78-4242-9507-8A40BED30770}" srcOrd="0" destOrd="0" parTransId="{EFD67621-8F96-4A61-B7DD-C0DAD91BAEC0}" sibTransId="{42053FA7-9FB6-427C-9A00-F51F7D6FB487}"/>
    <dgm:cxn modelId="{C8A1A46A-790B-4D1B-BCA8-2E4AFDF4EB1A}" type="presParOf" srcId="{048FF4E4-3E35-4E30-86FF-CC0D83E788AE}" destId="{5B9C960A-2E54-4754-894F-84DD949FA2E7}" srcOrd="0" destOrd="0" presId="urn:microsoft.com/office/officeart/2005/8/layout/vList4"/>
    <dgm:cxn modelId="{7B565F0E-7624-4F8F-A47C-CC1E80DF7E5C}" type="presParOf" srcId="{5B9C960A-2E54-4754-894F-84DD949FA2E7}" destId="{B2B4343B-9AF1-44DD-8B1B-754919D62F24}" srcOrd="0" destOrd="0" presId="urn:microsoft.com/office/officeart/2005/8/layout/vList4"/>
    <dgm:cxn modelId="{09E0204A-F1A8-4912-BFA7-A00CCF1B6728}" type="presParOf" srcId="{5B9C960A-2E54-4754-894F-84DD949FA2E7}" destId="{376FBFA6-5663-414B-8B56-114E935FCC58}" srcOrd="1" destOrd="0" presId="urn:microsoft.com/office/officeart/2005/8/layout/vList4"/>
    <dgm:cxn modelId="{3D5AE6D1-36DC-4093-ABB2-3E4F213293C8}" type="presParOf" srcId="{5B9C960A-2E54-4754-894F-84DD949FA2E7}" destId="{25067D29-B800-4FB5-8654-14ADB0CB3507}" srcOrd="2" destOrd="0" presId="urn:microsoft.com/office/officeart/2005/8/layout/vList4"/>
    <dgm:cxn modelId="{0FC6E2E0-BA00-41CE-BA45-FB3B8699A8D9}" type="presParOf" srcId="{048FF4E4-3E35-4E30-86FF-CC0D83E788AE}" destId="{57030E12-C7B9-4B5A-9EF3-31FCD49F96DE}" srcOrd="1" destOrd="0" presId="urn:microsoft.com/office/officeart/2005/8/layout/vList4"/>
    <dgm:cxn modelId="{50AFF757-D6A8-416E-A0BD-24CEFFA5D393}" type="presParOf" srcId="{048FF4E4-3E35-4E30-86FF-CC0D83E788AE}" destId="{B5C23B84-89EA-4A37-A19F-A62D6C5B1992}" srcOrd="2" destOrd="0" presId="urn:microsoft.com/office/officeart/2005/8/layout/vList4"/>
    <dgm:cxn modelId="{8BB36E9C-C198-4A67-8332-F65164339C88}" type="presParOf" srcId="{B5C23B84-89EA-4A37-A19F-A62D6C5B1992}" destId="{D6AFE05A-0D7C-4B73-877B-F0D481B55E01}" srcOrd="0" destOrd="0" presId="urn:microsoft.com/office/officeart/2005/8/layout/vList4"/>
    <dgm:cxn modelId="{1ABCED24-DF34-4F46-8BD6-87ECEFB78D3E}" type="presParOf" srcId="{B5C23B84-89EA-4A37-A19F-A62D6C5B1992}" destId="{09C0479E-2F9A-4730-8471-BB9C5F662733}" srcOrd="1" destOrd="0" presId="urn:microsoft.com/office/officeart/2005/8/layout/vList4"/>
    <dgm:cxn modelId="{6C8661A8-B17C-4D50-8609-DC7EBFE8CD38}" type="presParOf" srcId="{B5C23B84-89EA-4A37-A19F-A62D6C5B1992}" destId="{EE9D9C34-77E2-40F1-B515-2C68BAA7BE4B}" srcOrd="2" destOrd="0" presId="urn:microsoft.com/office/officeart/2005/8/layout/vList4"/>
    <dgm:cxn modelId="{03A2CB99-61CB-410D-82A1-476D00ACB590}" type="presParOf" srcId="{048FF4E4-3E35-4E30-86FF-CC0D83E788AE}" destId="{6D9AA5B0-F20A-456F-8F63-A96A53BC0F2E}" srcOrd="3" destOrd="0" presId="urn:microsoft.com/office/officeart/2005/8/layout/vList4"/>
    <dgm:cxn modelId="{9C7C60EA-2E21-475D-92BE-267A303A3F31}" type="presParOf" srcId="{048FF4E4-3E35-4E30-86FF-CC0D83E788AE}" destId="{D16142C0-B7AF-45BD-BDE9-25E7696A3DA3}" srcOrd="4" destOrd="0" presId="urn:microsoft.com/office/officeart/2005/8/layout/vList4"/>
    <dgm:cxn modelId="{B0EAB41E-37FE-40D2-B79F-E470BC2DD9AE}" type="presParOf" srcId="{D16142C0-B7AF-45BD-BDE9-25E7696A3DA3}" destId="{B5C8CA41-3E54-4FA2-B362-2FF7F0A1C53E}" srcOrd="0" destOrd="0" presId="urn:microsoft.com/office/officeart/2005/8/layout/vList4"/>
    <dgm:cxn modelId="{484B16A1-A2C9-488C-B4C9-7B8A99472940}" type="presParOf" srcId="{D16142C0-B7AF-45BD-BDE9-25E7696A3DA3}" destId="{08506309-2941-4B42-9430-8437041FD9EA}" srcOrd="1" destOrd="0" presId="urn:microsoft.com/office/officeart/2005/8/layout/vList4"/>
    <dgm:cxn modelId="{9A91A078-8C5A-4944-B0E6-77EC2ED425E8}" type="presParOf" srcId="{D16142C0-B7AF-45BD-BDE9-25E7696A3DA3}" destId="{C09A6970-863C-4625-A113-4E74605345E9}" srcOrd="2" destOrd="0" presId="urn:microsoft.com/office/officeart/2005/8/layout/vList4"/>
    <dgm:cxn modelId="{484DF126-0A62-47D8-8911-1FED1E755B2A}" type="presParOf" srcId="{048FF4E4-3E35-4E30-86FF-CC0D83E788AE}" destId="{A2512A3E-AC41-4D97-BB20-AA65B61C9A9E}" srcOrd="5" destOrd="0" presId="urn:microsoft.com/office/officeart/2005/8/layout/vList4"/>
    <dgm:cxn modelId="{B2ED731B-EE94-4C5B-8C42-4E5DE7E862F5}" type="presParOf" srcId="{048FF4E4-3E35-4E30-86FF-CC0D83E788AE}" destId="{DE407241-82B0-4CE6-9F0C-4B35D1BDA5D6}" srcOrd="6" destOrd="0" presId="urn:microsoft.com/office/officeart/2005/8/layout/vList4"/>
    <dgm:cxn modelId="{08B7D460-F753-45BF-8F26-9A4E97DD87F3}" type="presParOf" srcId="{DE407241-82B0-4CE6-9F0C-4B35D1BDA5D6}" destId="{99192D43-A636-4365-BEF1-8C1B97F45F8B}" srcOrd="0" destOrd="0" presId="urn:microsoft.com/office/officeart/2005/8/layout/vList4"/>
    <dgm:cxn modelId="{0B0E0AB1-2E7D-47B2-BB10-717CF17C89CE}" type="presParOf" srcId="{DE407241-82B0-4CE6-9F0C-4B35D1BDA5D6}" destId="{B34250C6-756E-404A-A672-7B12E8AEDEC2}" srcOrd="1" destOrd="0" presId="urn:microsoft.com/office/officeart/2005/8/layout/vList4"/>
    <dgm:cxn modelId="{232E4BC0-FD59-4321-A977-AF17371207DA}" type="presParOf" srcId="{DE407241-82B0-4CE6-9F0C-4B35D1BDA5D6}" destId="{BC62A422-D56E-478B-A371-ABEBB177EEF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41E48-EDC0-4C8D-91A7-7048217D5040}">
      <dsp:nvSpPr>
        <dsp:cNvPr id="0" name=""/>
        <dsp:cNvSpPr/>
      </dsp:nvSpPr>
      <dsp:spPr>
        <a:xfrm>
          <a:off x="4964" y="68"/>
          <a:ext cx="2007346" cy="605655"/>
        </a:xfrm>
        <a:prstGeom prst="roundRect">
          <a:avLst>
            <a:gd name="adj" fmla="val 10000"/>
          </a:avLst>
        </a:prstGeom>
        <a:gradFill rotWithShape="0">
          <a:gsLst>
            <a:gs pos="0">
              <a:schemeClr val="accent3">
                <a:shade val="60000"/>
                <a:hueOff val="0"/>
                <a:satOff val="0"/>
                <a:lumOff val="0"/>
                <a:alphaOff val="0"/>
                <a:satMod val="103000"/>
                <a:lumMod val="102000"/>
                <a:tint val="94000"/>
              </a:schemeClr>
            </a:gs>
            <a:gs pos="50000">
              <a:schemeClr val="accent3">
                <a:shade val="60000"/>
                <a:hueOff val="0"/>
                <a:satOff val="0"/>
                <a:lumOff val="0"/>
                <a:alphaOff val="0"/>
                <a:satMod val="110000"/>
                <a:lumMod val="100000"/>
                <a:shade val="100000"/>
              </a:schemeClr>
            </a:gs>
            <a:gs pos="100000">
              <a:schemeClr val="accent3">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Featured</a:t>
          </a:r>
        </a:p>
      </dsp:txBody>
      <dsp:txXfrm>
        <a:off x="22703" y="17807"/>
        <a:ext cx="1971868" cy="570177"/>
      </dsp:txXfrm>
    </dsp:sp>
    <dsp:sp modelId="{2542099C-43DF-4C8B-BF76-0810F78EF27E}">
      <dsp:nvSpPr>
        <dsp:cNvPr id="0" name=""/>
        <dsp:cNvSpPr/>
      </dsp:nvSpPr>
      <dsp:spPr>
        <a:xfrm>
          <a:off x="4964" y="770949"/>
          <a:ext cx="2007346" cy="605655"/>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Competitive </a:t>
          </a:r>
        </a:p>
        <a:p>
          <a:pPr marL="0" lvl="0" indent="0" algn="ctr" defTabSz="533400">
            <a:lnSpc>
              <a:spcPct val="90000"/>
            </a:lnSpc>
            <a:spcBef>
              <a:spcPct val="0"/>
            </a:spcBef>
            <a:spcAft>
              <a:spcPct val="35000"/>
            </a:spcAft>
            <a:buNone/>
          </a:pPr>
          <a:r>
            <a:rPr lang="en-US" sz="1200" kern="1200" dirty="0"/>
            <a:t>(Count towards rank)</a:t>
          </a:r>
        </a:p>
      </dsp:txBody>
      <dsp:txXfrm>
        <a:off x="22703" y="788688"/>
        <a:ext cx="1971868" cy="570177"/>
      </dsp:txXfrm>
    </dsp:sp>
    <dsp:sp modelId="{B56AC766-FA8C-4F29-BDA5-A81E2EE7701E}">
      <dsp:nvSpPr>
        <dsp:cNvPr id="0" name=""/>
        <dsp:cNvSpPr/>
      </dsp:nvSpPr>
      <dsp:spPr>
        <a:xfrm>
          <a:off x="2349544" y="68"/>
          <a:ext cx="2007346" cy="605655"/>
        </a:xfrm>
        <a:prstGeom prst="roundRect">
          <a:avLst>
            <a:gd name="adj" fmla="val 10000"/>
          </a:avLst>
        </a:prstGeom>
        <a:gradFill rotWithShape="0">
          <a:gsLst>
            <a:gs pos="0">
              <a:schemeClr val="accent3">
                <a:shade val="60000"/>
                <a:hueOff val="0"/>
                <a:satOff val="0"/>
                <a:lumOff val="0"/>
                <a:alphaOff val="0"/>
                <a:satMod val="103000"/>
                <a:lumMod val="102000"/>
                <a:tint val="94000"/>
              </a:schemeClr>
            </a:gs>
            <a:gs pos="50000">
              <a:schemeClr val="accent3">
                <a:shade val="60000"/>
                <a:hueOff val="0"/>
                <a:satOff val="0"/>
                <a:lumOff val="0"/>
                <a:alphaOff val="0"/>
                <a:satMod val="110000"/>
                <a:lumMod val="100000"/>
                <a:shade val="100000"/>
              </a:schemeClr>
            </a:gs>
            <a:gs pos="100000">
              <a:schemeClr val="accent3">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Recruitment</a:t>
          </a:r>
        </a:p>
      </dsp:txBody>
      <dsp:txXfrm>
        <a:off x="2367283" y="17807"/>
        <a:ext cx="1971868" cy="570177"/>
      </dsp:txXfrm>
    </dsp:sp>
    <dsp:sp modelId="{A889C6C6-A43B-4BCB-9535-5AB9EED2E869}">
      <dsp:nvSpPr>
        <dsp:cNvPr id="0" name=""/>
        <dsp:cNvSpPr/>
      </dsp:nvSpPr>
      <dsp:spPr>
        <a:xfrm>
          <a:off x="2349544" y="770949"/>
          <a:ext cx="2007346" cy="605655"/>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Competitive Solo</a:t>
          </a:r>
          <a:br>
            <a:rPr lang="en-US" sz="1200" kern="1200" dirty="0"/>
          </a:br>
          <a:r>
            <a:rPr lang="en-US" sz="1200" kern="1200" dirty="0"/>
            <a:t>(Count towards rank)</a:t>
          </a:r>
        </a:p>
      </dsp:txBody>
      <dsp:txXfrm>
        <a:off x="2367283" y="788688"/>
        <a:ext cx="1971868" cy="570177"/>
      </dsp:txXfrm>
    </dsp:sp>
    <dsp:sp modelId="{104CF6CD-D4C6-42E5-AC79-8EA810AAF284}">
      <dsp:nvSpPr>
        <dsp:cNvPr id="0" name=""/>
        <dsp:cNvSpPr/>
      </dsp:nvSpPr>
      <dsp:spPr>
        <a:xfrm>
          <a:off x="4694124" y="68"/>
          <a:ext cx="2007346" cy="605655"/>
        </a:xfrm>
        <a:prstGeom prst="roundRect">
          <a:avLst>
            <a:gd name="adj" fmla="val 10000"/>
          </a:avLst>
        </a:prstGeom>
        <a:gradFill rotWithShape="0">
          <a:gsLst>
            <a:gs pos="0">
              <a:schemeClr val="accent3">
                <a:shade val="60000"/>
                <a:hueOff val="0"/>
                <a:satOff val="0"/>
                <a:lumOff val="0"/>
                <a:alphaOff val="0"/>
                <a:satMod val="103000"/>
                <a:lumMod val="102000"/>
                <a:tint val="94000"/>
              </a:schemeClr>
            </a:gs>
            <a:gs pos="50000">
              <a:schemeClr val="accent3">
                <a:shade val="60000"/>
                <a:hueOff val="0"/>
                <a:satOff val="0"/>
                <a:lumOff val="0"/>
                <a:alphaOff val="0"/>
                <a:satMod val="110000"/>
                <a:lumMod val="100000"/>
                <a:shade val="100000"/>
              </a:schemeClr>
            </a:gs>
            <a:gs pos="100000">
              <a:schemeClr val="accent3">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Playground</a:t>
          </a:r>
        </a:p>
      </dsp:txBody>
      <dsp:txXfrm>
        <a:off x="4711863" y="17807"/>
        <a:ext cx="1971868" cy="570177"/>
      </dsp:txXfrm>
    </dsp:sp>
    <dsp:sp modelId="{A756A8BC-6F93-44AF-AB3C-BE718FBE2298}">
      <dsp:nvSpPr>
        <dsp:cNvPr id="0" name=""/>
        <dsp:cNvSpPr/>
      </dsp:nvSpPr>
      <dsp:spPr>
        <a:xfrm>
          <a:off x="4694124" y="770949"/>
          <a:ext cx="2007346" cy="605655"/>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Non Competitive</a:t>
          </a:r>
          <a:br>
            <a:rPr lang="en-US" sz="1200" kern="1200" dirty="0"/>
          </a:br>
          <a:r>
            <a:rPr lang="en-US" sz="1200" kern="1200" dirty="0"/>
            <a:t>(Does not count towards rank)</a:t>
          </a:r>
        </a:p>
      </dsp:txBody>
      <dsp:txXfrm>
        <a:off x="4711863" y="788688"/>
        <a:ext cx="1971868" cy="570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A8AD2-A444-4549-9ECA-FFABC2DB42B5}">
      <dsp:nvSpPr>
        <dsp:cNvPr id="0" name=""/>
        <dsp:cNvSpPr/>
      </dsp:nvSpPr>
      <dsp:spPr>
        <a:xfrm>
          <a:off x="5699" y="1197904"/>
          <a:ext cx="1404304" cy="168516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714" tIns="0" rIns="138714" bIns="330200" numCol="1" spcCol="1270" anchor="t" anchorCtr="0">
          <a:noAutofit/>
        </a:bodyPr>
        <a:lstStyle/>
        <a:p>
          <a:pPr marL="0" lvl="0" indent="0" algn="l" defTabSz="889000">
            <a:lnSpc>
              <a:spcPct val="90000"/>
            </a:lnSpc>
            <a:spcBef>
              <a:spcPct val="0"/>
            </a:spcBef>
            <a:spcAft>
              <a:spcPct val="35000"/>
            </a:spcAft>
            <a:buNone/>
          </a:pPr>
          <a:r>
            <a:rPr lang="en-SG" sz="2000" kern="1200" dirty="0"/>
            <a:t>READR</a:t>
          </a:r>
          <a:br>
            <a:rPr lang="en-SG" sz="1100" kern="1200" dirty="0"/>
          </a:br>
          <a:r>
            <a:rPr lang="en-SG" sz="1000" kern="1200" dirty="0"/>
            <a:t>- for reading in input files and writing output submission files in .csv</a:t>
          </a:r>
          <a:endParaRPr lang="en-US" sz="1000" kern="1200" dirty="0"/>
        </a:p>
      </dsp:txBody>
      <dsp:txXfrm>
        <a:off x="5699" y="1871970"/>
        <a:ext cx="1404304" cy="1011099"/>
      </dsp:txXfrm>
    </dsp:sp>
    <dsp:sp modelId="{E4CA453D-C1C8-443C-B68A-24135245E38F}">
      <dsp:nvSpPr>
        <dsp:cNvPr id="0" name=""/>
        <dsp:cNvSpPr/>
      </dsp:nvSpPr>
      <dsp:spPr>
        <a:xfrm>
          <a:off x="5699" y="1197904"/>
          <a:ext cx="1404304" cy="6740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8714" tIns="165100" rIns="138714" bIns="165100" numCol="1" spcCol="1270" anchor="ctr" anchorCtr="0">
          <a:noAutofit/>
        </a:bodyPr>
        <a:lstStyle/>
        <a:p>
          <a:pPr marL="0" lvl="0" indent="0" algn="l" defTabSz="1066800">
            <a:lnSpc>
              <a:spcPct val="90000"/>
            </a:lnSpc>
            <a:spcBef>
              <a:spcPct val="0"/>
            </a:spcBef>
            <a:spcAft>
              <a:spcPct val="35000"/>
            </a:spcAft>
            <a:buNone/>
          </a:pPr>
          <a:r>
            <a:rPr lang="en-US" sz="2400" kern="1200"/>
            <a:t>01</a:t>
          </a:r>
        </a:p>
      </dsp:txBody>
      <dsp:txXfrm>
        <a:off x="5699" y="1197904"/>
        <a:ext cx="1404304" cy="674066"/>
      </dsp:txXfrm>
    </dsp:sp>
    <dsp:sp modelId="{D9180F70-4ADD-4B4B-B383-62121B5824EE}">
      <dsp:nvSpPr>
        <dsp:cNvPr id="0" name=""/>
        <dsp:cNvSpPr/>
      </dsp:nvSpPr>
      <dsp:spPr>
        <a:xfrm>
          <a:off x="1522348" y="1197904"/>
          <a:ext cx="1404304" cy="1685165"/>
        </a:xfrm>
        <a:prstGeom prst="rect">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714" tIns="0" rIns="138714" bIns="330200" numCol="1" spcCol="1270" anchor="t" anchorCtr="0">
          <a:noAutofit/>
        </a:bodyPr>
        <a:lstStyle/>
        <a:p>
          <a:pPr marL="0" lvl="0" indent="0" algn="l" defTabSz="889000">
            <a:lnSpc>
              <a:spcPct val="90000"/>
            </a:lnSpc>
            <a:spcBef>
              <a:spcPct val="0"/>
            </a:spcBef>
            <a:spcAft>
              <a:spcPct val="35000"/>
            </a:spcAft>
            <a:buNone/>
          </a:pPr>
          <a:r>
            <a:rPr lang="en-SG" sz="2000" kern="1200" dirty="0"/>
            <a:t>XGBOOST</a:t>
          </a:r>
          <a:br>
            <a:rPr lang="en-SG" sz="1100" kern="1200" dirty="0"/>
          </a:br>
          <a:r>
            <a:rPr lang="en-SG" sz="900" kern="1200" dirty="0"/>
            <a:t>- machine learning algorithm, trees or linear regression based booster</a:t>
          </a:r>
          <a:endParaRPr lang="en-US" sz="900" kern="1200" dirty="0"/>
        </a:p>
      </dsp:txBody>
      <dsp:txXfrm>
        <a:off x="1522348" y="1871970"/>
        <a:ext cx="1404304" cy="1011099"/>
      </dsp:txXfrm>
    </dsp:sp>
    <dsp:sp modelId="{DF9A617A-C1EB-4373-B64B-6EB1E41B53E2}">
      <dsp:nvSpPr>
        <dsp:cNvPr id="0" name=""/>
        <dsp:cNvSpPr/>
      </dsp:nvSpPr>
      <dsp:spPr>
        <a:xfrm>
          <a:off x="1522348" y="1197904"/>
          <a:ext cx="1404304" cy="6740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8714" tIns="165100" rIns="138714" bIns="165100" numCol="1" spcCol="1270" anchor="ctr" anchorCtr="0">
          <a:noAutofit/>
        </a:bodyPr>
        <a:lstStyle/>
        <a:p>
          <a:pPr marL="0" lvl="0" indent="0" algn="l" defTabSz="1066800">
            <a:lnSpc>
              <a:spcPct val="90000"/>
            </a:lnSpc>
            <a:spcBef>
              <a:spcPct val="0"/>
            </a:spcBef>
            <a:spcAft>
              <a:spcPct val="35000"/>
            </a:spcAft>
            <a:buNone/>
          </a:pPr>
          <a:r>
            <a:rPr lang="en-US" sz="2400" kern="1200"/>
            <a:t>02</a:t>
          </a:r>
        </a:p>
      </dsp:txBody>
      <dsp:txXfrm>
        <a:off x="1522348" y="1197904"/>
        <a:ext cx="1404304" cy="674066"/>
      </dsp:txXfrm>
    </dsp:sp>
    <dsp:sp modelId="{50B18931-74BE-4270-8745-B9597FBA3189}">
      <dsp:nvSpPr>
        <dsp:cNvPr id="0" name=""/>
        <dsp:cNvSpPr/>
      </dsp:nvSpPr>
      <dsp:spPr>
        <a:xfrm>
          <a:off x="3038998" y="1197904"/>
          <a:ext cx="1404304" cy="1685165"/>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714" tIns="0" rIns="138714" bIns="330200" numCol="1" spcCol="1270" anchor="t" anchorCtr="0">
          <a:noAutofit/>
        </a:bodyPr>
        <a:lstStyle/>
        <a:p>
          <a:pPr marL="0" lvl="0" indent="0" algn="l" defTabSz="889000">
            <a:lnSpc>
              <a:spcPct val="90000"/>
            </a:lnSpc>
            <a:spcBef>
              <a:spcPct val="0"/>
            </a:spcBef>
            <a:spcAft>
              <a:spcPct val="35000"/>
            </a:spcAft>
            <a:buNone/>
          </a:pPr>
          <a:r>
            <a:rPr lang="en-SG" sz="2000" kern="1200" dirty="0"/>
            <a:t>CARET</a:t>
          </a:r>
          <a:br>
            <a:rPr lang="en-SG" sz="2000" kern="1200" dirty="0"/>
          </a:br>
          <a:r>
            <a:rPr lang="en-SG" sz="900" kern="1200" dirty="0"/>
            <a:t>- data splitting and pre-processing. model tuning and feature selections</a:t>
          </a:r>
          <a:endParaRPr lang="en-US" sz="900" kern="1200" dirty="0"/>
        </a:p>
      </dsp:txBody>
      <dsp:txXfrm>
        <a:off x="3038998" y="1871970"/>
        <a:ext cx="1404304" cy="1011099"/>
      </dsp:txXfrm>
    </dsp:sp>
    <dsp:sp modelId="{50D154EF-76C2-4946-965E-91D210508166}">
      <dsp:nvSpPr>
        <dsp:cNvPr id="0" name=""/>
        <dsp:cNvSpPr/>
      </dsp:nvSpPr>
      <dsp:spPr>
        <a:xfrm>
          <a:off x="3038998" y="1197904"/>
          <a:ext cx="1404304" cy="6740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8714" tIns="165100" rIns="138714" bIns="165100" numCol="1" spcCol="1270" anchor="ctr" anchorCtr="0">
          <a:noAutofit/>
        </a:bodyPr>
        <a:lstStyle/>
        <a:p>
          <a:pPr marL="0" lvl="0" indent="0" algn="l" defTabSz="1066800">
            <a:lnSpc>
              <a:spcPct val="90000"/>
            </a:lnSpc>
            <a:spcBef>
              <a:spcPct val="0"/>
            </a:spcBef>
            <a:spcAft>
              <a:spcPct val="35000"/>
            </a:spcAft>
            <a:buNone/>
          </a:pPr>
          <a:r>
            <a:rPr lang="en-US" sz="2400" kern="1200"/>
            <a:t>03</a:t>
          </a:r>
        </a:p>
      </dsp:txBody>
      <dsp:txXfrm>
        <a:off x="3038998" y="1197904"/>
        <a:ext cx="1404304" cy="674066"/>
      </dsp:txXfrm>
    </dsp:sp>
    <dsp:sp modelId="{533DA9D1-4597-4A0D-AFDC-2BD65B08A7EC}">
      <dsp:nvSpPr>
        <dsp:cNvPr id="0" name=""/>
        <dsp:cNvSpPr/>
      </dsp:nvSpPr>
      <dsp:spPr>
        <a:xfrm>
          <a:off x="4555647" y="1197904"/>
          <a:ext cx="1404304" cy="1685165"/>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714" tIns="0" rIns="138714" bIns="330200" numCol="1" spcCol="1270" anchor="t" anchorCtr="0">
          <a:noAutofit/>
        </a:bodyPr>
        <a:lstStyle/>
        <a:p>
          <a:pPr marL="0" lvl="0" indent="0" algn="l" defTabSz="800100">
            <a:lnSpc>
              <a:spcPct val="90000"/>
            </a:lnSpc>
            <a:spcBef>
              <a:spcPct val="0"/>
            </a:spcBef>
            <a:spcAft>
              <a:spcPct val="35000"/>
            </a:spcAft>
            <a:buNone/>
          </a:pPr>
          <a:r>
            <a:rPr lang="en-SG" sz="1800" kern="1200" dirty="0"/>
            <a:t>MLMETRICS</a:t>
          </a:r>
          <a:br>
            <a:rPr lang="en-SG" sz="1800" kern="1200" dirty="0"/>
          </a:br>
          <a:r>
            <a:rPr lang="en-SG" sz="900" kern="1200" dirty="0"/>
            <a:t>- collection of various evaluation metrics.</a:t>
          </a:r>
          <a:endParaRPr lang="en-US" sz="900" kern="1200" dirty="0"/>
        </a:p>
      </dsp:txBody>
      <dsp:txXfrm>
        <a:off x="4555647" y="1871970"/>
        <a:ext cx="1404304" cy="1011099"/>
      </dsp:txXfrm>
    </dsp:sp>
    <dsp:sp modelId="{7024FA57-9BF2-4C6E-BBC4-CA49BE491BBC}">
      <dsp:nvSpPr>
        <dsp:cNvPr id="0" name=""/>
        <dsp:cNvSpPr/>
      </dsp:nvSpPr>
      <dsp:spPr>
        <a:xfrm>
          <a:off x="4555647" y="1197904"/>
          <a:ext cx="1404304" cy="6740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8714" tIns="165100" rIns="138714" bIns="165100" numCol="1" spcCol="1270" anchor="ctr" anchorCtr="0">
          <a:noAutofit/>
        </a:bodyPr>
        <a:lstStyle/>
        <a:p>
          <a:pPr marL="0" lvl="0" indent="0" algn="l" defTabSz="1066800">
            <a:lnSpc>
              <a:spcPct val="90000"/>
            </a:lnSpc>
            <a:spcBef>
              <a:spcPct val="0"/>
            </a:spcBef>
            <a:spcAft>
              <a:spcPct val="35000"/>
            </a:spcAft>
            <a:buNone/>
          </a:pPr>
          <a:r>
            <a:rPr lang="en-US" sz="2400" kern="1200"/>
            <a:t>04</a:t>
          </a:r>
        </a:p>
      </dsp:txBody>
      <dsp:txXfrm>
        <a:off x="4555647" y="1197904"/>
        <a:ext cx="1404304" cy="674066"/>
      </dsp:txXfrm>
    </dsp:sp>
    <dsp:sp modelId="{479A92AD-1FFF-4D9A-8C66-315B4B5ABF33}">
      <dsp:nvSpPr>
        <dsp:cNvPr id="0" name=""/>
        <dsp:cNvSpPr/>
      </dsp:nvSpPr>
      <dsp:spPr>
        <a:xfrm>
          <a:off x="6072296" y="1197904"/>
          <a:ext cx="1404304" cy="1685165"/>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714" tIns="0" rIns="138714" bIns="330200" numCol="1" spcCol="1270" anchor="t" anchorCtr="0">
          <a:noAutofit/>
        </a:bodyPr>
        <a:lstStyle/>
        <a:p>
          <a:pPr marL="0" lvl="0" indent="0" algn="l" defTabSz="889000">
            <a:lnSpc>
              <a:spcPct val="90000"/>
            </a:lnSpc>
            <a:spcBef>
              <a:spcPct val="0"/>
            </a:spcBef>
            <a:spcAft>
              <a:spcPct val="35000"/>
            </a:spcAft>
            <a:buNone/>
          </a:pPr>
          <a:r>
            <a:rPr lang="en-SG" sz="2000" kern="1200" dirty="0"/>
            <a:t>BINR</a:t>
          </a:r>
          <a:br>
            <a:rPr lang="en-SG" sz="2000" kern="1200" dirty="0"/>
          </a:br>
          <a:r>
            <a:rPr lang="en-SG" sz="900" kern="1200" dirty="0"/>
            <a:t>- cutting numerical values into evenly distributed groups (bins), for basic features engineering</a:t>
          </a:r>
          <a:endParaRPr lang="en-US" sz="900" kern="1200" dirty="0"/>
        </a:p>
      </dsp:txBody>
      <dsp:txXfrm>
        <a:off x="6072296" y="1871970"/>
        <a:ext cx="1404304" cy="1011099"/>
      </dsp:txXfrm>
    </dsp:sp>
    <dsp:sp modelId="{364BD169-1ABE-425D-889F-9CBC94D1484B}">
      <dsp:nvSpPr>
        <dsp:cNvPr id="0" name=""/>
        <dsp:cNvSpPr/>
      </dsp:nvSpPr>
      <dsp:spPr>
        <a:xfrm>
          <a:off x="6072296" y="1197904"/>
          <a:ext cx="1404304" cy="6740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8714" tIns="165100" rIns="138714" bIns="165100" numCol="1" spcCol="1270" anchor="ctr" anchorCtr="0">
          <a:noAutofit/>
        </a:bodyPr>
        <a:lstStyle/>
        <a:p>
          <a:pPr marL="0" lvl="0" indent="0" algn="l" defTabSz="1066800">
            <a:lnSpc>
              <a:spcPct val="90000"/>
            </a:lnSpc>
            <a:spcBef>
              <a:spcPct val="0"/>
            </a:spcBef>
            <a:spcAft>
              <a:spcPct val="35000"/>
            </a:spcAft>
            <a:buNone/>
          </a:pPr>
          <a:r>
            <a:rPr lang="en-US" sz="2400" kern="1200"/>
            <a:t>05</a:t>
          </a:r>
        </a:p>
      </dsp:txBody>
      <dsp:txXfrm>
        <a:off x="6072296" y="1197904"/>
        <a:ext cx="1404304" cy="674066"/>
      </dsp:txXfrm>
    </dsp:sp>
    <dsp:sp modelId="{7A70C9ED-83F9-485C-92AA-734043DF63AB}">
      <dsp:nvSpPr>
        <dsp:cNvPr id="0" name=""/>
        <dsp:cNvSpPr/>
      </dsp:nvSpPr>
      <dsp:spPr>
        <a:xfrm>
          <a:off x="7588946" y="1197904"/>
          <a:ext cx="1404304" cy="1685165"/>
        </a:xfrm>
        <a:prstGeom prst="rect">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714" tIns="0" rIns="138714" bIns="330200" numCol="1" spcCol="1270" anchor="t" anchorCtr="0">
          <a:noAutofit/>
        </a:bodyPr>
        <a:lstStyle/>
        <a:p>
          <a:pPr marL="0" lvl="0" indent="0" algn="l" defTabSz="889000">
            <a:lnSpc>
              <a:spcPct val="90000"/>
            </a:lnSpc>
            <a:spcBef>
              <a:spcPct val="0"/>
            </a:spcBef>
            <a:spcAft>
              <a:spcPct val="35000"/>
            </a:spcAft>
            <a:buNone/>
          </a:pPr>
          <a:r>
            <a:rPr lang="en-SG" sz="2000" kern="1200" dirty="0"/>
            <a:t>DPLYR</a:t>
          </a:r>
          <a:br>
            <a:rPr lang="en-SG" sz="2000" kern="1200" dirty="0"/>
          </a:br>
          <a:r>
            <a:rPr lang="en-SG" sz="900" kern="1200" dirty="0"/>
            <a:t>- handy tools for data manipulations e.g. n_distinct, arrange, filter and etc.</a:t>
          </a:r>
          <a:endParaRPr lang="en-US" sz="900" kern="1200" dirty="0"/>
        </a:p>
      </dsp:txBody>
      <dsp:txXfrm>
        <a:off x="7588946" y="1871970"/>
        <a:ext cx="1404304" cy="1011099"/>
      </dsp:txXfrm>
    </dsp:sp>
    <dsp:sp modelId="{4EF338A3-2682-47BC-923C-50851F3E87B7}">
      <dsp:nvSpPr>
        <dsp:cNvPr id="0" name=""/>
        <dsp:cNvSpPr/>
      </dsp:nvSpPr>
      <dsp:spPr>
        <a:xfrm>
          <a:off x="7588946" y="1197904"/>
          <a:ext cx="1404304" cy="6740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8714" tIns="165100" rIns="138714" bIns="165100" numCol="1" spcCol="1270" anchor="ctr" anchorCtr="0">
          <a:noAutofit/>
        </a:bodyPr>
        <a:lstStyle/>
        <a:p>
          <a:pPr marL="0" lvl="0" indent="0" algn="l" defTabSz="1066800">
            <a:lnSpc>
              <a:spcPct val="90000"/>
            </a:lnSpc>
            <a:spcBef>
              <a:spcPct val="0"/>
            </a:spcBef>
            <a:spcAft>
              <a:spcPct val="35000"/>
            </a:spcAft>
            <a:buNone/>
          </a:pPr>
          <a:r>
            <a:rPr lang="en-US" sz="2400" kern="1200"/>
            <a:t>06</a:t>
          </a:r>
        </a:p>
      </dsp:txBody>
      <dsp:txXfrm>
        <a:off x="7588946" y="1197904"/>
        <a:ext cx="1404304" cy="674066"/>
      </dsp:txXfrm>
    </dsp:sp>
    <dsp:sp modelId="{A65AFACC-82EA-4B73-9270-94C98E84F88D}">
      <dsp:nvSpPr>
        <dsp:cNvPr id="0" name=""/>
        <dsp:cNvSpPr/>
      </dsp:nvSpPr>
      <dsp:spPr>
        <a:xfrm>
          <a:off x="9105595" y="1197904"/>
          <a:ext cx="1404304" cy="1685165"/>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714" tIns="0" rIns="138714" bIns="330200" numCol="1" spcCol="1270" anchor="t" anchorCtr="0">
          <a:noAutofit/>
        </a:bodyPr>
        <a:lstStyle/>
        <a:p>
          <a:pPr marL="0" lvl="0" indent="0" algn="l" defTabSz="889000">
            <a:lnSpc>
              <a:spcPct val="90000"/>
            </a:lnSpc>
            <a:spcBef>
              <a:spcPct val="0"/>
            </a:spcBef>
            <a:spcAft>
              <a:spcPct val="35000"/>
            </a:spcAft>
            <a:buNone/>
          </a:pPr>
          <a:r>
            <a:rPr lang="en-SG" sz="2000" kern="1200" dirty="0"/>
            <a:t>GGPLOT2</a:t>
          </a:r>
          <a:br>
            <a:rPr lang="en-SG" sz="2000" kern="1200" dirty="0"/>
          </a:br>
          <a:r>
            <a:rPr lang="en-SG" sz="900" kern="1200" dirty="0"/>
            <a:t>- the famed R elegant data visualization tools for bar charts, line graphs, histograms and more…</a:t>
          </a:r>
          <a:endParaRPr lang="en-US" sz="900" kern="1200" dirty="0"/>
        </a:p>
      </dsp:txBody>
      <dsp:txXfrm>
        <a:off x="9105595" y="1871970"/>
        <a:ext cx="1404304" cy="1011099"/>
      </dsp:txXfrm>
    </dsp:sp>
    <dsp:sp modelId="{9F0550A1-E227-4A3F-9BDD-934CA3E87E0E}">
      <dsp:nvSpPr>
        <dsp:cNvPr id="0" name=""/>
        <dsp:cNvSpPr/>
      </dsp:nvSpPr>
      <dsp:spPr>
        <a:xfrm>
          <a:off x="9105595" y="1197904"/>
          <a:ext cx="1404304" cy="6740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8714" tIns="165100" rIns="138714" bIns="165100" numCol="1" spcCol="1270" anchor="ctr" anchorCtr="0">
          <a:noAutofit/>
        </a:bodyPr>
        <a:lstStyle/>
        <a:p>
          <a:pPr marL="0" lvl="0" indent="0" algn="l" defTabSz="1066800">
            <a:lnSpc>
              <a:spcPct val="90000"/>
            </a:lnSpc>
            <a:spcBef>
              <a:spcPct val="0"/>
            </a:spcBef>
            <a:spcAft>
              <a:spcPct val="35000"/>
            </a:spcAft>
            <a:buNone/>
          </a:pPr>
          <a:r>
            <a:rPr lang="en-US" sz="2400" kern="1200"/>
            <a:t>07</a:t>
          </a:r>
        </a:p>
      </dsp:txBody>
      <dsp:txXfrm>
        <a:off x="9105595" y="1197904"/>
        <a:ext cx="1404304" cy="674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2C2DD-E5D2-4A14-B861-6028A7B238EB}">
      <dsp:nvSpPr>
        <dsp:cNvPr id="0" name=""/>
        <dsp:cNvSpPr/>
      </dsp:nvSpPr>
      <dsp:spPr>
        <a:xfrm>
          <a:off x="601" y="401109"/>
          <a:ext cx="3032216" cy="3567313"/>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E7FCC77-22D5-4394-820F-4F45D1A25C66}">
      <dsp:nvSpPr>
        <dsp:cNvPr id="0" name=""/>
        <dsp:cNvSpPr/>
      </dsp:nvSpPr>
      <dsp:spPr>
        <a:xfrm>
          <a:off x="152212" y="543801"/>
          <a:ext cx="2728994" cy="231875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5A1E4D-EB04-4705-BDB3-31DD3453B895}">
      <dsp:nvSpPr>
        <dsp:cNvPr id="0" name=""/>
        <dsp:cNvSpPr/>
      </dsp:nvSpPr>
      <dsp:spPr>
        <a:xfrm>
          <a:off x="152212" y="3219315"/>
          <a:ext cx="2728994" cy="6064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SG" sz="2000" u="sng" kern="1200" dirty="0"/>
            <a:t>L</a:t>
          </a:r>
          <a:r>
            <a:rPr lang="en-SG" sz="2000" kern="1200" dirty="0"/>
            <a:t>ogistic </a:t>
          </a:r>
          <a:r>
            <a:rPr lang="en-SG" sz="2000" u="sng" kern="1200" dirty="0"/>
            <a:t>R</a:t>
          </a:r>
          <a:r>
            <a:rPr lang="en-SG" sz="2000" kern="1200" dirty="0"/>
            <a:t>egression (LR)</a:t>
          </a:r>
          <a:endParaRPr lang="en-US" sz="2000" kern="1200" dirty="0"/>
        </a:p>
      </dsp:txBody>
      <dsp:txXfrm>
        <a:off x="152212" y="3219315"/>
        <a:ext cx="2728994" cy="606414"/>
      </dsp:txXfrm>
    </dsp:sp>
    <dsp:sp modelId="{2B6AA13F-85C4-43E1-80E8-3427C546500B}">
      <dsp:nvSpPr>
        <dsp:cNvPr id="0" name=""/>
        <dsp:cNvSpPr/>
      </dsp:nvSpPr>
      <dsp:spPr>
        <a:xfrm>
          <a:off x="152212" y="2862555"/>
          <a:ext cx="2728994" cy="356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solidFill>
                <a:schemeClr val="accent4"/>
              </a:solidFill>
            </a:rPr>
            <a:t>Rank on PB: 2,364</a:t>
          </a:r>
          <a:endParaRPr lang="en-US" sz="1600" b="1" kern="1200" dirty="0">
            <a:solidFill>
              <a:schemeClr val="accent4"/>
            </a:solidFill>
          </a:endParaRPr>
        </a:p>
      </dsp:txBody>
      <dsp:txXfrm>
        <a:off x="152212" y="2862555"/>
        <a:ext cx="2728994" cy="356759"/>
      </dsp:txXfrm>
    </dsp:sp>
    <dsp:sp modelId="{C2BC0904-D869-466E-8C5C-48961BE4D46A}">
      <dsp:nvSpPr>
        <dsp:cNvPr id="0" name=""/>
        <dsp:cNvSpPr/>
      </dsp:nvSpPr>
      <dsp:spPr>
        <a:xfrm>
          <a:off x="3920516" y="401109"/>
          <a:ext cx="3032216" cy="3567313"/>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B5B3F56-DD1D-4664-A7C2-F8ED7864D8A6}">
      <dsp:nvSpPr>
        <dsp:cNvPr id="0" name=""/>
        <dsp:cNvSpPr/>
      </dsp:nvSpPr>
      <dsp:spPr>
        <a:xfrm>
          <a:off x="4072127" y="543801"/>
          <a:ext cx="2728994" cy="231875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5BC3DF-9B0B-41A7-A3E8-434A694AC010}">
      <dsp:nvSpPr>
        <dsp:cNvPr id="0" name=""/>
        <dsp:cNvSpPr/>
      </dsp:nvSpPr>
      <dsp:spPr>
        <a:xfrm>
          <a:off x="4072127" y="3219315"/>
          <a:ext cx="2728994" cy="60641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SG" sz="2000" u="sng" kern="1200" dirty="0"/>
            <a:t>R</a:t>
          </a:r>
          <a:r>
            <a:rPr lang="en-SG" sz="2000" kern="1200" dirty="0"/>
            <a:t>andom </a:t>
          </a:r>
          <a:r>
            <a:rPr lang="en-SG" sz="2000" u="sng" kern="1200" dirty="0"/>
            <a:t>F</a:t>
          </a:r>
          <a:r>
            <a:rPr lang="en-SG" sz="2000" kern="1200" dirty="0"/>
            <a:t>orest (RF)</a:t>
          </a:r>
          <a:endParaRPr lang="en-US" sz="2000" kern="1200" dirty="0"/>
        </a:p>
      </dsp:txBody>
      <dsp:txXfrm>
        <a:off x="4072127" y="3219315"/>
        <a:ext cx="2728994" cy="606414"/>
      </dsp:txXfrm>
    </dsp:sp>
    <dsp:sp modelId="{DC5EF9E3-2BAA-47D3-8463-742F10F48DB9}">
      <dsp:nvSpPr>
        <dsp:cNvPr id="0" name=""/>
        <dsp:cNvSpPr/>
      </dsp:nvSpPr>
      <dsp:spPr>
        <a:xfrm>
          <a:off x="4072127" y="2862555"/>
          <a:ext cx="2728994" cy="356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solidFill>
                <a:schemeClr val="accent4"/>
              </a:solidFill>
            </a:rPr>
            <a:t>Rank on PB: 2,842</a:t>
          </a:r>
          <a:endParaRPr lang="en-US" sz="1600" b="1" kern="1200" dirty="0">
            <a:solidFill>
              <a:schemeClr val="accent4"/>
            </a:solidFill>
          </a:endParaRPr>
        </a:p>
      </dsp:txBody>
      <dsp:txXfrm>
        <a:off x="4072127" y="2862555"/>
        <a:ext cx="2728994" cy="356759"/>
      </dsp:txXfrm>
    </dsp:sp>
    <dsp:sp modelId="{A97D845D-B44D-4791-95BA-3C4051F83F92}">
      <dsp:nvSpPr>
        <dsp:cNvPr id="0" name=""/>
        <dsp:cNvSpPr/>
      </dsp:nvSpPr>
      <dsp:spPr>
        <a:xfrm>
          <a:off x="7840432" y="401109"/>
          <a:ext cx="3032216" cy="3567313"/>
        </a:xfrm>
        <a:prstGeom prst="rect">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407963C-80E4-4FDC-96A4-D5AA541ED2FE}">
      <dsp:nvSpPr>
        <dsp:cNvPr id="0" name=""/>
        <dsp:cNvSpPr/>
      </dsp:nvSpPr>
      <dsp:spPr>
        <a:xfrm>
          <a:off x="7992042" y="543801"/>
          <a:ext cx="2728994" cy="231875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B6BC3-2E2D-4EEF-9ECD-D8D87CD1F8F9}">
      <dsp:nvSpPr>
        <dsp:cNvPr id="0" name=""/>
        <dsp:cNvSpPr/>
      </dsp:nvSpPr>
      <dsp:spPr>
        <a:xfrm>
          <a:off x="7992042" y="3219315"/>
          <a:ext cx="2728994" cy="60641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SG" sz="2000" kern="1200" dirty="0" err="1"/>
            <a:t>e</a:t>
          </a:r>
          <a:r>
            <a:rPr lang="en-SG" sz="2000" u="sng" kern="1200" dirty="0" err="1"/>
            <a:t>X</a:t>
          </a:r>
          <a:r>
            <a:rPr lang="en-SG" sz="2000" kern="1200" dirty="0" err="1"/>
            <a:t>treme</a:t>
          </a:r>
          <a:r>
            <a:rPr lang="en-SG" sz="2000" kern="1200" dirty="0"/>
            <a:t> </a:t>
          </a:r>
          <a:r>
            <a:rPr lang="en-SG" sz="2000" u="sng" kern="1200" dirty="0"/>
            <a:t>G</a:t>
          </a:r>
          <a:r>
            <a:rPr lang="en-SG" sz="2000" kern="1200" dirty="0"/>
            <a:t>radient </a:t>
          </a:r>
          <a:r>
            <a:rPr lang="en-SG" sz="2000" u="sng" kern="1200" dirty="0" err="1"/>
            <a:t>BOOST</a:t>
          </a:r>
          <a:r>
            <a:rPr lang="en-SG" sz="2000" kern="1200" dirty="0" err="1"/>
            <a:t>ing</a:t>
          </a:r>
          <a:r>
            <a:rPr lang="en-SG" sz="2000" kern="1200" dirty="0"/>
            <a:t> (XGBOOST)</a:t>
          </a:r>
          <a:endParaRPr lang="en-US" sz="2000" kern="1200" dirty="0"/>
        </a:p>
      </dsp:txBody>
      <dsp:txXfrm>
        <a:off x="7992042" y="3219315"/>
        <a:ext cx="2728994" cy="606414"/>
      </dsp:txXfrm>
    </dsp:sp>
    <dsp:sp modelId="{F4453997-201B-43A3-B5F2-2CB5DAA68FF8}">
      <dsp:nvSpPr>
        <dsp:cNvPr id="0" name=""/>
        <dsp:cNvSpPr/>
      </dsp:nvSpPr>
      <dsp:spPr>
        <a:xfrm>
          <a:off x="7992042" y="2862555"/>
          <a:ext cx="2728994" cy="356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solidFill>
                <a:schemeClr val="accent4"/>
              </a:solidFill>
            </a:rPr>
            <a:t>Rank on PB: 2,164</a:t>
          </a:r>
          <a:endParaRPr lang="en-US" sz="1600" b="1" kern="1200" dirty="0">
            <a:solidFill>
              <a:schemeClr val="accent4"/>
            </a:solidFill>
          </a:endParaRPr>
        </a:p>
      </dsp:txBody>
      <dsp:txXfrm>
        <a:off x="7992042" y="2862555"/>
        <a:ext cx="2728994" cy="356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4343B-9AF1-44DD-8B1B-754919D62F24}">
      <dsp:nvSpPr>
        <dsp:cNvPr id="0" name=""/>
        <dsp:cNvSpPr/>
      </dsp:nvSpPr>
      <dsp:spPr>
        <a:xfrm>
          <a:off x="0" y="0"/>
          <a:ext cx="6573144" cy="1432428"/>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Cross Validation (Bread &amp; Butter)</a:t>
          </a:r>
        </a:p>
        <a:p>
          <a:pPr marL="114300" lvl="1" indent="-114300" algn="l" defTabSz="577850">
            <a:lnSpc>
              <a:spcPct val="90000"/>
            </a:lnSpc>
            <a:spcBef>
              <a:spcPct val="0"/>
            </a:spcBef>
            <a:spcAft>
              <a:spcPct val="15000"/>
            </a:spcAft>
            <a:buChar char="•"/>
          </a:pPr>
          <a:r>
            <a:rPr lang="en-US" sz="1300" kern="1200"/>
            <a:t>Data Partitioning, how many K-folds?</a:t>
          </a:r>
          <a:endParaRPr lang="en-US" sz="1300" kern="1200" dirty="0"/>
        </a:p>
      </dsp:txBody>
      <dsp:txXfrm>
        <a:off x="1457871" y="0"/>
        <a:ext cx="5115272" cy="1432428"/>
      </dsp:txXfrm>
    </dsp:sp>
    <dsp:sp modelId="{376FBFA6-5663-414B-8B56-114E935FCC58}">
      <dsp:nvSpPr>
        <dsp:cNvPr id="0" name=""/>
        <dsp:cNvSpPr/>
      </dsp:nvSpPr>
      <dsp:spPr>
        <a:xfrm>
          <a:off x="143242" y="143242"/>
          <a:ext cx="1314628" cy="1145943"/>
        </a:xfrm>
        <a:prstGeom prst="roundRect">
          <a:avLst>
            <a:gd name="adj" fmla="val 10000"/>
          </a:avLst>
        </a:prstGeom>
        <a:blipFill rotWithShape="1">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D6AFE05A-0D7C-4B73-877B-F0D481B55E01}">
      <dsp:nvSpPr>
        <dsp:cNvPr id="0" name=""/>
        <dsp:cNvSpPr/>
      </dsp:nvSpPr>
      <dsp:spPr>
        <a:xfrm>
          <a:off x="0" y="1575671"/>
          <a:ext cx="6573144" cy="1432428"/>
        </a:xfrm>
        <a:prstGeom prst="roundRect">
          <a:avLst>
            <a:gd name="adj" fmla="val 10000"/>
          </a:avLst>
        </a:prstGeom>
        <a:solidFill>
          <a:schemeClr val="accent3">
            <a:hueOff val="903533"/>
            <a:satOff val="33333"/>
            <a:lumOff val="-49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Features Engineering (Most of time)</a:t>
          </a:r>
        </a:p>
        <a:p>
          <a:pPr marL="114300" lvl="1" indent="-114300" algn="l" defTabSz="577850">
            <a:lnSpc>
              <a:spcPct val="90000"/>
            </a:lnSpc>
            <a:spcBef>
              <a:spcPct val="0"/>
            </a:spcBef>
            <a:spcAft>
              <a:spcPct val="15000"/>
            </a:spcAft>
            <a:buChar char="•"/>
          </a:pPr>
          <a:r>
            <a:rPr lang="en-SG" sz="1300" kern="1200" dirty="0"/>
            <a:t>One-Hot Encoding, log-scale or z-score transformations, binarized, recode, Quadratic Discriminant Analysis, entropy, hashing. </a:t>
          </a:r>
          <a:endParaRPr lang="en-US" sz="1300" kern="1200" dirty="0"/>
        </a:p>
      </dsp:txBody>
      <dsp:txXfrm>
        <a:off x="1457871" y="1575671"/>
        <a:ext cx="5115272" cy="1432428"/>
      </dsp:txXfrm>
    </dsp:sp>
    <dsp:sp modelId="{09C0479E-2F9A-4730-8471-BB9C5F662733}">
      <dsp:nvSpPr>
        <dsp:cNvPr id="0" name=""/>
        <dsp:cNvSpPr/>
      </dsp:nvSpPr>
      <dsp:spPr>
        <a:xfrm>
          <a:off x="143242" y="1718914"/>
          <a:ext cx="1314628" cy="1145943"/>
        </a:xfrm>
        <a:prstGeom prst="roundRect">
          <a:avLst>
            <a:gd name="adj" fmla="val 10000"/>
          </a:avLst>
        </a:prstGeom>
        <a:blipFill rotWithShape="1">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5C8CA41-3E54-4FA2-B362-2FF7F0A1C53E}">
      <dsp:nvSpPr>
        <dsp:cNvPr id="0" name=""/>
        <dsp:cNvSpPr/>
      </dsp:nvSpPr>
      <dsp:spPr>
        <a:xfrm>
          <a:off x="0" y="3151343"/>
          <a:ext cx="6573144" cy="1432428"/>
        </a:xfrm>
        <a:prstGeom prst="roundRect">
          <a:avLst>
            <a:gd name="adj" fmla="val 10000"/>
          </a:avLst>
        </a:prstGeom>
        <a:solidFill>
          <a:schemeClr val="accent3">
            <a:hueOff val="1807066"/>
            <a:satOff val="66667"/>
            <a:lumOff val="-9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Tune Your Model! (Don’t be lazy)</a:t>
          </a:r>
        </a:p>
        <a:p>
          <a:pPr marL="114300" lvl="1" indent="-114300" algn="l" defTabSz="577850">
            <a:lnSpc>
              <a:spcPct val="90000"/>
            </a:lnSpc>
            <a:spcBef>
              <a:spcPct val="0"/>
            </a:spcBef>
            <a:spcAft>
              <a:spcPct val="15000"/>
            </a:spcAft>
            <a:buChar char="•"/>
          </a:pPr>
          <a:r>
            <a:rPr lang="en-SG" sz="1300" kern="1200"/>
            <a:t>Regression Based: Alpha, Gamma, Regularization parameters and etc..</a:t>
          </a:r>
          <a:endParaRPr lang="en-US" sz="1300" kern="1200" dirty="0"/>
        </a:p>
        <a:p>
          <a:pPr marL="114300" lvl="1" indent="-114300" algn="l" defTabSz="577850">
            <a:lnSpc>
              <a:spcPct val="90000"/>
            </a:lnSpc>
            <a:spcBef>
              <a:spcPct val="0"/>
            </a:spcBef>
            <a:spcAft>
              <a:spcPct val="15000"/>
            </a:spcAft>
            <a:buChar char="•"/>
          </a:pPr>
          <a:r>
            <a:rPr lang="en-SG" sz="1300" kern="1200"/>
            <a:t>Tree Based: Max depth, N trees, min leaf/child, and etc…</a:t>
          </a:r>
          <a:endParaRPr lang="en-SG" sz="1300" kern="1200" dirty="0"/>
        </a:p>
        <a:p>
          <a:pPr marL="114300" lvl="1" indent="-114300" algn="l" defTabSz="577850">
            <a:lnSpc>
              <a:spcPct val="90000"/>
            </a:lnSpc>
            <a:spcBef>
              <a:spcPct val="0"/>
            </a:spcBef>
            <a:spcAft>
              <a:spcPct val="15000"/>
            </a:spcAft>
            <a:buChar char="•"/>
          </a:pPr>
          <a:r>
            <a:rPr lang="en-SG" sz="1300" kern="1200"/>
            <a:t>Gradient Boosting: Learning rate, subsample, features subsampling, hessian gradient loss function, n rounds, gamma, max_depth</a:t>
          </a:r>
          <a:endParaRPr lang="en-SG" sz="1300" kern="1200" dirty="0"/>
        </a:p>
      </dsp:txBody>
      <dsp:txXfrm>
        <a:off x="1457871" y="3151343"/>
        <a:ext cx="5115272" cy="1432428"/>
      </dsp:txXfrm>
    </dsp:sp>
    <dsp:sp modelId="{08506309-2941-4B42-9430-8437041FD9EA}">
      <dsp:nvSpPr>
        <dsp:cNvPr id="0" name=""/>
        <dsp:cNvSpPr/>
      </dsp:nvSpPr>
      <dsp:spPr>
        <a:xfrm>
          <a:off x="143242" y="3294586"/>
          <a:ext cx="1314628" cy="1145943"/>
        </a:xfrm>
        <a:prstGeom prst="roundRect">
          <a:avLst>
            <a:gd name="adj" fmla="val 10000"/>
          </a:avLst>
        </a:prstGeom>
        <a:blipFill rotWithShape="1">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9192D43-A636-4365-BEF1-8C1B97F45F8B}">
      <dsp:nvSpPr>
        <dsp:cNvPr id="0" name=""/>
        <dsp:cNvSpPr/>
      </dsp:nvSpPr>
      <dsp:spPr>
        <a:xfrm>
          <a:off x="0" y="4727015"/>
          <a:ext cx="6573144" cy="1432428"/>
        </a:xfrm>
        <a:prstGeom prst="roundRect">
          <a:avLst>
            <a:gd name="adj" fmla="val 1000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Ensemble (Stacking &amp; Blending)</a:t>
          </a:r>
          <a:endParaRPr lang="en-SG" sz="1700" kern="1200" dirty="0"/>
        </a:p>
        <a:p>
          <a:pPr marL="114300" lvl="1" indent="-114300" algn="l" defTabSz="577850">
            <a:lnSpc>
              <a:spcPct val="90000"/>
            </a:lnSpc>
            <a:spcBef>
              <a:spcPct val="0"/>
            </a:spcBef>
            <a:spcAft>
              <a:spcPct val="15000"/>
            </a:spcAft>
            <a:buChar char="•"/>
          </a:pPr>
          <a:r>
            <a:rPr lang="en-SG" sz="1300" kern="1200"/>
            <a:t>Dark Art: Simple/rank averaging, weighted/geometric averaging</a:t>
          </a:r>
          <a:endParaRPr lang="en-US" sz="1300" kern="1200" dirty="0"/>
        </a:p>
        <a:p>
          <a:pPr marL="114300" lvl="1" indent="-114300" algn="l" defTabSz="577850">
            <a:lnSpc>
              <a:spcPct val="90000"/>
            </a:lnSpc>
            <a:spcBef>
              <a:spcPct val="0"/>
            </a:spcBef>
            <a:spcAft>
              <a:spcPct val="15000"/>
            </a:spcAft>
            <a:buChar char="•"/>
          </a:pPr>
          <a:r>
            <a:rPr lang="en-SG" sz="1300" kern="1200"/>
            <a:t>White Magic: Blending features, stacking models, multi stage stacker</a:t>
          </a:r>
          <a:endParaRPr lang="en-SG" sz="1300" kern="1200" dirty="0"/>
        </a:p>
      </dsp:txBody>
      <dsp:txXfrm>
        <a:off x="1457871" y="4727015"/>
        <a:ext cx="5115272" cy="1432428"/>
      </dsp:txXfrm>
    </dsp:sp>
    <dsp:sp modelId="{B34250C6-756E-404A-A672-7B12E8AEDEC2}">
      <dsp:nvSpPr>
        <dsp:cNvPr id="0" name=""/>
        <dsp:cNvSpPr/>
      </dsp:nvSpPr>
      <dsp:spPr>
        <a:xfrm>
          <a:off x="143242" y="4870257"/>
          <a:ext cx="1314628" cy="1145943"/>
        </a:xfrm>
        <a:prstGeom prst="roundRect">
          <a:avLst>
            <a:gd name="adj" fmla="val 10000"/>
          </a:avLst>
        </a:prstGeom>
        <a:blipFill rotWithShape="1">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Process2">
  <dgm:title val="Linear Block Process"/>
  <dgm:desc val=""/>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DE533-B618-4A8D-8DFA-F695EE3BEEFE}" type="datetimeFigureOut">
              <a:rPr lang="en-SG" smtClean="0"/>
              <a:t>29/9/2017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CF700-A5FD-4B3B-8857-D2C65F0453F4}" type="slidenum">
              <a:rPr lang="en-SG" smtClean="0"/>
              <a:t>‹#›</a:t>
            </a:fld>
            <a:endParaRPr lang="en-SG"/>
          </a:p>
        </p:txBody>
      </p:sp>
    </p:spTree>
    <p:extLst>
      <p:ext uri="{BB962C8B-B14F-4D97-AF65-F5344CB8AC3E}">
        <p14:creationId xmlns:p14="http://schemas.microsoft.com/office/powerpoint/2010/main" val="186183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ectrum.ieee.org/ns/IEEE_TPL_2016/method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Thank everyone for making your way down here and spending your precious evening for this session/sharing, although,</a:t>
            </a:r>
          </a:p>
          <a:p>
            <a:pPr marL="171450" indent="-171450">
              <a:buFontTx/>
              <a:buChar char="-"/>
            </a:pPr>
            <a:r>
              <a:rPr lang="en-SG" dirty="0"/>
              <a:t>It is near to festive season and it is my great pleasure to see so many of you who has a burning passion for data science and thirst for knowledge. </a:t>
            </a:r>
          </a:p>
          <a:p>
            <a:pPr marL="171450" indent="-171450">
              <a:buFontTx/>
              <a:buChar char="-"/>
            </a:pPr>
            <a:r>
              <a:rPr lang="en-SG" dirty="0"/>
              <a:t>At the end of this session, I hope everyone here can gain some knowledge and bring it back to apply it in your daily work or for those who are keen to step into </a:t>
            </a:r>
            <a:r>
              <a:rPr lang="en-SG" dirty="0" err="1"/>
              <a:t>Kaggle</a:t>
            </a:r>
            <a:r>
              <a:rPr lang="en-SG" dirty="0"/>
              <a:t> can get a decent ranking from using the techniques share in this session.</a:t>
            </a:r>
          </a:p>
          <a:p>
            <a:pPr marL="171450" indent="-171450">
              <a:buFontTx/>
              <a:buChar char="-"/>
            </a:pPr>
            <a:r>
              <a:rPr lang="en-SG" dirty="0"/>
              <a:t>If you have any questions to raise during the presentation, please do not hesitate to stop me and ask.</a:t>
            </a:r>
          </a:p>
          <a:p>
            <a:pPr marL="171450" indent="-171450">
              <a:buFontTx/>
              <a:buChar char="-"/>
            </a:pPr>
            <a:r>
              <a:rPr lang="en-SG" dirty="0"/>
              <a:t>Can I do a background sensing on the expertise level of the audience so that I can adjust my pace as accordingly.</a:t>
            </a:r>
          </a:p>
        </p:txBody>
      </p:sp>
      <p:sp>
        <p:nvSpPr>
          <p:cNvPr id="4" name="Slide Number Placeholder 3"/>
          <p:cNvSpPr>
            <a:spLocks noGrp="1"/>
          </p:cNvSpPr>
          <p:nvPr>
            <p:ph type="sldNum" sz="quarter" idx="10"/>
          </p:nvPr>
        </p:nvSpPr>
        <p:spPr/>
        <p:txBody>
          <a:bodyPr/>
          <a:lstStyle/>
          <a:p>
            <a:fld id="{36BCF700-A5FD-4B3B-8857-D2C65F0453F4}" type="slidenum">
              <a:rPr lang="en-SG" smtClean="0"/>
              <a:t>1</a:t>
            </a:fld>
            <a:endParaRPr lang="en-SG"/>
          </a:p>
        </p:txBody>
      </p:sp>
    </p:spTree>
    <p:extLst>
      <p:ext uri="{BB962C8B-B14F-4D97-AF65-F5344CB8AC3E}">
        <p14:creationId xmlns:p14="http://schemas.microsoft.com/office/powerpoint/2010/main" val="3437527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Extreme gradient boosting method can either use a linear booster or tree booster, select the booster accordingly to objectives </a:t>
            </a:r>
          </a:p>
          <a:p>
            <a:pPr marL="171450" indent="-171450">
              <a:buFontTx/>
              <a:buChar char="-"/>
            </a:pPr>
            <a:endParaRPr lang="en-SG" dirty="0"/>
          </a:p>
          <a:p>
            <a:pPr marL="171450" indent="-171450">
              <a:buFontTx/>
              <a:buChar char="-"/>
            </a:pPr>
            <a:r>
              <a:rPr lang="en-SG" dirty="0"/>
              <a:t>Elastic Nets.</a:t>
            </a:r>
          </a:p>
          <a:p>
            <a:pPr marL="171450" indent="-171450">
              <a:buFontTx/>
              <a:buChar char="-"/>
            </a:pPr>
            <a:r>
              <a:rPr lang="en-SG" dirty="0" err="1"/>
              <a:t>ExtraTrees</a:t>
            </a:r>
            <a:r>
              <a:rPr lang="en-SG" dirty="0"/>
              <a:t>, Decision Trees, </a:t>
            </a:r>
          </a:p>
          <a:p>
            <a:pPr marL="171450" indent="-171450">
              <a:buFontTx/>
              <a:buChar char="-"/>
            </a:pPr>
            <a:r>
              <a:rPr lang="en-SG" dirty="0"/>
              <a:t>DART, </a:t>
            </a:r>
            <a:r>
              <a:rPr lang="en-SG" dirty="0" err="1"/>
              <a:t>LightGBM</a:t>
            </a:r>
            <a:endParaRPr lang="en-SG" dirty="0"/>
          </a:p>
        </p:txBody>
      </p:sp>
      <p:sp>
        <p:nvSpPr>
          <p:cNvPr id="4" name="Slide Number Placeholder 3"/>
          <p:cNvSpPr>
            <a:spLocks noGrp="1"/>
          </p:cNvSpPr>
          <p:nvPr>
            <p:ph type="sldNum" sz="quarter" idx="10"/>
          </p:nvPr>
        </p:nvSpPr>
        <p:spPr/>
        <p:txBody>
          <a:bodyPr/>
          <a:lstStyle/>
          <a:p>
            <a:fld id="{36BCF700-A5FD-4B3B-8857-D2C65F0453F4}" type="slidenum">
              <a:rPr lang="en-SG" smtClean="0"/>
              <a:t>12</a:t>
            </a:fld>
            <a:endParaRPr lang="en-SG"/>
          </a:p>
        </p:txBody>
      </p:sp>
    </p:spTree>
    <p:extLst>
      <p:ext uri="{BB962C8B-B14F-4D97-AF65-F5344CB8AC3E}">
        <p14:creationId xmlns:p14="http://schemas.microsoft.com/office/powerpoint/2010/main" val="135896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There are 2 considerations in planning for resources for data science. </a:t>
            </a:r>
          </a:p>
          <a:p>
            <a:pPr marL="628650" lvl="1" indent="-171450">
              <a:buFontTx/>
              <a:buChar char="-"/>
            </a:pPr>
            <a:r>
              <a:rPr lang="en-SG" dirty="0"/>
              <a:t>1. Human resource: data scientists time in coding and research</a:t>
            </a:r>
          </a:p>
          <a:p>
            <a:pPr marL="628650" lvl="1" indent="-171450">
              <a:buFontTx/>
              <a:buChar char="-"/>
            </a:pPr>
            <a:r>
              <a:rPr lang="en-SG" dirty="0"/>
              <a:t>2. Machine resource: (time to run the code over machines, e.g. AWS, </a:t>
            </a:r>
            <a:r>
              <a:rPr lang="en-SG" dirty="0" err="1"/>
              <a:t>ncpu</a:t>
            </a:r>
            <a:r>
              <a:rPr lang="en-SG" dirty="0"/>
              <a:t> </a:t>
            </a:r>
            <a:r>
              <a:rPr lang="en-SG" dirty="0" err="1"/>
              <a:t>etc</a:t>
            </a:r>
            <a:r>
              <a:rPr lang="en-SG" dirty="0"/>
              <a:t>…)</a:t>
            </a:r>
          </a:p>
          <a:p>
            <a:pPr marL="0" lvl="0" indent="0">
              <a:buFontTx/>
              <a:buNone/>
            </a:pPr>
            <a:endParaRPr lang="en-SG" dirty="0"/>
          </a:p>
          <a:p>
            <a:pPr marL="171450" lvl="0" indent="-171450">
              <a:buFontTx/>
              <a:buChar char="-"/>
            </a:pPr>
            <a:r>
              <a:rPr lang="en-SG" dirty="0"/>
              <a:t>4 key areas for improving a model’s accuracy and moving up the </a:t>
            </a:r>
            <a:r>
              <a:rPr lang="en-SG" dirty="0" err="1"/>
              <a:t>Kaggle</a:t>
            </a:r>
            <a:r>
              <a:rPr lang="en-SG" dirty="0"/>
              <a:t> rank. Consider about the ROI (if you managed to win the prize), money spent in running your jobs over AWS/GPU. Time spent in performing data exploratory. Same as in business perspective, whether time and money spent is worth improving model’s accuracy and how does improving the model accuracy translates to? An AUC of 83% vs AUC of 85%?</a:t>
            </a:r>
          </a:p>
          <a:p>
            <a:pPr marL="171450" lvl="0" indent="-171450">
              <a:buFontTx/>
              <a:buChar char="-"/>
            </a:pPr>
            <a:endParaRPr lang="en-SG" dirty="0"/>
          </a:p>
          <a:p>
            <a:pPr marL="171450" lvl="0" indent="-171450">
              <a:buFontTx/>
              <a:buChar char="-"/>
            </a:pPr>
            <a:r>
              <a:rPr lang="en-SG" dirty="0"/>
              <a:t>2 area linked to DS majority time of their work is tuning model, features engineering), 2 areas that are machine intensive are performing the cross validations and model ensemble.</a:t>
            </a:r>
          </a:p>
          <a:p>
            <a:pPr marL="171450" lvl="0" indent="-171450">
              <a:buFontTx/>
              <a:buChar char="-"/>
            </a:pPr>
            <a:endParaRPr lang="en-SG" dirty="0"/>
          </a:p>
          <a:p>
            <a:pPr marL="171450" lvl="0" indent="-171450">
              <a:buFontTx/>
              <a:buChar char="-"/>
            </a:pPr>
            <a:r>
              <a:rPr lang="en-SG" dirty="0"/>
              <a:t>In terms of priority, all of them are important and they are dependant to each other. More features, requires specific tuning and, a combination of features can be used for ensemble/different parameters can be used in stacking. Different CVs can make multiple features and which in turn is used for </a:t>
            </a:r>
            <a:r>
              <a:rPr lang="en-SG" dirty="0" err="1"/>
              <a:t>ensembling</a:t>
            </a:r>
            <a:r>
              <a:rPr lang="en-SG" dirty="0"/>
              <a:t>.</a:t>
            </a:r>
          </a:p>
          <a:p>
            <a:pPr marL="171450" lvl="0" indent="-171450">
              <a:buFontTx/>
              <a:buChar char="-"/>
            </a:pPr>
            <a:endParaRPr lang="en-SG" dirty="0"/>
          </a:p>
          <a:p>
            <a:pPr marL="171450" lvl="0" indent="-171450">
              <a:buFontTx/>
              <a:buChar char="-"/>
            </a:pPr>
            <a:r>
              <a:rPr lang="en-SG" dirty="0"/>
              <a:t>In summary, it takes a lot of experimentation in all 4 areas to significantly move up the </a:t>
            </a:r>
            <a:r>
              <a:rPr lang="en-SG" dirty="0" err="1"/>
              <a:t>Kaggle</a:t>
            </a:r>
            <a:r>
              <a:rPr lang="en-SG" dirty="0"/>
              <a:t> ranking.</a:t>
            </a:r>
          </a:p>
        </p:txBody>
      </p:sp>
      <p:sp>
        <p:nvSpPr>
          <p:cNvPr id="4" name="Slide Number Placeholder 3"/>
          <p:cNvSpPr>
            <a:spLocks noGrp="1"/>
          </p:cNvSpPr>
          <p:nvPr>
            <p:ph type="sldNum" sz="quarter" idx="10"/>
          </p:nvPr>
        </p:nvSpPr>
        <p:spPr/>
        <p:txBody>
          <a:bodyPr/>
          <a:lstStyle/>
          <a:p>
            <a:fld id="{36BCF700-A5FD-4B3B-8857-D2C65F0453F4}" type="slidenum">
              <a:rPr lang="en-SG" smtClean="0"/>
              <a:t>14</a:t>
            </a:fld>
            <a:endParaRPr lang="en-SG"/>
          </a:p>
        </p:txBody>
      </p:sp>
    </p:spTree>
    <p:extLst>
      <p:ext uri="{BB962C8B-B14F-4D97-AF65-F5344CB8AC3E}">
        <p14:creationId xmlns:p14="http://schemas.microsoft.com/office/powerpoint/2010/main" val="2647460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Remember CV as your bread and butter for any data science projects/experimentations. You need to validate your ML model. How do you know that your ML model is able to replicate its accuracy for new data points? </a:t>
            </a:r>
          </a:p>
          <a:p>
            <a:pPr marL="171450" indent="-171450">
              <a:buFontTx/>
              <a:buChar char="-"/>
            </a:pPr>
            <a:r>
              <a:rPr lang="en-SG" dirty="0"/>
              <a:t>2 considerations here: Overfitting vs Too generalized model. Variance-bias trade-offs.</a:t>
            </a:r>
          </a:p>
          <a:p>
            <a:pPr marL="171450" indent="-171450">
              <a:buFontTx/>
              <a:buChar char="-"/>
            </a:pPr>
            <a:endParaRPr lang="en-SG" dirty="0"/>
          </a:p>
          <a:p>
            <a:pPr marL="171450" indent="-171450">
              <a:buFontTx/>
              <a:buChar char="-"/>
            </a:pPr>
            <a:r>
              <a:rPr lang="en-SG" dirty="0"/>
              <a:t>Hold-out (while it saves up computational time, only need to build the model once, and predict on the test set), need to consider the balance between train and test set. What if you have a response variable that contains 70% yes, 30% no and it happen coincidentally that in your train set, it contains majority of the yes, and test set contains majority of the no. Need to carefully select the samples between train/test. Caret package </a:t>
            </a:r>
            <a:r>
              <a:rPr lang="en-SG" dirty="0" err="1"/>
              <a:t>createDataPartition</a:t>
            </a:r>
            <a:r>
              <a:rPr lang="en-SG" dirty="0"/>
              <a:t>() helps to make sure that the response is balanced.</a:t>
            </a:r>
          </a:p>
          <a:p>
            <a:pPr marL="171450" indent="-171450">
              <a:buFontTx/>
              <a:buChar char="-"/>
            </a:pPr>
            <a:r>
              <a:rPr lang="en-SG" dirty="0"/>
              <a:t>As you increase the number of K-folds, the model is able to capture the errors and averaged them by the n-folds and thus the model is more generalizable. </a:t>
            </a:r>
          </a:p>
        </p:txBody>
      </p:sp>
      <p:sp>
        <p:nvSpPr>
          <p:cNvPr id="4" name="Slide Number Placeholder 3"/>
          <p:cNvSpPr>
            <a:spLocks noGrp="1"/>
          </p:cNvSpPr>
          <p:nvPr>
            <p:ph type="sldNum" sz="quarter" idx="10"/>
          </p:nvPr>
        </p:nvSpPr>
        <p:spPr/>
        <p:txBody>
          <a:bodyPr/>
          <a:lstStyle/>
          <a:p>
            <a:fld id="{36BCF700-A5FD-4B3B-8857-D2C65F0453F4}" type="slidenum">
              <a:rPr lang="en-SG" smtClean="0"/>
              <a:t>15</a:t>
            </a:fld>
            <a:endParaRPr lang="en-SG"/>
          </a:p>
        </p:txBody>
      </p:sp>
    </p:spTree>
    <p:extLst>
      <p:ext uri="{BB962C8B-B14F-4D97-AF65-F5344CB8AC3E}">
        <p14:creationId xmlns:p14="http://schemas.microsoft.com/office/powerpoint/2010/main" val="4229152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DART implementation is a new spin off initiatives from drop out in Neural Nets. Trees are drop out and rescaled in weights instead. Reference: https://arxiv.org/pdf/1505.01866.pdf</a:t>
            </a:r>
          </a:p>
          <a:p>
            <a:endParaRPr lang="en-SG" dirty="0"/>
          </a:p>
        </p:txBody>
      </p:sp>
      <p:sp>
        <p:nvSpPr>
          <p:cNvPr id="4" name="Slide Number Placeholder 3"/>
          <p:cNvSpPr>
            <a:spLocks noGrp="1"/>
          </p:cNvSpPr>
          <p:nvPr>
            <p:ph type="sldNum" sz="quarter" idx="10"/>
          </p:nvPr>
        </p:nvSpPr>
        <p:spPr/>
        <p:txBody>
          <a:bodyPr/>
          <a:lstStyle/>
          <a:p>
            <a:fld id="{36BCF700-A5FD-4B3B-8857-D2C65F0453F4}" type="slidenum">
              <a:rPr lang="en-SG" smtClean="0"/>
              <a:t>17</a:t>
            </a:fld>
            <a:endParaRPr lang="en-SG"/>
          </a:p>
        </p:txBody>
      </p:sp>
    </p:spTree>
    <p:extLst>
      <p:ext uri="{BB962C8B-B14F-4D97-AF65-F5344CB8AC3E}">
        <p14:creationId xmlns:p14="http://schemas.microsoft.com/office/powerpoint/2010/main" val="1650188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Tuning colsample_bytree = 0.699 &amp; 0.701 (taking the average of these results will jump 1000 in ranks)</a:t>
            </a:r>
          </a:p>
        </p:txBody>
      </p:sp>
      <p:sp>
        <p:nvSpPr>
          <p:cNvPr id="4" name="Slide Number Placeholder 3"/>
          <p:cNvSpPr>
            <a:spLocks noGrp="1"/>
          </p:cNvSpPr>
          <p:nvPr>
            <p:ph type="sldNum" sz="quarter" idx="10"/>
          </p:nvPr>
        </p:nvSpPr>
        <p:spPr/>
        <p:txBody>
          <a:bodyPr/>
          <a:lstStyle/>
          <a:p>
            <a:fld id="{36BCF700-A5FD-4B3B-8857-D2C65F0453F4}" type="slidenum">
              <a:rPr lang="en-SG" smtClean="0"/>
              <a:t>18</a:t>
            </a:fld>
            <a:endParaRPr lang="en-SG"/>
          </a:p>
        </p:txBody>
      </p:sp>
    </p:spTree>
    <p:extLst>
      <p:ext uri="{BB962C8B-B14F-4D97-AF65-F5344CB8AC3E}">
        <p14:creationId xmlns:p14="http://schemas.microsoft.com/office/powerpoint/2010/main" val="6443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Min_child_weight: </a:t>
            </a:r>
          </a:p>
          <a:p>
            <a:r>
              <a:rPr lang="en-SG" sz="1200" b="0" i="0" kern="1200" dirty="0">
                <a:solidFill>
                  <a:schemeClr val="tx1"/>
                </a:solidFill>
                <a:effectLst/>
                <a:latin typeface="+mn-lt"/>
                <a:ea typeface="+mn-ea"/>
                <a:cs typeface="+mn-cs"/>
              </a:rPr>
              <a:t> - force pruning using derivatives, by hessian weights</a:t>
            </a:r>
            <a:endParaRPr lang="en-SG" dirty="0"/>
          </a:p>
          <a:p>
            <a:endParaRPr lang="en-SG" dirty="0"/>
          </a:p>
          <a:p>
            <a:r>
              <a:rPr lang="en-SG" dirty="0"/>
              <a:t>Gamma: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solidFill>
                  <a:schemeClr val="bg1"/>
                </a:solidFill>
              </a:rPr>
              <a:t>- Pruning by the loss function, called “</a:t>
            </a:r>
            <a:r>
              <a:rPr lang="en-SG" sz="1200" dirty="0" err="1">
                <a:solidFill>
                  <a:schemeClr val="bg1"/>
                </a:solidFill>
              </a:rPr>
              <a:t>Lagrangian</a:t>
            </a:r>
            <a:r>
              <a:rPr lang="en-SG" sz="1200" dirty="0">
                <a:solidFill>
                  <a:schemeClr val="bg1"/>
                </a:solidFill>
              </a:rPr>
              <a:t>” multiplier (complexity control)</a:t>
            </a:r>
            <a:endParaRPr lang="en-SG" dirty="0"/>
          </a:p>
          <a:p>
            <a:r>
              <a:rPr lang="en-SG" dirty="0"/>
              <a:t>- useful when you have many highly correlated (identical ) strong predictive features in your model and it cannot be resolved by colsample_bytree. </a:t>
            </a:r>
            <a:r>
              <a:rPr lang="en-SG" sz="1200" b="0" i="0" kern="1200" dirty="0">
                <a:solidFill>
                  <a:schemeClr val="tx1"/>
                </a:solidFill>
                <a:effectLst/>
                <a:latin typeface="+mn-lt"/>
                <a:ea typeface="+mn-ea"/>
                <a:cs typeface="+mn-cs"/>
              </a:rPr>
              <a:t>too strong feature engineering</a:t>
            </a:r>
            <a:endParaRPr lang="en-SG" dirty="0"/>
          </a:p>
          <a:p>
            <a:r>
              <a:rPr lang="en-SG" sz="1200" b="0" i="0" kern="1200" dirty="0">
                <a:solidFill>
                  <a:schemeClr val="tx1"/>
                </a:solidFill>
                <a:effectLst/>
                <a:latin typeface="+mn-lt"/>
                <a:ea typeface="+mn-ea"/>
                <a:cs typeface="+mn-cs"/>
              </a:rPr>
              <a:t>- variance/bias </a:t>
            </a:r>
            <a:r>
              <a:rPr lang="en-SG" sz="1200" b="0" i="0" kern="1200" dirty="0" err="1">
                <a:solidFill>
                  <a:schemeClr val="tx1"/>
                </a:solidFill>
                <a:effectLst/>
                <a:latin typeface="+mn-lt"/>
                <a:ea typeface="+mn-ea"/>
                <a:cs typeface="+mn-cs"/>
              </a:rPr>
              <a:t>tradeoff</a:t>
            </a:r>
            <a:r>
              <a:rPr lang="en-SG" sz="1200" b="0" i="0" kern="1200" dirty="0">
                <a:solidFill>
                  <a:schemeClr val="tx1"/>
                </a:solidFill>
                <a:effectLst/>
                <a:latin typeface="+mn-lt"/>
                <a:ea typeface="+mn-ea"/>
                <a:cs typeface="+mn-cs"/>
              </a:rPr>
              <a:t> stabilize for a local optimum</a:t>
            </a:r>
            <a:endParaRPr lang="en-SG" dirty="0"/>
          </a:p>
          <a:p>
            <a:endParaRPr lang="en-SG" dirty="0"/>
          </a:p>
          <a:p>
            <a:r>
              <a:rPr lang="en-SG" dirty="0"/>
              <a:t>Famous </a:t>
            </a:r>
            <a:r>
              <a:rPr lang="en-SG" dirty="0" err="1"/>
              <a:t>Kaggle</a:t>
            </a:r>
            <a:r>
              <a:rPr lang="en-SG" dirty="0"/>
              <a:t> thread for tuning hyper parameters of </a:t>
            </a:r>
            <a:r>
              <a:rPr lang="en-SG" dirty="0" err="1"/>
              <a:t>xgboost</a:t>
            </a:r>
            <a:r>
              <a:rPr lang="en-SG" dirty="0"/>
              <a:t>: </a:t>
            </a:r>
          </a:p>
          <a:p>
            <a:r>
              <a:rPr lang="en-SG" dirty="0"/>
              <a:t>https://www.kaggle.com/c/santander-customer-satisfaction/forums/t/20662/overtuning-hyper-parameters-especially-re-xgboost?forumMessageId=118487</a:t>
            </a:r>
          </a:p>
          <a:p>
            <a:endParaRPr lang="en-SG" dirty="0"/>
          </a:p>
        </p:txBody>
      </p:sp>
      <p:sp>
        <p:nvSpPr>
          <p:cNvPr id="4" name="Slide Number Placeholder 3"/>
          <p:cNvSpPr>
            <a:spLocks noGrp="1"/>
          </p:cNvSpPr>
          <p:nvPr>
            <p:ph type="sldNum" sz="quarter" idx="10"/>
          </p:nvPr>
        </p:nvSpPr>
        <p:spPr/>
        <p:txBody>
          <a:bodyPr/>
          <a:lstStyle/>
          <a:p>
            <a:fld id="{36BCF700-A5FD-4B3B-8857-D2C65F0453F4}" type="slidenum">
              <a:rPr lang="en-SG" smtClean="0"/>
              <a:t>19</a:t>
            </a:fld>
            <a:endParaRPr lang="en-SG"/>
          </a:p>
        </p:txBody>
      </p:sp>
    </p:spTree>
    <p:extLst>
      <p:ext uri="{BB962C8B-B14F-4D97-AF65-F5344CB8AC3E}">
        <p14:creationId xmlns:p14="http://schemas.microsoft.com/office/powerpoint/2010/main" val="401617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6BCF700-A5FD-4B3B-8857-D2C65F0453F4}" type="slidenum">
              <a:rPr lang="en-SG" smtClean="0"/>
              <a:t>21</a:t>
            </a:fld>
            <a:endParaRPr lang="en-SG"/>
          </a:p>
        </p:txBody>
      </p:sp>
    </p:spTree>
    <p:extLst>
      <p:ext uri="{BB962C8B-B14F-4D97-AF65-F5344CB8AC3E}">
        <p14:creationId xmlns:p14="http://schemas.microsoft.com/office/powerpoint/2010/main" val="3981523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 free hunch guide: </a:t>
            </a:r>
          </a:p>
          <a:p>
            <a:r>
              <a:rPr lang="en-SG" dirty="0"/>
              <a:t>http://blog.kaggle.com/2016/12/27/a-kagglers-guide-to-model-stacking-in-practice/</a:t>
            </a:r>
          </a:p>
        </p:txBody>
      </p:sp>
      <p:sp>
        <p:nvSpPr>
          <p:cNvPr id="4" name="Slide Number Placeholder 3"/>
          <p:cNvSpPr>
            <a:spLocks noGrp="1"/>
          </p:cNvSpPr>
          <p:nvPr>
            <p:ph type="sldNum" sz="quarter" idx="10"/>
          </p:nvPr>
        </p:nvSpPr>
        <p:spPr/>
        <p:txBody>
          <a:bodyPr/>
          <a:lstStyle/>
          <a:p>
            <a:fld id="{36BCF700-A5FD-4B3B-8857-D2C65F0453F4}" type="slidenum">
              <a:rPr lang="en-SG" smtClean="0"/>
              <a:t>22</a:t>
            </a:fld>
            <a:endParaRPr lang="en-SG"/>
          </a:p>
        </p:txBody>
      </p:sp>
    </p:spTree>
    <p:extLst>
      <p:ext uri="{BB962C8B-B14F-4D97-AF65-F5344CB8AC3E}">
        <p14:creationId xmlns:p14="http://schemas.microsoft.com/office/powerpoint/2010/main" val="1946497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Key takeaways:</a:t>
            </a:r>
          </a:p>
          <a:p>
            <a:pPr marL="628650" lvl="1" indent="-171450">
              <a:buFontTx/>
              <a:buChar char="-"/>
            </a:pPr>
            <a:r>
              <a:rPr lang="en-SG" dirty="0"/>
              <a:t>With just a properly tuned model and a simple features engineering (binarized top features, and one-hot encoding) and a dark art ensemble, one can get a decent rank on </a:t>
            </a:r>
            <a:r>
              <a:rPr lang="en-SG" dirty="0" err="1"/>
              <a:t>Kaggle</a:t>
            </a:r>
            <a:r>
              <a:rPr lang="en-SG" dirty="0"/>
              <a:t> within 5 submissions in a day!</a:t>
            </a:r>
          </a:p>
          <a:p>
            <a:pPr marL="628650" lvl="1" indent="-171450">
              <a:buFontTx/>
              <a:buChar char="-"/>
            </a:pPr>
            <a:r>
              <a:rPr lang="en-SG" dirty="0"/>
              <a:t>If you don’t want to waste your submissions in a day, use higher CVs at the expense of your computational resources.</a:t>
            </a:r>
          </a:p>
        </p:txBody>
      </p:sp>
      <p:sp>
        <p:nvSpPr>
          <p:cNvPr id="4" name="Slide Number Placeholder 3"/>
          <p:cNvSpPr>
            <a:spLocks noGrp="1"/>
          </p:cNvSpPr>
          <p:nvPr>
            <p:ph type="sldNum" sz="quarter" idx="10"/>
          </p:nvPr>
        </p:nvSpPr>
        <p:spPr/>
        <p:txBody>
          <a:bodyPr/>
          <a:lstStyle/>
          <a:p>
            <a:fld id="{36BCF700-A5FD-4B3B-8857-D2C65F0453F4}" type="slidenum">
              <a:rPr lang="en-SG" smtClean="0"/>
              <a:t>23</a:t>
            </a:fld>
            <a:endParaRPr lang="en-SG"/>
          </a:p>
        </p:txBody>
      </p:sp>
    </p:spTree>
    <p:extLst>
      <p:ext uri="{BB962C8B-B14F-4D97-AF65-F5344CB8AC3E}">
        <p14:creationId xmlns:p14="http://schemas.microsoft.com/office/powerpoint/2010/main" val="12390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Homesite</a:t>
            </a:r>
            <a:r>
              <a:rPr lang="en-SG" dirty="0"/>
              <a:t> Quote winner:</a:t>
            </a:r>
          </a:p>
          <a:p>
            <a:r>
              <a:rPr lang="en-SG" dirty="0"/>
              <a:t>http://blog.kaggle.com/2016/04/08/homesite-quote-conversion-winners-write-up-1st-place-kazanova-faron-clobber/</a:t>
            </a:r>
          </a:p>
          <a:p>
            <a:endParaRPr lang="en-SG" dirty="0"/>
          </a:p>
          <a:p>
            <a:r>
              <a:rPr lang="en-SG" dirty="0"/>
              <a:t>Home Depot </a:t>
            </a:r>
            <a:r>
              <a:rPr lang="en-SG" dirty="0" err="1"/>
              <a:t>Kaggle</a:t>
            </a:r>
            <a:r>
              <a:rPr lang="en-SG" dirty="0"/>
              <a:t> winner solution write up:</a:t>
            </a:r>
          </a:p>
          <a:p>
            <a:r>
              <a:rPr lang="en-SG" dirty="0"/>
              <a:t>http://blog.kaggle.com/2016/05/18/home-depot-product-search-relevance-winners-interview-1st-place-alex-andreas-nurlan/</a:t>
            </a:r>
          </a:p>
          <a:p>
            <a:endParaRPr lang="en-SG" dirty="0"/>
          </a:p>
          <a:p>
            <a:r>
              <a:rPr lang="en-SG" dirty="0"/>
              <a:t>Home Depot is a text mining based prediction challenge, where competitors are challenged to predict the relevance of a product search. (Multi-classification objective) but features contains textual information.</a:t>
            </a:r>
          </a:p>
          <a:p>
            <a:r>
              <a:rPr lang="en-SG" dirty="0"/>
              <a:t>- </a:t>
            </a:r>
            <a:r>
              <a:rPr lang="en-SG" dirty="0" err="1"/>
              <a:t>Preprocessing</a:t>
            </a:r>
            <a:r>
              <a:rPr lang="en-SG" dirty="0"/>
              <a:t> to extract </a:t>
            </a:r>
            <a:r>
              <a:rPr lang="en-SG" dirty="0" err="1"/>
              <a:t>fetures</a:t>
            </a:r>
            <a:r>
              <a:rPr lang="en-SG" dirty="0"/>
              <a:t> from textual data. </a:t>
            </a:r>
            <a:r>
              <a:rPr lang="en-SG" dirty="0" err="1"/>
              <a:t>Usuals</a:t>
            </a:r>
            <a:r>
              <a:rPr lang="en-SG" dirty="0"/>
              <a:t>: word corrections (misspelt words or acronyms)- especially hard for Singlish, word lemmatization, and stemming</a:t>
            </a:r>
          </a:p>
          <a:p>
            <a:pPr marL="171450" indent="-171450">
              <a:buFontTx/>
              <a:buChar char="-"/>
            </a:pPr>
            <a:r>
              <a:rPr lang="en-SG" dirty="0"/>
              <a:t>Extract features out from processed textual information (TFIDF, n-grams for characters or word, fuzzy string matchings, </a:t>
            </a:r>
            <a:r>
              <a:rPr lang="en-SG" dirty="0" err="1"/>
              <a:t>Jaccard</a:t>
            </a:r>
            <a:r>
              <a:rPr lang="en-SG" dirty="0"/>
              <a:t> or Dice distance) e.g. hammer vs sledge hammer, general-purpose cleaner, all purpose cleaner, all purpose sanitizer), LSA (Latent Semantic Analysis) of a sentence – relationships of words.</a:t>
            </a:r>
          </a:p>
          <a:p>
            <a:pPr marL="171450" indent="-171450">
              <a:buFontTx/>
              <a:buChar char="-"/>
            </a:pPr>
            <a:r>
              <a:rPr lang="en-SG" dirty="0"/>
              <a:t>L1 stage – all different models</a:t>
            </a:r>
          </a:p>
          <a:p>
            <a:pPr marL="171450" indent="-171450">
              <a:buFontTx/>
              <a:buChar char="-"/>
            </a:pPr>
            <a:r>
              <a:rPr lang="en-SG" dirty="0"/>
              <a:t>L2 stage – Bayesian Ridge Regression, Neural Nets and </a:t>
            </a:r>
            <a:r>
              <a:rPr lang="en-SG" dirty="0" err="1"/>
              <a:t>ExtraTrees</a:t>
            </a:r>
            <a:endParaRPr lang="en-SG" dirty="0"/>
          </a:p>
          <a:p>
            <a:pPr marL="171450" indent="-171450">
              <a:buFontTx/>
              <a:buChar char="-"/>
            </a:pPr>
            <a:r>
              <a:rPr lang="en-SG" dirty="0"/>
              <a:t>L3 stage just ridge regression</a:t>
            </a:r>
          </a:p>
        </p:txBody>
      </p:sp>
      <p:sp>
        <p:nvSpPr>
          <p:cNvPr id="4" name="Slide Number Placeholder 3"/>
          <p:cNvSpPr>
            <a:spLocks noGrp="1"/>
          </p:cNvSpPr>
          <p:nvPr>
            <p:ph type="sldNum" sz="quarter" idx="10"/>
          </p:nvPr>
        </p:nvSpPr>
        <p:spPr/>
        <p:txBody>
          <a:bodyPr/>
          <a:lstStyle/>
          <a:p>
            <a:fld id="{36BCF700-A5FD-4B3B-8857-D2C65F0453F4}" type="slidenum">
              <a:rPr lang="en-SG" smtClean="0"/>
              <a:t>24</a:t>
            </a:fld>
            <a:endParaRPr lang="en-SG"/>
          </a:p>
        </p:txBody>
      </p:sp>
    </p:spTree>
    <p:extLst>
      <p:ext uri="{BB962C8B-B14F-4D97-AF65-F5344CB8AC3E}">
        <p14:creationId xmlns:p14="http://schemas.microsoft.com/office/powerpoint/2010/main" val="36778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This quote places a heavy emphasis and highlighting the critical importance of data in which how a person can use data to support their decision making process.</a:t>
            </a:r>
          </a:p>
          <a:p>
            <a:pPr marL="171450" indent="-171450">
              <a:buFontTx/>
              <a:buChar char="-"/>
            </a:pPr>
            <a:r>
              <a:rPr lang="en-SG" dirty="0"/>
              <a:t>Supposedly if you receive news from the HR dept. saying one of your salesperson is going to resign next month and you urgently need to hire a replacement, else the team performance is going to suffer, would you believe it? Now that’s a bad news isn’t it? And the natural reaction for anyone would be to ask the HR for more info to support their claim.</a:t>
            </a:r>
          </a:p>
          <a:p>
            <a:pPr marL="171450" indent="-171450">
              <a:buFontTx/>
              <a:buChar char="-"/>
            </a:pPr>
            <a:r>
              <a:rPr lang="en-SG" dirty="0"/>
              <a:t>Conversely, if the CFO is telling you that your company is operating in its optimised form, OPEX are minimised while expecting a healthy stream of revenue coming in.</a:t>
            </a:r>
          </a:p>
          <a:p>
            <a:pPr marL="171450" indent="-171450">
              <a:buFontTx/>
              <a:buChar char="-"/>
            </a:pPr>
            <a:r>
              <a:rPr lang="en-SG" dirty="0"/>
              <a:t>Without data to back what you are claiming, there’s no credibility to the claims.</a:t>
            </a:r>
          </a:p>
          <a:p>
            <a:pPr marL="171450" indent="-171450">
              <a:buFontTx/>
              <a:buChar char="-"/>
            </a:pPr>
            <a:r>
              <a:rPr lang="en-SG" dirty="0"/>
              <a:t>Data is essential to prove everything. In the realm of data &amp; insights, there are 4 approaches in which how to squeeze juice out from data</a:t>
            </a:r>
          </a:p>
          <a:p>
            <a:pPr marL="171450" indent="-171450">
              <a:buFontTx/>
              <a:buChar char="-"/>
            </a:pPr>
            <a:r>
              <a:rPr lang="en-SG" dirty="0"/>
              <a:t>Data can be measure in 2 ways (although there are always the 4Vs or 5Vs), main classification – volume, variety (aka complexity)</a:t>
            </a:r>
          </a:p>
        </p:txBody>
      </p:sp>
      <p:sp>
        <p:nvSpPr>
          <p:cNvPr id="4" name="Slide Number Placeholder 3"/>
          <p:cNvSpPr>
            <a:spLocks noGrp="1"/>
          </p:cNvSpPr>
          <p:nvPr>
            <p:ph type="sldNum" sz="quarter" idx="10"/>
          </p:nvPr>
        </p:nvSpPr>
        <p:spPr/>
        <p:txBody>
          <a:bodyPr/>
          <a:lstStyle/>
          <a:p>
            <a:fld id="{36BCF700-A5FD-4B3B-8857-D2C65F0453F4}" type="slidenum">
              <a:rPr lang="en-SG" smtClean="0"/>
              <a:t>2</a:t>
            </a:fld>
            <a:endParaRPr lang="en-SG"/>
          </a:p>
        </p:txBody>
      </p:sp>
    </p:spTree>
    <p:extLst>
      <p:ext uri="{BB962C8B-B14F-4D97-AF65-F5344CB8AC3E}">
        <p14:creationId xmlns:p14="http://schemas.microsoft.com/office/powerpoint/2010/main" val="4131628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Although I am a DS, but I believe that there is a God, and I would gladly put all my trust in my God to bless me with all good things/stuffs in my life.</a:t>
            </a:r>
          </a:p>
          <a:p>
            <a:pPr marL="171450" indent="-171450">
              <a:buFontTx/>
              <a:buChar char="-"/>
            </a:pPr>
            <a:r>
              <a:rPr lang="en-SG" dirty="0"/>
              <a:t>In those times that I need to make a decision for myself (like for example, whether to invest in company or whether to change a career path), I need some data to help me with my decision like checking the company financial profile for the past few years,</a:t>
            </a:r>
          </a:p>
          <a:p>
            <a:pPr marL="171450" indent="-171450">
              <a:buFontTx/>
              <a:buChar char="-"/>
            </a:pPr>
            <a:r>
              <a:rPr lang="en-SG" dirty="0"/>
              <a:t>Or checking the job market and salary mean from publicly available sources, like </a:t>
            </a:r>
            <a:r>
              <a:rPr lang="en-SG" dirty="0" err="1"/>
              <a:t>glassdoor</a:t>
            </a:r>
            <a:r>
              <a:rPr lang="en-SG" dirty="0"/>
              <a:t> and </a:t>
            </a:r>
            <a:r>
              <a:rPr lang="en-SG" dirty="0" err="1"/>
              <a:t>etc</a:t>
            </a:r>
            <a:r>
              <a:rPr lang="en-SG" dirty="0"/>
              <a:t>….</a:t>
            </a:r>
          </a:p>
        </p:txBody>
      </p:sp>
      <p:sp>
        <p:nvSpPr>
          <p:cNvPr id="4" name="Slide Number Placeholder 3"/>
          <p:cNvSpPr>
            <a:spLocks noGrp="1"/>
          </p:cNvSpPr>
          <p:nvPr>
            <p:ph type="sldNum" sz="quarter" idx="10"/>
          </p:nvPr>
        </p:nvSpPr>
        <p:spPr/>
        <p:txBody>
          <a:bodyPr/>
          <a:lstStyle/>
          <a:p>
            <a:fld id="{36BCF700-A5FD-4B3B-8857-D2C65F0453F4}" type="slidenum">
              <a:rPr lang="en-SG" smtClean="0"/>
              <a:t>25</a:t>
            </a:fld>
            <a:endParaRPr lang="en-SG"/>
          </a:p>
        </p:txBody>
      </p:sp>
    </p:spTree>
    <p:extLst>
      <p:ext uri="{BB962C8B-B14F-4D97-AF65-F5344CB8AC3E}">
        <p14:creationId xmlns:p14="http://schemas.microsoft.com/office/powerpoint/2010/main" val="3744516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Thank you for your attention and as I always tell my clients whenever I ran out of my </a:t>
            </a:r>
            <a:r>
              <a:rPr lang="en-SG" dirty="0" err="1"/>
              <a:t>namecards</a:t>
            </a:r>
            <a:r>
              <a:rPr lang="en-SG" dirty="0"/>
              <a:t>, check me out on google, it is my best name card! </a:t>
            </a:r>
          </a:p>
          <a:p>
            <a:pPr marL="171450" indent="-171450">
              <a:buFontTx/>
              <a:buChar char="-"/>
            </a:pPr>
            <a:r>
              <a:rPr lang="en-SG" dirty="0"/>
              <a:t>If you wish to have a copy of the deck/materials, I will share the decks on my </a:t>
            </a:r>
            <a:r>
              <a:rPr lang="en-SG" dirty="0" err="1"/>
              <a:t>linkedin</a:t>
            </a:r>
            <a:r>
              <a:rPr lang="en-SG" dirty="0"/>
              <a:t> page.</a:t>
            </a:r>
          </a:p>
          <a:p>
            <a:pPr marL="171450" indent="-171450">
              <a:buFontTx/>
              <a:buChar char="-"/>
            </a:pPr>
            <a:r>
              <a:rPr lang="en-SG" dirty="0"/>
              <a:t>Last but not least, a big shout out to organizers for providing an awesome auditorium and dinner for all of us.</a:t>
            </a:r>
          </a:p>
        </p:txBody>
      </p:sp>
      <p:sp>
        <p:nvSpPr>
          <p:cNvPr id="4" name="Slide Number Placeholder 3"/>
          <p:cNvSpPr>
            <a:spLocks noGrp="1"/>
          </p:cNvSpPr>
          <p:nvPr>
            <p:ph type="sldNum" sz="quarter" idx="10"/>
          </p:nvPr>
        </p:nvSpPr>
        <p:spPr/>
        <p:txBody>
          <a:bodyPr/>
          <a:lstStyle/>
          <a:p>
            <a:fld id="{36BCF700-A5FD-4B3B-8857-D2C65F0453F4}" type="slidenum">
              <a:rPr lang="en-SG" smtClean="0"/>
              <a:t>26</a:t>
            </a:fld>
            <a:endParaRPr lang="en-SG"/>
          </a:p>
        </p:txBody>
      </p:sp>
    </p:spTree>
    <p:extLst>
      <p:ext uri="{BB962C8B-B14F-4D97-AF65-F5344CB8AC3E}">
        <p14:creationId xmlns:p14="http://schemas.microsoft.com/office/powerpoint/2010/main" val="1254316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Home for Data Science, A Playground all data scientists/aspiring to become 1, to Learn, Experiment, and/or Compete.</a:t>
            </a:r>
          </a:p>
          <a:p>
            <a:pPr marL="171450" indent="-171450">
              <a:buFontTx/>
              <a:buChar char="-"/>
            </a:pPr>
            <a:r>
              <a:rPr lang="en-SG" dirty="0"/>
              <a:t>Datasets (1</a:t>
            </a:r>
            <a:r>
              <a:rPr lang="en-SG" baseline="30000" dirty="0"/>
              <a:t>st</a:t>
            </a:r>
            <a:r>
              <a:rPr lang="en-SG" dirty="0"/>
              <a:t> step)</a:t>
            </a:r>
          </a:p>
          <a:p>
            <a:pPr marL="628650" lvl="1" indent="-171450">
              <a:buFontTx/>
              <a:buChar char="-"/>
            </a:pPr>
            <a:r>
              <a:rPr lang="en-SG" dirty="0"/>
              <a:t>Find new datasets from different industries </a:t>
            </a:r>
          </a:p>
          <a:p>
            <a:pPr marL="628650" lvl="1" indent="-171450">
              <a:buFontTx/>
              <a:buChar char="-"/>
            </a:pPr>
            <a:r>
              <a:rPr lang="en-SG" dirty="0"/>
              <a:t>Explore (in depth) what are the features in this data set and how they are correlated? (Exploratory Data Analysis), share comments and findings with other DS.</a:t>
            </a:r>
          </a:p>
          <a:p>
            <a:pPr marL="628650" lvl="1" indent="-171450">
              <a:buFontTx/>
              <a:buChar char="-"/>
            </a:pPr>
            <a:r>
              <a:rPr lang="en-SG" dirty="0"/>
              <a:t>Create your own dataset and upload it for other DS to explore and comment/gather feedbacks and insights.</a:t>
            </a:r>
          </a:p>
          <a:p>
            <a:pPr marL="171450" lvl="0" indent="-171450">
              <a:buFontTx/>
              <a:buChar char="-"/>
            </a:pPr>
            <a:r>
              <a:rPr lang="en-SG" dirty="0"/>
              <a:t>Kernels (2</a:t>
            </a:r>
            <a:r>
              <a:rPr lang="en-SG" baseline="30000" dirty="0"/>
              <a:t>nd</a:t>
            </a:r>
            <a:r>
              <a:rPr lang="en-SG" dirty="0"/>
              <a:t> step)</a:t>
            </a:r>
          </a:p>
          <a:p>
            <a:pPr marL="628650" lvl="1" indent="-171450">
              <a:buFontTx/>
              <a:buChar char="-"/>
            </a:pPr>
            <a:r>
              <a:rPr lang="en-SG" dirty="0"/>
              <a:t>Download sample scripts and run on their kernels (</a:t>
            </a:r>
            <a:r>
              <a:rPr lang="en-SG" dirty="0" err="1"/>
              <a:t>Jupyter</a:t>
            </a:r>
            <a:r>
              <a:rPr lang="en-SG" dirty="0"/>
              <a:t> Notebook alike)</a:t>
            </a:r>
          </a:p>
          <a:p>
            <a:pPr marL="628650" lvl="1" indent="-171450">
              <a:buFontTx/>
              <a:buChar char="-"/>
            </a:pPr>
            <a:r>
              <a:rPr lang="en-SG" dirty="0"/>
              <a:t>No need to download their datasets, skip the process</a:t>
            </a:r>
          </a:p>
          <a:p>
            <a:pPr marL="628650" lvl="1" indent="-171450">
              <a:buFontTx/>
              <a:buChar char="-"/>
            </a:pPr>
            <a:r>
              <a:rPr lang="en-SG" dirty="0"/>
              <a:t>Learn from others regarding latest trends in algorithms or coach others by sharing your knowledge and providing feedbacks.</a:t>
            </a:r>
          </a:p>
          <a:p>
            <a:pPr marL="171450" lvl="0" indent="-171450">
              <a:buFontTx/>
              <a:buChar char="-"/>
            </a:pPr>
            <a:r>
              <a:rPr lang="en-SG" dirty="0"/>
              <a:t>Competitions (3</a:t>
            </a:r>
            <a:r>
              <a:rPr lang="en-SG" baseline="30000" dirty="0"/>
              <a:t>rd</a:t>
            </a:r>
            <a:r>
              <a:rPr lang="en-SG" dirty="0"/>
              <a:t> step)</a:t>
            </a:r>
          </a:p>
          <a:p>
            <a:pPr marL="628650" lvl="1" indent="-171450">
              <a:buFontTx/>
              <a:buChar char="-"/>
            </a:pPr>
            <a:r>
              <a:rPr lang="en-SG" dirty="0"/>
              <a:t>Build your models and put it to a test with top notched DS worldwide.</a:t>
            </a:r>
          </a:p>
          <a:p>
            <a:pPr marL="628650" lvl="1" indent="-171450">
              <a:buFontTx/>
              <a:buChar char="-"/>
            </a:pPr>
            <a:r>
              <a:rPr lang="en-SG" dirty="0"/>
              <a:t>Compete for prizes (attractive!)</a:t>
            </a:r>
          </a:p>
          <a:p>
            <a:pPr marL="171450" lvl="0" indent="-171450">
              <a:buFontTx/>
              <a:buChar char="-"/>
            </a:pPr>
            <a:r>
              <a:rPr lang="en-SG" dirty="0"/>
              <a:t>Job postings, and discussions </a:t>
            </a:r>
            <a:r>
              <a:rPr lang="en-SG" dirty="0" err="1"/>
              <a:t>etc</a:t>
            </a:r>
            <a:r>
              <a:rPr lang="en-SG" dirty="0"/>
              <a:t>…</a:t>
            </a:r>
          </a:p>
          <a:p>
            <a:pPr marL="628650" lvl="1" indent="-171450">
              <a:buFontTx/>
              <a:buChar char="-"/>
            </a:pPr>
            <a:endParaRPr lang="en-SG" dirty="0"/>
          </a:p>
          <a:p>
            <a:pPr marL="628650" lvl="1" indent="-171450">
              <a:buFontTx/>
              <a:buChar char="-"/>
            </a:pPr>
            <a:endParaRPr lang="en-SG" dirty="0"/>
          </a:p>
          <a:p>
            <a:pPr marL="628650" lvl="1" indent="-171450">
              <a:buFontTx/>
              <a:buChar char="-"/>
            </a:pPr>
            <a:endParaRPr lang="en-SG" dirty="0"/>
          </a:p>
        </p:txBody>
      </p:sp>
      <p:sp>
        <p:nvSpPr>
          <p:cNvPr id="4" name="Slide Number Placeholder 3"/>
          <p:cNvSpPr>
            <a:spLocks noGrp="1"/>
          </p:cNvSpPr>
          <p:nvPr>
            <p:ph type="sldNum" sz="quarter" idx="10"/>
          </p:nvPr>
        </p:nvSpPr>
        <p:spPr/>
        <p:txBody>
          <a:bodyPr/>
          <a:lstStyle/>
          <a:p>
            <a:fld id="{36BCF700-A5FD-4B3B-8857-D2C65F0453F4}" type="slidenum">
              <a:rPr lang="en-SG" smtClean="0"/>
              <a:t>3</a:t>
            </a:fld>
            <a:endParaRPr lang="en-SG"/>
          </a:p>
        </p:txBody>
      </p:sp>
    </p:spTree>
    <p:extLst>
      <p:ext uri="{BB962C8B-B14F-4D97-AF65-F5344CB8AC3E}">
        <p14:creationId xmlns:p14="http://schemas.microsoft.com/office/powerpoint/2010/main" val="302898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6BCF700-A5FD-4B3B-8857-D2C65F0453F4}" type="slidenum">
              <a:rPr lang="en-SG" smtClean="0"/>
              <a:t>4</a:t>
            </a:fld>
            <a:endParaRPr lang="en-SG"/>
          </a:p>
        </p:txBody>
      </p:sp>
    </p:spTree>
    <p:extLst>
      <p:ext uri="{BB962C8B-B14F-4D97-AF65-F5344CB8AC3E}">
        <p14:creationId xmlns:p14="http://schemas.microsoft.com/office/powerpoint/2010/main" val="410411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Varies accordingly to the nature of the competitions (which ML is more suited? Predicting binary/multiclass vs classifying images)</a:t>
            </a:r>
          </a:p>
          <a:p>
            <a:pPr marL="171450" indent="-171450">
              <a:buFontTx/>
              <a:buChar char="-"/>
            </a:pPr>
            <a:r>
              <a:rPr lang="en-SG" sz="1200" b="0" i="0" kern="1200" dirty="0">
                <a:solidFill>
                  <a:schemeClr val="tx1"/>
                </a:solidFill>
                <a:effectLst/>
                <a:latin typeface="+mn-lt"/>
                <a:ea typeface="+mn-ea"/>
                <a:cs typeface="+mn-cs"/>
              </a:rPr>
              <a:t>IEEE Spectrum ranks languages according to a </a:t>
            </a:r>
            <a:r>
              <a:rPr lang="en-SG" sz="1200" b="0" i="0" u="none" strike="noStrike" kern="1200" dirty="0">
                <a:solidFill>
                  <a:schemeClr val="tx1"/>
                </a:solidFill>
                <a:effectLst/>
                <a:latin typeface="+mn-lt"/>
                <a:ea typeface="+mn-ea"/>
                <a:cs typeface="+mn-cs"/>
                <a:hlinkClick r:id="rId3"/>
              </a:rPr>
              <a:t>large number of factors</a:t>
            </a:r>
            <a:r>
              <a:rPr lang="en-SG" sz="1200" b="0" i="0" kern="1200" dirty="0">
                <a:solidFill>
                  <a:schemeClr val="tx1"/>
                </a:solidFill>
                <a:effectLst/>
                <a:latin typeface="+mn-lt"/>
                <a:ea typeface="+mn-ea"/>
                <a:cs typeface="+mn-cs"/>
              </a:rPr>
              <a:t>, including search rankings and trends, social media mentions, and job posting.</a:t>
            </a:r>
          </a:p>
          <a:p>
            <a:pPr marL="628650" lvl="1" indent="-171450">
              <a:buFontTx/>
              <a:buChar char="-"/>
            </a:pPr>
            <a:r>
              <a:rPr lang="en-SG" sz="1200" b="0" i="0" kern="1200" dirty="0">
                <a:solidFill>
                  <a:schemeClr val="tx1"/>
                </a:solidFill>
                <a:effectLst/>
                <a:latin typeface="+mn-lt"/>
                <a:ea typeface="+mn-ea"/>
                <a:cs typeface="+mn-cs"/>
              </a:rPr>
              <a:t>R moved up from the 6</a:t>
            </a:r>
            <a:r>
              <a:rPr lang="en-SG" sz="1200" b="0" i="0" kern="1200" baseline="30000" dirty="0">
                <a:solidFill>
                  <a:schemeClr val="tx1"/>
                </a:solidFill>
                <a:effectLst/>
                <a:latin typeface="+mn-lt"/>
                <a:ea typeface="+mn-ea"/>
                <a:cs typeface="+mn-cs"/>
              </a:rPr>
              <a:t>th</a:t>
            </a:r>
            <a:r>
              <a:rPr lang="en-SG" sz="1200" b="0" i="0" kern="1200" dirty="0">
                <a:solidFill>
                  <a:schemeClr val="tx1"/>
                </a:solidFill>
                <a:effectLst/>
                <a:latin typeface="+mn-lt"/>
                <a:ea typeface="+mn-ea"/>
                <a:cs typeface="+mn-cs"/>
              </a:rPr>
              <a:t> position to 5</a:t>
            </a:r>
            <a:r>
              <a:rPr lang="en-SG" sz="1200" b="0" i="0" kern="1200" baseline="30000" dirty="0">
                <a:solidFill>
                  <a:schemeClr val="tx1"/>
                </a:solidFill>
                <a:effectLst/>
                <a:latin typeface="+mn-lt"/>
                <a:ea typeface="+mn-ea"/>
                <a:cs typeface="+mn-cs"/>
              </a:rPr>
              <a:t>th</a:t>
            </a:r>
            <a:r>
              <a:rPr lang="en-SG" sz="1200" b="0" i="0" kern="1200" dirty="0">
                <a:solidFill>
                  <a:schemeClr val="tx1"/>
                </a:solidFill>
                <a:effectLst/>
                <a:latin typeface="+mn-lt"/>
                <a:ea typeface="+mn-ea"/>
                <a:cs typeface="+mn-cs"/>
              </a:rPr>
              <a:t> this year.</a:t>
            </a:r>
          </a:p>
          <a:p>
            <a:pPr marL="628650" lvl="1" indent="-171450">
              <a:buFontTx/>
              <a:buChar char="-"/>
            </a:pPr>
            <a:r>
              <a:rPr lang="en-SG" sz="1200" b="0" i="0" kern="1200" dirty="0">
                <a:solidFill>
                  <a:schemeClr val="tx1"/>
                </a:solidFill>
                <a:effectLst/>
                <a:latin typeface="+mn-lt"/>
                <a:ea typeface="+mn-ea"/>
                <a:cs typeface="+mn-cs"/>
              </a:rPr>
              <a:t>R by contrast is a language specifically for data science, and its high ranking here reflects both the critical importance of data science as a discipline today, and of R as the language of choice for data scientists.</a:t>
            </a:r>
          </a:p>
          <a:p>
            <a:pPr marL="628650" lvl="1" indent="-171450">
              <a:buFontTx/>
              <a:buChar char="-"/>
            </a:pPr>
            <a:r>
              <a:rPr lang="en-SG" sz="1200" b="0" i="0" kern="1200" dirty="0">
                <a:solidFill>
                  <a:schemeClr val="tx1"/>
                </a:solidFill>
                <a:effectLst/>
                <a:latin typeface="+mn-lt"/>
                <a:ea typeface="+mn-ea"/>
                <a:cs typeface="+mn-cs"/>
              </a:rPr>
              <a:t>The other four languages in the top 5 (C, Java, Python </a:t>
            </a:r>
            <a:r>
              <a:rPr lang="en-SG" sz="1200" b="0" i="0" kern="1200" dirty="0" err="1">
                <a:solidFill>
                  <a:schemeClr val="tx1"/>
                </a:solidFill>
                <a:effectLst/>
                <a:latin typeface="+mn-lt"/>
                <a:ea typeface="+mn-ea"/>
                <a:cs typeface="+mn-cs"/>
              </a:rPr>
              <a:t>amd</a:t>
            </a:r>
            <a:r>
              <a:rPr lang="en-SG" sz="1200" b="0" i="0" kern="1200" dirty="0">
                <a:solidFill>
                  <a:schemeClr val="tx1"/>
                </a:solidFill>
                <a:effectLst/>
                <a:latin typeface="+mn-lt"/>
                <a:ea typeface="+mn-ea"/>
                <a:cs typeface="+mn-cs"/>
              </a:rPr>
              <a:t> C++) are all general-purpose languages, suitable for just about any programming task.</a:t>
            </a:r>
            <a:endParaRPr lang="en-SG" dirty="0"/>
          </a:p>
        </p:txBody>
      </p:sp>
      <p:sp>
        <p:nvSpPr>
          <p:cNvPr id="4" name="Slide Number Placeholder 3"/>
          <p:cNvSpPr>
            <a:spLocks noGrp="1"/>
          </p:cNvSpPr>
          <p:nvPr>
            <p:ph type="sldNum" sz="quarter" idx="10"/>
          </p:nvPr>
        </p:nvSpPr>
        <p:spPr/>
        <p:txBody>
          <a:bodyPr/>
          <a:lstStyle/>
          <a:p>
            <a:fld id="{36BCF700-A5FD-4B3B-8857-D2C65F0453F4}" type="slidenum">
              <a:rPr lang="en-SG" smtClean="0"/>
              <a:t>5</a:t>
            </a:fld>
            <a:endParaRPr lang="en-SG"/>
          </a:p>
        </p:txBody>
      </p:sp>
    </p:spTree>
    <p:extLst>
      <p:ext uri="{BB962C8B-B14F-4D97-AF65-F5344CB8AC3E}">
        <p14:creationId xmlns:p14="http://schemas.microsoft.com/office/powerpoint/2010/main" val="418534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Let’s say now that you are ready to compete (skip all the good experimentation/learning part and get things going, in fact doing the competition itself is part of the learning and gaining experience, don’t feel shy about starting a competition): </a:t>
            </a:r>
          </a:p>
          <a:p>
            <a:pPr marL="171450" indent="-171450">
              <a:buFontTx/>
              <a:buChar char="-"/>
            </a:pPr>
            <a:r>
              <a:rPr lang="en-SG" dirty="0"/>
              <a:t>My first 2 or 3 </a:t>
            </a:r>
            <a:r>
              <a:rPr lang="en-SG" dirty="0" err="1"/>
              <a:t>Kaggle</a:t>
            </a:r>
            <a:r>
              <a:rPr lang="en-SG" dirty="0"/>
              <a:t> competition ranking wasn’t good. </a:t>
            </a:r>
          </a:p>
          <a:p>
            <a:pPr marL="171450" indent="-171450">
              <a:buFontTx/>
              <a:buChar char="-"/>
            </a:pPr>
            <a:r>
              <a:rPr lang="en-SG" dirty="0"/>
              <a:t>Few considerations when choosing a competition</a:t>
            </a:r>
          </a:p>
          <a:p>
            <a:pPr marL="171450" indent="-171450">
              <a:buFontTx/>
              <a:buChar char="-"/>
            </a:pPr>
            <a:r>
              <a:rPr lang="en-SG" dirty="0"/>
              <a:t>Considering the objective: different objective requires to deploy different ML models. Determine the objective that you are good at. </a:t>
            </a:r>
          </a:p>
          <a:p>
            <a:pPr marL="628650" lvl="1" indent="-171450">
              <a:buFontTx/>
              <a:buChar char="-"/>
            </a:pPr>
            <a:r>
              <a:rPr lang="en-SG" dirty="0"/>
              <a:t>3 main classes of analytics: </a:t>
            </a:r>
          </a:p>
          <a:p>
            <a:pPr marL="628650" lvl="1" indent="-171450">
              <a:buFontTx/>
              <a:buChar char="-"/>
            </a:pPr>
            <a:r>
              <a:rPr lang="en-SG" dirty="0"/>
              <a:t>Predictions (supervised) e.g. predict churn rate, portfolio performance, conversion rate, type of failure.</a:t>
            </a:r>
          </a:p>
          <a:p>
            <a:pPr marL="628650" lvl="1" indent="-171450">
              <a:buFontTx/>
              <a:buChar char="-"/>
            </a:pPr>
            <a:r>
              <a:rPr lang="en-SG" dirty="0"/>
              <a:t>Recommendations (unsupervised) e.g. new product launch, recommend, video/hotel stay packages recommendations</a:t>
            </a:r>
          </a:p>
          <a:p>
            <a:pPr marL="628650" lvl="1" indent="-171450">
              <a:buFontTx/>
              <a:buChar char="-"/>
            </a:pPr>
            <a:r>
              <a:rPr lang="en-SG" dirty="0"/>
              <a:t>Optimizations e.g. Traffic congestions, investment portfolio strategies (fluctuations in buy, sell, dividends and </a:t>
            </a:r>
            <a:r>
              <a:rPr lang="en-SG" dirty="0" err="1"/>
              <a:t>etc</a:t>
            </a:r>
            <a:r>
              <a:rPr lang="en-SG" dirty="0"/>
              <a:t>)</a:t>
            </a:r>
          </a:p>
          <a:p>
            <a:pPr marL="628650" lvl="1" indent="-171450">
              <a:buFontTx/>
              <a:buChar char="-"/>
            </a:pPr>
            <a:endParaRPr lang="en-SG" dirty="0"/>
          </a:p>
          <a:p>
            <a:pPr marL="171450" lvl="0" indent="-171450">
              <a:buFontTx/>
              <a:buChar char="-"/>
            </a:pPr>
            <a:r>
              <a:rPr lang="en-SG" dirty="0"/>
              <a:t>Evaluations</a:t>
            </a:r>
          </a:p>
          <a:p>
            <a:pPr marL="628650" lvl="1" indent="-171450">
              <a:buFontTx/>
              <a:buChar char="-"/>
            </a:pPr>
            <a:r>
              <a:rPr lang="en-SG" dirty="0"/>
              <a:t>AUC, only used on binary predictions, </a:t>
            </a:r>
            <a:r>
              <a:rPr lang="en-SG" dirty="0" err="1"/>
              <a:t>LogLoss</a:t>
            </a:r>
            <a:r>
              <a:rPr lang="en-SG" dirty="0"/>
              <a:t> can be used for multi-class/binary classifications. MAE, RMSE typically used for continuous or binary predictions</a:t>
            </a:r>
          </a:p>
          <a:p>
            <a:pPr marL="628650" lvl="1" indent="-171450">
              <a:buFontTx/>
              <a:buChar char="-"/>
            </a:pPr>
            <a:r>
              <a:rPr lang="en-SG" dirty="0" err="1"/>
              <a:t>MAP@n</a:t>
            </a:r>
            <a:r>
              <a:rPr lang="en-SG" dirty="0"/>
              <a:t> used for recommendations algorithms evaluations</a:t>
            </a:r>
          </a:p>
          <a:p>
            <a:pPr marL="628650" lvl="1" indent="-171450">
              <a:buFontTx/>
              <a:buChar char="-"/>
            </a:pPr>
            <a:r>
              <a:rPr lang="en-SG" dirty="0"/>
              <a:t>Optimizations are just measure of the direct output. Revenue or Time</a:t>
            </a:r>
          </a:p>
          <a:p>
            <a:pPr marL="628650" lvl="1" indent="-171450">
              <a:buFontTx/>
              <a:buChar char="-"/>
            </a:pPr>
            <a:endParaRPr lang="en-SG" dirty="0"/>
          </a:p>
          <a:p>
            <a:pPr marL="171450" lvl="0" indent="-171450">
              <a:buFontTx/>
              <a:buChar char="-"/>
            </a:pPr>
            <a:r>
              <a:rPr lang="en-SG" dirty="0"/>
              <a:t>Your computer/PC will determine what dataset size is suitable to run your analysis. E.g. Springleaf dataset is 1 million samples with 1k plus features.</a:t>
            </a:r>
          </a:p>
        </p:txBody>
      </p:sp>
      <p:sp>
        <p:nvSpPr>
          <p:cNvPr id="4" name="Slide Number Placeholder 3"/>
          <p:cNvSpPr>
            <a:spLocks noGrp="1"/>
          </p:cNvSpPr>
          <p:nvPr>
            <p:ph type="sldNum" sz="quarter" idx="10"/>
          </p:nvPr>
        </p:nvSpPr>
        <p:spPr/>
        <p:txBody>
          <a:bodyPr/>
          <a:lstStyle/>
          <a:p>
            <a:fld id="{36BCF700-A5FD-4B3B-8857-D2C65F0453F4}" type="slidenum">
              <a:rPr lang="en-SG" smtClean="0"/>
              <a:t>6</a:t>
            </a:fld>
            <a:endParaRPr lang="en-SG"/>
          </a:p>
        </p:txBody>
      </p:sp>
    </p:spTree>
    <p:extLst>
      <p:ext uri="{BB962C8B-B14F-4D97-AF65-F5344CB8AC3E}">
        <p14:creationId xmlns:p14="http://schemas.microsoft.com/office/powerpoint/2010/main" val="274532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Always check the dataset, train, test and sample submissions.</a:t>
            </a:r>
          </a:p>
          <a:p>
            <a:pPr marL="171450" indent="-171450">
              <a:buFontTx/>
              <a:buChar char="-"/>
            </a:pPr>
            <a:r>
              <a:rPr lang="en-SG" dirty="0"/>
              <a:t>Check for the timeline, important of you are going to form a team for the competition. Usually competes as a solo competitor and merge/form teams before merger deadline.</a:t>
            </a:r>
          </a:p>
          <a:p>
            <a:pPr marL="171450" indent="-171450">
              <a:buFontTx/>
              <a:buChar char="-"/>
            </a:pPr>
            <a:r>
              <a:rPr lang="en-SG" dirty="0"/>
              <a:t>Understand Public &amp; Private LB</a:t>
            </a:r>
          </a:p>
          <a:p>
            <a:pPr marL="171450" indent="-171450">
              <a:buFontTx/>
              <a:buChar char="-"/>
            </a:pPr>
            <a:r>
              <a:rPr lang="en-SG" dirty="0"/>
              <a:t>Always check for the rules before starting, plan well.</a:t>
            </a:r>
          </a:p>
        </p:txBody>
      </p:sp>
      <p:sp>
        <p:nvSpPr>
          <p:cNvPr id="4" name="Slide Number Placeholder 3"/>
          <p:cNvSpPr>
            <a:spLocks noGrp="1"/>
          </p:cNvSpPr>
          <p:nvPr>
            <p:ph type="sldNum" sz="quarter" idx="10"/>
          </p:nvPr>
        </p:nvSpPr>
        <p:spPr/>
        <p:txBody>
          <a:bodyPr/>
          <a:lstStyle/>
          <a:p>
            <a:fld id="{36BCF700-A5FD-4B3B-8857-D2C65F0453F4}" type="slidenum">
              <a:rPr lang="en-SG" smtClean="0"/>
              <a:t>7</a:t>
            </a:fld>
            <a:endParaRPr lang="en-SG"/>
          </a:p>
        </p:txBody>
      </p:sp>
    </p:spTree>
    <p:extLst>
      <p:ext uri="{BB962C8B-B14F-4D97-AF65-F5344CB8AC3E}">
        <p14:creationId xmlns:p14="http://schemas.microsoft.com/office/powerpoint/2010/main" val="38003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SG" dirty="0"/>
              <a:t>READR</a:t>
            </a:r>
          </a:p>
          <a:p>
            <a:pPr marL="628650" lvl="1" indent="-171450">
              <a:buFontTx/>
              <a:buChar char="-"/>
            </a:pPr>
            <a:r>
              <a:rPr lang="en-SG" dirty="0" err="1"/>
              <a:t>Read.table</a:t>
            </a:r>
            <a:r>
              <a:rPr lang="en-SG" dirty="0"/>
              <a:t> (more options skip lines, read from all kinds of files, </a:t>
            </a:r>
            <a:r>
              <a:rPr lang="en-SG" dirty="0" err="1"/>
              <a:t>sep</a:t>
            </a:r>
            <a:r>
              <a:rPr lang="en-SG" dirty="0"/>
              <a:t> can be defined)</a:t>
            </a:r>
          </a:p>
          <a:p>
            <a:pPr marL="628650" lvl="1" indent="-171450">
              <a:buFontTx/>
              <a:buChar char="-"/>
            </a:pPr>
            <a:r>
              <a:rPr lang="en-SG" dirty="0" err="1"/>
              <a:t>Fread</a:t>
            </a:r>
            <a:r>
              <a:rPr lang="en-SG" dirty="0"/>
              <a:t>, </a:t>
            </a:r>
            <a:r>
              <a:rPr lang="en-SG" dirty="0" err="1"/>
              <a:t>openxlsx</a:t>
            </a:r>
            <a:r>
              <a:rPr lang="en-SG" dirty="0"/>
              <a:t> are also good alternatives</a:t>
            </a:r>
          </a:p>
          <a:p>
            <a:pPr marL="171450" lvl="0" indent="-171450">
              <a:buFontTx/>
              <a:buChar char="-"/>
            </a:pPr>
            <a:r>
              <a:rPr lang="en-SG" dirty="0"/>
              <a:t>XGBOOST</a:t>
            </a:r>
          </a:p>
          <a:p>
            <a:pPr marL="628650" lvl="1" indent="-171450">
              <a:buFontTx/>
              <a:buChar char="-"/>
            </a:pPr>
            <a:r>
              <a:rPr lang="en-SG" dirty="0"/>
              <a:t>Machine learning method, highly customizable, lots of prebuilt standard DS tools. </a:t>
            </a:r>
          </a:p>
          <a:p>
            <a:pPr marL="171450" lvl="0" indent="-171450">
              <a:buFontTx/>
              <a:buChar char="-"/>
            </a:pPr>
            <a:r>
              <a:rPr lang="en-SG" dirty="0"/>
              <a:t>CARET</a:t>
            </a:r>
          </a:p>
          <a:p>
            <a:pPr marL="628650" lvl="1" indent="-171450">
              <a:buFontTx/>
              <a:buChar char="-"/>
            </a:pPr>
            <a:r>
              <a:rPr lang="en-SG" dirty="0"/>
              <a:t>Mainly used for </a:t>
            </a:r>
            <a:r>
              <a:rPr lang="en-SG" dirty="0" err="1"/>
              <a:t>nearZeroVar</a:t>
            </a:r>
            <a:r>
              <a:rPr lang="en-SG" dirty="0"/>
              <a:t> analysis in my script. Although it can do many other </a:t>
            </a:r>
            <a:r>
              <a:rPr lang="en-SG" dirty="0" err="1"/>
              <a:t>sutffs</a:t>
            </a:r>
            <a:r>
              <a:rPr lang="en-SG" dirty="0"/>
              <a:t> like cross validations, model selection, and feature selections, hyperparameters tuning and </a:t>
            </a:r>
            <a:r>
              <a:rPr lang="en-SG" dirty="0" err="1"/>
              <a:t>etc</a:t>
            </a:r>
            <a:r>
              <a:rPr lang="en-SG" dirty="0"/>
              <a:t>…</a:t>
            </a:r>
          </a:p>
          <a:p>
            <a:pPr marL="171450" lvl="0" indent="-171450">
              <a:buFontTx/>
              <a:buChar char="-"/>
            </a:pPr>
            <a:r>
              <a:rPr lang="en-SG" dirty="0"/>
              <a:t>MLMETRICS</a:t>
            </a:r>
          </a:p>
          <a:p>
            <a:pPr marL="628650" lvl="1" indent="-171450">
              <a:buFontTx/>
              <a:buChar char="-"/>
            </a:pPr>
            <a:r>
              <a:rPr lang="en-SG" dirty="0"/>
              <a:t>Contains the most useful utility tool for assessing model accuracies by their prebuilt of various evaluation metrics, like the famous ones AUC, ROC, </a:t>
            </a:r>
            <a:r>
              <a:rPr lang="en-SG" dirty="0" err="1"/>
              <a:t>confustion</a:t>
            </a:r>
            <a:r>
              <a:rPr lang="en-SG" dirty="0"/>
              <a:t> matrix, F1 measure, lift/gain chart, KS-stat, </a:t>
            </a:r>
            <a:r>
              <a:rPr lang="en-SG" dirty="0" err="1"/>
              <a:t>gini</a:t>
            </a:r>
            <a:r>
              <a:rPr lang="en-SG" dirty="0"/>
              <a:t> coefficient and </a:t>
            </a:r>
            <a:r>
              <a:rPr lang="en-SG" dirty="0" err="1"/>
              <a:t>etc</a:t>
            </a:r>
            <a:r>
              <a:rPr lang="en-SG" dirty="0"/>
              <a:t>….</a:t>
            </a:r>
          </a:p>
          <a:p>
            <a:pPr marL="171450" lvl="0" indent="-171450">
              <a:buFontTx/>
              <a:buChar char="-"/>
            </a:pPr>
            <a:r>
              <a:rPr lang="en-SG" dirty="0"/>
              <a:t>BINR </a:t>
            </a:r>
          </a:p>
          <a:p>
            <a:pPr marL="628650" lvl="1" indent="-171450">
              <a:buFontTx/>
              <a:buChar char="-"/>
            </a:pPr>
            <a:r>
              <a:rPr lang="en-SG" dirty="0"/>
              <a:t>Tools for just cutting numerical values into evenly distributed groups, for features engineering.</a:t>
            </a:r>
          </a:p>
          <a:p>
            <a:pPr marL="171450" lvl="0" indent="-171450">
              <a:buFontTx/>
              <a:buChar char="-"/>
            </a:pPr>
            <a:r>
              <a:rPr lang="en-SG" dirty="0"/>
              <a:t>DPLYR</a:t>
            </a:r>
          </a:p>
          <a:p>
            <a:pPr marL="628650" lvl="1" indent="-171450">
              <a:buFontTx/>
              <a:buChar char="-"/>
            </a:pPr>
            <a:r>
              <a:rPr lang="en-SG" dirty="0"/>
              <a:t>Mainly used for data manipulations</a:t>
            </a:r>
          </a:p>
          <a:p>
            <a:pPr marL="171450" lvl="0" indent="-171450">
              <a:buFontTx/>
              <a:buChar char="-"/>
            </a:pPr>
            <a:r>
              <a:rPr lang="en-SG" dirty="0"/>
              <a:t>GGPLOT2</a:t>
            </a:r>
          </a:p>
          <a:p>
            <a:pPr marL="628650" lvl="1" indent="-171450">
              <a:buFontTx/>
              <a:buChar char="-"/>
            </a:pPr>
            <a:r>
              <a:rPr lang="en-SG" dirty="0"/>
              <a:t>The famous R most elegant data visualization tools for bar charts, line graphs, histograms, and many more…. </a:t>
            </a:r>
          </a:p>
        </p:txBody>
      </p:sp>
      <p:sp>
        <p:nvSpPr>
          <p:cNvPr id="4" name="Slide Number Placeholder 3"/>
          <p:cNvSpPr>
            <a:spLocks noGrp="1"/>
          </p:cNvSpPr>
          <p:nvPr>
            <p:ph type="sldNum" sz="quarter" idx="10"/>
          </p:nvPr>
        </p:nvSpPr>
        <p:spPr/>
        <p:txBody>
          <a:bodyPr/>
          <a:lstStyle/>
          <a:p>
            <a:fld id="{36BCF700-A5FD-4B3B-8857-D2C65F0453F4}" type="slidenum">
              <a:rPr lang="en-SG" smtClean="0"/>
              <a:t>9</a:t>
            </a:fld>
            <a:endParaRPr lang="en-SG"/>
          </a:p>
        </p:txBody>
      </p:sp>
    </p:spTree>
    <p:extLst>
      <p:ext uri="{BB962C8B-B14F-4D97-AF65-F5344CB8AC3E}">
        <p14:creationId xmlns:p14="http://schemas.microsoft.com/office/powerpoint/2010/main" val="23889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I would like to show you some R code at this juncture, but lets walk through what I am going to do first. </a:t>
            </a:r>
          </a:p>
        </p:txBody>
      </p:sp>
      <p:sp>
        <p:nvSpPr>
          <p:cNvPr id="4" name="Slide Number Placeholder 3"/>
          <p:cNvSpPr>
            <a:spLocks noGrp="1"/>
          </p:cNvSpPr>
          <p:nvPr>
            <p:ph type="sldNum" sz="quarter" idx="10"/>
          </p:nvPr>
        </p:nvSpPr>
        <p:spPr/>
        <p:txBody>
          <a:bodyPr/>
          <a:lstStyle/>
          <a:p>
            <a:fld id="{36BCF700-A5FD-4B3B-8857-D2C65F0453F4}" type="slidenum">
              <a:rPr lang="en-SG" smtClean="0"/>
              <a:t>10</a:t>
            </a:fld>
            <a:endParaRPr lang="en-SG"/>
          </a:p>
        </p:txBody>
      </p:sp>
    </p:spTree>
    <p:extLst>
      <p:ext uri="{BB962C8B-B14F-4D97-AF65-F5344CB8AC3E}">
        <p14:creationId xmlns:p14="http://schemas.microsoft.com/office/powerpoint/2010/main" val="10058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7A55865C-B685-4E53-87C8-5D83EC1296F3}" type="datetime1">
              <a:rPr lang="en-US" smtClean="0"/>
              <a:t>9/29/2017</a:t>
            </a:fld>
            <a:endParaRPr lang="en-US" dirty="0"/>
          </a:p>
        </p:txBody>
      </p:sp>
      <p:sp>
        <p:nvSpPr>
          <p:cNvPr id="5" name="Footer Placeholder 4"/>
          <p:cNvSpPr>
            <a:spLocks noGrp="1"/>
          </p:cNvSpPr>
          <p:nvPr>
            <p:ph type="ftr" sz="quarter" idx="11"/>
          </p:nvPr>
        </p:nvSpPr>
        <p:spPr/>
        <p:txBody>
          <a:bodyPr/>
          <a:lstStyle/>
          <a:p>
            <a:r>
              <a:rPr lang="en-US"/>
              <a:t>Garrett Teoh Hor Keong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31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D1C92361-639F-49E2-B614-0300E5C45297}" type="datetime1">
              <a:rPr lang="en-US" smtClean="0"/>
              <a:t>9/29/2017</a:t>
            </a:fld>
            <a:endParaRPr lang="en-US" dirty="0"/>
          </a:p>
        </p:txBody>
      </p:sp>
      <p:sp>
        <p:nvSpPr>
          <p:cNvPr id="5" name="Footer Placeholder 4"/>
          <p:cNvSpPr>
            <a:spLocks noGrp="1"/>
          </p:cNvSpPr>
          <p:nvPr>
            <p:ph type="ftr" sz="quarter" idx="11"/>
          </p:nvPr>
        </p:nvSpPr>
        <p:spPr/>
        <p:txBody>
          <a:bodyPr/>
          <a:lstStyle/>
          <a:p>
            <a:r>
              <a:rPr lang="en-US"/>
              <a:t>Garrett Teoh Hor Keong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43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465D04B-9CBB-48C1-A7F8-0030A83CED67}" type="datetime1">
              <a:rPr lang="en-US" smtClean="0"/>
              <a:t>9/29/2017</a:t>
            </a:fld>
            <a:endParaRPr lang="en-US" dirty="0"/>
          </a:p>
        </p:txBody>
      </p:sp>
      <p:sp>
        <p:nvSpPr>
          <p:cNvPr id="5" name="Footer Placeholder 4"/>
          <p:cNvSpPr>
            <a:spLocks noGrp="1"/>
          </p:cNvSpPr>
          <p:nvPr>
            <p:ph type="ftr" sz="quarter" idx="11"/>
          </p:nvPr>
        </p:nvSpPr>
        <p:spPr/>
        <p:txBody>
          <a:bodyPr/>
          <a:lstStyle/>
          <a:p>
            <a:r>
              <a:rPr lang="en-US"/>
              <a:t>Garrett Teoh Hor Keong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37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C9BE0E0A-9422-46D6-9A9B-33748C5BACC1}" type="datetime1">
              <a:rPr lang="en-US" smtClean="0"/>
              <a:t>9/29/2017</a:t>
            </a:fld>
            <a:endParaRPr lang="en-US" dirty="0"/>
          </a:p>
        </p:txBody>
      </p:sp>
      <p:sp>
        <p:nvSpPr>
          <p:cNvPr id="5" name="Footer Placeholder 4"/>
          <p:cNvSpPr>
            <a:spLocks noGrp="1"/>
          </p:cNvSpPr>
          <p:nvPr>
            <p:ph type="ftr" sz="quarter" idx="11"/>
          </p:nvPr>
        </p:nvSpPr>
        <p:spPr/>
        <p:txBody>
          <a:bodyPr/>
          <a:lstStyle/>
          <a:p>
            <a:r>
              <a:rPr lang="en-US"/>
              <a:t>Garrett Teoh Hor Keong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40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AF6D23-3D92-40EC-AFA4-E786A0D48962}" type="datetime1">
              <a:rPr lang="en-US" smtClean="0"/>
              <a:t>9/29/2017</a:t>
            </a:fld>
            <a:endParaRPr lang="en-US" dirty="0"/>
          </a:p>
        </p:txBody>
      </p:sp>
      <p:sp>
        <p:nvSpPr>
          <p:cNvPr id="5" name="Footer Placeholder 4"/>
          <p:cNvSpPr>
            <a:spLocks noGrp="1"/>
          </p:cNvSpPr>
          <p:nvPr>
            <p:ph type="ftr" sz="quarter" idx="11"/>
          </p:nvPr>
        </p:nvSpPr>
        <p:spPr/>
        <p:txBody>
          <a:bodyPr/>
          <a:lstStyle/>
          <a:p>
            <a:r>
              <a:rPr lang="en-US"/>
              <a:t>Garrett Teoh Hor Keong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49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9EB7FD34-D85A-4B8B-BEC6-9BAC06EFB0AA}" type="datetime1">
              <a:rPr lang="en-US" smtClean="0"/>
              <a:t>9/29/2017</a:t>
            </a:fld>
            <a:endParaRPr lang="en-US" dirty="0"/>
          </a:p>
        </p:txBody>
      </p:sp>
      <p:sp>
        <p:nvSpPr>
          <p:cNvPr id="6" name="Footer Placeholder 5"/>
          <p:cNvSpPr>
            <a:spLocks noGrp="1"/>
          </p:cNvSpPr>
          <p:nvPr>
            <p:ph type="ftr" sz="quarter" idx="11"/>
          </p:nvPr>
        </p:nvSpPr>
        <p:spPr/>
        <p:txBody>
          <a:bodyPr/>
          <a:lstStyle/>
          <a:p>
            <a:r>
              <a:rPr lang="en-US"/>
              <a:t>Garrett Teoh Hor Keong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7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E4E959B2-F25F-4A05-870C-0AB393895B84}" type="datetime1">
              <a:rPr lang="en-US" smtClean="0"/>
              <a:t>9/29/2017</a:t>
            </a:fld>
            <a:endParaRPr lang="en-US" dirty="0"/>
          </a:p>
        </p:txBody>
      </p:sp>
      <p:sp>
        <p:nvSpPr>
          <p:cNvPr id="8" name="Footer Placeholder 7"/>
          <p:cNvSpPr>
            <a:spLocks noGrp="1"/>
          </p:cNvSpPr>
          <p:nvPr>
            <p:ph type="ftr" sz="quarter" idx="11"/>
          </p:nvPr>
        </p:nvSpPr>
        <p:spPr/>
        <p:txBody>
          <a:bodyPr/>
          <a:lstStyle/>
          <a:p>
            <a:r>
              <a:rPr lang="en-US"/>
              <a:t>Garrett Teoh Hor Keong</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25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A2682665-4CC5-41F1-8F9C-D5E8F1A5ABBD}" type="datetime1">
              <a:rPr lang="en-US" smtClean="0"/>
              <a:t>9/29/2017</a:t>
            </a:fld>
            <a:endParaRPr lang="en-US" dirty="0"/>
          </a:p>
        </p:txBody>
      </p:sp>
      <p:sp>
        <p:nvSpPr>
          <p:cNvPr id="4" name="Footer Placeholder 3"/>
          <p:cNvSpPr>
            <a:spLocks noGrp="1"/>
          </p:cNvSpPr>
          <p:nvPr>
            <p:ph type="ftr" sz="quarter" idx="11"/>
          </p:nvPr>
        </p:nvSpPr>
        <p:spPr/>
        <p:txBody>
          <a:bodyPr/>
          <a:lstStyle/>
          <a:p>
            <a:r>
              <a:rPr lang="en-US"/>
              <a:t>Garrett Teoh Hor Keong</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7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F60DA-F8FB-4A04-8504-4E6E423C44F0}" type="datetime1">
              <a:rPr lang="en-US" smtClean="0"/>
              <a:t>9/29/2017</a:t>
            </a:fld>
            <a:endParaRPr lang="en-US" dirty="0"/>
          </a:p>
        </p:txBody>
      </p:sp>
      <p:sp>
        <p:nvSpPr>
          <p:cNvPr id="3" name="Footer Placeholder 2"/>
          <p:cNvSpPr>
            <a:spLocks noGrp="1"/>
          </p:cNvSpPr>
          <p:nvPr>
            <p:ph type="ftr" sz="quarter" idx="11"/>
          </p:nvPr>
        </p:nvSpPr>
        <p:spPr/>
        <p:txBody>
          <a:bodyPr/>
          <a:lstStyle/>
          <a:p>
            <a:r>
              <a:rPr lang="en-US"/>
              <a:t>Garrett Teoh Hor Keong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81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FB944B-4BB8-456B-8527-70EECAB65E27}" type="datetime1">
              <a:rPr lang="en-US" smtClean="0"/>
              <a:t>9/29/2017</a:t>
            </a:fld>
            <a:endParaRPr lang="en-US" dirty="0"/>
          </a:p>
        </p:txBody>
      </p:sp>
      <p:sp>
        <p:nvSpPr>
          <p:cNvPr id="6" name="Footer Placeholder 5"/>
          <p:cNvSpPr>
            <a:spLocks noGrp="1"/>
          </p:cNvSpPr>
          <p:nvPr>
            <p:ph type="ftr" sz="quarter" idx="11"/>
          </p:nvPr>
        </p:nvSpPr>
        <p:spPr/>
        <p:txBody>
          <a:bodyPr/>
          <a:lstStyle/>
          <a:p>
            <a:r>
              <a:rPr lang="en-US"/>
              <a:t>Garrett Teoh Hor Keong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70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853CA1-1E91-4E75-B93F-33F7EAB5CA8C}" type="datetime1">
              <a:rPr lang="en-US" smtClean="0"/>
              <a:t>9/29/2017</a:t>
            </a:fld>
            <a:endParaRPr lang="en-US" dirty="0"/>
          </a:p>
        </p:txBody>
      </p:sp>
      <p:sp>
        <p:nvSpPr>
          <p:cNvPr id="6" name="Footer Placeholder 5"/>
          <p:cNvSpPr>
            <a:spLocks noGrp="1"/>
          </p:cNvSpPr>
          <p:nvPr>
            <p:ph type="ftr" sz="quarter" idx="11"/>
          </p:nvPr>
        </p:nvSpPr>
        <p:spPr/>
        <p:txBody>
          <a:bodyPr/>
          <a:lstStyle/>
          <a:p>
            <a:r>
              <a:rPr lang="en-US"/>
              <a:t>Garrett Teoh Hor Keong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93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515D1-28F3-4714-848D-22365323589A}" type="datetime1">
              <a:rPr lang="en-US" smtClean="0"/>
              <a:t>9/29/2017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Garrett Teoh Hor Keong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36181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2.png"/><Relationship Id="rId4" Type="http://schemas.openxmlformats.org/officeDocument/2006/relationships/diagramLayout" Target="../diagrams/layout3.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mlc/xgboost/blob/master/doc/parameter.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blog.kaggle.com/2016/05/18/home-depot-product-search-relevance-winners-interview-1st-place-alex-andreas-nurlan/" TargetMode="External"/><Relationship Id="rId5" Type="http://schemas.openxmlformats.org/officeDocument/2006/relationships/hyperlink" Target="http://blog.kaggle.com/2016/04/08/homesite-quote-conversion-winners-write-up-1st-place-kazanova-faron-clobber/" TargetMode="Externa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datasciencecentral.com/profiles/blogs/r-moves-up-to-5th-place-in-ieee-language-rankings"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12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95000"/>
              <a:lumOff val="5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p:cNvSpPr>
            <a:spLocks noGrp="1"/>
          </p:cNvSpPr>
          <p:nvPr>
            <p:ph type="ctrTitle"/>
          </p:nvPr>
        </p:nvSpPr>
        <p:spPr>
          <a:xfrm>
            <a:off x="4429957" y="1633688"/>
            <a:ext cx="7762043" cy="1614488"/>
          </a:xfrm>
        </p:spPr>
        <p:txBody>
          <a:bodyPr>
            <a:normAutofit fontScale="90000"/>
          </a:bodyPr>
          <a:lstStyle/>
          <a:p>
            <a:pPr algn="l"/>
            <a:r>
              <a:rPr lang="en-SG" dirty="0">
                <a:solidFill>
                  <a:schemeClr val="bg2"/>
                </a:solidFill>
              </a:rPr>
              <a:t>DATA SCIENCE IMMERSIVE</a:t>
            </a:r>
            <a:br>
              <a:rPr lang="en-SG" dirty="0">
                <a:solidFill>
                  <a:schemeClr val="bg2"/>
                </a:solidFill>
              </a:rPr>
            </a:br>
            <a:r>
              <a:rPr lang="en-SG" sz="4400" dirty="0">
                <a:solidFill>
                  <a:schemeClr val="bg2"/>
                </a:solidFill>
              </a:rPr>
              <a:t>Using R in Kaggle Competitions</a:t>
            </a:r>
            <a:endParaRPr lang="en-SG" b="0" dirty="0">
              <a:solidFill>
                <a:schemeClr val="bg2"/>
              </a:solidFill>
            </a:endParaRPr>
          </a:p>
        </p:txBody>
      </p:sp>
      <p:sp>
        <p:nvSpPr>
          <p:cNvPr id="3" name="Subtitle 2"/>
          <p:cNvSpPr>
            <a:spLocks noGrp="1"/>
          </p:cNvSpPr>
          <p:nvPr>
            <p:ph type="subTitle" idx="1"/>
          </p:nvPr>
        </p:nvSpPr>
        <p:spPr>
          <a:xfrm>
            <a:off x="9124959" y="3234406"/>
            <a:ext cx="2999633" cy="759468"/>
          </a:xfrm>
        </p:spPr>
        <p:txBody>
          <a:bodyPr>
            <a:normAutofit fontScale="92500" lnSpcReduction="10000"/>
          </a:bodyPr>
          <a:lstStyle/>
          <a:p>
            <a:pPr algn="l"/>
            <a:r>
              <a:rPr lang="en-SG" i="1" dirty="0">
                <a:solidFill>
                  <a:srgbClr val="FFC000"/>
                </a:solidFill>
              </a:rPr>
              <a:t>29</a:t>
            </a:r>
            <a:r>
              <a:rPr lang="en-SG" i="1" baseline="30000" dirty="0">
                <a:solidFill>
                  <a:srgbClr val="FFC000"/>
                </a:solidFill>
              </a:rPr>
              <a:t>th</a:t>
            </a:r>
            <a:r>
              <a:rPr lang="en-SG" i="1" dirty="0">
                <a:solidFill>
                  <a:srgbClr val="FFC000"/>
                </a:solidFill>
              </a:rPr>
              <a:t> September 2017</a:t>
            </a:r>
          </a:p>
          <a:p>
            <a:pPr algn="l"/>
            <a:r>
              <a:rPr lang="en-SG" i="1" dirty="0">
                <a:solidFill>
                  <a:srgbClr val="FFC000"/>
                </a:solidFill>
              </a:rPr>
              <a:t>Garrett Teoh </a:t>
            </a:r>
            <a:r>
              <a:rPr lang="en-SG" i="1" dirty="0" err="1">
                <a:solidFill>
                  <a:srgbClr val="FFC000"/>
                </a:solidFill>
              </a:rPr>
              <a:t>Hor</a:t>
            </a:r>
            <a:r>
              <a:rPr lang="en-SG" i="1" dirty="0">
                <a:solidFill>
                  <a:srgbClr val="FFC000"/>
                </a:solidFill>
              </a:rPr>
              <a:t> </a:t>
            </a:r>
            <a:r>
              <a:rPr lang="en-SG" i="1" dirty="0" err="1">
                <a:solidFill>
                  <a:srgbClr val="FFC000"/>
                </a:solidFill>
              </a:rPr>
              <a:t>Keong</a:t>
            </a:r>
            <a:endParaRPr lang="en-SG" i="1" dirty="0">
              <a:solidFill>
                <a:srgbClr val="FFC000"/>
              </a:solidFill>
            </a:endParaRPr>
          </a:p>
        </p:txBody>
      </p:sp>
    </p:spTree>
    <p:extLst>
      <p:ext uri="{BB962C8B-B14F-4D97-AF65-F5344CB8AC3E}">
        <p14:creationId xmlns:p14="http://schemas.microsoft.com/office/powerpoint/2010/main" val="46692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SG" sz="3200" dirty="0"/>
              <a:t>R Code: Features Exploration (Basic)</a:t>
            </a:r>
          </a:p>
        </p:txBody>
      </p:sp>
      <p:sp>
        <p:nvSpPr>
          <p:cNvPr id="3" name="Content Placeholder 2"/>
          <p:cNvSpPr>
            <a:spLocks noGrp="1"/>
          </p:cNvSpPr>
          <p:nvPr>
            <p:ph idx="1"/>
          </p:nvPr>
        </p:nvSpPr>
        <p:spPr>
          <a:xfrm>
            <a:off x="6049182" y="506538"/>
            <a:ext cx="5408696" cy="5887684"/>
          </a:xfrm>
        </p:spPr>
        <p:txBody>
          <a:bodyPr anchor="ctr">
            <a:normAutofit lnSpcReduction="10000"/>
          </a:bodyPr>
          <a:lstStyle/>
          <a:p>
            <a:r>
              <a:rPr lang="en-SG" sz="2400" dirty="0">
                <a:solidFill>
                  <a:schemeClr val="bg1"/>
                </a:solidFill>
              </a:rPr>
              <a:t>Check row IDs, submission IDs, and make copy of train set response/outcomes.</a:t>
            </a:r>
          </a:p>
          <a:p>
            <a:r>
              <a:rPr lang="en-SG" sz="2400" dirty="0">
                <a:solidFill>
                  <a:schemeClr val="bg1"/>
                </a:solidFill>
              </a:rPr>
              <a:t>Check for missing data – NAs.</a:t>
            </a:r>
          </a:p>
          <a:p>
            <a:r>
              <a:rPr lang="en-SG" sz="2400" dirty="0">
                <a:solidFill>
                  <a:schemeClr val="bg1"/>
                </a:solidFill>
              </a:rPr>
              <a:t>Check for valid and correct data types.</a:t>
            </a:r>
          </a:p>
          <a:p>
            <a:pPr lvl="1"/>
            <a:r>
              <a:rPr lang="en-SG" sz="2000" dirty="0">
                <a:solidFill>
                  <a:schemeClr val="bg1"/>
                </a:solidFill>
              </a:rPr>
              <a:t>Integer (Nominal vs Ordinal)</a:t>
            </a:r>
          </a:p>
          <a:p>
            <a:pPr lvl="1"/>
            <a:r>
              <a:rPr lang="en-SG" sz="2000" dirty="0">
                <a:solidFill>
                  <a:schemeClr val="bg1"/>
                </a:solidFill>
              </a:rPr>
              <a:t>Categorical (Nominal vs Ordinal)</a:t>
            </a:r>
          </a:p>
          <a:p>
            <a:pPr lvl="1"/>
            <a:r>
              <a:rPr lang="en-SG" sz="2000" dirty="0">
                <a:solidFill>
                  <a:schemeClr val="bg1"/>
                </a:solidFill>
              </a:rPr>
              <a:t>Numerical</a:t>
            </a:r>
          </a:p>
          <a:p>
            <a:pPr lvl="1"/>
            <a:r>
              <a:rPr lang="en-SG" sz="2000" dirty="0">
                <a:solidFill>
                  <a:schemeClr val="bg1"/>
                </a:solidFill>
              </a:rPr>
              <a:t>Boolean</a:t>
            </a:r>
          </a:p>
          <a:p>
            <a:pPr lvl="1"/>
            <a:r>
              <a:rPr lang="en-SG" sz="2000" dirty="0">
                <a:solidFill>
                  <a:schemeClr val="bg1"/>
                </a:solidFill>
              </a:rPr>
              <a:t>Date</a:t>
            </a:r>
          </a:p>
          <a:p>
            <a:r>
              <a:rPr lang="en-SG" sz="2400" dirty="0">
                <a:solidFill>
                  <a:schemeClr val="bg1"/>
                </a:solidFill>
              </a:rPr>
              <a:t>Check for n unique values for Categorical/Integer features, range, mean, median for Numerical/Integer features.</a:t>
            </a:r>
          </a:p>
          <a:p>
            <a:r>
              <a:rPr lang="en-SG" sz="2400" dirty="0">
                <a:solidFill>
                  <a:schemeClr val="bg1"/>
                </a:solidFill>
              </a:rPr>
              <a:t>Run the nearZeroVar “CARET” package.</a:t>
            </a:r>
          </a:p>
          <a:p>
            <a:pPr lvl="1"/>
            <a:r>
              <a:rPr lang="en-SG" sz="2000" dirty="0">
                <a:solidFill>
                  <a:schemeClr val="bg1"/>
                </a:solidFill>
              </a:rPr>
              <a:t>Review/Remove near zero variance features</a:t>
            </a:r>
          </a:p>
          <a:p>
            <a:pPr lvl="1"/>
            <a:r>
              <a:rPr lang="en-SG" sz="2000" dirty="0">
                <a:solidFill>
                  <a:schemeClr val="bg1"/>
                </a:solidFill>
              </a:rPr>
              <a:t> Remove all zero variance features</a:t>
            </a:r>
          </a:p>
        </p:txBody>
      </p:sp>
    </p:spTree>
    <p:extLst>
      <p:ext uri="{BB962C8B-B14F-4D97-AF65-F5344CB8AC3E}">
        <p14:creationId xmlns:p14="http://schemas.microsoft.com/office/powerpoint/2010/main" val="236362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mputer analysis pic"/>
          <p:cNvPicPr>
            <a:picLocks noChangeAspect="1" noChangeArrowheads="1"/>
          </p:cNvPicPr>
          <p:nvPr/>
        </p:nvPicPr>
        <p:blipFill rotWithShape="1">
          <a:blip r:embed="rId2">
            <a:extLst>
              <a:ext uri="{28A0092B-C50C-407E-A947-70E740481C1C}">
                <a14:useLocalDpi xmlns:a14="http://schemas.microsoft.com/office/drawing/2010/main" val="0"/>
              </a:ext>
            </a:extLst>
          </a:blip>
          <a:srcRect t="17564" r="9091" b="582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805" y="640263"/>
            <a:ext cx="5221266" cy="1344975"/>
          </a:xfrm>
        </p:spPr>
        <p:txBody>
          <a:bodyPr>
            <a:normAutofit/>
          </a:bodyPr>
          <a:lstStyle/>
          <a:p>
            <a:r>
              <a:rPr lang="en-SG" sz="4000" dirty="0"/>
              <a:t>R Code: Features Exploration (Basic)</a:t>
            </a:r>
          </a:p>
        </p:txBody>
      </p:sp>
      <p:sp>
        <p:nvSpPr>
          <p:cNvPr id="3" name="Content Placeholder 2"/>
          <p:cNvSpPr>
            <a:spLocks noGrp="1"/>
          </p:cNvSpPr>
          <p:nvPr>
            <p:ph idx="1"/>
          </p:nvPr>
        </p:nvSpPr>
        <p:spPr>
          <a:xfrm>
            <a:off x="594110" y="2121763"/>
            <a:ext cx="5235490" cy="3773010"/>
          </a:xfrm>
        </p:spPr>
        <p:txBody>
          <a:bodyPr>
            <a:normAutofit/>
          </a:bodyPr>
          <a:lstStyle/>
          <a:p>
            <a:pPr marL="0" indent="0">
              <a:buNone/>
            </a:pPr>
            <a:endParaRPr lang="en-SG" sz="2400" dirty="0"/>
          </a:p>
          <a:p>
            <a:pPr marL="0" indent="0">
              <a:buNone/>
            </a:pPr>
            <a:endParaRPr lang="en-SG" sz="2400" dirty="0"/>
          </a:p>
          <a:p>
            <a:pPr marL="0" indent="0">
              <a:buNone/>
            </a:pPr>
            <a:endParaRPr lang="en-SG" sz="2400" dirty="0"/>
          </a:p>
          <a:p>
            <a:pPr marL="0" indent="0" algn="ctr">
              <a:buNone/>
            </a:pPr>
            <a:r>
              <a:rPr lang="en-SG" sz="5400" dirty="0"/>
              <a:t>DEMO</a:t>
            </a:r>
          </a:p>
        </p:txBody>
      </p:sp>
    </p:spTree>
    <p:extLst>
      <p:ext uri="{BB962C8B-B14F-4D97-AF65-F5344CB8AC3E}">
        <p14:creationId xmlns:p14="http://schemas.microsoft.com/office/powerpoint/2010/main" val="224494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SG" dirty="0"/>
              <a:t>R Code: Build &amp; Make First Submission</a:t>
            </a:r>
          </a:p>
        </p:txBody>
      </p:sp>
      <p:graphicFrame>
        <p:nvGraphicFramePr>
          <p:cNvPr id="5" name="Diagram 4"/>
          <p:cNvGraphicFramePr/>
          <p:nvPr>
            <p:extLst>
              <p:ext uri="{D42A27DB-BD31-4B8C-83A1-F6EECF244321}">
                <p14:modId xmlns:p14="http://schemas.microsoft.com/office/powerpoint/2010/main" val="212757843"/>
              </p:ext>
            </p:extLst>
          </p:nvPr>
        </p:nvGraphicFramePr>
        <p:xfrm>
          <a:off x="833002" y="1690688"/>
          <a:ext cx="10873250" cy="4369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1556310" y="4607169"/>
            <a:ext cx="1600200" cy="2286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p:cNvSpPr/>
          <p:nvPr/>
        </p:nvSpPr>
        <p:spPr>
          <a:xfrm>
            <a:off x="5469527" y="4620339"/>
            <a:ext cx="1600200" cy="2286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Rectangle 18"/>
          <p:cNvSpPr/>
          <p:nvPr/>
        </p:nvSpPr>
        <p:spPr>
          <a:xfrm>
            <a:off x="9382744" y="4607169"/>
            <a:ext cx="1600200" cy="2286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 name="Picture 2"/>
          <p:cNvPicPr>
            <a:picLocks noChangeAspect="1"/>
          </p:cNvPicPr>
          <p:nvPr/>
        </p:nvPicPr>
        <p:blipFill>
          <a:blip r:embed="rId8"/>
          <a:stretch>
            <a:fillRect/>
          </a:stretch>
        </p:blipFill>
        <p:spPr>
          <a:xfrm>
            <a:off x="8321018" y="5806056"/>
            <a:ext cx="3723651" cy="508327"/>
          </a:xfrm>
          <a:prstGeom prst="rect">
            <a:avLst/>
          </a:prstGeom>
        </p:spPr>
      </p:pic>
      <p:pic>
        <p:nvPicPr>
          <p:cNvPr id="4" name="Picture 3"/>
          <p:cNvPicPr>
            <a:picLocks noChangeAspect="1"/>
          </p:cNvPicPr>
          <p:nvPr/>
        </p:nvPicPr>
        <p:blipFill>
          <a:blip r:embed="rId9"/>
          <a:stretch>
            <a:fillRect/>
          </a:stretch>
        </p:blipFill>
        <p:spPr>
          <a:xfrm>
            <a:off x="1346760" y="5778238"/>
            <a:ext cx="2019300" cy="352425"/>
          </a:xfrm>
          <a:prstGeom prst="rect">
            <a:avLst/>
          </a:prstGeom>
        </p:spPr>
      </p:pic>
      <p:pic>
        <p:nvPicPr>
          <p:cNvPr id="6" name="Picture 5"/>
          <p:cNvPicPr>
            <a:picLocks noChangeAspect="1"/>
          </p:cNvPicPr>
          <p:nvPr/>
        </p:nvPicPr>
        <p:blipFill>
          <a:blip r:embed="rId10"/>
          <a:stretch>
            <a:fillRect/>
          </a:stretch>
        </p:blipFill>
        <p:spPr>
          <a:xfrm>
            <a:off x="4249265" y="5806056"/>
            <a:ext cx="3813838" cy="440828"/>
          </a:xfrm>
          <a:prstGeom prst="rect">
            <a:avLst/>
          </a:prstGeom>
        </p:spPr>
      </p:pic>
    </p:spTree>
    <p:extLst>
      <p:ext uri="{BB962C8B-B14F-4D97-AF65-F5344CB8AC3E}">
        <p14:creationId xmlns:p14="http://schemas.microsoft.com/office/powerpoint/2010/main" val="13943329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xit" presetSubtype="32" fill="hold" grpId="0" nodeType="clickEffect">
                                  <p:stCondLst>
                                    <p:cond delay="0"/>
                                  </p:stCondLst>
                                  <p:childTnLst>
                                    <p:animEffect transition="out" filter="circle(out)">
                                      <p:cBhvr>
                                        <p:cTn id="24" dur="2000"/>
                                        <p:tgtEl>
                                          <p:spTgt spid="10"/>
                                        </p:tgtEl>
                                      </p:cBhvr>
                                    </p:animEffect>
                                    <p:set>
                                      <p:cBhvr>
                                        <p:cTn id="25" dur="1" fill="hold">
                                          <p:stCondLst>
                                            <p:cond delay="1999"/>
                                          </p:stCondLst>
                                        </p:cTn>
                                        <p:tgtEl>
                                          <p:spTgt spid="10"/>
                                        </p:tgtEl>
                                        <p:attrNameLst>
                                          <p:attrName>style.visibility</p:attrName>
                                        </p:attrNameLst>
                                      </p:cBhvr>
                                      <p:to>
                                        <p:strVal val="hidden"/>
                                      </p:to>
                                    </p:set>
                                  </p:childTnLst>
                                </p:cTn>
                              </p:par>
                              <p:par>
                                <p:cTn id="26" presetID="6" presetClass="exit" presetSubtype="32" fill="hold" grpId="0" nodeType="withEffect">
                                  <p:stCondLst>
                                    <p:cond delay="0"/>
                                  </p:stCondLst>
                                  <p:childTnLst>
                                    <p:animEffect transition="out" filter="circle(out)">
                                      <p:cBhvr>
                                        <p:cTn id="27" dur="2000"/>
                                        <p:tgtEl>
                                          <p:spTgt spid="18"/>
                                        </p:tgtEl>
                                      </p:cBhvr>
                                    </p:animEffect>
                                    <p:set>
                                      <p:cBhvr>
                                        <p:cTn id="28" dur="1" fill="hold">
                                          <p:stCondLst>
                                            <p:cond delay="1999"/>
                                          </p:stCondLst>
                                        </p:cTn>
                                        <p:tgtEl>
                                          <p:spTgt spid="18"/>
                                        </p:tgtEl>
                                        <p:attrNameLst>
                                          <p:attrName>style.visibility</p:attrName>
                                        </p:attrNameLst>
                                      </p:cBhvr>
                                      <p:to>
                                        <p:strVal val="hidden"/>
                                      </p:to>
                                    </p:set>
                                  </p:childTnLst>
                                </p:cTn>
                              </p:par>
                              <p:par>
                                <p:cTn id="29" presetID="6" presetClass="exit" presetSubtype="32" fill="hold" grpId="0" nodeType="withEffect">
                                  <p:stCondLst>
                                    <p:cond delay="0"/>
                                  </p:stCondLst>
                                  <p:childTnLst>
                                    <p:animEffect transition="out" filter="circle(out)">
                                      <p:cBhvr>
                                        <p:cTn id="30" dur="2000"/>
                                        <p:tgtEl>
                                          <p:spTgt spid="19"/>
                                        </p:tgtEl>
                                      </p:cBhvr>
                                    </p:animEffect>
                                    <p:set>
                                      <p:cBhvr>
                                        <p:cTn id="31"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mputer analysis pic"/>
          <p:cNvPicPr>
            <a:picLocks noChangeAspect="1" noChangeArrowheads="1"/>
          </p:cNvPicPr>
          <p:nvPr/>
        </p:nvPicPr>
        <p:blipFill rotWithShape="1">
          <a:blip r:embed="rId2">
            <a:extLst>
              <a:ext uri="{28A0092B-C50C-407E-A947-70E740481C1C}">
                <a14:useLocalDpi xmlns:a14="http://schemas.microsoft.com/office/drawing/2010/main" val="0"/>
              </a:ext>
            </a:extLst>
          </a:blip>
          <a:srcRect t="17564" r="9091" b="582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805" y="640263"/>
            <a:ext cx="5221266" cy="1344975"/>
          </a:xfrm>
        </p:spPr>
        <p:txBody>
          <a:bodyPr>
            <a:normAutofit fontScale="90000"/>
          </a:bodyPr>
          <a:lstStyle/>
          <a:p>
            <a:r>
              <a:rPr lang="en-SG" sz="4000" dirty="0"/>
              <a:t>R Code: Your First Submission to </a:t>
            </a:r>
            <a:r>
              <a:rPr lang="en-SG" sz="4000" dirty="0" err="1"/>
              <a:t>Kaggle</a:t>
            </a:r>
            <a:r>
              <a:rPr lang="en-SG" sz="4000" dirty="0"/>
              <a:t> (GSD)</a:t>
            </a:r>
          </a:p>
        </p:txBody>
      </p:sp>
      <p:sp>
        <p:nvSpPr>
          <p:cNvPr id="3" name="Content Placeholder 2"/>
          <p:cNvSpPr>
            <a:spLocks noGrp="1"/>
          </p:cNvSpPr>
          <p:nvPr>
            <p:ph idx="1"/>
          </p:nvPr>
        </p:nvSpPr>
        <p:spPr>
          <a:xfrm>
            <a:off x="594110" y="2121763"/>
            <a:ext cx="5235490" cy="3773010"/>
          </a:xfrm>
        </p:spPr>
        <p:txBody>
          <a:bodyPr>
            <a:normAutofit/>
          </a:bodyPr>
          <a:lstStyle/>
          <a:p>
            <a:pPr marL="0" indent="0">
              <a:buNone/>
            </a:pPr>
            <a:endParaRPr lang="en-SG" sz="2400" dirty="0"/>
          </a:p>
          <a:p>
            <a:pPr marL="0" indent="0">
              <a:buNone/>
            </a:pPr>
            <a:endParaRPr lang="en-SG" sz="2400" dirty="0"/>
          </a:p>
          <a:p>
            <a:pPr marL="0" indent="0">
              <a:buNone/>
            </a:pPr>
            <a:endParaRPr lang="en-SG" sz="2400" dirty="0"/>
          </a:p>
          <a:p>
            <a:pPr marL="0" indent="0" algn="ctr">
              <a:buNone/>
            </a:pPr>
            <a:r>
              <a:rPr lang="en-SG" sz="5400" dirty="0"/>
              <a:t>DEMO</a:t>
            </a:r>
          </a:p>
        </p:txBody>
      </p:sp>
    </p:spTree>
    <p:extLst>
      <p:ext uri="{BB962C8B-B14F-4D97-AF65-F5344CB8AC3E}">
        <p14:creationId xmlns:p14="http://schemas.microsoft.com/office/powerpoint/2010/main" val="347173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lnSpc>
                <a:spcPct val="80000"/>
              </a:lnSpc>
            </a:pPr>
            <a:r>
              <a:rPr lang="en-SG" sz="3200" dirty="0"/>
              <a:t>Moving Up Ranks On Kaggle: Key Points</a:t>
            </a:r>
          </a:p>
        </p:txBody>
      </p:sp>
      <p:graphicFrame>
        <p:nvGraphicFramePr>
          <p:cNvPr id="6" name="Diagram 5"/>
          <p:cNvGraphicFramePr/>
          <p:nvPr>
            <p:extLst>
              <p:ext uri="{D42A27DB-BD31-4B8C-83A1-F6EECF244321}">
                <p14:modId xmlns:p14="http://schemas.microsoft.com/office/powerpoint/2010/main" val="1003999560"/>
              </p:ext>
            </p:extLst>
          </p:nvPr>
        </p:nvGraphicFramePr>
        <p:xfrm>
          <a:off x="5507487" y="347471"/>
          <a:ext cx="6573144" cy="6163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469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2136" y="2277539"/>
            <a:ext cx="3698803" cy="2302919"/>
          </a:xfrm>
          <a:solidFill>
            <a:schemeClr val="bg1">
              <a:alpha val="50000"/>
            </a:schemeClr>
          </a:solidFill>
          <a:ln w="25400" cap="sq">
            <a:solidFill>
              <a:schemeClr val="tx1"/>
            </a:solidFill>
            <a:miter lim="800000"/>
          </a:ln>
        </p:spPr>
        <p:txBody>
          <a:bodyPr>
            <a:noAutofit/>
          </a:bodyPr>
          <a:lstStyle/>
          <a:p>
            <a:pPr algn="ctr">
              <a:lnSpc>
                <a:spcPct val="70000"/>
              </a:lnSpc>
            </a:pPr>
            <a:r>
              <a:rPr lang="en-SG" sz="3200" dirty="0"/>
              <a:t>What does it mean to do a Cross Validation?</a:t>
            </a:r>
            <a:br>
              <a:rPr lang="en-SG" sz="3200" dirty="0"/>
            </a:br>
            <a:br>
              <a:rPr lang="en-SG" sz="3200" dirty="0"/>
            </a:br>
            <a:r>
              <a:rPr lang="en-SG" sz="3200" dirty="0"/>
              <a:t>How does it help to improve a model?</a:t>
            </a:r>
          </a:p>
        </p:txBody>
      </p:sp>
      <p:sp>
        <p:nvSpPr>
          <p:cNvPr id="3" name="Content Placeholder 2"/>
          <p:cNvSpPr>
            <a:spLocks noGrp="1"/>
          </p:cNvSpPr>
          <p:nvPr>
            <p:ph idx="1"/>
          </p:nvPr>
        </p:nvSpPr>
        <p:spPr>
          <a:xfrm>
            <a:off x="5315062" y="802638"/>
            <a:ext cx="5130614" cy="5252722"/>
          </a:xfrm>
        </p:spPr>
        <p:txBody>
          <a:bodyPr anchor="ctr">
            <a:normAutofit/>
          </a:bodyPr>
          <a:lstStyle/>
          <a:p>
            <a:pPr>
              <a:lnSpc>
                <a:spcPct val="80000"/>
              </a:lnSpc>
            </a:pPr>
            <a:r>
              <a:rPr lang="en-SG" sz="2000" u="sng" dirty="0">
                <a:solidFill>
                  <a:schemeClr val="bg1"/>
                </a:solidFill>
              </a:rPr>
              <a:t>Model Evaluation Method</a:t>
            </a:r>
          </a:p>
          <a:p>
            <a:pPr lvl="1">
              <a:lnSpc>
                <a:spcPct val="80000"/>
              </a:lnSpc>
            </a:pPr>
            <a:r>
              <a:rPr lang="en-SG" sz="2000" dirty="0">
                <a:solidFill>
                  <a:schemeClr val="bg1"/>
                </a:solidFill>
              </a:rPr>
              <a:t>Helps to generalize model and build model’s resiliency towards outliers</a:t>
            </a:r>
          </a:p>
          <a:p>
            <a:pPr lvl="1">
              <a:lnSpc>
                <a:spcPct val="80000"/>
              </a:lnSpc>
            </a:pPr>
            <a:r>
              <a:rPr lang="en-SG" sz="2000" dirty="0">
                <a:solidFill>
                  <a:schemeClr val="bg1"/>
                </a:solidFill>
              </a:rPr>
              <a:t>Prevents significant LB shake-ups</a:t>
            </a:r>
          </a:p>
          <a:p>
            <a:pPr lvl="1">
              <a:lnSpc>
                <a:spcPct val="80000"/>
              </a:lnSpc>
            </a:pPr>
            <a:r>
              <a:rPr lang="en-SG" sz="2000" dirty="0">
                <a:solidFill>
                  <a:schemeClr val="bg1"/>
                </a:solidFill>
              </a:rPr>
              <a:t>Gives clearer indication whether model A performs better then model B</a:t>
            </a:r>
          </a:p>
          <a:p>
            <a:pPr>
              <a:lnSpc>
                <a:spcPct val="80000"/>
              </a:lnSpc>
            </a:pPr>
            <a:r>
              <a:rPr lang="en-SG" sz="2000" u="sng" dirty="0">
                <a:solidFill>
                  <a:schemeClr val="bg1"/>
                </a:solidFill>
              </a:rPr>
              <a:t>Three ways to perform CV</a:t>
            </a:r>
          </a:p>
          <a:p>
            <a:pPr marL="914400" lvl="1" indent="-457200">
              <a:lnSpc>
                <a:spcPct val="80000"/>
              </a:lnSpc>
              <a:buFont typeface="+mj-lt"/>
              <a:buAutoNum type="arabicPeriod"/>
            </a:pPr>
            <a:r>
              <a:rPr lang="en-SG" sz="2000" b="1" dirty="0">
                <a:solidFill>
                  <a:srgbClr val="FFC000"/>
                </a:solidFill>
              </a:rPr>
              <a:t>Hold-out</a:t>
            </a:r>
            <a:r>
              <a:rPr lang="en-SG" sz="2000" b="1" dirty="0">
                <a:solidFill>
                  <a:schemeClr val="bg1"/>
                </a:solidFill>
              </a:rPr>
              <a:t>:</a:t>
            </a:r>
            <a:r>
              <a:rPr lang="en-SG" sz="2000" dirty="0">
                <a:solidFill>
                  <a:schemeClr val="bg1"/>
                </a:solidFill>
              </a:rPr>
              <a:t> train/test set, typically 70/30 setup</a:t>
            </a:r>
          </a:p>
          <a:p>
            <a:pPr marL="914400" lvl="1" indent="-457200">
              <a:lnSpc>
                <a:spcPct val="80000"/>
              </a:lnSpc>
              <a:buFont typeface="+mj-lt"/>
              <a:buAutoNum type="arabicPeriod"/>
            </a:pPr>
            <a:r>
              <a:rPr lang="en-SG" sz="2000" b="1" dirty="0">
                <a:solidFill>
                  <a:srgbClr val="FFC000"/>
                </a:solidFill>
              </a:rPr>
              <a:t>K-fold CV</a:t>
            </a:r>
            <a:r>
              <a:rPr lang="en-SG" sz="2000" b="1" dirty="0">
                <a:solidFill>
                  <a:schemeClr val="bg1"/>
                </a:solidFill>
              </a:rPr>
              <a:t>:</a:t>
            </a:r>
            <a:r>
              <a:rPr lang="en-SG" sz="2000" dirty="0">
                <a:solidFill>
                  <a:schemeClr val="bg1"/>
                </a:solidFill>
              </a:rPr>
              <a:t> same as above but repeated over k-times leaving out 1 set as test, and k-1 set as training. Computational time is dependant on k-folds</a:t>
            </a:r>
          </a:p>
          <a:p>
            <a:pPr marL="914400" lvl="1" indent="-457200">
              <a:lnSpc>
                <a:spcPct val="80000"/>
              </a:lnSpc>
              <a:buFont typeface="+mj-lt"/>
              <a:buAutoNum type="arabicPeriod"/>
            </a:pPr>
            <a:r>
              <a:rPr lang="en-SG" sz="2000" b="1" dirty="0">
                <a:solidFill>
                  <a:srgbClr val="FFC000"/>
                </a:solidFill>
              </a:rPr>
              <a:t>Leave-one-out</a:t>
            </a:r>
            <a:r>
              <a:rPr lang="en-SG" sz="2000" b="1" dirty="0">
                <a:solidFill>
                  <a:schemeClr val="bg1"/>
                </a:solidFill>
              </a:rPr>
              <a:t>:</a:t>
            </a:r>
            <a:r>
              <a:rPr lang="en-SG" sz="2000" dirty="0">
                <a:solidFill>
                  <a:schemeClr val="bg1"/>
                </a:solidFill>
              </a:rPr>
              <a:t> Best CV, same as above but leaving out only one sample point and has to be repeated over n samples time. Most expensive CV but provides the best results from the averaged errors</a:t>
            </a:r>
            <a:endParaRPr lang="en-SG" sz="2000" b="1" dirty="0">
              <a:solidFill>
                <a:schemeClr val="bg1"/>
              </a:solidFill>
            </a:endParaRPr>
          </a:p>
        </p:txBody>
      </p:sp>
      <p:pic>
        <p:nvPicPr>
          <p:cNvPr id="102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675" y="1144084"/>
            <a:ext cx="1679762" cy="16797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cxnSpLocks/>
          </p:cNvCxnSpPr>
          <p:nvPr/>
        </p:nvCxnSpPr>
        <p:spPr>
          <a:xfrm>
            <a:off x="10800678" y="1144084"/>
            <a:ext cx="21515" cy="1679762"/>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Rectangle 10"/>
          <p:cNvSpPr/>
          <p:nvPr/>
        </p:nvSpPr>
        <p:spPr>
          <a:xfrm>
            <a:off x="10445674" y="1144084"/>
            <a:ext cx="785310" cy="1679762"/>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0718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10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upload.wikimedia.org/wikipedia/commons/1/1c/K-fold_cross_validation_EN.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591710" y="1369139"/>
            <a:ext cx="8280846" cy="41197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pPr>
            <a:r>
              <a:rPr lang="en-US" sz="2800" kern="1200" dirty="0">
                <a:solidFill>
                  <a:schemeClr val="bg1"/>
                </a:solidFill>
                <a:latin typeface="+mj-lt"/>
                <a:ea typeface="+mj-ea"/>
                <a:cs typeface="+mj-cs"/>
              </a:rPr>
              <a:t>How to Set Up Cross Validation?</a:t>
            </a:r>
          </a:p>
        </p:txBody>
      </p:sp>
      <p:cxnSp>
        <p:nvCxnSpPr>
          <p:cNvPr id="6" name="Straight Arrow Connector 5"/>
          <p:cNvCxnSpPr>
            <a:cxnSpLocks/>
          </p:cNvCxnSpPr>
          <p:nvPr/>
        </p:nvCxnSpPr>
        <p:spPr>
          <a:xfrm flipV="1">
            <a:off x="4574638" y="4846966"/>
            <a:ext cx="192256" cy="263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38307" y="5110736"/>
            <a:ext cx="1072661" cy="378124"/>
          </a:xfrm>
          <a:prstGeom prst="rect">
            <a:avLst/>
          </a:prstGeom>
          <a:noFill/>
        </p:spPr>
        <p:txBody>
          <a:bodyPr wrap="square" rtlCol="0">
            <a:spAutoFit/>
          </a:bodyPr>
          <a:lstStyle/>
          <a:p>
            <a:r>
              <a:rPr lang="en-SG" dirty="0"/>
              <a:t>4 fold CV</a:t>
            </a:r>
          </a:p>
        </p:txBody>
      </p:sp>
      <p:sp>
        <p:nvSpPr>
          <p:cNvPr id="9" name="Left Brace 8"/>
          <p:cNvSpPr/>
          <p:nvPr/>
        </p:nvSpPr>
        <p:spPr>
          <a:xfrm rot="5400000">
            <a:off x="6146876" y="472439"/>
            <a:ext cx="322852" cy="1470547"/>
          </a:xfrm>
          <a:prstGeom prst="leftBrace">
            <a:avLst>
              <a:gd name="adj1" fmla="val 32077"/>
              <a:gd name="adj2" fmla="val 487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8" name="Left Brace 17"/>
          <p:cNvSpPr/>
          <p:nvPr/>
        </p:nvSpPr>
        <p:spPr>
          <a:xfrm rot="5400000">
            <a:off x="9035149" y="-954083"/>
            <a:ext cx="331647" cy="4314793"/>
          </a:xfrm>
          <a:prstGeom prst="leftBrace">
            <a:avLst>
              <a:gd name="adj1" fmla="val 32077"/>
              <a:gd name="adj2" fmla="val 487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9" name="TextBox 18"/>
          <p:cNvSpPr txBox="1"/>
          <p:nvPr/>
        </p:nvSpPr>
        <p:spPr>
          <a:xfrm>
            <a:off x="5508111" y="536323"/>
            <a:ext cx="1600383" cy="523220"/>
          </a:xfrm>
          <a:prstGeom prst="rect">
            <a:avLst/>
          </a:prstGeom>
          <a:noFill/>
        </p:spPr>
        <p:txBody>
          <a:bodyPr wrap="square" rtlCol="0">
            <a:spAutoFit/>
          </a:bodyPr>
          <a:lstStyle/>
          <a:p>
            <a:pPr algn="ctr"/>
            <a:r>
              <a:rPr lang="en-SG" sz="1400" b="1" dirty="0"/>
              <a:t>Hold out 25% samples</a:t>
            </a:r>
          </a:p>
        </p:txBody>
      </p:sp>
      <p:sp>
        <p:nvSpPr>
          <p:cNvPr id="20" name="TextBox 19"/>
          <p:cNvSpPr txBox="1"/>
          <p:nvPr/>
        </p:nvSpPr>
        <p:spPr>
          <a:xfrm>
            <a:off x="8352160" y="705842"/>
            <a:ext cx="1861746" cy="307777"/>
          </a:xfrm>
          <a:prstGeom prst="rect">
            <a:avLst/>
          </a:prstGeom>
          <a:noFill/>
        </p:spPr>
        <p:txBody>
          <a:bodyPr wrap="square" rtlCol="0">
            <a:spAutoFit/>
          </a:bodyPr>
          <a:lstStyle/>
          <a:p>
            <a:pPr algn="ctr"/>
            <a:r>
              <a:rPr lang="en-SG" sz="1400" b="1" dirty="0"/>
              <a:t>Train 75% samples</a:t>
            </a:r>
          </a:p>
        </p:txBody>
      </p:sp>
      <p:sp>
        <p:nvSpPr>
          <p:cNvPr id="12" name="Rectangle 11"/>
          <p:cNvSpPr/>
          <p:nvPr/>
        </p:nvSpPr>
        <p:spPr>
          <a:xfrm>
            <a:off x="5632704" y="4407408"/>
            <a:ext cx="274320" cy="310896"/>
          </a:xfrm>
          <a:prstGeom prst="rect">
            <a:avLst/>
          </a:prstGeom>
          <a:solidFill>
            <a:schemeClr val="bg1">
              <a:lumMod val="95000"/>
              <a:alpha val="54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p:cNvSpPr/>
          <p:nvPr/>
        </p:nvSpPr>
        <p:spPr>
          <a:xfrm>
            <a:off x="5940561" y="4407408"/>
            <a:ext cx="5417807" cy="310896"/>
          </a:xfrm>
          <a:prstGeom prst="rect">
            <a:avLst/>
          </a:prstGeom>
          <a:solidFill>
            <a:schemeClr val="bg1">
              <a:lumMod val="95000"/>
              <a:alpha val="54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4" name="Picture 13"/>
          <p:cNvPicPr>
            <a:picLocks noChangeAspect="1"/>
          </p:cNvPicPr>
          <p:nvPr/>
        </p:nvPicPr>
        <p:blipFill>
          <a:blip r:embed="rId3"/>
          <a:stretch>
            <a:fillRect/>
          </a:stretch>
        </p:blipFill>
        <p:spPr>
          <a:xfrm>
            <a:off x="5265262" y="3864066"/>
            <a:ext cx="1009204" cy="472665"/>
          </a:xfrm>
          <a:prstGeom prst="rect">
            <a:avLst/>
          </a:prstGeom>
        </p:spPr>
      </p:pic>
      <p:pic>
        <p:nvPicPr>
          <p:cNvPr id="15" name="Picture 14"/>
          <p:cNvPicPr>
            <a:picLocks noChangeAspect="1"/>
          </p:cNvPicPr>
          <p:nvPr/>
        </p:nvPicPr>
        <p:blipFill>
          <a:blip r:embed="rId4"/>
          <a:stretch>
            <a:fillRect/>
          </a:stretch>
        </p:blipFill>
        <p:spPr>
          <a:xfrm>
            <a:off x="6473742" y="3913163"/>
            <a:ext cx="4636007" cy="494243"/>
          </a:xfrm>
          <a:prstGeom prst="rect">
            <a:avLst/>
          </a:prstGeom>
        </p:spPr>
      </p:pic>
      <p:sp>
        <p:nvSpPr>
          <p:cNvPr id="16" name="Rectangle 15"/>
          <p:cNvSpPr/>
          <p:nvPr/>
        </p:nvSpPr>
        <p:spPr>
          <a:xfrm>
            <a:off x="7043576" y="621793"/>
            <a:ext cx="4881510" cy="5347454"/>
          </a:xfrm>
          <a:prstGeom prst="rect">
            <a:avLst/>
          </a:prstGeom>
          <a:solidFill>
            <a:schemeClr val="bg1">
              <a:lumMod val="65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8944835" y="5599914"/>
            <a:ext cx="1078992" cy="369332"/>
          </a:xfrm>
          <a:prstGeom prst="rect">
            <a:avLst/>
          </a:prstGeom>
          <a:noFill/>
        </p:spPr>
        <p:txBody>
          <a:bodyPr wrap="square" rtlCol="0">
            <a:spAutoFit/>
          </a:bodyPr>
          <a:lstStyle/>
          <a:p>
            <a:r>
              <a:rPr lang="en-SG" dirty="0"/>
              <a:t>3 fold CV</a:t>
            </a:r>
          </a:p>
        </p:txBody>
      </p:sp>
    </p:spTree>
    <p:extLst>
      <p:ext uri="{BB962C8B-B14F-4D97-AF65-F5344CB8AC3E}">
        <p14:creationId xmlns:p14="http://schemas.microsoft.com/office/powerpoint/2010/main" val="324812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inVertic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8" grpId="0" animBg="1"/>
      <p:bldP spid="19" grpId="0"/>
      <p:bldP spid="20" grpId="0"/>
      <p:bldP spid="12" grpId="0" animBg="1"/>
      <p:bldP spid="25" grpId="0" animBg="1"/>
      <p:bldP spid="16"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Autofit/>
          </a:bodyPr>
          <a:lstStyle/>
          <a:p>
            <a:pPr algn="ctr"/>
            <a:r>
              <a:rPr lang="en-SG" sz="3200" dirty="0"/>
              <a:t>eXtreme Gradient Boosting: Key Considerations</a:t>
            </a:r>
          </a:p>
        </p:txBody>
      </p:sp>
      <p:sp>
        <p:nvSpPr>
          <p:cNvPr id="3" name="Content Placeholder 2"/>
          <p:cNvSpPr>
            <a:spLocks noGrp="1"/>
          </p:cNvSpPr>
          <p:nvPr>
            <p:ph idx="1"/>
          </p:nvPr>
        </p:nvSpPr>
        <p:spPr>
          <a:xfrm>
            <a:off x="5512777" y="214604"/>
            <a:ext cx="6515099" cy="6456784"/>
          </a:xfrm>
        </p:spPr>
        <p:txBody>
          <a:bodyPr anchor="ctr">
            <a:normAutofit/>
          </a:bodyPr>
          <a:lstStyle/>
          <a:p>
            <a:r>
              <a:rPr lang="en-SG" sz="2400" u="sng" dirty="0">
                <a:solidFill>
                  <a:schemeClr val="bg1"/>
                </a:solidFill>
              </a:rPr>
              <a:t>Developed by Chen </a:t>
            </a:r>
            <a:r>
              <a:rPr lang="en-SG" sz="2400" u="sng" dirty="0" err="1">
                <a:solidFill>
                  <a:schemeClr val="bg1"/>
                </a:solidFill>
              </a:rPr>
              <a:t>TianQi</a:t>
            </a:r>
            <a:r>
              <a:rPr lang="en-SG" sz="2400" u="sng" dirty="0">
                <a:solidFill>
                  <a:schemeClr val="bg1"/>
                </a:solidFill>
              </a:rPr>
              <a:t> </a:t>
            </a:r>
            <a:r>
              <a:rPr lang="en-SG" sz="2400" dirty="0">
                <a:solidFill>
                  <a:schemeClr val="bg1"/>
                </a:solidFill>
              </a:rPr>
              <a:t>(</a:t>
            </a:r>
            <a:r>
              <a:rPr lang="en-SG" sz="2400" i="1" dirty="0">
                <a:solidFill>
                  <a:schemeClr val="bg1"/>
                </a:solidFill>
              </a:rPr>
              <a:t>University of Washington, Large Scale Machine Learning</a:t>
            </a:r>
            <a:r>
              <a:rPr lang="en-SG" sz="2400" dirty="0">
                <a:solidFill>
                  <a:schemeClr val="bg1"/>
                </a:solidFill>
              </a:rPr>
              <a:t>)</a:t>
            </a:r>
          </a:p>
          <a:p>
            <a:r>
              <a:rPr lang="en-SG" sz="2400" dirty="0">
                <a:solidFill>
                  <a:schemeClr val="bg1"/>
                </a:solidFill>
              </a:rPr>
              <a:t>requires(xgboost)</a:t>
            </a:r>
          </a:p>
          <a:p>
            <a:r>
              <a:rPr lang="en-SG" sz="2400" dirty="0">
                <a:solidFill>
                  <a:schemeClr val="bg1"/>
                </a:solidFill>
              </a:rPr>
              <a:t>Relatively easy to set up in R, challenging to set up in Python, especially on a window machine.</a:t>
            </a:r>
          </a:p>
          <a:p>
            <a:r>
              <a:rPr lang="en-SG" sz="2400" dirty="0">
                <a:solidFill>
                  <a:schemeClr val="bg1"/>
                </a:solidFill>
              </a:rPr>
              <a:t>Multi-thread-able on R: </a:t>
            </a:r>
            <a:r>
              <a:rPr lang="en-SG" sz="2400" dirty="0" err="1">
                <a:solidFill>
                  <a:schemeClr val="bg1"/>
                </a:solidFill>
              </a:rPr>
              <a:t>nthread</a:t>
            </a:r>
            <a:r>
              <a:rPr lang="en-SG" sz="2400" dirty="0">
                <a:solidFill>
                  <a:schemeClr val="bg1"/>
                </a:solidFill>
              </a:rPr>
              <a:t>=n</a:t>
            </a:r>
          </a:p>
          <a:p>
            <a:r>
              <a:rPr lang="en-SG" sz="2400" dirty="0">
                <a:solidFill>
                  <a:schemeClr val="bg1"/>
                </a:solidFill>
              </a:rPr>
              <a:t>Three boosters to choose from (</a:t>
            </a:r>
            <a:r>
              <a:rPr lang="en-SG" sz="2400" dirty="0" err="1">
                <a:solidFill>
                  <a:schemeClr val="bg1"/>
                </a:solidFill>
              </a:rPr>
              <a:t>gbtree</a:t>
            </a:r>
            <a:r>
              <a:rPr lang="en-SG" sz="2400" dirty="0">
                <a:solidFill>
                  <a:schemeClr val="bg1"/>
                </a:solidFill>
              </a:rPr>
              <a:t>, dart, </a:t>
            </a:r>
            <a:r>
              <a:rPr lang="en-SG" sz="2400" dirty="0" err="1">
                <a:solidFill>
                  <a:schemeClr val="bg1"/>
                </a:solidFill>
              </a:rPr>
              <a:t>gblinear</a:t>
            </a:r>
            <a:r>
              <a:rPr lang="en-SG" sz="2400" dirty="0">
                <a:solidFill>
                  <a:schemeClr val="bg1"/>
                </a:solidFill>
              </a:rPr>
              <a:t>)</a:t>
            </a:r>
          </a:p>
          <a:p>
            <a:r>
              <a:rPr lang="en-SG" sz="2400" dirty="0">
                <a:solidFill>
                  <a:schemeClr val="bg1"/>
                </a:solidFill>
              </a:rPr>
              <a:t>Standard evaluation metrics (</a:t>
            </a:r>
            <a:r>
              <a:rPr lang="en-SG" sz="2400" i="1" dirty="0">
                <a:solidFill>
                  <a:schemeClr val="bg1"/>
                </a:solidFill>
              </a:rPr>
              <a:t>customizable</a:t>
            </a:r>
            <a:r>
              <a:rPr lang="en-SG" sz="2400" dirty="0">
                <a:solidFill>
                  <a:schemeClr val="bg1"/>
                </a:solidFill>
              </a:rPr>
              <a:t>)</a:t>
            </a:r>
          </a:p>
          <a:p>
            <a:r>
              <a:rPr lang="en-SG" sz="2400" dirty="0">
                <a:solidFill>
                  <a:schemeClr val="bg1"/>
                </a:solidFill>
              </a:rPr>
              <a:t>Objectives (</a:t>
            </a:r>
            <a:r>
              <a:rPr lang="en-SG" sz="2400" i="1" dirty="0">
                <a:solidFill>
                  <a:schemeClr val="bg1"/>
                </a:solidFill>
              </a:rPr>
              <a:t>loss function customizable</a:t>
            </a:r>
            <a:r>
              <a:rPr lang="en-SG" sz="2400" dirty="0">
                <a:solidFill>
                  <a:schemeClr val="bg1"/>
                </a:solidFill>
              </a:rPr>
              <a:t>)</a:t>
            </a:r>
          </a:p>
          <a:p>
            <a:r>
              <a:rPr lang="en-SG" sz="2400" dirty="0">
                <a:solidFill>
                  <a:schemeClr val="bg1"/>
                </a:solidFill>
              </a:rPr>
              <a:t>Full description/parameters of the model: </a:t>
            </a:r>
            <a:r>
              <a:rPr lang="en-SG" sz="2400" dirty="0">
                <a:solidFill>
                  <a:schemeClr val="bg1"/>
                </a:solidFill>
                <a:hlinkClick r:id="rId3"/>
              </a:rPr>
              <a:t>https://github.com/dmlc/xgboost/blob/master/doc/parameter.md</a:t>
            </a:r>
            <a:endParaRPr lang="en-SG" sz="2400" dirty="0">
              <a:solidFill>
                <a:schemeClr val="bg1"/>
              </a:solidFill>
            </a:endParaRPr>
          </a:p>
        </p:txBody>
      </p:sp>
    </p:spTree>
    <p:extLst>
      <p:ext uri="{BB962C8B-B14F-4D97-AF65-F5344CB8AC3E}">
        <p14:creationId xmlns:p14="http://schemas.microsoft.com/office/powerpoint/2010/main" val="1805339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SG" sz="3200" dirty="0"/>
              <a:t>XGBOOST: Tuning Hyper Parameters</a:t>
            </a:r>
            <a:endParaRPr lang="en-SG" sz="3200" b="1" dirty="0"/>
          </a:p>
        </p:txBody>
      </p:sp>
      <p:sp>
        <p:nvSpPr>
          <p:cNvPr id="3" name="Content Placeholder 2"/>
          <p:cNvSpPr>
            <a:spLocks noGrp="1"/>
          </p:cNvSpPr>
          <p:nvPr>
            <p:ph idx="1"/>
          </p:nvPr>
        </p:nvSpPr>
        <p:spPr>
          <a:xfrm>
            <a:off x="5315061" y="332509"/>
            <a:ext cx="6876939" cy="6326909"/>
          </a:xfrm>
        </p:spPr>
        <p:txBody>
          <a:bodyPr anchor="ctr">
            <a:normAutofit/>
          </a:bodyPr>
          <a:lstStyle/>
          <a:p>
            <a:r>
              <a:rPr lang="en-SG" sz="2000" b="1" u="sng" dirty="0">
                <a:solidFill>
                  <a:schemeClr val="accent2"/>
                </a:solidFill>
              </a:rPr>
              <a:t>eta; default = 0.3</a:t>
            </a:r>
          </a:p>
          <a:p>
            <a:pPr lvl="1"/>
            <a:r>
              <a:rPr lang="en-SG" sz="1400" dirty="0">
                <a:solidFill>
                  <a:schemeClr val="bg1"/>
                </a:solidFill>
              </a:rPr>
              <a:t>Learning rate of the loss function, aka step size shrinkage</a:t>
            </a:r>
          </a:p>
          <a:p>
            <a:pPr lvl="1"/>
            <a:r>
              <a:rPr lang="en-SG" sz="1400" dirty="0">
                <a:solidFill>
                  <a:schemeClr val="bg1"/>
                </a:solidFill>
              </a:rPr>
              <a:t>Range [0 – 1]; </a:t>
            </a:r>
            <a:r>
              <a:rPr lang="en-SG" sz="1400" b="1" dirty="0">
                <a:solidFill>
                  <a:srgbClr val="FF0000"/>
                </a:solidFill>
              </a:rPr>
              <a:t>0.005 – 0.05 (0.005)</a:t>
            </a:r>
          </a:p>
          <a:p>
            <a:pPr lvl="1"/>
            <a:r>
              <a:rPr lang="en-SG" sz="1400" dirty="0">
                <a:solidFill>
                  <a:schemeClr val="bg1"/>
                </a:solidFill>
              </a:rPr>
              <a:t>A lower learning rate should have higher </a:t>
            </a:r>
            <a:r>
              <a:rPr lang="en-SG" sz="1400" b="1" i="1" dirty="0">
                <a:solidFill>
                  <a:schemeClr val="bg1"/>
                </a:solidFill>
              </a:rPr>
              <a:t>nrounds</a:t>
            </a:r>
          </a:p>
          <a:p>
            <a:r>
              <a:rPr lang="en-SG" sz="2000" b="1" u="sng" dirty="0">
                <a:solidFill>
                  <a:schemeClr val="accent2"/>
                </a:solidFill>
              </a:rPr>
              <a:t>colsample_bytree; default = 1</a:t>
            </a:r>
          </a:p>
          <a:p>
            <a:pPr lvl="1"/>
            <a:r>
              <a:rPr lang="en-SG" sz="1400" dirty="0">
                <a:solidFill>
                  <a:schemeClr val="bg1"/>
                </a:solidFill>
              </a:rPr>
              <a:t>Number of features to consider for building each tree</a:t>
            </a:r>
          </a:p>
          <a:p>
            <a:pPr lvl="1"/>
            <a:r>
              <a:rPr lang="en-SG" sz="1400" dirty="0">
                <a:solidFill>
                  <a:schemeClr val="bg1"/>
                </a:solidFill>
              </a:rPr>
              <a:t>Range [0 – 1]; </a:t>
            </a:r>
            <a:r>
              <a:rPr lang="en-SG" sz="1400" b="1" dirty="0">
                <a:solidFill>
                  <a:srgbClr val="FF0000"/>
                </a:solidFill>
              </a:rPr>
              <a:t>0.15 – 0.85 (0.05)</a:t>
            </a:r>
          </a:p>
          <a:p>
            <a:r>
              <a:rPr lang="en-SG" sz="2000" b="1" u="sng" dirty="0">
                <a:solidFill>
                  <a:schemeClr val="accent2"/>
                </a:solidFill>
              </a:rPr>
              <a:t>subsample; default = 1</a:t>
            </a:r>
          </a:p>
          <a:p>
            <a:pPr lvl="1"/>
            <a:r>
              <a:rPr lang="en-SG" sz="1400" dirty="0">
                <a:solidFill>
                  <a:schemeClr val="bg1"/>
                </a:solidFill>
              </a:rPr>
              <a:t>Random selection of samples for building model, 0.5 = 50%</a:t>
            </a:r>
          </a:p>
          <a:p>
            <a:pPr lvl="1"/>
            <a:r>
              <a:rPr lang="en-SG" sz="1400" dirty="0">
                <a:solidFill>
                  <a:schemeClr val="bg1"/>
                </a:solidFill>
              </a:rPr>
              <a:t>Range [0 – 1]; </a:t>
            </a:r>
            <a:r>
              <a:rPr lang="en-SG" sz="1400" b="1" dirty="0">
                <a:solidFill>
                  <a:srgbClr val="FF0000"/>
                </a:solidFill>
              </a:rPr>
              <a:t>0.70 – 0.95 (0.05)</a:t>
            </a:r>
          </a:p>
          <a:p>
            <a:r>
              <a:rPr lang="en-SG" sz="2000" b="1" u="sng" dirty="0">
                <a:solidFill>
                  <a:schemeClr val="accent2"/>
                </a:solidFill>
              </a:rPr>
              <a:t>max_depth; default = 6</a:t>
            </a:r>
          </a:p>
          <a:p>
            <a:pPr lvl="1"/>
            <a:r>
              <a:rPr lang="en-SG" sz="1400" dirty="0">
                <a:solidFill>
                  <a:schemeClr val="bg1"/>
                </a:solidFill>
              </a:rPr>
              <a:t>Maximum depth of a tree</a:t>
            </a:r>
          </a:p>
          <a:p>
            <a:pPr lvl="1"/>
            <a:r>
              <a:rPr lang="en-SG" sz="1400" dirty="0">
                <a:solidFill>
                  <a:schemeClr val="bg1"/>
                </a:solidFill>
              </a:rPr>
              <a:t>Range [1 – ∞]; </a:t>
            </a:r>
            <a:r>
              <a:rPr lang="en-SG" sz="1400" b="1" dirty="0">
                <a:solidFill>
                  <a:srgbClr val="FF0000"/>
                </a:solidFill>
              </a:rPr>
              <a:t>4 – 20 (1)</a:t>
            </a:r>
          </a:p>
          <a:p>
            <a:pPr lvl="1"/>
            <a:r>
              <a:rPr lang="en-SG" sz="1400" dirty="0">
                <a:solidFill>
                  <a:schemeClr val="bg1"/>
                </a:solidFill>
              </a:rPr>
              <a:t>Higher values will overfit, monitor CV validation, influence computational speed</a:t>
            </a:r>
          </a:p>
          <a:p>
            <a:r>
              <a:rPr lang="en-SG" sz="2000" b="1" u="sng" dirty="0">
                <a:solidFill>
                  <a:schemeClr val="accent2"/>
                </a:solidFill>
              </a:rPr>
              <a:t>scale_pos_weight; default = 1</a:t>
            </a:r>
          </a:p>
          <a:p>
            <a:pPr lvl="1"/>
            <a:r>
              <a:rPr lang="en-SG" sz="1400" dirty="0">
                <a:solidFill>
                  <a:schemeClr val="bg1"/>
                </a:solidFill>
              </a:rPr>
              <a:t>Useful for unbalanced class (scaled accordingly to positive vs negative cases) </a:t>
            </a:r>
          </a:p>
          <a:p>
            <a:pPr lvl="1"/>
            <a:r>
              <a:rPr lang="en-SG" sz="1400" dirty="0">
                <a:solidFill>
                  <a:schemeClr val="bg1"/>
                </a:solidFill>
              </a:rPr>
              <a:t>Should be scaled to the ratio of </a:t>
            </a:r>
            <a:r>
              <a:rPr lang="en-SG" sz="1200" dirty="0">
                <a:solidFill>
                  <a:schemeClr val="bg1"/>
                </a:solidFill>
                <a:latin typeface="Times New Roman" panose="02020603050405020304" pitchFamily="18" charset="0"/>
                <a:cs typeface="Times New Roman" panose="02020603050405020304" pitchFamily="18" charset="0"/>
              </a:rPr>
              <a:t>∑</a:t>
            </a:r>
            <a:r>
              <a:rPr lang="en-SG" sz="1400" dirty="0">
                <a:solidFill>
                  <a:schemeClr val="bg1"/>
                </a:solidFill>
              </a:rPr>
              <a:t>(negative cases) / </a:t>
            </a:r>
            <a:r>
              <a:rPr lang="en-SG" sz="1200" dirty="0">
                <a:solidFill>
                  <a:schemeClr val="bg1"/>
                </a:solidFill>
                <a:latin typeface="Times New Roman" panose="02020603050405020304" pitchFamily="18" charset="0"/>
                <a:cs typeface="Times New Roman" panose="02020603050405020304" pitchFamily="18" charset="0"/>
              </a:rPr>
              <a:t>∑</a:t>
            </a:r>
            <a:r>
              <a:rPr lang="en-SG" sz="1400" dirty="0">
                <a:solidFill>
                  <a:schemeClr val="bg1"/>
                </a:solidFill>
              </a:rPr>
              <a:t>(positive cases)</a:t>
            </a:r>
          </a:p>
        </p:txBody>
      </p:sp>
    </p:spTree>
    <p:extLst>
      <p:ext uri="{BB962C8B-B14F-4D97-AF65-F5344CB8AC3E}">
        <p14:creationId xmlns:p14="http://schemas.microsoft.com/office/powerpoint/2010/main" val="384961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Autofit/>
          </a:bodyPr>
          <a:lstStyle/>
          <a:p>
            <a:pPr algn="ctr"/>
            <a:r>
              <a:rPr lang="en-SG" sz="3200" dirty="0"/>
              <a:t>XGBOOST: Advance Tuning and Customizations</a:t>
            </a:r>
            <a:endParaRPr lang="en-SG" sz="3200" b="1" dirty="0"/>
          </a:p>
        </p:txBody>
      </p:sp>
      <p:sp>
        <p:nvSpPr>
          <p:cNvPr id="3" name="Content Placeholder 2"/>
          <p:cNvSpPr>
            <a:spLocks noGrp="1"/>
          </p:cNvSpPr>
          <p:nvPr>
            <p:ph idx="1"/>
          </p:nvPr>
        </p:nvSpPr>
        <p:spPr>
          <a:xfrm>
            <a:off x="5475111" y="74644"/>
            <a:ext cx="6603999" cy="5810589"/>
          </a:xfrm>
        </p:spPr>
        <p:txBody>
          <a:bodyPr anchor="ctr">
            <a:normAutofit/>
          </a:bodyPr>
          <a:lstStyle/>
          <a:p>
            <a:r>
              <a:rPr lang="en-SG" sz="2000" b="1" u="sng" dirty="0">
                <a:solidFill>
                  <a:schemeClr val="accent2"/>
                </a:solidFill>
              </a:rPr>
              <a:t>min_child_weight; default = 1</a:t>
            </a:r>
          </a:p>
          <a:p>
            <a:pPr lvl="1"/>
            <a:r>
              <a:rPr lang="en-SG" sz="1400" dirty="0">
                <a:solidFill>
                  <a:schemeClr val="bg1"/>
                </a:solidFill>
              </a:rPr>
              <a:t>Minimum sum of instance weight (hessian gradient) in a child node, loss derivatives.</a:t>
            </a:r>
          </a:p>
          <a:p>
            <a:pPr lvl="1"/>
            <a:r>
              <a:rPr lang="en-SG" sz="1400" dirty="0">
                <a:solidFill>
                  <a:schemeClr val="bg1"/>
                </a:solidFill>
              </a:rPr>
              <a:t>Range [0 – ∞]; </a:t>
            </a:r>
            <a:r>
              <a:rPr lang="en-SG" sz="1400" b="1" dirty="0">
                <a:solidFill>
                  <a:srgbClr val="FF0000"/>
                </a:solidFill>
              </a:rPr>
              <a:t>0 – 10 (1)</a:t>
            </a:r>
            <a:endParaRPr lang="en-SG" sz="1400" b="1" dirty="0">
              <a:solidFill>
                <a:schemeClr val="bg1"/>
              </a:solidFill>
            </a:endParaRPr>
          </a:p>
          <a:p>
            <a:pPr lvl="1"/>
            <a:r>
              <a:rPr lang="en-SG" sz="1400" dirty="0">
                <a:solidFill>
                  <a:schemeClr val="bg1"/>
                </a:solidFill>
              </a:rPr>
              <a:t>Higher values to be conservative, adjust accordingly with </a:t>
            </a:r>
            <a:r>
              <a:rPr lang="en-SG" sz="1400" b="1" i="1" dirty="0">
                <a:solidFill>
                  <a:schemeClr val="bg1"/>
                </a:solidFill>
              </a:rPr>
              <a:t>max_depth</a:t>
            </a:r>
          </a:p>
          <a:p>
            <a:r>
              <a:rPr lang="en-SG" sz="2000" b="1" u="sng" dirty="0">
                <a:solidFill>
                  <a:schemeClr val="accent2"/>
                </a:solidFill>
              </a:rPr>
              <a:t>gamma; default = 0</a:t>
            </a:r>
          </a:p>
          <a:p>
            <a:pPr lvl="1"/>
            <a:r>
              <a:rPr lang="en-SG" sz="1400" dirty="0">
                <a:solidFill>
                  <a:schemeClr val="bg1"/>
                </a:solidFill>
              </a:rPr>
              <a:t>Minimum loss reduction to create a further partition leaf node. Pseudo regularization hyperparameter of gradient boosting (hyper sensitive to datasets). </a:t>
            </a:r>
          </a:p>
          <a:p>
            <a:pPr lvl="1"/>
            <a:r>
              <a:rPr lang="en-SG" sz="1400" dirty="0">
                <a:solidFill>
                  <a:schemeClr val="bg1"/>
                </a:solidFill>
              </a:rPr>
              <a:t>Range [0 - ∞]; </a:t>
            </a:r>
            <a:r>
              <a:rPr lang="en-SG" sz="1400" b="1" dirty="0">
                <a:solidFill>
                  <a:srgbClr val="FF0000"/>
                </a:solidFill>
              </a:rPr>
              <a:t>0 – 20 (0.1, 0.01, 1)</a:t>
            </a:r>
            <a:endParaRPr lang="en-SG" sz="1400" b="1" dirty="0">
              <a:solidFill>
                <a:schemeClr val="bg1"/>
              </a:solidFill>
            </a:endParaRPr>
          </a:p>
          <a:p>
            <a:pPr lvl="1"/>
            <a:r>
              <a:rPr lang="en-SG" sz="1400" dirty="0">
                <a:solidFill>
                  <a:schemeClr val="bg1"/>
                </a:solidFill>
              </a:rPr>
              <a:t>Higher values will make the model more conservative. Mostly used for stacking/ensemble models.</a:t>
            </a:r>
            <a:endParaRPr lang="en-SG" sz="1800" b="1" i="1" dirty="0">
              <a:solidFill>
                <a:schemeClr val="bg1"/>
              </a:solidFill>
            </a:endParaRPr>
          </a:p>
          <a:p>
            <a:r>
              <a:rPr lang="en-SG" sz="2000" b="1" u="sng" dirty="0">
                <a:solidFill>
                  <a:schemeClr val="accent2"/>
                </a:solidFill>
              </a:rPr>
              <a:t>eval_metric</a:t>
            </a:r>
          </a:p>
          <a:p>
            <a:pPr lvl="1"/>
            <a:r>
              <a:rPr lang="en-SG" sz="1400" dirty="0">
                <a:solidFill>
                  <a:schemeClr val="bg1"/>
                </a:solidFill>
              </a:rPr>
              <a:t>Default metric assigned for respective objective, </a:t>
            </a:r>
            <a:r>
              <a:rPr lang="en-SG" sz="1400" dirty="0" err="1">
                <a:solidFill>
                  <a:schemeClr val="bg1"/>
                </a:solidFill>
              </a:rPr>
              <a:t>rmse</a:t>
            </a:r>
            <a:r>
              <a:rPr lang="en-SG" sz="1400" dirty="0">
                <a:solidFill>
                  <a:schemeClr val="bg1"/>
                </a:solidFill>
              </a:rPr>
              <a:t> for regression, </a:t>
            </a:r>
            <a:r>
              <a:rPr lang="en-SG" sz="1400" dirty="0" err="1">
                <a:solidFill>
                  <a:schemeClr val="bg1"/>
                </a:solidFill>
              </a:rPr>
              <a:t>auc</a:t>
            </a:r>
            <a:r>
              <a:rPr lang="en-SG" sz="1400" dirty="0">
                <a:solidFill>
                  <a:schemeClr val="bg1"/>
                </a:solidFill>
              </a:rPr>
              <a:t> for binary logistic, map for ranking.</a:t>
            </a:r>
          </a:p>
          <a:p>
            <a:pPr lvl="1"/>
            <a:r>
              <a:rPr lang="en-SG" sz="1400" dirty="0">
                <a:solidFill>
                  <a:schemeClr val="bg1"/>
                </a:solidFill>
              </a:rPr>
              <a:t>Customized function takes in 2 input: “</a:t>
            </a:r>
            <a:r>
              <a:rPr lang="en-SG" sz="1400" dirty="0" err="1">
                <a:solidFill>
                  <a:schemeClr val="bg1"/>
                </a:solidFill>
              </a:rPr>
              <a:t>yhat</a:t>
            </a:r>
            <a:r>
              <a:rPr lang="en-SG" sz="1400" dirty="0">
                <a:solidFill>
                  <a:schemeClr val="bg1"/>
                </a:solidFill>
              </a:rPr>
              <a:t>” and “</a:t>
            </a:r>
            <a:r>
              <a:rPr lang="en-SG" sz="1400" dirty="0" err="1">
                <a:solidFill>
                  <a:schemeClr val="bg1"/>
                </a:solidFill>
              </a:rPr>
              <a:t>xgb.DMatix</a:t>
            </a:r>
            <a:r>
              <a:rPr lang="en-SG" sz="1400" dirty="0">
                <a:solidFill>
                  <a:schemeClr val="bg1"/>
                </a:solidFill>
              </a:rPr>
              <a:t> object”, where </a:t>
            </a:r>
            <a:r>
              <a:rPr lang="en-SG" sz="1400" dirty="0" err="1">
                <a:solidFill>
                  <a:schemeClr val="bg1"/>
                </a:solidFill>
              </a:rPr>
              <a:t>yhat</a:t>
            </a:r>
            <a:r>
              <a:rPr lang="en-SG" sz="1400" dirty="0">
                <a:solidFill>
                  <a:schemeClr val="bg1"/>
                </a:solidFill>
              </a:rPr>
              <a:t> = ground truth from train set and </a:t>
            </a:r>
            <a:r>
              <a:rPr lang="en-SG" sz="1400" dirty="0" err="1">
                <a:solidFill>
                  <a:schemeClr val="bg1"/>
                </a:solidFill>
              </a:rPr>
              <a:t>getinfo</a:t>
            </a:r>
            <a:r>
              <a:rPr lang="en-SG" sz="1400" dirty="0">
                <a:solidFill>
                  <a:schemeClr val="bg1"/>
                </a:solidFill>
              </a:rPr>
              <a:t>(</a:t>
            </a:r>
            <a:r>
              <a:rPr lang="en-SG" sz="1400" dirty="0" err="1">
                <a:solidFill>
                  <a:schemeClr val="bg1"/>
                </a:solidFill>
              </a:rPr>
              <a:t>dtrain</a:t>
            </a:r>
            <a:r>
              <a:rPr lang="en-SG" sz="1400" dirty="0">
                <a:solidFill>
                  <a:schemeClr val="bg1"/>
                </a:solidFill>
              </a:rPr>
              <a:t>, labels) = predicted. </a:t>
            </a:r>
          </a:p>
          <a:p>
            <a:r>
              <a:rPr lang="en-SG" sz="2000" b="1" u="sng" dirty="0">
                <a:solidFill>
                  <a:schemeClr val="accent2"/>
                </a:solidFill>
              </a:rPr>
              <a:t>objective</a:t>
            </a:r>
          </a:p>
          <a:p>
            <a:pPr lvl="1"/>
            <a:r>
              <a:rPr lang="en-SG" sz="1400" dirty="0">
                <a:solidFill>
                  <a:schemeClr val="bg1"/>
                </a:solidFill>
              </a:rPr>
              <a:t>Input same as eval_metric (</a:t>
            </a:r>
            <a:r>
              <a:rPr lang="en-SG" sz="1400" dirty="0" err="1">
                <a:solidFill>
                  <a:schemeClr val="bg1"/>
                </a:solidFill>
              </a:rPr>
              <a:t>yhat</a:t>
            </a:r>
            <a:r>
              <a:rPr lang="en-SG" sz="1400" dirty="0">
                <a:solidFill>
                  <a:schemeClr val="bg1"/>
                </a:solidFill>
              </a:rPr>
              <a:t> &amp; </a:t>
            </a:r>
            <a:r>
              <a:rPr lang="en-SG" sz="1400" dirty="0" err="1">
                <a:solidFill>
                  <a:schemeClr val="bg1"/>
                </a:solidFill>
              </a:rPr>
              <a:t>xgb.Dmatrix</a:t>
            </a:r>
            <a:r>
              <a:rPr lang="en-SG" sz="1400" dirty="0">
                <a:solidFill>
                  <a:schemeClr val="bg1"/>
                </a:solidFill>
              </a:rPr>
              <a:t>)</a:t>
            </a:r>
          </a:p>
          <a:p>
            <a:pPr lvl="1"/>
            <a:r>
              <a:rPr lang="en-SG" sz="1400" dirty="0">
                <a:solidFill>
                  <a:schemeClr val="bg1"/>
                </a:solidFill>
              </a:rPr>
              <a:t>Needed output has to return a list(grad=grad, </a:t>
            </a:r>
            <a:r>
              <a:rPr lang="en-SG" sz="1400" dirty="0" err="1">
                <a:solidFill>
                  <a:schemeClr val="bg1"/>
                </a:solidFill>
              </a:rPr>
              <a:t>hess</a:t>
            </a:r>
            <a:r>
              <a:rPr lang="en-SG" sz="1400" dirty="0">
                <a:solidFill>
                  <a:schemeClr val="bg1"/>
                </a:solidFill>
              </a:rPr>
              <a:t>=</a:t>
            </a:r>
            <a:r>
              <a:rPr lang="en-SG" sz="1400" dirty="0" err="1">
                <a:solidFill>
                  <a:schemeClr val="bg1"/>
                </a:solidFill>
              </a:rPr>
              <a:t>hess</a:t>
            </a:r>
            <a:r>
              <a:rPr lang="en-SG" sz="1400" dirty="0">
                <a:solidFill>
                  <a:schemeClr val="bg1"/>
                </a:solidFill>
              </a:rPr>
              <a:t>)</a:t>
            </a:r>
            <a:endParaRPr lang="en-SG" sz="1400" b="1" dirty="0">
              <a:solidFill>
                <a:srgbClr val="FF0000"/>
              </a:solidFill>
            </a:endParaRPr>
          </a:p>
        </p:txBody>
      </p:sp>
      <p:pic>
        <p:nvPicPr>
          <p:cNvPr id="4" name="Picture 3"/>
          <p:cNvPicPr>
            <a:picLocks noChangeAspect="1"/>
          </p:cNvPicPr>
          <p:nvPr/>
        </p:nvPicPr>
        <p:blipFill>
          <a:blip r:embed="rId3"/>
          <a:stretch>
            <a:fillRect/>
          </a:stretch>
        </p:blipFill>
        <p:spPr>
          <a:xfrm>
            <a:off x="6266626" y="5662739"/>
            <a:ext cx="4096472" cy="883976"/>
          </a:xfrm>
          <a:prstGeom prst="rect">
            <a:avLst/>
          </a:prstGeom>
        </p:spPr>
      </p:pic>
    </p:spTree>
    <p:extLst>
      <p:ext uri="{BB962C8B-B14F-4D97-AF65-F5344CB8AC3E}">
        <p14:creationId xmlns:p14="http://schemas.microsoft.com/office/powerpoint/2010/main" val="7636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0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88039" y="643467"/>
            <a:ext cx="8015922"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Autofit/>
          </a:bodyPr>
          <a:lstStyle/>
          <a:p>
            <a:pPr algn="ctr"/>
            <a:r>
              <a:rPr lang="en-SG" sz="3200" dirty="0"/>
              <a:t>Features Engineering: Most Popular Picks</a:t>
            </a:r>
          </a:p>
        </p:txBody>
      </p:sp>
      <p:sp>
        <p:nvSpPr>
          <p:cNvPr id="3" name="Content Placeholder 2"/>
          <p:cNvSpPr>
            <a:spLocks noGrp="1"/>
          </p:cNvSpPr>
          <p:nvPr>
            <p:ph idx="1"/>
          </p:nvPr>
        </p:nvSpPr>
        <p:spPr>
          <a:xfrm>
            <a:off x="5315061" y="214008"/>
            <a:ext cx="6805603" cy="6643991"/>
          </a:xfrm>
        </p:spPr>
        <p:txBody>
          <a:bodyPr anchor="ctr">
            <a:normAutofit/>
          </a:bodyPr>
          <a:lstStyle/>
          <a:p>
            <a:r>
              <a:rPr lang="en-SG" sz="2400" u="sng" dirty="0">
                <a:solidFill>
                  <a:schemeClr val="bg1"/>
                </a:solidFill>
              </a:rPr>
              <a:t>One Hot Encoding</a:t>
            </a:r>
            <a:r>
              <a:rPr lang="en-SG" sz="2400" dirty="0">
                <a:solidFill>
                  <a:schemeClr val="bg1"/>
                </a:solidFill>
              </a:rPr>
              <a:t> (Dummy Variables)</a:t>
            </a:r>
          </a:p>
          <a:p>
            <a:pPr lvl="1"/>
            <a:r>
              <a:rPr lang="en-SG" sz="2000" dirty="0">
                <a:solidFill>
                  <a:schemeClr val="bg1"/>
                </a:solidFill>
              </a:rPr>
              <a:t>Typically used to transform categorical/nominal features. E.g. team ID (1=IT, 2=marketing, 3=sales, 4=media).</a:t>
            </a:r>
          </a:p>
          <a:p>
            <a:pPr lvl="1"/>
            <a:endParaRPr lang="en-SG" sz="2000" dirty="0">
              <a:solidFill>
                <a:schemeClr val="bg1"/>
              </a:solidFill>
            </a:endParaRPr>
          </a:p>
          <a:p>
            <a:pPr lvl="1"/>
            <a:endParaRPr lang="en-SG" sz="2000" dirty="0">
              <a:solidFill>
                <a:schemeClr val="bg1"/>
              </a:solidFill>
            </a:endParaRPr>
          </a:p>
          <a:p>
            <a:pPr lvl="1"/>
            <a:endParaRPr lang="en-SG" sz="2000" dirty="0">
              <a:solidFill>
                <a:schemeClr val="bg1"/>
              </a:solidFill>
            </a:endParaRPr>
          </a:p>
          <a:p>
            <a:pPr lvl="1"/>
            <a:endParaRPr lang="en-SG" sz="2000" dirty="0">
              <a:solidFill>
                <a:schemeClr val="bg1"/>
              </a:solidFill>
            </a:endParaRPr>
          </a:p>
          <a:p>
            <a:r>
              <a:rPr lang="en-SG" sz="2400" u="sng" dirty="0">
                <a:solidFill>
                  <a:schemeClr val="bg1"/>
                </a:solidFill>
              </a:rPr>
              <a:t>Log Scale</a:t>
            </a:r>
            <a:r>
              <a:rPr lang="en-SG" sz="2400" dirty="0">
                <a:solidFill>
                  <a:schemeClr val="bg1"/>
                </a:solidFill>
              </a:rPr>
              <a:t> Transformations</a:t>
            </a:r>
          </a:p>
          <a:p>
            <a:pPr lvl="1"/>
            <a:r>
              <a:rPr lang="en-SG" sz="2000" dirty="0">
                <a:solidFill>
                  <a:schemeClr val="bg1"/>
                </a:solidFill>
              </a:rPr>
              <a:t>Ideal for continuous / numeric features with extremely large values. E.g. income ranges from 1,000 to 1,000,000 after log10() transformed will range between 3 to 6.</a:t>
            </a:r>
          </a:p>
          <a:p>
            <a:r>
              <a:rPr lang="en-SG" sz="2400" u="sng" dirty="0">
                <a:solidFill>
                  <a:schemeClr val="bg1"/>
                </a:solidFill>
              </a:rPr>
              <a:t>Z-Score</a:t>
            </a:r>
            <a:r>
              <a:rPr lang="en-SG" sz="2400" dirty="0">
                <a:solidFill>
                  <a:schemeClr val="bg1"/>
                </a:solidFill>
              </a:rPr>
              <a:t> Transformations</a:t>
            </a:r>
          </a:p>
          <a:p>
            <a:pPr lvl="1"/>
            <a:r>
              <a:rPr lang="en-SG" sz="2000" dirty="0">
                <a:solidFill>
                  <a:schemeClr val="bg1"/>
                </a:solidFill>
              </a:rPr>
              <a:t>Ideal for continuous / numeric features with skewed distributions or flattened tail ends. QQ-plots.</a:t>
            </a:r>
          </a:p>
          <a:p>
            <a:pPr lvl="1"/>
            <a:endParaRPr lang="en-SG" sz="2000" dirty="0">
              <a:solidFill>
                <a:schemeClr val="bg1"/>
              </a:solidFill>
            </a:endParaRPr>
          </a:p>
          <a:p>
            <a:pPr lvl="1"/>
            <a:endParaRPr lang="en-SG" sz="2000" dirty="0">
              <a:solidFill>
                <a:schemeClr val="bg1"/>
              </a:solidFill>
            </a:endParaRPr>
          </a:p>
          <a:p>
            <a:pPr lvl="1"/>
            <a:endParaRPr lang="en-SG" sz="2000" dirty="0">
              <a:solidFill>
                <a:schemeClr val="bg1"/>
              </a:solidFill>
            </a:endParaRPr>
          </a:p>
          <a:p>
            <a:pPr lvl="1"/>
            <a:endParaRPr lang="en-SG" sz="2000" dirty="0">
              <a:solidFill>
                <a:schemeClr val="bg1"/>
              </a:solidFill>
            </a:endParaRPr>
          </a:p>
          <a:p>
            <a:endParaRPr lang="en-SG" sz="2400" dirty="0">
              <a:solidFill>
                <a:schemeClr val="bg1"/>
              </a:solidFill>
            </a:endParaRPr>
          </a:p>
        </p:txBody>
      </p:sp>
      <p:pic>
        <p:nvPicPr>
          <p:cNvPr id="4" name="Picture 3"/>
          <p:cNvPicPr>
            <a:picLocks noChangeAspect="1"/>
          </p:cNvPicPr>
          <p:nvPr/>
        </p:nvPicPr>
        <p:blipFill>
          <a:blip r:embed="rId2"/>
          <a:stretch>
            <a:fillRect/>
          </a:stretch>
        </p:blipFill>
        <p:spPr>
          <a:xfrm>
            <a:off x="6703573" y="1282361"/>
            <a:ext cx="682964" cy="1220482"/>
          </a:xfrm>
          <a:prstGeom prst="rect">
            <a:avLst/>
          </a:prstGeom>
        </p:spPr>
      </p:pic>
      <p:pic>
        <p:nvPicPr>
          <p:cNvPr id="6" name="Picture 5"/>
          <p:cNvPicPr>
            <a:picLocks noChangeAspect="1"/>
          </p:cNvPicPr>
          <p:nvPr/>
        </p:nvPicPr>
        <p:blipFill>
          <a:blip r:embed="rId3"/>
          <a:stretch>
            <a:fillRect/>
          </a:stretch>
        </p:blipFill>
        <p:spPr>
          <a:xfrm>
            <a:off x="8367003" y="1282361"/>
            <a:ext cx="2090231" cy="1270912"/>
          </a:xfrm>
          <a:prstGeom prst="rect">
            <a:avLst/>
          </a:prstGeom>
        </p:spPr>
      </p:pic>
      <p:sp>
        <p:nvSpPr>
          <p:cNvPr id="7" name="Arrow: Right 6"/>
          <p:cNvSpPr/>
          <p:nvPr/>
        </p:nvSpPr>
        <p:spPr>
          <a:xfrm>
            <a:off x="7637993" y="1717504"/>
            <a:ext cx="535021" cy="350196"/>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28" name="Picture 4" descr="Image result for plot of z-score normalized data"/>
          <p:cNvPicPr>
            <a:picLocks noChangeAspect="1" noChangeArrowheads="1"/>
          </p:cNvPicPr>
          <p:nvPr/>
        </p:nvPicPr>
        <p:blipFill rotWithShape="1">
          <a:blip r:embed="rId4">
            <a:extLst>
              <a:ext uri="{28A0092B-C50C-407E-A947-70E740481C1C}">
                <a14:useLocalDpi xmlns:a14="http://schemas.microsoft.com/office/drawing/2010/main" val="0"/>
              </a:ext>
            </a:extLst>
          </a:blip>
          <a:srcRect t="51430" r="35064" b="-91"/>
          <a:stretch/>
        </p:blipFill>
        <p:spPr bwMode="auto">
          <a:xfrm>
            <a:off x="5691035" y="5069251"/>
            <a:ext cx="2481979" cy="14288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lot of z-score normalized data"/>
          <p:cNvPicPr>
            <a:picLocks noChangeAspect="1" noChangeArrowheads="1"/>
          </p:cNvPicPr>
          <p:nvPr/>
        </p:nvPicPr>
        <p:blipFill rotWithShape="1">
          <a:blip r:embed="rId4">
            <a:extLst>
              <a:ext uri="{28A0092B-C50C-407E-A947-70E740481C1C}">
                <a14:useLocalDpi xmlns:a14="http://schemas.microsoft.com/office/drawing/2010/main" val="0"/>
              </a:ext>
            </a:extLst>
          </a:blip>
          <a:srcRect t="1139" r="2769" b="50200"/>
          <a:stretch/>
        </p:blipFill>
        <p:spPr bwMode="auto">
          <a:xfrm>
            <a:off x="8173014" y="5069252"/>
            <a:ext cx="3716371" cy="142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lnSpc>
                <a:spcPct val="80000"/>
              </a:lnSpc>
            </a:pPr>
            <a:r>
              <a:rPr lang="en-SG" sz="3200" dirty="0"/>
              <a:t>Features Engineering: Most Popular Picks (Cont.)</a:t>
            </a:r>
          </a:p>
        </p:txBody>
      </p:sp>
      <p:sp>
        <p:nvSpPr>
          <p:cNvPr id="3" name="Content Placeholder 2"/>
          <p:cNvSpPr>
            <a:spLocks noGrp="1"/>
          </p:cNvSpPr>
          <p:nvPr>
            <p:ph idx="1"/>
          </p:nvPr>
        </p:nvSpPr>
        <p:spPr>
          <a:xfrm>
            <a:off x="5408579" y="418289"/>
            <a:ext cx="6663447" cy="6050605"/>
          </a:xfrm>
        </p:spPr>
        <p:txBody>
          <a:bodyPr anchor="ctr">
            <a:normAutofit lnSpcReduction="10000"/>
          </a:bodyPr>
          <a:lstStyle/>
          <a:p>
            <a:r>
              <a:rPr lang="en-SG" sz="2400" u="sng" dirty="0">
                <a:solidFill>
                  <a:schemeClr val="bg1"/>
                </a:solidFill>
              </a:rPr>
              <a:t>Binarized</a:t>
            </a:r>
            <a:r>
              <a:rPr lang="en-SG" sz="2400" dirty="0">
                <a:solidFill>
                  <a:schemeClr val="bg1"/>
                </a:solidFill>
              </a:rPr>
              <a:t> Features</a:t>
            </a:r>
          </a:p>
          <a:p>
            <a:pPr lvl="1"/>
            <a:r>
              <a:rPr lang="en-SG" sz="2000" dirty="0">
                <a:solidFill>
                  <a:schemeClr val="bg1"/>
                </a:solidFill>
              </a:rPr>
              <a:t>Ideally for converting continuous features into </a:t>
            </a:r>
            <a:r>
              <a:rPr lang="en-SG" sz="2000" i="1" dirty="0">
                <a:solidFill>
                  <a:schemeClr val="bg1"/>
                </a:solidFill>
              </a:rPr>
              <a:t>n</a:t>
            </a:r>
            <a:r>
              <a:rPr lang="en-SG" sz="2000" dirty="0">
                <a:solidFill>
                  <a:schemeClr val="bg1"/>
                </a:solidFill>
              </a:rPr>
              <a:t> bins. </a:t>
            </a:r>
          </a:p>
          <a:p>
            <a:pPr lvl="1"/>
            <a:r>
              <a:rPr lang="en-SG" sz="2000" dirty="0">
                <a:solidFill>
                  <a:schemeClr val="bg1"/>
                </a:solidFill>
              </a:rPr>
              <a:t>Range of values that are highly correlated with response. E.g. age (13-99), response = spending power (e.g. house, luxury goods, etc..) age groups &lt; 18 (low); 18 &gt; age &lt;= 25 (medium); 25 &gt; age &lt;= 40 (high); age &gt; 40 (sub medium high).</a:t>
            </a:r>
          </a:p>
          <a:p>
            <a:pPr lvl="1"/>
            <a:r>
              <a:rPr lang="en-SG" sz="2000" dirty="0">
                <a:solidFill>
                  <a:schemeClr val="bg1"/>
                </a:solidFill>
              </a:rPr>
              <a:t>“Categorized” bins and further One-Hot Encode it.</a:t>
            </a:r>
          </a:p>
          <a:p>
            <a:r>
              <a:rPr lang="en-SG" sz="2400" u="sng" dirty="0">
                <a:solidFill>
                  <a:schemeClr val="bg1"/>
                </a:solidFill>
              </a:rPr>
              <a:t>Pairwise Linear</a:t>
            </a:r>
            <a:r>
              <a:rPr lang="en-SG" sz="2400" dirty="0">
                <a:solidFill>
                  <a:schemeClr val="bg1"/>
                </a:solidFill>
              </a:rPr>
              <a:t> Features</a:t>
            </a:r>
          </a:p>
          <a:p>
            <a:pPr lvl="1"/>
            <a:r>
              <a:rPr lang="en-SG" sz="2000" dirty="0">
                <a:solidFill>
                  <a:schemeClr val="bg1"/>
                </a:solidFill>
              </a:rPr>
              <a:t>Using any 2 features to create new feature. </a:t>
            </a:r>
          </a:p>
          <a:p>
            <a:pPr lvl="1"/>
            <a:r>
              <a:rPr lang="en-SG" sz="2000" dirty="0">
                <a:solidFill>
                  <a:schemeClr val="bg1"/>
                </a:solidFill>
              </a:rPr>
              <a:t>Applicable for Categorical/Integer features (interaction term * or ratio is applicable). E.g. session time per article (ratio), article view by country (*). N (f1 nominal) x M (f2 nominal) of new features are created.</a:t>
            </a:r>
          </a:p>
          <a:p>
            <a:r>
              <a:rPr lang="en-SG" sz="2400" u="sng" dirty="0">
                <a:solidFill>
                  <a:schemeClr val="bg1"/>
                </a:solidFill>
              </a:rPr>
              <a:t>Higher Order Polynomial</a:t>
            </a:r>
            <a:r>
              <a:rPr lang="en-SG" sz="2400" dirty="0">
                <a:solidFill>
                  <a:schemeClr val="bg1"/>
                </a:solidFill>
              </a:rPr>
              <a:t> Features</a:t>
            </a:r>
          </a:p>
          <a:p>
            <a:pPr lvl="1"/>
            <a:r>
              <a:rPr lang="en-SG" sz="2000" dirty="0">
                <a:solidFill>
                  <a:schemeClr val="bg1"/>
                </a:solidFill>
              </a:rPr>
              <a:t>Same as above, but using second, third, ….and higher order are used.</a:t>
            </a:r>
          </a:p>
          <a:p>
            <a:pPr lvl="1"/>
            <a:r>
              <a:rPr lang="en-SG" sz="2000" dirty="0">
                <a:solidFill>
                  <a:schemeClr val="bg1"/>
                </a:solidFill>
              </a:rPr>
              <a:t>E.g. of a quadratic relationship with linear component: features a, b given y:</a:t>
            </a:r>
          </a:p>
          <a:p>
            <a:pPr lvl="1"/>
            <a:endParaRPr lang="en-SG" sz="2000" dirty="0">
              <a:solidFill>
                <a:schemeClr val="bg1"/>
              </a:solidFill>
            </a:endParaRPr>
          </a:p>
          <a:p>
            <a:pPr lvl="1"/>
            <a:endParaRPr lang="en-SG" sz="2000" dirty="0">
              <a:solidFill>
                <a:schemeClr val="bg1"/>
              </a:solidFill>
            </a:endParaRPr>
          </a:p>
        </p:txBody>
      </p:sp>
      <p:pic>
        <p:nvPicPr>
          <p:cNvPr id="4" name="Picture 3"/>
          <p:cNvPicPr>
            <a:picLocks noChangeAspect="1"/>
          </p:cNvPicPr>
          <p:nvPr/>
        </p:nvPicPr>
        <p:blipFill>
          <a:blip r:embed="rId3"/>
          <a:stretch>
            <a:fillRect/>
          </a:stretch>
        </p:blipFill>
        <p:spPr>
          <a:xfrm>
            <a:off x="7502052" y="5942181"/>
            <a:ext cx="2476500" cy="323850"/>
          </a:xfrm>
          <a:prstGeom prst="rect">
            <a:avLst/>
          </a:prstGeom>
        </p:spPr>
      </p:pic>
    </p:spTree>
    <p:extLst>
      <p:ext uri="{BB962C8B-B14F-4D97-AF65-F5344CB8AC3E}">
        <p14:creationId xmlns:p14="http://schemas.microsoft.com/office/powerpoint/2010/main" val="875868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SG" sz="3200" dirty="0"/>
              <a:t>Ensemble Models</a:t>
            </a:r>
          </a:p>
        </p:txBody>
      </p:sp>
      <p:sp>
        <p:nvSpPr>
          <p:cNvPr id="3" name="Content Placeholder 2"/>
          <p:cNvSpPr>
            <a:spLocks noGrp="1"/>
          </p:cNvSpPr>
          <p:nvPr>
            <p:ph idx="1"/>
          </p:nvPr>
        </p:nvSpPr>
        <p:spPr>
          <a:xfrm>
            <a:off x="5447489" y="184826"/>
            <a:ext cx="6624537" cy="6566169"/>
          </a:xfrm>
        </p:spPr>
        <p:txBody>
          <a:bodyPr anchor="ctr">
            <a:normAutofit fontScale="85000" lnSpcReduction="10000"/>
          </a:bodyPr>
          <a:lstStyle/>
          <a:p>
            <a:r>
              <a:rPr lang="en-SG" sz="2400" u="sng" dirty="0">
                <a:solidFill>
                  <a:schemeClr val="bg1"/>
                </a:solidFill>
              </a:rPr>
              <a:t>Different Models</a:t>
            </a:r>
            <a:r>
              <a:rPr lang="en-SG" sz="2400" dirty="0">
                <a:solidFill>
                  <a:schemeClr val="bg1"/>
                </a:solidFill>
              </a:rPr>
              <a:t> Definition</a:t>
            </a:r>
          </a:p>
          <a:p>
            <a:pPr lvl="1"/>
            <a:r>
              <a:rPr lang="en-SG" sz="2000" dirty="0">
                <a:solidFill>
                  <a:schemeClr val="bg1"/>
                </a:solidFill>
              </a:rPr>
              <a:t>Different Seed</a:t>
            </a:r>
          </a:p>
          <a:p>
            <a:pPr lvl="1"/>
            <a:r>
              <a:rPr lang="en-SG" sz="2000" dirty="0">
                <a:solidFill>
                  <a:schemeClr val="bg1"/>
                </a:solidFill>
              </a:rPr>
              <a:t>Combinations of different hyperparameters</a:t>
            </a:r>
          </a:p>
          <a:p>
            <a:pPr lvl="1"/>
            <a:r>
              <a:rPr lang="en-SG" sz="2000" dirty="0">
                <a:solidFill>
                  <a:schemeClr val="bg1"/>
                </a:solidFill>
              </a:rPr>
              <a:t>Combinations of different features set</a:t>
            </a:r>
          </a:p>
          <a:p>
            <a:pPr lvl="1"/>
            <a:r>
              <a:rPr lang="en-SG" sz="2000" dirty="0">
                <a:solidFill>
                  <a:schemeClr val="bg1"/>
                </a:solidFill>
              </a:rPr>
              <a:t>Algorithms (GLMNET, ENET, NNET, RF, XGBOOST, RLIGHTGBM and </a:t>
            </a:r>
            <a:r>
              <a:rPr lang="en-SG" sz="2000" dirty="0" err="1">
                <a:solidFill>
                  <a:schemeClr val="bg1"/>
                </a:solidFill>
              </a:rPr>
              <a:t>etc</a:t>
            </a:r>
            <a:r>
              <a:rPr lang="en-SG" sz="2000" dirty="0">
                <a:solidFill>
                  <a:schemeClr val="bg1"/>
                </a:solidFill>
              </a:rPr>
              <a:t>….)</a:t>
            </a:r>
          </a:p>
          <a:p>
            <a:r>
              <a:rPr lang="en-SG" sz="2400" u="sng" dirty="0">
                <a:solidFill>
                  <a:schemeClr val="bg1"/>
                </a:solidFill>
              </a:rPr>
              <a:t>Dark</a:t>
            </a:r>
            <a:r>
              <a:rPr lang="en-SG" sz="2400" dirty="0">
                <a:solidFill>
                  <a:schemeClr val="bg1"/>
                </a:solidFill>
              </a:rPr>
              <a:t> Art</a:t>
            </a:r>
          </a:p>
          <a:p>
            <a:pPr lvl="1"/>
            <a:r>
              <a:rPr lang="en-SG" sz="2000" dirty="0">
                <a:solidFill>
                  <a:schemeClr val="bg1"/>
                </a:solidFill>
              </a:rPr>
              <a:t>Averaging on all submissions.</a:t>
            </a:r>
          </a:p>
          <a:p>
            <a:pPr lvl="1"/>
            <a:r>
              <a:rPr lang="en-SG" sz="2000" dirty="0">
                <a:solidFill>
                  <a:schemeClr val="bg1"/>
                </a:solidFill>
              </a:rPr>
              <a:t>Rank averaging – sort all predictions for each model and rank them; distribute prediction scores according to their ranks.</a:t>
            </a:r>
          </a:p>
          <a:p>
            <a:pPr lvl="1"/>
            <a:r>
              <a:rPr lang="en-SG" sz="2000" dirty="0">
                <a:solidFill>
                  <a:schemeClr val="bg1"/>
                </a:solidFill>
              </a:rPr>
              <a:t>Weighted averaging/ranking. Same as previous but assigning different weights on each/combination of models.</a:t>
            </a:r>
          </a:p>
          <a:p>
            <a:pPr lvl="1"/>
            <a:r>
              <a:rPr lang="en-SG" sz="2000" dirty="0">
                <a:solidFill>
                  <a:schemeClr val="bg1"/>
                </a:solidFill>
              </a:rPr>
              <a:t>Random guess / based on modeler’s experience.</a:t>
            </a:r>
          </a:p>
          <a:p>
            <a:r>
              <a:rPr lang="en-SG" sz="2400" u="sng" dirty="0">
                <a:solidFill>
                  <a:schemeClr val="bg1"/>
                </a:solidFill>
              </a:rPr>
              <a:t>White</a:t>
            </a:r>
            <a:r>
              <a:rPr lang="en-SG" sz="2400" dirty="0">
                <a:solidFill>
                  <a:schemeClr val="bg1"/>
                </a:solidFill>
              </a:rPr>
              <a:t> Magic</a:t>
            </a:r>
          </a:p>
          <a:p>
            <a:pPr lvl="1"/>
            <a:r>
              <a:rPr lang="en-SG" sz="2000" dirty="0">
                <a:solidFill>
                  <a:schemeClr val="bg1"/>
                </a:solidFill>
              </a:rPr>
              <a:t>Model based approach to ensemble. (requires at least 100 models, or 50% of dataset dimensions)</a:t>
            </a:r>
          </a:p>
          <a:p>
            <a:pPr lvl="1"/>
            <a:r>
              <a:rPr lang="en-SG" sz="2000" dirty="0">
                <a:solidFill>
                  <a:schemeClr val="bg1"/>
                </a:solidFill>
              </a:rPr>
              <a:t>Predict train + test dataset</a:t>
            </a:r>
          </a:p>
          <a:p>
            <a:pPr lvl="1"/>
            <a:r>
              <a:rPr lang="en-SG" sz="2000" dirty="0">
                <a:solidFill>
                  <a:schemeClr val="bg1"/>
                </a:solidFill>
              </a:rPr>
              <a:t>Model predictions are used as new features.</a:t>
            </a:r>
          </a:p>
          <a:p>
            <a:pPr lvl="1"/>
            <a:r>
              <a:rPr lang="en-SG" sz="2000" dirty="0">
                <a:solidFill>
                  <a:schemeClr val="bg1"/>
                </a:solidFill>
              </a:rPr>
              <a:t>Blended approach – Using model predictions + original data features to build next stage predictions.</a:t>
            </a:r>
          </a:p>
          <a:p>
            <a:pPr lvl="1"/>
            <a:r>
              <a:rPr lang="en-SG" sz="2000" dirty="0">
                <a:solidFill>
                  <a:schemeClr val="bg1"/>
                </a:solidFill>
              </a:rPr>
              <a:t>Stacking approach – Only use model predictions for next stage predictions.</a:t>
            </a:r>
          </a:p>
          <a:p>
            <a:pPr lvl="1"/>
            <a:r>
              <a:rPr lang="en-SG" sz="2000" dirty="0">
                <a:solidFill>
                  <a:schemeClr val="bg1"/>
                </a:solidFill>
              </a:rPr>
              <a:t>Multi-stages (usually 3</a:t>
            </a:r>
            <a:r>
              <a:rPr lang="en-SG" sz="2000" baseline="30000" dirty="0">
                <a:solidFill>
                  <a:schemeClr val="bg1"/>
                </a:solidFill>
              </a:rPr>
              <a:t>rd</a:t>
            </a:r>
            <a:r>
              <a:rPr lang="en-SG" sz="2000" dirty="0">
                <a:solidFill>
                  <a:schemeClr val="bg1"/>
                </a:solidFill>
              </a:rPr>
              <a:t> stage and 4</a:t>
            </a:r>
            <a:r>
              <a:rPr lang="en-SG" sz="2000" baseline="30000" dirty="0">
                <a:solidFill>
                  <a:schemeClr val="bg1"/>
                </a:solidFill>
              </a:rPr>
              <a:t>th</a:t>
            </a:r>
            <a:r>
              <a:rPr lang="en-SG" sz="2000" dirty="0">
                <a:solidFill>
                  <a:schemeClr val="bg1"/>
                </a:solidFill>
              </a:rPr>
              <a:t> is a dark art averaging)</a:t>
            </a:r>
          </a:p>
        </p:txBody>
      </p:sp>
    </p:spTree>
    <p:extLst>
      <p:ext uri="{BB962C8B-B14F-4D97-AF65-F5344CB8AC3E}">
        <p14:creationId xmlns:p14="http://schemas.microsoft.com/office/powerpoint/2010/main" val="421472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mputer analysis pic"/>
          <p:cNvPicPr>
            <a:picLocks noChangeAspect="1" noChangeArrowheads="1"/>
          </p:cNvPicPr>
          <p:nvPr/>
        </p:nvPicPr>
        <p:blipFill rotWithShape="1">
          <a:blip r:embed="rId3">
            <a:extLst>
              <a:ext uri="{28A0092B-C50C-407E-A947-70E740481C1C}">
                <a14:useLocalDpi xmlns:a14="http://schemas.microsoft.com/office/drawing/2010/main" val="0"/>
              </a:ext>
            </a:extLst>
          </a:blip>
          <a:srcRect t="17564" r="9091" b="582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805" y="640263"/>
            <a:ext cx="5221266" cy="1344975"/>
          </a:xfrm>
        </p:spPr>
        <p:txBody>
          <a:bodyPr>
            <a:noAutofit/>
          </a:bodyPr>
          <a:lstStyle/>
          <a:p>
            <a:r>
              <a:rPr lang="en-SG" sz="4000" dirty="0"/>
              <a:t>R Code: Improving Your Submission on Getting a Decent Rank with XGB</a:t>
            </a:r>
          </a:p>
        </p:txBody>
      </p:sp>
      <p:sp>
        <p:nvSpPr>
          <p:cNvPr id="3" name="Content Placeholder 2"/>
          <p:cNvSpPr>
            <a:spLocks noGrp="1"/>
          </p:cNvSpPr>
          <p:nvPr>
            <p:ph idx="1"/>
          </p:nvPr>
        </p:nvSpPr>
        <p:spPr>
          <a:xfrm>
            <a:off x="594110" y="2121763"/>
            <a:ext cx="5235490" cy="3773010"/>
          </a:xfrm>
        </p:spPr>
        <p:txBody>
          <a:bodyPr>
            <a:normAutofit/>
          </a:bodyPr>
          <a:lstStyle/>
          <a:p>
            <a:pPr marL="0" indent="0">
              <a:buNone/>
            </a:pPr>
            <a:endParaRPr lang="en-SG" sz="2400" dirty="0"/>
          </a:p>
          <a:p>
            <a:pPr marL="0" indent="0">
              <a:buNone/>
            </a:pPr>
            <a:endParaRPr lang="en-SG" sz="2400" dirty="0"/>
          </a:p>
          <a:p>
            <a:pPr marL="0" indent="0">
              <a:buNone/>
            </a:pPr>
            <a:endParaRPr lang="en-SG" sz="2400" dirty="0"/>
          </a:p>
          <a:p>
            <a:pPr marL="0" indent="0" algn="ctr">
              <a:buNone/>
            </a:pPr>
            <a:r>
              <a:rPr lang="en-SG" sz="5400" dirty="0"/>
              <a:t>DEMO</a:t>
            </a:r>
          </a:p>
        </p:txBody>
      </p:sp>
    </p:spTree>
    <p:extLst>
      <p:ext uri="{BB962C8B-B14F-4D97-AF65-F5344CB8AC3E}">
        <p14:creationId xmlns:p14="http://schemas.microsoft.com/office/powerpoint/2010/main" val="366216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460531" y="307731"/>
            <a:ext cx="5174934" cy="3997637"/>
          </a:xfrm>
          <a:prstGeom prst="rect">
            <a:avLst/>
          </a:prstGeom>
        </p:spPr>
      </p:pic>
      <p:pic>
        <p:nvPicPr>
          <p:cNvPr id="4" name="Picture 3"/>
          <p:cNvPicPr>
            <a:picLocks noChangeAspect="1"/>
          </p:cNvPicPr>
          <p:nvPr/>
        </p:nvPicPr>
        <p:blipFill>
          <a:blip r:embed="rId4"/>
          <a:stretch>
            <a:fillRect/>
          </a:stretch>
        </p:blipFill>
        <p:spPr>
          <a:xfrm>
            <a:off x="6360944" y="801157"/>
            <a:ext cx="5455917" cy="3041672"/>
          </a:xfrm>
          <a:prstGeom prst="rect">
            <a:avLst/>
          </a:prstGeom>
        </p:spPr>
      </p:pic>
      <p:sp>
        <p:nvSpPr>
          <p:cNvPr id="2" name="Title 1"/>
          <p:cNvSpPr>
            <a:spLocks noGrp="1"/>
          </p:cNvSpPr>
          <p:nvPr>
            <p:ph type="title"/>
          </p:nvPr>
        </p:nvSpPr>
        <p:spPr>
          <a:xfrm>
            <a:off x="526073" y="5022744"/>
            <a:ext cx="11139854" cy="930447"/>
          </a:xfrm>
        </p:spPr>
        <p:txBody>
          <a:bodyPr vert="horz" lIns="91440" tIns="45720" rIns="91440" bIns="45720" rtlCol="0" anchor="b">
            <a:normAutofit/>
          </a:bodyPr>
          <a:lstStyle/>
          <a:p>
            <a:pPr algn="ctr">
              <a:lnSpc>
                <a:spcPct val="70000"/>
              </a:lnSpc>
            </a:pPr>
            <a:r>
              <a:rPr lang="en-US" sz="3800" dirty="0" err="1">
                <a:solidFill>
                  <a:schemeClr val="bg1"/>
                </a:solidFill>
              </a:rPr>
              <a:t>Kaggler</a:t>
            </a:r>
            <a:r>
              <a:rPr lang="en-US" sz="3800" dirty="0">
                <a:solidFill>
                  <a:schemeClr val="bg1"/>
                </a:solidFill>
              </a:rPr>
              <a:t> Grandmasters Masterpiece</a:t>
            </a:r>
            <a:br>
              <a:rPr lang="en-US" sz="3800" dirty="0">
                <a:solidFill>
                  <a:schemeClr val="bg1"/>
                </a:solidFill>
              </a:rPr>
            </a:br>
            <a:endParaRPr lang="en-US" sz="3800" dirty="0">
              <a:solidFill>
                <a:schemeClr val="bg1"/>
              </a:solidFill>
            </a:endParaRPr>
          </a:p>
        </p:txBody>
      </p:sp>
      <p:sp>
        <p:nvSpPr>
          <p:cNvPr id="8" name="Rectangle 7"/>
          <p:cNvSpPr/>
          <p:nvPr/>
        </p:nvSpPr>
        <p:spPr>
          <a:xfrm>
            <a:off x="330829" y="4257510"/>
            <a:ext cx="5765171" cy="230832"/>
          </a:xfrm>
          <a:prstGeom prst="rect">
            <a:avLst/>
          </a:prstGeom>
        </p:spPr>
        <p:txBody>
          <a:bodyPr wrap="square">
            <a:spAutoFit/>
          </a:bodyPr>
          <a:lstStyle/>
          <a:p>
            <a:r>
              <a:rPr lang="en-SG" sz="900" dirty="0">
                <a:hlinkClick r:id="rId5"/>
              </a:rPr>
              <a:t>http://blog.kaggle.com/2016/04/08/homesite-quote-conversion-winners-write-up-1st-place-kazanova-faron-clobber/</a:t>
            </a:r>
            <a:endParaRPr lang="en-SG" sz="900" dirty="0"/>
          </a:p>
        </p:txBody>
      </p:sp>
      <p:sp>
        <p:nvSpPr>
          <p:cNvPr id="13" name="TextBox 12"/>
          <p:cNvSpPr txBox="1"/>
          <p:nvPr/>
        </p:nvSpPr>
        <p:spPr>
          <a:xfrm>
            <a:off x="6702356" y="307731"/>
            <a:ext cx="4620639" cy="461665"/>
          </a:xfrm>
          <a:prstGeom prst="rect">
            <a:avLst/>
          </a:prstGeom>
          <a:noFill/>
        </p:spPr>
        <p:txBody>
          <a:bodyPr wrap="square" rtlCol="0">
            <a:spAutoFit/>
          </a:bodyPr>
          <a:lstStyle/>
          <a:p>
            <a:r>
              <a:rPr lang="en-SG" sz="1200" b="1" dirty="0"/>
              <a:t>Home Depot Product Search Relevance</a:t>
            </a:r>
          </a:p>
          <a:p>
            <a:r>
              <a:rPr lang="en-SG" sz="1200" b="1" dirty="0"/>
              <a:t>Alex, Andreas, </a:t>
            </a:r>
            <a:r>
              <a:rPr lang="en-SG" sz="1200" b="1" dirty="0" err="1"/>
              <a:t>Nurlan</a:t>
            </a:r>
            <a:endParaRPr lang="en-SG" sz="1200" b="1" dirty="0"/>
          </a:p>
        </p:txBody>
      </p:sp>
      <p:sp>
        <p:nvSpPr>
          <p:cNvPr id="14" name="Rectangle 13"/>
          <p:cNvSpPr/>
          <p:nvPr/>
        </p:nvSpPr>
        <p:spPr>
          <a:xfrm>
            <a:off x="6096000" y="4253348"/>
            <a:ext cx="6096000" cy="230832"/>
          </a:xfrm>
          <a:prstGeom prst="rect">
            <a:avLst/>
          </a:prstGeom>
        </p:spPr>
        <p:txBody>
          <a:bodyPr>
            <a:spAutoFit/>
          </a:bodyPr>
          <a:lstStyle/>
          <a:p>
            <a:r>
              <a:rPr lang="en-SG" sz="900" dirty="0">
                <a:hlinkClick r:id="rId6"/>
              </a:rPr>
              <a:t>http://blog.kaggle.com/2016/05/18/home-depot-product-search-relevance-winners-interview-1st-place-alex-andreas-nurlan/</a:t>
            </a:r>
            <a:endParaRPr lang="en-SG" sz="900" dirty="0"/>
          </a:p>
        </p:txBody>
      </p:sp>
    </p:spTree>
    <p:extLst>
      <p:ext uri="{BB962C8B-B14F-4D97-AF65-F5344CB8AC3E}">
        <p14:creationId xmlns:p14="http://schemas.microsoft.com/office/powerpoint/2010/main" val="2988064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Rectangle 20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069" name="Rectangle 19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19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willioam edward demings in god we trust"/>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536213" y="643467"/>
            <a:ext cx="711957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77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ctrTitle"/>
          </p:nvPr>
        </p:nvSpPr>
        <p:spPr>
          <a:xfrm>
            <a:off x="5138928" y="988741"/>
            <a:ext cx="6248416" cy="4880518"/>
          </a:xfrm>
          <a:noFill/>
          <a:ln>
            <a:noFill/>
          </a:ln>
        </p:spPr>
        <p:txBody>
          <a:bodyPr wrap="square" anchor="ctr">
            <a:normAutofit/>
          </a:bodyPr>
          <a:lstStyle/>
          <a:p>
            <a:pPr algn="l"/>
            <a:r>
              <a:rPr lang="en-SG" sz="9600" dirty="0"/>
              <a:t>Thank You! </a:t>
            </a:r>
            <a:endParaRPr lang="en-SG" sz="9600" b="0" dirty="0"/>
          </a:p>
        </p:txBody>
      </p:sp>
      <p:sp>
        <p:nvSpPr>
          <p:cNvPr id="3" name="Subtitle 2"/>
          <p:cNvSpPr>
            <a:spLocks noGrp="1"/>
          </p:cNvSpPr>
          <p:nvPr>
            <p:ph type="subTitle" idx="1"/>
          </p:nvPr>
        </p:nvSpPr>
        <p:spPr>
          <a:xfrm>
            <a:off x="1358284" y="2007220"/>
            <a:ext cx="2866970" cy="2843560"/>
          </a:xfrm>
        </p:spPr>
        <p:txBody>
          <a:bodyPr anchor="ctr">
            <a:normAutofit/>
          </a:bodyPr>
          <a:lstStyle/>
          <a:p>
            <a:pPr algn="r"/>
            <a:r>
              <a:rPr lang="en-SG" dirty="0">
                <a:solidFill>
                  <a:srgbClr val="FFFFFF"/>
                </a:solidFill>
              </a:rPr>
              <a:t>29</a:t>
            </a:r>
            <a:r>
              <a:rPr lang="en-SG" baseline="30000" dirty="0">
                <a:solidFill>
                  <a:srgbClr val="FFFFFF"/>
                </a:solidFill>
              </a:rPr>
              <a:t>th</a:t>
            </a:r>
            <a:r>
              <a:rPr lang="en-SG" dirty="0">
                <a:solidFill>
                  <a:srgbClr val="FFFFFF"/>
                </a:solidFill>
              </a:rPr>
              <a:t> September 2017 DSI</a:t>
            </a:r>
          </a:p>
          <a:p>
            <a:pPr algn="r"/>
            <a:r>
              <a:rPr lang="en-SG" dirty="0">
                <a:solidFill>
                  <a:srgbClr val="FFFFFF"/>
                </a:solidFill>
              </a:rPr>
              <a:t>Garrett Teoh</a:t>
            </a:r>
          </a:p>
        </p:txBody>
      </p:sp>
      <p:pic>
        <p:nvPicPr>
          <p:cNvPr id="7" name="Picture 6"/>
          <p:cNvPicPr>
            <a:picLocks noChangeAspect="1"/>
          </p:cNvPicPr>
          <p:nvPr/>
        </p:nvPicPr>
        <p:blipFill>
          <a:blip r:embed="rId3"/>
          <a:stretch>
            <a:fillRect/>
          </a:stretch>
        </p:blipFill>
        <p:spPr>
          <a:xfrm>
            <a:off x="1489327" y="4033880"/>
            <a:ext cx="3114298" cy="448746"/>
          </a:xfrm>
          <a:prstGeom prst="rect">
            <a:avLst/>
          </a:prstGeom>
        </p:spPr>
      </p:pic>
    </p:spTree>
    <p:extLst>
      <p:ext uri="{BB962C8B-B14F-4D97-AF65-F5344CB8AC3E}">
        <p14:creationId xmlns:p14="http://schemas.microsoft.com/office/powerpoint/2010/main" val="22202148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2"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3319"/>
            <a:ext cx="5925190"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5880" cy="2130951"/>
          </a:xfrm>
          <a:custGeom>
            <a:avLst/>
            <a:gdLst>
              <a:gd name="connsiteX0" fmla="*/ 0 w 5655880"/>
              <a:gd name="connsiteY0" fmla="*/ 0 h 2130951"/>
              <a:gd name="connsiteX1" fmla="*/ 1180740 w 5655880"/>
              <a:gd name="connsiteY1" fmla="*/ 0 h 2130951"/>
              <a:gd name="connsiteX2" fmla="*/ 1393320 w 5655880"/>
              <a:gd name="connsiteY2" fmla="*/ 0 h 2130951"/>
              <a:gd name="connsiteX3" fmla="*/ 2255561 w 5655880"/>
              <a:gd name="connsiteY3" fmla="*/ 0 h 2130951"/>
              <a:gd name="connsiteX4" fmla="*/ 2255561 w 5655880"/>
              <a:gd name="connsiteY4" fmla="*/ 478 h 2130951"/>
              <a:gd name="connsiteX5" fmla="*/ 5655880 w 5655880"/>
              <a:gd name="connsiteY5" fmla="*/ 478 h 2130951"/>
              <a:gd name="connsiteX6" fmla="*/ 4669192 w 5655880"/>
              <a:gd name="connsiteY6" fmla="*/ 2130951 h 2130951"/>
              <a:gd name="connsiteX7" fmla="*/ 1393320 w 5655880"/>
              <a:gd name="connsiteY7" fmla="*/ 2130951 h 2130951"/>
              <a:gd name="connsiteX8" fmla="*/ 1180740 w 5655880"/>
              <a:gd name="connsiteY8" fmla="*/ 2130951 h 2130951"/>
              <a:gd name="connsiteX9" fmla="*/ 0 w 5655880"/>
              <a:gd name="connsiteY9"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55880" h="2130951">
                <a:moveTo>
                  <a:pt x="0" y="0"/>
                </a:moveTo>
                <a:lnTo>
                  <a:pt x="1180740" y="0"/>
                </a:lnTo>
                <a:lnTo>
                  <a:pt x="1393320" y="0"/>
                </a:lnTo>
                <a:lnTo>
                  <a:pt x="2255561" y="0"/>
                </a:lnTo>
                <a:lnTo>
                  <a:pt x="2255561" y="478"/>
                </a:lnTo>
                <a:lnTo>
                  <a:pt x="5655880" y="478"/>
                </a:lnTo>
                <a:lnTo>
                  <a:pt x="4669192" y="2130951"/>
                </a:lnTo>
                <a:lnTo>
                  <a:pt x="1393320" y="2130951"/>
                </a:lnTo>
                <a:lnTo>
                  <a:pt x="1180740" y="2130951"/>
                </a:lnTo>
                <a:lnTo>
                  <a:pt x="0" y="213095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p:cNvPicPr>
            <a:picLocks noChangeAspect="1"/>
          </p:cNvPicPr>
          <p:nvPr/>
        </p:nvPicPr>
        <p:blipFill>
          <a:blip r:embed="rId3"/>
          <a:stretch>
            <a:fillRect/>
          </a:stretch>
        </p:blipFill>
        <p:spPr>
          <a:xfrm>
            <a:off x="6877579" y="148476"/>
            <a:ext cx="4143735" cy="2123664"/>
          </a:xfrm>
          <a:prstGeom prst="rect">
            <a:avLst/>
          </a:prstGeom>
        </p:spPr>
      </p:pic>
      <p:pic>
        <p:nvPicPr>
          <p:cNvPr id="15" name="Picture 14"/>
          <p:cNvPicPr>
            <a:picLocks noChangeAspect="1"/>
          </p:cNvPicPr>
          <p:nvPr/>
        </p:nvPicPr>
        <p:blipFill>
          <a:blip r:embed="rId4"/>
          <a:stretch>
            <a:fillRect/>
          </a:stretch>
        </p:blipFill>
        <p:spPr>
          <a:xfrm>
            <a:off x="588038" y="4683319"/>
            <a:ext cx="4305313" cy="2045023"/>
          </a:xfrm>
          <a:prstGeom prst="rect">
            <a:avLst/>
          </a:prstGeom>
        </p:spPr>
      </p:pic>
      <p:pic>
        <p:nvPicPr>
          <p:cNvPr id="12" name="Picture 11"/>
          <p:cNvPicPr>
            <a:picLocks noChangeAspect="1"/>
          </p:cNvPicPr>
          <p:nvPr/>
        </p:nvPicPr>
        <p:blipFill>
          <a:blip r:embed="rId5"/>
          <a:stretch>
            <a:fillRect/>
          </a:stretch>
        </p:blipFill>
        <p:spPr>
          <a:xfrm>
            <a:off x="6442086" y="2420616"/>
            <a:ext cx="3584950" cy="2133045"/>
          </a:xfrm>
          <a:prstGeom prst="rect">
            <a:avLst/>
          </a:prstGeom>
        </p:spPr>
      </p:pic>
      <p:pic>
        <p:nvPicPr>
          <p:cNvPr id="4" name="Picture 3"/>
          <p:cNvPicPr>
            <a:picLocks noChangeAspect="1"/>
          </p:cNvPicPr>
          <p:nvPr/>
        </p:nvPicPr>
        <p:blipFill rotWithShape="1">
          <a:blip r:embed="rId6"/>
          <a:srcRect l="15214"/>
          <a:stretch/>
        </p:blipFill>
        <p:spPr>
          <a:xfrm>
            <a:off x="2227529" y="2420616"/>
            <a:ext cx="3868471" cy="2133045"/>
          </a:xfrm>
          <a:prstGeom prst="rect">
            <a:avLst/>
          </a:prstGeom>
        </p:spPr>
      </p:pic>
      <p:sp>
        <p:nvSpPr>
          <p:cNvPr id="5" name="TextBox 4"/>
          <p:cNvSpPr txBox="1"/>
          <p:nvPr/>
        </p:nvSpPr>
        <p:spPr>
          <a:xfrm>
            <a:off x="-781051" y="272062"/>
            <a:ext cx="6877051" cy="1355750"/>
          </a:xfrm>
          <a:prstGeom prst="ellipse">
            <a:avLst/>
          </a:prstGeom>
        </p:spPr>
        <p:txBody>
          <a:bodyPr vert="horz" lIns="91440" tIns="45720" rIns="91440" bIns="45720" rtlCol="0" anchor="b">
            <a:normAutofit/>
          </a:bodyPr>
          <a:lstStyle/>
          <a:p>
            <a:pPr>
              <a:lnSpc>
                <a:spcPct val="90000"/>
              </a:lnSpc>
              <a:spcBef>
                <a:spcPct val="0"/>
              </a:spcBef>
            </a:pPr>
            <a:r>
              <a:rPr lang="en-US" sz="5400" dirty="0">
                <a:latin typeface="+mj-lt"/>
                <a:ea typeface="+mj-ea"/>
                <a:cs typeface="+mj-cs"/>
              </a:rPr>
              <a:t>What is </a:t>
            </a:r>
            <a:r>
              <a:rPr lang="en-US" sz="5400" dirty="0" err="1">
                <a:latin typeface="+mj-lt"/>
                <a:ea typeface="+mj-ea"/>
                <a:cs typeface="+mj-cs"/>
              </a:rPr>
              <a:t>Kaggle</a:t>
            </a:r>
            <a:r>
              <a:rPr lang="en-US" sz="5400" dirty="0">
                <a:latin typeface="+mj-lt"/>
                <a:ea typeface="+mj-ea"/>
                <a:cs typeface="+mj-cs"/>
              </a:rPr>
              <a:t>?</a:t>
            </a:r>
          </a:p>
        </p:txBody>
      </p:sp>
      <p:sp>
        <p:nvSpPr>
          <p:cNvPr id="55" name="TextBox 54"/>
          <p:cNvSpPr txBox="1"/>
          <p:nvPr/>
        </p:nvSpPr>
        <p:spPr>
          <a:xfrm>
            <a:off x="6442086" y="5156792"/>
            <a:ext cx="5948277" cy="1355750"/>
          </a:xfrm>
          <a:prstGeom prst="ellipse">
            <a:avLst/>
          </a:prstGeom>
        </p:spPr>
        <p:txBody>
          <a:bodyPr vert="horz" lIns="91440" tIns="45720" rIns="91440" bIns="45720" rtlCol="0" anchor="b">
            <a:noAutofit/>
          </a:bodyPr>
          <a:lstStyle/>
          <a:p>
            <a:pPr algn="ctr">
              <a:lnSpc>
                <a:spcPct val="90000"/>
              </a:lnSpc>
              <a:spcBef>
                <a:spcPct val="0"/>
              </a:spcBef>
            </a:pPr>
            <a:r>
              <a:rPr lang="en-US" sz="4000" dirty="0">
                <a:solidFill>
                  <a:schemeClr val="accent5">
                    <a:lumMod val="75000"/>
                  </a:schemeClr>
                </a:solidFill>
                <a:latin typeface="+mj-lt"/>
                <a:ea typeface="+mj-ea"/>
                <a:cs typeface="+mj-cs"/>
              </a:rPr>
              <a:t>Learn, Explore, Compete, Have Fun</a:t>
            </a:r>
          </a:p>
        </p:txBody>
      </p:sp>
    </p:spTree>
    <p:extLst>
      <p:ext uri="{BB962C8B-B14F-4D97-AF65-F5344CB8AC3E}">
        <p14:creationId xmlns:p14="http://schemas.microsoft.com/office/powerpoint/2010/main" val="334428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SG" sz="3200" dirty="0"/>
              <a:t>Which Competition to Participate?</a:t>
            </a:r>
          </a:p>
        </p:txBody>
      </p:sp>
      <p:pic>
        <p:nvPicPr>
          <p:cNvPr id="7" name="Picture 6"/>
          <p:cNvPicPr>
            <a:picLocks noChangeAspect="1"/>
          </p:cNvPicPr>
          <p:nvPr/>
        </p:nvPicPr>
        <p:blipFill>
          <a:blip r:embed="rId3"/>
          <a:stretch>
            <a:fillRect/>
          </a:stretch>
        </p:blipFill>
        <p:spPr>
          <a:xfrm>
            <a:off x="5666535" y="2198077"/>
            <a:ext cx="6173987" cy="4229180"/>
          </a:xfrm>
          <a:prstGeom prst="rect">
            <a:avLst/>
          </a:prstGeom>
        </p:spPr>
      </p:pic>
      <p:graphicFrame>
        <p:nvGraphicFramePr>
          <p:cNvPr id="8" name="Diagram 7"/>
          <p:cNvGraphicFramePr/>
          <p:nvPr>
            <p:extLst>
              <p:ext uri="{D42A27DB-BD31-4B8C-83A1-F6EECF244321}">
                <p14:modId xmlns:p14="http://schemas.microsoft.com/office/powerpoint/2010/main" val="2222121703"/>
              </p:ext>
            </p:extLst>
          </p:nvPr>
        </p:nvGraphicFramePr>
        <p:xfrm>
          <a:off x="5400312" y="546982"/>
          <a:ext cx="6706435" cy="13766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820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869450" y="307731"/>
            <a:ext cx="4357097" cy="3997637"/>
          </a:xfrm>
          <a:prstGeom prst="rect">
            <a:avLst/>
          </a:prstGeom>
        </p:spPr>
      </p:pic>
      <p:pic>
        <p:nvPicPr>
          <p:cNvPr id="6" name="Picture 5"/>
          <p:cNvPicPr>
            <a:picLocks noChangeAspect="1"/>
          </p:cNvPicPr>
          <p:nvPr/>
        </p:nvPicPr>
        <p:blipFill rotWithShape="1">
          <a:blip r:embed="rId4"/>
          <a:srcRect r="9873"/>
          <a:stretch/>
        </p:blipFill>
        <p:spPr>
          <a:xfrm>
            <a:off x="6459044" y="984226"/>
            <a:ext cx="5369912" cy="3180820"/>
          </a:xfrm>
          <a:prstGeom prst="rect">
            <a:avLst/>
          </a:prstGeom>
        </p:spPr>
      </p:pic>
      <p:sp>
        <p:nvSpPr>
          <p:cNvPr id="5" name="TextBox 4"/>
          <p:cNvSpPr txBox="1"/>
          <p:nvPr/>
        </p:nvSpPr>
        <p:spPr>
          <a:xfrm>
            <a:off x="527538" y="4756638"/>
            <a:ext cx="11139854" cy="930447"/>
          </a:xfrm>
          <a:prstGeom prst="rect">
            <a:avLst/>
          </a:prstGeom>
        </p:spPr>
        <p:txBody>
          <a:bodyPr vert="horz" lIns="91440" tIns="45720" rIns="91440" bIns="45720" rtlCol="0" anchor="b">
            <a:normAutofit fontScale="92500"/>
          </a:bodyPr>
          <a:lstStyle/>
          <a:p>
            <a:pPr algn="ctr">
              <a:lnSpc>
                <a:spcPct val="90000"/>
              </a:lnSpc>
              <a:spcBef>
                <a:spcPct val="0"/>
              </a:spcBef>
            </a:pPr>
            <a:r>
              <a:rPr lang="en-US" sz="5400" dirty="0">
                <a:solidFill>
                  <a:schemeClr val="bg1"/>
                </a:solidFill>
                <a:latin typeface="+mj-lt"/>
                <a:ea typeface="+mj-ea"/>
                <a:cs typeface="+mj-cs"/>
              </a:rPr>
              <a:t>Why use </a:t>
            </a:r>
            <a:r>
              <a:rPr lang="en-US" sz="5400" dirty="0" err="1">
                <a:solidFill>
                  <a:schemeClr val="bg1"/>
                </a:solidFill>
                <a:latin typeface="+mj-lt"/>
                <a:ea typeface="+mj-ea"/>
                <a:cs typeface="+mj-cs"/>
              </a:rPr>
              <a:t>e</a:t>
            </a:r>
            <a:r>
              <a:rPr lang="en-US" sz="5400" b="1" dirty="0" err="1">
                <a:solidFill>
                  <a:schemeClr val="accent4">
                    <a:lumMod val="60000"/>
                    <a:lumOff val="40000"/>
                  </a:schemeClr>
                </a:solidFill>
                <a:latin typeface="+mj-lt"/>
                <a:ea typeface="+mj-ea"/>
                <a:cs typeface="+mj-cs"/>
              </a:rPr>
              <a:t>X</a:t>
            </a:r>
            <a:r>
              <a:rPr lang="en-US" sz="5400" dirty="0" err="1">
                <a:solidFill>
                  <a:schemeClr val="bg1"/>
                </a:solidFill>
                <a:latin typeface="+mj-lt"/>
                <a:ea typeface="+mj-ea"/>
                <a:cs typeface="+mj-cs"/>
              </a:rPr>
              <a:t>treme</a:t>
            </a:r>
            <a:r>
              <a:rPr lang="en-US" sz="5400" dirty="0">
                <a:solidFill>
                  <a:schemeClr val="bg1"/>
                </a:solidFill>
                <a:latin typeface="+mj-lt"/>
                <a:ea typeface="+mj-ea"/>
                <a:cs typeface="+mj-cs"/>
              </a:rPr>
              <a:t> </a:t>
            </a:r>
            <a:r>
              <a:rPr lang="en-US" sz="5400" b="1" dirty="0">
                <a:solidFill>
                  <a:schemeClr val="accent4">
                    <a:lumMod val="60000"/>
                    <a:lumOff val="40000"/>
                  </a:schemeClr>
                </a:solidFill>
                <a:latin typeface="+mj-lt"/>
                <a:ea typeface="+mj-ea"/>
                <a:cs typeface="+mj-cs"/>
              </a:rPr>
              <a:t>G</a:t>
            </a:r>
            <a:r>
              <a:rPr lang="en-US" sz="5400" dirty="0">
                <a:solidFill>
                  <a:schemeClr val="bg1"/>
                </a:solidFill>
                <a:latin typeface="+mj-lt"/>
                <a:ea typeface="+mj-ea"/>
                <a:cs typeface="+mj-cs"/>
              </a:rPr>
              <a:t>radient </a:t>
            </a:r>
            <a:r>
              <a:rPr lang="en-US" sz="5400" b="1" dirty="0" err="1">
                <a:solidFill>
                  <a:schemeClr val="accent4">
                    <a:lumMod val="60000"/>
                    <a:lumOff val="40000"/>
                  </a:schemeClr>
                </a:solidFill>
                <a:latin typeface="+mj-lt"/>
                <a:ea typeface="+mj-ea"/>
                <a:cs typeface="+mj-cs"/>
              </a:rPr>
              <a:t>BOOST</a:t>
            </a:r>
            <a:r>
              <a:rPr lang="en-US" sz="5400" dirty="0" err="1">
                <a:solidFill>
                  <a:schemeClr val="bg1"/>
                </a:solidFill>
                <a:latin typeface="+mj-lt"/>
                <a:ea typeface="+mj-ea"/>
                <a:cs typeface="+mj-cs"/>
              </a:rPr>
              <a:t>ing</a:t>
            </a:r>
            <a:r>
              <a:rPr lang="en-US" sz="5400" dirty="0">
                <a:solidFill>
                  <a:schemeClr val="bg1"/>
                </a:solidFill>
                <a:latin typeface="+mj-lt"/>
                <a:ea typeface="+mj-ea"/>
                <a:cs typeface="+mj-cs"/>
              </a:rPr>
              <a:t> &amp; R?</a:t>
            </a:r>
          </a:p>
        </p:txBody>
      </p:sp>
      <p:pic>
        <p:nvPicPr>
          <p:cNvPr id="2" name="Picture 1"/>
          <p:cNvPicPr>
            <a:picLocks noChangeAspect="1"/>
          </p:cNvPicPr>
          <p:nvPr/>
        </p:nvPicPr>
        <p:blipFill>
          <a:blip r:embed="rId5"/>
          <a:stretch>
            <a:fillRect/>
          </a:stretch>
        </p:blipFill>
        <p:spPr>
          <a:xfrm>
            <a:off x="6446949" y="307731"/>
            <a:ext cx="4153365" cy="676495"/>
          </a:xfrm>
          <a:prstGeom prst="rect">
            <a:avLst/>
          </a:prstGeom>
        </p:spPr>
      </p:pic>
      <p:sp>
        <p:nvSpPr>
          <p:cNvPr id="3" name="Rectangle 2"/>
          <p:cNvSpPr/>
          <p:nvPr/>
        </p:nvSpPr>
        <p:spPr>
          <a:xfrm>
            <a:off x="6563957" y="4145381"/>
            <a:ext cx="5160085" cy="507831"/>
          </a:xfrm>
          <a:prstGeom prst="rect">
            <a:avLst/>
          </a:prstGeom>
        </p:spPr>
        <p:txBody>
          <a:bodyPr wrap="square">
            <a:spAutoFit/>
          </a:bodyPr>
          <a:lstStyle/>
          <a:p>
            <a:r>
              <a:rPr lang="en-SG" sz="900" b="1" dirty="0">
                <a:hlinkClick r:id="rId6"/>
              </a:rPr>
              <a:t>http://www.datasciencecentral.com/profiles/blogs/r-moves-up-to-5th-place-in-ieee-language-rankings</a:t>
            </a:r>
            <a:endParaRPr lang="en-SG" sz="900" b="1" dirty="0"/>
          </a:p>
          <a:p>
            <a:endParaRPr lang="en-SG" dirty="0"/>
          </a:p>
        </p:txBody>
      </p:sp>
      <p:sp>
        <p:nvSpPr>
          <p:cNvPr id="7" name="Rectangle 6"/>
          <p:cNvSpPr/>
          <p:nvPr/>
        </p:nvSpPr>
        <p:spPr>
          <a:xfrm>
            <a:off x="6336254" y="2377439"/>
            <a:ext cx="5637007" cy="268942"/>
          </a:xfrm>
          <a:prstGeom prst="rect">
            <a:avLst/>
          </a:prstGeom>
          <a:solidFill>
            <a:schemeClr val="bg1">
              <a:lumMod val="5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07589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SG" sz="3200" dirty="0"/>
              <a:t>Choosing a Competition</a:t>
            </a:r>
          </a:p>
        </p:txBody>
      </p:sp>
      <p:sp>
        <p:nvSpPr>
          <p:cNvPr id="3" name="Content Placeholder 2"/>
          <p:cNvSpPr>
            <a:spLocks noGrp="1"/>
          </p:cNvSpPr>
          <p:nvPr>
            <p:ph idx="1"/>
          </p:nvPr>
        </p:nvSpPr>
        <p:spPr>
          <a:xfrm>
            <a:off x="5515479" y="662788"/>
            <a:ext cx="6476102" cy="5252722"/>
          </a:xfrm>
        </p:spPr>
        <p:txBody>
          <a:bodyPr anchor="ctr">
            <a:normAutofit/>
          </a:bodyPr>
          <a:lstStyle/>
          <a:p>
            <a:r>
              <a:rPr lang="en-SG" sz="2400" u="sng" dirty="0">
                <a:solidFill>
                  <a:schemeClr val="bg1"/>
                </a:solidFill>
              </a:rPr>
              <a:t>Objective</a:t>
            </a:r>
            <a:r>
              <a:rPr lang="en-SG" sz="2400" dirty="0">
                <a:solidFill>
                  <a:schemeClr val="bg1"/>
                </a:solidFill>
              </a:rPr>
              <a:t> – Binary/Multi-Class Classifications, Continuous Value predictions, Image Classifications, Recommendation, Optimization.</a:t>
            </a:r>
          </a:p>
          <a:p>
            <a:r>
              <a:rPr lang="en-SG" sz="2400" u="sng" dirty="0">
                <a:solidFill>
                  <a:schemeClr val="bg1"/>
                </a:solidFill>
              </a:rPr>
              <a:t>Evaluation</a:t>
            </a:r>
            <a:r>
              <a:rPr lang="en-SG" sz="2400" dirty="0">
                <a:solidFill>
                  <a:schemeClr val="bg1"/>
                </a:solidFill>
              </a:rPr>
              <a:t> – AUC, </a:t>
            </a:r>
            <a:r>
              <a:rPr lang="en-SG" sz="2400" dirty="0" err="1">
                <a:solidFill>
                  <a:schemeClr val="bg1"/>
                </a:solidFill>
              </a:rPr>
              <a:t>LogLoss</a:t>
            </a:r>
            <a:r>
              <a:rPr lang="en-SG" sz="2400" dirty="0">
                <a:solidFill>
                  <a:schemeClr val="bg1"/>
                </a:solidFill>
              </a:rPr>
              <a:t>, RMSE, Mean Absolute Error (MAE), Mean Average Precision @n (</a:t>
            </a:r>
            <a:r>
              <a:rPr lang="en-SG" sz="2400" dirty="0" err="1">
                <a:solidFill>
                  <a:schemeClr val="bg1"/>
                </a:solidFill>
              </a:rPr>
              <a:t>MAP@n</a:t>
            </a:r>
            <a:r>
              <a:rPr lang="en-SG" sz="2400" dirty="0">
                <a:solidFill>
                  <a:schemeClr val="bg1"/>
                </a:solidFill>
              </a:rPr>
              <a:t>)</a:t>
            </a:r>
          </a:p>
          <a:p>
            <a:r>
              <a:rPr lang="en-SG" sz="2400" u="sng" dirty="0">
                <a:solidFill>
                  <a:schemeClr val="bg1"/>
                </a:solidFill>
              </a:rPr>
              <a:t>Size</a:t>
            </a:r>
            <a:r>
              <a:rPr lang="en-SG" sz="2400" dirty="0">
                <a:solidFill>
                  <a:schemeClr val="bg1"/>
                </a:solidFill>
              </a:rPr>
              <a:t> of Datasets – Train/Test proportion, n Samples, n Dimensions.</a:t>
            </a:r>
          </a:p>
          <a:p>
            <a:r>
              <a:rPr lang="en-SG" sz="2400" dirty="0">
                <a:solidFill>
                  <a:schemeClr val="bg1"/>
                </a:solidFill>
              </a:rPr>
              <a:t>Team/Solo/Prize/Timeline/Kernel….</a:t>
            </a:r>
          </a:p>
          <a:p>
            <a:endParaRPr lang="en-SG" sz="2400" dirty="0">
              <a:solidFill>
                <a:schemeClr val="bg1"/>
              </a:solidFill>
            </a:endParaRPr>
          </a:p>
          <a:p>
            <a:endParaRPr lang="en-SG" sz="2400" dirty="0">
              <a:solidFill>
                <a:schemeClr val="bg1"/>
              </a:solidFill>
            </a:endParaRPr>
          </a:p>
          <a:p>
            <a:endParaRPr lang="en-SG" sz="2400" dirty="0">
              <a:solidFill>
                <a:schemeClr val="bg1"/>
              </a:solidFill>
            </a:endParaRPr>
          </a:p>
        </p:txBody>
      </p:sp>
      <p:pic>
        <p:nvPicPr>
          <p:cNvPr id="4" name="Picture 3"/>
          <p:cNvPicPr>
            <a:picLocks noChangeAspect="1"/>
          </p:cNvPicPr>
          <p:nvPr/>
        </p:nvPicPr>
        <p:blipFill rotWithShape="1">
          <a:blip r:embed="rId3"/>
          <a:srcRect t="11479"/>
          <a:stretch/>
        </p:blipFill>
        <p:spPr>
          <a:xfrm>
            <a:off x="5914608" y="4457832"/>
            <a:ext cx="2703963" cy="753035"/>
          </a:xfrm>
          <a:prstGeom prst="rect">
            <a:avLst/>
          </a:prstGeom>
        </p:spPr>
      </p:pic>
      <p:pic>
        <p:nvPicPr>
          <p:cNvPr id="5" name="Picture 4"/>
          <p:cNvPicPr>
            <a:picLocks noChangeAspect="1"/>
          </p:cNvPicPr>
          <p:nvPr/>
        </p:nvPicPr>
        <p:blipFill>
          <a:blip r:embed="rId4"/>
          <a:stretch>
            <a:fillRect/>
          </a:stretch>
        </p:blipFill>
        <p:spPr>
          <a:xfrm>
            <a:off x="8770450" y="4457832"/>
            <a:ext cx="3032251" cy="1846149"/>
          </a:xfrm>
          <a:prstGeom prst="rect">
            <a:avLst/>
          </a:prstGeom>
        </p:spPr>
      </p:pic>
      <p:pic>
        <p:nvPicPr>
          <p:cNvPr id="6" name="Picture 5"/>
          <p:cNvPicPr>
            <a:picLocks noChangeAspect="1"/>
          </p:cNvPicPr>
          <p:nvPr/>
        </p:nvPicPr>
        <p:blipFill>
          <a:blip r:embed="rId5"/>
          <a:stretch>
            <a:fillRect/>
          </a:stretch>
        </p:blipFill>
        <p:spPr>
          <a:xfrm>
            <a:off x="5923564" y="5553456"/>
            <a:ext cx="2686050" cy="714375"/>
          </a:xfrm>
          <a:prstGeom prst="rect">
            <a:avLst/>
          </a:prstGeom>
        </p:spPr>
      </p:pic>
    </p:spTree>
    <p:extLst>
      <p:ext uri="{BB962C8B-B14F-4D97-AF65-F5344CB8AC3E}">
        <p14:creationId xmlns:p14="http://schemas.microsoft.com/office/powerpoint/2010/main" val="306426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SG" sz="3200" dirty="0"/>
              <a:t>Starting a Competition</a:t>
            </a:r>
          </a:p>
        </p:txBody>
      </p:sp>
      <p:sp>
        <p:nvSpPr>
          <p:cNvPr id="3" name="Content Placeholder 2"/>
          <p:cNvSpPr>
            <a:spLocks noGrp="1"/>
          </p:cNvSpPr>
          <p:nvPr>
            <p:ph idx="1"/>
          </p:nvPr>
        </p:nvSpPr>
        <p:spPr>
          <a:xfrm>
            <a:off x="5540189" y="802638"/>
            <a:ext cx="6250192" cy="5252722"/>
          </a:xfrm>
        </p:spPr>
        <p:txBody>
          <a:bodyPr anchor="ctr">
            <a:noAutofit/>
          </a:bodyPr>
          <a:lstStyle/>
          <a:p>
            <a:pPr>
              <a:lnSpc>
                <a:spcPct val="80000"/>
              </a:lnSpc>
            </a:pPr>
            <a:r>
              <a:rPr lang="en-SG" sz="2400" u="sng" dirty="0">
                <a:solidFill>
                  <a:schemeClr val="bg1"/>
                </a:solidFill>
              </a:rPr>
              <a:t>Downloading</a:t>
            </a:r>
            <a:r>
              <a:rPr lang="en-SG" sz="2400" dirty="0">
                <a:solidFill>
                  <a:schemeClr val="bg1"/>
                </a:solidFill>
              </a:rPr>
              <a:t> datasets – Train, Test, and Submission. </a:t>
            </a:r>
          </a:p>
          <a:p>
            <a:pPr lvl="1">
              <a:lnSpc>
                <a:spcPct val="80000"/>
              </a:lnSpc>
            </a:pPr>
            <a:r>
              <a:rPr lang="en-SG" dirty="0">
                <a:solidFill>
                  <a:schemeClr val="bg1"/>
                </a:solidFill>
              </a:rPr>
              <a:t>Matching sample IDs in </a:t>
            </a:r>
            <a:r>
              <a:rPr lang="en-SG" b="1" i="1" dirty="0">
                <a:solidFill>
                  <a:schemeClr val="bg1"/>
                </a:solidFill>
              </a:rPr>
              <a:t>test.csv</a:t>
            </a:r>
            <a:r>
              <a:rPr lang="en-SG" dirty="0">
                <a:solidFill>
                  <a:schemeClr val="bg1"/>
                </a:solidFill>
              </a:rPr>
              <a:t> -&gt; IDs in </a:t>
            </a:r>
            <a:r>
              <a:rPr lang="en-SG" b="1" i="1" dirty="0">
                <a:solidFill>
                  <a:schemeClr val="bg1"/>
                </a:solidFill>
              </a:rPr>
              <a:t>submission.csv</a:t>
            </a:r>
            <a:endParaRPr lang="en-SG" sz="2400" dirty="0">
              <a:solidFill>
                <a:schemeClr val="bg1"/>
              </a:solidFill>
            </a:endParaRPr>
          </a:p>
          <a:p>
            <a:pPr>
              <a:lnSpc>
                <a:spcPct val="80000"/>
              </a:lnSpc>
            </a:pPr>
            <a:r>
              <a:rPr lang="en-SG" sz="2400" u="sng" dirty="0">
                <a:solidFill>
                  <a:schemeClr val="bg1"/>
                </a:solidFill>
              </a:rPr>
              <a:t>Timeline</a:t>
            </a:r>
            <a:r>
              <a:rPr lang="en-SG" sz="2400" dirty="0">
                <a:solidFill>
                  <a:schemeClr val="bg1"/>
                </a:solidFill>
              </a:rPr>
              <a:t> – First submission, Merger (teams), Final submission.</a:t>
            </a:r>
          </a:p>
          <a:p>
            <a:pPr>
              <a:lnSpc>
                <a:spcPct val="80000"/>
              </a:lnSpc>
            </a:pPr>
            <a:r>
              <a:rPr lang="en-SG" sz="2400" u="sng" dirty="0">
                <a:solidFill>
                  <a:schemeClr val="bg1"/>
                </a:solidFill>
              </a:rPr>
              <a:t>Rules</a:t>
            </a:r>
            <a:r>
              <a:rPr lang="en-SG" sz="2400" dirty="0">
                <a:solidFill>
                  <a:schemeClr val="bg1"/>
                </a:solidFill>
              </a:rPr>
              <a:t> – No sharing of information between teams, no public datasets, one account per competitor, daily submission limit of 5. *Take note for team forming criteria: Total Subs &lt;= (Days competition running * 5)</a:t>
            </a:r>
          </a:p>
          <a:p>
            <a:pPr>
              <a:lnSpc>
                <a:spcPct val="80000"/>
              </a:lnSpc>
            </a:pPr>
            <a:r>
              <a:rPr lang="en-SG" sz="2400" u="sng" dirty="0">
                <a:solidFill>
                  <a:schemeClr val="bg1"/>
                </a:solidFill>
              </a:rPr>
              <a:t>Public &amp; Private LB </a:t>
            </a:r>
            <a:r>
              <a:rPr lang="en-SG" sz="2400" dirty="0">
                <a:solidFill>
                  <a:schemeClr val="bg1"/>
                </a:solidFill>
              </a:rPr>
              <a:t>– Only public scoring will be shown, private scores will be revealed at the end of the competition.</a:t>
            </a:r>
          </a:p>
        </p:txBody>
      </p:sp>
    </p:spTree>
    <p:extLst>
      <p:ext uri="{BB962C8B-B14F-4D97-AF65-F5344CB8AC3E}">
        <p14:creationId xmlns:p14="http://schemas.microsoft.com/office/powerpoint/2010/main" val="84998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SG" sz="3200" dirty="0"/>
              <a:t>BNP Paribas Challenge Example</a:t>
            </a:r>
          </a:p>
        </p:txBody>
      </p:sp>
      <p:sp>
        <p:nvSpPr>
          <p:cNvPr id="3" name="Content Placeholder 2"/>
          <p:cNvSpPr>
            <a:spLocks noGrp="1"/>
          </p:cNvSpPr>
          <p:nvPr>
            <p:ph idx="1"/>
          </p:nvPr>
        </p:nvSpPr>
        <p:spPr>
          <a:xfrm>
            <a:off x="5558763" y="4112264"/>
            <a:ext cx="6466584" cy="2745736"/>
          </a:xfrm>
        </p:spPr>
        <p:txBody>
          <a:bodyPr anchor="ctr">
            <a:normAutofit lnSpcReduction="10000"/>
          </a:bodyPr>
          <a:lstStyle/>
          <a:p>
            <a:r>
              <a:rPr lang="en-SG" sz="2400" dirty="0">
                <a:solidFill>
                  <a:schemeClr val="bg1"/>
                </a:solidFill>
              </a:rPr>
              <a:t>Evaluation metric: Logloss</a:t>
            </a:r>
          </a:p>
          <a:p>
            <a:endParaRPr lang="en-SG" sz="2400" dirty="0">
              <a:solidFill>
                <a:schemeClr val="bg1"/>
              </a:solidFill>
            </a:endParaRPr>
          </a:p>
          <a:p>
            <a:endParaRPr lang="en-SG" sz="2400" dirty="0">
              <a:solidFill>
                <a:schemeClr val="bg1"/>
              </a:solidFill>
            </a:endParaRPr>
          </a:p>
          <a:p>
            <a:r>
              <a:rPr lang="en-SG" sz="2400" dirty="0">
                <a:solidFill>
                  <a:schemeClr val="bg1"/>
                </a:solidFill>
              </a:rPr>
              <a:t>Datasets: Train (114321), Test (114393), 131 features</a:t>
            </a:r>
          </a:p>
          <a:p>
            <a:r>
              <a:rPr lang="en-SG" sz="2400" dirty="0">
                <a:solidFill>
                  <a:schemeClr val="bg1"/>
                </a:solidFill>
              </a:rPr>
              <a:t>2,926 teams participated, prize money: $30,000, timeline: 3 months</a:t>
            </a:r>
          </a:p>
          <a:p>
            <a:endParaRPr lang="en-SG" sz="2400" dirty="0">
              <a:solidFill>
                <a:schemeClr val="bg1"/>
              </a:solidFill>
            </a:endParaRPr>
          </a:p>
        </p:txBody>
      </p:sp>
      <p:pic>
        <p:nvPicPr>
          <p:cNvPr id="4" name="Picture 3"/>
          <p:cNvPicPr>
            <a:picLocks noChangeAspect="1"/>
          </p:cNvPicPr>
          <p:nvPr/>
        </p:nvPicPr>
        <p:blipFill>
          <a:blip r:embed="rId2"/>
          <a:stretch>
            <a:fillRect/>
          </a:stretch>
        </p:blipFill>
        <p:spPr>
          <a:xfrm>
            <a:off x="5665106" y="646593"/>
            <a:ext cx="5046994" cy="3202782"/>
          </a:xfrm>
          <a:prstGeom prst="rect">
            <a:avLst/>
          </a:prstGeom>
        </p:spPr>
      </p:pic>
      <p:sp>
        <p:nvSpPr>
          <p:cNvPr id="6" name="TextBox 5"/>
          <p:cNvSpPr txBox="1"/>
          <p:nvPr/>
        </p:nvSpPr>
        <p:spPr>
          <a:xfrm>
            <a:off x="5651805" y="184928"/>
            <a:ext cx="4716725" cy="461665"/>
          </a:xfrm>
          <a:prstGeom prst="rect">
            <a:avLst/>
          </a:prstGeom>
          <a:noFill/>
        </p:spPr>
        <p:txBody>
          <a:bodyPr wrap="square" rtlCol="0">
            <a:spAutoFit/>
          </a:bodyPr>
          <a:lstStyle/>
          <a:p>
            <a:r>
              <a:rPr lang="en-SG" sz="2400" u="sng" dirty="0">
                <a:solidFill>
                  <a:schemeClr val="bg1"/>
                </a:solidFill>
              </a:rPr>
              <a:t>Objective (Problem Statement)</a:t>
            </a:r>
          </a:p>
        </p:txBody>
      </p:sp>
      <p:pic>
        <p:nvPicPr>
          <p:cNvPr id="7" name="Picture 6"/>
          <p:cNvPicPr>
            <a:picLocks noChangeAspect="1"/>
          </p:cNvPicPr>
          <p:nvPr/>
        </p:nvPicPr>
        <p:blipFill>
          <a:blip r:embed="rId3"/>
          <a:stretch>
            <a:fillRect/>
          </a:stretch>
        </p:blipFill>
        <p:spPr>
          <a:xfrm>
            <a:off x="5921067" y="4330044"/>
            <a:ext cx="2900585" cy="844474"/>
          </a:xfrm>
          <a:prstGeom prst="rect">
            <a:avLst/>
          </a:prstGeom>
        </p:spPr>
      </p:pic>
    </p:spTree>
    <p:extLst>
      <p:ext uri="{BB962C8B-B14F-4D97-AF65-F5344CB8AC3E}">
        <p14:creationId xmlns:p14="http://schemas.microsoft.com/office/powerpoint/2010/main" val="13709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838200" y="5529884"/>
            <a:ext cx="8078342" cy="1096331"/>
          </a:xfrm>
        </p:spPr>
        <p:txBody>
          <a:bodyPr>
            <a:normAutofit/>
          </a:bodyPr>
          <a:lstStyle/>
          <a:p>
            <a:r>
              <a:rPr lang="en-SG"/>
              <a:t>R Code: Essential Packages</a:t>
            </a:r>
            <a:endParaRPr lang="en-SG" dirty="0"/>
          </a:p>
        </p:txBody>
      </p:sp>
      <p:graphicFrame>
        <p:nvGraphicFramePr>
          <p:cNvPr id="10" name="Content Placeholder 2"/>
          <p:cNvGraphicFramePr>
            <a:graphicFrameLocks noGrp="1"/>
          </p:cNvGraphicFramePr>
          <p:nvPr>
            <p:ph idx="1"/>
            <p:extLst>
              <p:ext uri="{D42A27DB-BD31-4B8C-83A1-F6EECF244321}">
                <p14:modId xmlns:p14="http://schemas.microsoft.com/office/powerpoint/2010/main" val="1200611766"/>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998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6906</TotalTime>
  <Words>3762</Words>
  <Application>Microsoft Office PowerPoint</Application>
  <PresentationFormat>Widescreen</PresentationFormat>
  <Paragraphs>345</Paragraphs>
  <Slides>26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DATA SCIENCE IMMERSIVE Using R in Kaggle Competitions</vt:lpstr>
      <vt:lpstr>PowerPoint Presentation</vt:lpstr>
      <vt:lpstr>PowerPoint Presentation</vt:lpstr>
      <vt:lpstr>Which Competition to Participate?</vt:lpstr>
      <vt:lpstr>PowerPoint Presentation</vt:lpstr>
      <vt:lpstr>Choosing a Competition</vt:lpstr>
      <vt:lpstr>Starting a Competition</vt:lpstr>
      <vt:lpstr>BNP Paribas Challenge Example</vt:lpstr>
      <vt:lpstr>R Code: Essential Packages</vt:lpstr>
      <vt:lpstr>R Code: Features Exploration (Basic)</vt:lpstr>
      <vt:lpstr>R Code: Features Exploration (Basic)</vt:lpstr>
      <vt:lpstr>R Code: Build &amp; Make First Submission</vt:lpstr>
      <vt:lpstr>R Code: Your First Submission to Kaggle (GSD)</vt:lpstr>
      <vt:lpstr>Moving Up Ranks On Kaggle: Key Points</vt:lpstr>
      <vt:lpstr>What does it mean to do a Cross Validation?  How does it help to improve a model?</vt:lpstr>
      <vt:lpstr>PowerPoint Presentation</vt:lpstr>
      <vt:lpstr>eXtreme Gradient Boosting: Key Considerations</vt:lpstr>
      <vt:lpstr>XGBOOST: Tuning Hyper Parameters</vt:lpstr>
      <vt:lpstr>XGBOOST: Advance Tuning and Customizations</vt:lpstr>
      <vt:lpstr>Features Engineering: Most Popular Picks</vt:lpstr>
      <vt:lpstr>Features Engineering: Most Popular Picks (Cont.)</vt:lpstr>
      <vt:lpstr>Ensemble Models</vt:lpstr>
      <vt:lpstr>R Code: Improving Your Submission on Getting a Decent Rank with XGB</vt:lpstr>
      <vt:lpstr>Kaggler Grandmasters Masterpiece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User Group Meeting Using R in Kaggle Competitions</dc:title>
  <dc:creator>Office 365 Lifetime</dc:creator>
  <cp:lastModifiedBy>Garrett</cp:lastModifiedBy>
  <cp:revision>140</cp:revision>
  <dcterms:created xsi:type="dcterms:W3CDTF">2017-01-11T11:47:43Z</dcterms:created>
  <dcterms:modified xsi:type="dcterms:W3CDTF">2017-09-29T01:16:37Z</dcterms:modified>
</cp:coreProperties>
</file>