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464" r:id="rId4"/>
    <p:sldId id="466" r:id="rId5"/>
    <p:sldId id="465" r:id="rId6"/>
    <p:sldId id="273" r:id="rId7"/>
    <p:sldId id="461" r:id="rId8"/>
    <p:sldId id="462" r:id="rId9"/>
    <p:sldId id="463" r:id="rId10"/>
    <p:sldId id="472" r:id="rId11"/>
    <p:sldId id="473" r:id="rId12"/>
    <p:sldId id="467" r:id="rId13"/>
    <p:sldId id="438" r:id="rId14"/>
    <p:sldId id="468" r:id="rId15"/>
    <p:sldId id="456" r:id="rId16"/>
    <p:sldId id="457" r:id="rId17"/>
    <p:sldId id="469" r:id="rId18"/>
    <p:sldId id="458" r:id="rId19"/>
    <p:sldId id="470" r:id="rId20"/>
    <p:sldId id="471" r:id="rId21"/>
    <p:sldId id="474" r:id="rId22"/>
    <p:sldId id="475" r:id="rId23"/>
    <p:sldId id="476" r:id="rId24"/>
    <p:sldId id="478" r:id="rId25"/>
    <p:sldId id="479" r:id="rId26"/>
    <p:sldId id="480" r:id="rId27"/>
    <p:sldId id="481" r:id="rId28"/>
    <p:sldId id="482" r:id="rId29"/>
    <p:sldId id="484" r:id="rId30"/>
    <p:sldId id="483" r:id="rId31"/>
    <p:sldId id="485" r:id="rId32"/>
    <p:sldId id="459" r:id="rId33"/>
  </p:sldIdLst>
  <p:sldSz cx="13004800" cy="7302500"/>
  <p:notesSz cx="6858000" cy="9144000"/>
  <p:defaultTextStyle>
    <a:lvl1pPr defTabSz="1308100">
      <a:buClr>
        <a:srgbClr val="FFFFFF"/>
      </a:buClr>
      <a:defRPr sz="2400">
        <a:solidFill>
          <a:srgbClr val="FFFFFF"/>
        </a:solidFill>
        <a:uFill>
          <a:solidFill>
            <a:srgbClr val="FFFFFF"/>
          </a:solidFill>
        </a:uFill>
        <a:latin typeface="+mn-lt"/>
        <a:ea typeface="+mn-ea"/>
        <a:cs typeface="+mn-cs"/>
        <a:sym typeface="News706BT-RomanC"/>
      </a:defRPr>
    </a:lvl1pPr>
    <a:lvl2pPr indent="342900" defTabSz="1308100">
      <a:buClr>
        <a:srgbClr val="FFFFFF"/>
      </a:buClr>
      <a:defRPr sz="2400">
        <a:solidFill>
          <a:srgbClr val="FFFFFF"/>
        </a:solidFill>
        <a:uFill>
          <a:solidFill>
            <a:srgbClr val="FFFFFF"/>
          </a:solidFill>
        </a:uFill>
        <a:latin typeface="+mn-lt"/>
        <a:ea typeface="+mn-ea"/>
        <a:cs typeface="+mn-cs"/>
        <a:sym typeface="News706BT-RomanC"/>
      </a:defRPr>
    </a:lvl2pPr>
    <a:lvl3pPr indent="685800" defTabSz="1308100">
      <a:buClr>
        <a:srgbClr val="FFFFFF"/>
      </a:buClr>
      <a:defRPr sz="2400">
        <a:solidFill>
          <a:srgbClr val="FFFFFF"/>
        </a:solidFill>
        <a:uFill>
          <a:solidFill>
            <a:srgbClr val="FFFFFF"/>
          </a:solidFill>
        </a:uFill>
        <a:latin typeface="+mn-lt"/>
        <a:ea typeface="+mn-ea"/>
        <a:cs typeface="+mn-cs"/>
        <a:sym typeface="News706BT-RomanC"/>
      </a:defRPr>
    </a:lvl3pPr>
    <a:lvl4pPr indent="1028700" defTabSz="1308100">
      <a:buClr>
        <a:srgbClr val="FFFFFF"/>
      </a:buClr>
      <a:defRPr sz="2400">
        <a:solidFill>
          <a:srgbClr val="FFFFFF"/>
        </a:solidFill>
        <a:uFill>
          <a:solidFill>
            <a:srgbClr val="FFFFFF"/>
          </a:solidFill>
        </a:uFill>
        <a:latin typeface="+mn-lt"/>
        <a:ea typeface="+mn-ea"/>
        <a:cs typeface="+mn-cs"/>
        <a:sym typeface="News706BT-RomanC"/>
      </a:defRPr>
    </a:lvl4pPr>
    <a:lvl5pPr indent="1371600" defTabSz="1308100">
      <a:buClr>
        <a:srgbClr val="FFFFFF"/>
      </a:buClr>
      <a:defRPr sz="2400">
        <a:solidFill>
          <a:srgbClr val="FFFFFF"/>
        </a:solidFill>
        <a:uFill>
          <a:solidFill>
            <a:srgbClr val="FFFFFF"/>
          </a:solidFill>
        </a:uFill>
        <a:latin typeface="+mn-lt"/>
        <a:ea typeface="+mn-ea"/>
        <a:cs typeface="+mn-cs"/>
        <a:sym typeface="News706BT-RomanC"/>
      </a:defRPr>
    </a:lvl5pPr>
    <a:lvl6pPr indent="1714500" defTabSz="1308100">
      <a:buClr>
        <a:srgbClr val="FFFFFF"/>
      </a:buClr>
      <a:defRPr sz="2400">
        <a:solidFill>
          <a:srgbClr val="FFFFFF"/>
        </a:solidFill>
        <a:uFill>
          <a:solidFill>
            <a:srgbClr val="FFFFFF"/>
          </a:solidFill>
        </a:uFill>
        <a:latin typeface="+mn-lt"/>
        <a:ea typeface="+mn-ea"/>
        <a:cs typeface="+mn-cs"/>
        <a:sym typeface="News706BT-RomanC"/>
      </a:defRPr>
    </a:lvl6pPr>
    <a:lvl7pPr indent="2057400" defTabSz="1308100">
      <a:buClr>
        <a:srgbClr val="FFFFFF"/>
      </a:buClr>
      <a:defRPr sz="2400">
        <a:solidFill>
          <a:srgbClr val="FFFFFF"/>
        </a:solidFill>
        <a:uFill>
          <a:solidFill>
            <a:srgbClr val="FFFFFF"/>
          </a:solidFill>
        </a:uFill>
        <a:latin typeface="+mn-lt"/>
        <a:ea typeface="+mn-ea"/>
        <a:cs typeface="+mn-cs"/>
        <a:sym typeface="News706BT-RomanC"/>
      </a:defRPr>
    </a:lvl7pPr>
    <a:lvl8pPr indent="2400300" defTabSz="1308100">
      <a:buClr>
        <a:srgbClr val="FFFFFF"/>
      </a:buClr>
      <a:defRPr sz="2400">
        <a:solidFill>
          <a:srgbClr val="FFFFFF"/>
        </a:solidFill>
        <a:uFill>
          <a:solidFill>
            <a:srgbClr val="FFFFFF"/>
          </a:solidFill>
        </a:uFill>
        <a:latin typeface="+mn-lt"/>
        <a:ea typeface="+mn-ea"/>
        <a:cs typeface="+mn-cs"/>
        <a:sym typeface="News706BT-RomanC"/>
      </a:defRPr>
    </a:lvl8pPr>
    <a:lvl9pPr indent="2743200" defTabSz="1308100">
      <a:buClr>
        <a:srgbClr val="FFFFFF"/>
      </a:buClr>
      <a:defRPr sz="2400">
        <a:solidFill>
          <a:srgbClr val="FFFFFF"/>
        </a:solidFill>
        <a:uFill>
          <a:solidFill>
            <a:srgbClr val="FFFFFF"/>
          </a:solidFill>
        </a:uFill>
        <a:latin typeface="+mn-lt"/>
        <a:ea typeface="+mn-ea"/>
        <a:cs typeface="+mn-cs"/>
        <a:sym typeface="News706BT-RomanC"/>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046" autoAdjust="0"/>
  </p:normalViewPr>
  <p:slideViewPr>
    <p:cSldViewPr snapToGrid="0" snapToObjects="1">
      <p:cViewPr>
        <p:scale>
          <a:sx n="94" d="100"/>
          <a:sy n="94" d="100"/>
        </p:scale>
        <p:origin x="496" y="-192"/>
      </p:cViewPr>
      <p:guideLst>
        <p:guide orient="horz" pos="2300"/>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BA9BB4-54A9-D349-9035-4225BC886A1D}" type="datetimeFigureOut">
              <a:rPr lang="en-US" smtClean="0"/>
              <a:t>1/18/17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24EA97-F761-3049-9B2D-71E8D3F4CB4B}" type="slidenum">
              <a:rPr lang="en-US" smtClean="0"/>
              <a:t>‹#›</a:t>
            </a:fld>
            <a:endParaRPr lang="en-US"/>
          </a:p>
        </p:txBody>
      </p:sp>
    </p:spTree>
    <p:extLst>
      <p:ext uri="{BB962C8B-B14F-4D97-AF65-F5344CB8AC3E}">
        <p14:creationId xmlns:p14="http://schemas.microsoft.com/office/powerpoint/2010/main" val="12819286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32786285"/>
      </p:ext>
    </p:extLst>
  </p:cSld>
  <p:clrMap bg1="lt1" tx1="dk1" bg2="lt2" tx2="dk2" accent1="accent1" accent2="accent2" accent3="accent3" accent4="accent4" accent5="accent5" accent6="accent6" hlink="hlink" folHlink="folHlink"/>
  <p:hf hdr="0" ftr="0" dt="0"/>
  <p:notesStyle>
    <a:lvl1pPr defTabSz="457200">
      <a:defRPr sz="1200">
        <a:uFill>
          <a:solidFill/>
        </a:uFill>
        <a:latin typeface="+mn-lt"/>
        <a:ea typeface="+mn-ea"/>
        <a:cs typeface="+mn-cs"/>
        <a:sym typeface="News706BT-RomanC"/>
      </a:defRPr>
    </a:lvl1pPr>
    <a:lvl2pPr indent="228600" defTabSz="457200">
      <a:defRPr sz="1200">
        <a:uFill>
          <a:solidFill/>
        </a:uFill>
        <a:latin typeface="+mn-lt"/>
        <a:ea typeface="+mn-ea"/>
        <a:cs typeface="+mn-cs"/>
        <a:sym typeface="News706BT-RomanC"/>
      </a:defRPr>
    </a:lvl2pPr>
    <a:lvl3pPr indent="457200" defTabSz="457200">
      <a:defRPr sz="1200">
        <a:uFill>
          <a:solidFill/>
        </a:uFill>
        <a:latin typeface="+mn-lt"/>
        <a:ea typeface="+mn-ea"/>
        <a:cs typeface="+mn-cs"/>
        <a:sym typeface="News706BT-RomanC"/>
      </a:defRPr>
    </a:lvl3pPr>
    <a:lvl4pPr indent="685800" defTabSz="457200">
      <a:defRPr sz="1200">
        <a:uFill>
          <a:solidFill/>
        </a:uFill>
        <a:latin typeface="+mn-lt"/>
        <a:ea typeface="+mn-ea"/>
        <a:cs typeface="+mn-cs"/>
        <a:sym typeface="News706BT-RomanC"/>
      </a:defRPr>
    </a:lvl4pPr>
    <a:lvl5pPr indent="914400" defTabSz="457200">
      <a:defRPr sz="1200">
        <a:uFill>
          <a:solidFill/>
        </a:uFill>
        <a:latin typeface="+mn-lt"/>
        <a:ea typeface="+mn-ea"/>
        <a:cs typeface="+mn-cs"/>
        <a:sym typeface="News706BT-RomanC"/>
      </a:defRPr>
    </a:lvl5pPr>
    <a:lvl6pPr indent="1143000" defTabSz="457200">
      <a:defRPr sz="1200">
        <a:uFill>
          <a:solidFill/>
        </a:uFill>
        <a:latin typeface="+mn-lt"/>
        <a:ea typeface="+mn-ea"/>
        <a:cs typeface="+mn-cs"/>
        <a:sym typeface="News706BT-RomanC"/>
      </a:defRPr>
    </a:lvl6pPr>
    <a:lvl7pPr indent="1371600" defTabSz="457200">
      <a:defRPr sz="1200">
        <a:uFill>
          <a:solidFill/>
        </a:uFill>
        <a:latin typeface="+mn-lt"/>
        <a:ea typeface="+mn-ea"/>
        <a:cs typeface="+mn-cs"/>
        <a:sym typeface="News706BT-RomanC"/>
      </a:defRPr>
    </a:lvl7pPr>
    <a:lvl8pPr indent="1600200" defTabSz="457200">
      <a:defRPr sz="1200">
        <a:uFill>
          <a:solidFill/>
        </a:uFill>
        <a:latin typeface="+mn-lt"/>
        <a:ea typeface="+mn-ea"/>
        <a:cs typeface="+mn-cs"/>
        <a:sym typeface="News706BT-RomanC"/>
      </a:defRPr>
    </a:lvl8pPr>
    <a:lvl9pPr indent="1828800" defTabSz="457200">
      <a:defRPr sz="1200">
        <a:uFill>
          <a:solidFill/>
        </a:uFill>
        <a:latin typeface="+mn-lt"/>
        <a:ea typeface="+mn-ea"/>
        <a:cs typeface="+mn-cs"/>
        <a:sym typeface="News706BT-RomanC"/>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r>
              <a:rPr lang="en-US" dirty="0" smtClean="0"/>
              <a:t>Food poisoning</a:t>
            </a:r>
            <a:r>
              <a:rPr lang="en-US" baseline="0" dirty="0" smtClean="0"/>
              <a:t> search volume – not a tremendous trend</a:t>
            </a:r>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685800"/>
            <a:ext cx="61055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1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7" name="Shape 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8" name="Shape 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pic>
        <p:nvPicPr>
          <p:cNvPr id="9" name="Picture 8" descr="GA_primary_horiz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20" y="681475"/>
            <a:ext cx="2586633" cy="440697"/>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io w/o Pic">
    <p:spTree>
      <p:nvGrpSpPr>
        <p:cNvPr id="1" name=""/>
        <p:cNvGrpSpPr/>
        <p:nvPr/>
      </p:nvGrpSpPr>
      <p:grpSpPr>
        <a:xfrm>
          <a:off x="0" y="0"/>
          <a:ext cx="0" cy="0"/>
          <a:chOff x="0" y="0"/>
          <a:chExt cx="0" cy="0"/>
        </a:xfrm>
      </p:grpSpPr>
      <p:sp>
        <p:nvSpPr>
          <p:cNvPr id="11" name="Shape 11"/>
          <p:cNvSpPr/>
          <p:nvPr/>
        </p:nvSpPr>
        <p:spPr>
          <a:xfrm>
            <a:off x="635000" y="1587500"/>
            <a:ext cx="11734800" cy="596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3600" b="1" cap="all" spc="-72">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600" b="1" cap="all" spc="-72">
                <a:uFill>
                  <a:solidFill/>
                </a:uFill>
              </a:rPr>
              <a:t>name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io w/ Pic">
    <p:spTree>
      <p:nvGrpSpPr>
        <p:cNvPr id="1" name=""/>
        <p:cNvGrpSpPr/>
        <p:nvPr/>
      </p:nvGrpSpPr>
      <p:grpSpPr>
        <a:xfrm>
          <a:off x="0" y="0"/>
          <a:ext cx="0" cy="0"/>
          <a:chOff x="0" y="0"/>
          <a:chExt cx="0" cy="0"/>
        </a:xfrm>
      </p:grpSpPr>
      <p:sp>
        <p:nvSpPr>
          <p:cNvPr id="13" name="Shape 13"/>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4" name="Shape 14"/>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5" name="Shape 1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hello!</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ull Image">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 name="Shape 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a:uFill>
                  <a:solidFill/>
                </a:uFill>
              </a:rPr>
              <a:t>Agenda</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Lst>
  <p:transition spd="med"/>
  <p:hf sldNum="0" hdr="0" ftr="0" dt="0"/>
  <p:txStyles>
    <p:titleStyle>
      <a:lvl1pPr defTabSz="647700">
        <a:lnSpc>
          <a:spcPts val="3200"/>
        </a:lnSpc>
        <a:defRPr sz="3200" b="1" cap="all" spc="-64">
          <a:uFill>
            <a:solidFill/>
          </a:uFill>
          <a:latin typeface="+mj-lt"/>
          <a:ea typeface="+mj-ea"/>
          <a:cs typeface="+mj-cs"/>
          <a:sym typeface="PFDinTextCompPro-Regular"/>
        </a:defRPr>
      </a:lvl1pPr>
      <a:lvl2pPr indent="228600" defTabSz="647700">
        <a:lnSpc>
          <a:spcPts val="3200"/>
        </a:lnSpc>
        <a:defRPr sz="3200" b="1" cap="all" spc="-64">
          <a:uFill>
            <a:solidFill/>
          </a:uFill>
          <a:latin typeface="+mj-lt"/>
          <a:ea typeface="+mj-ea"/>
          <a:cs typeface="+mj-cs"/>
          <a:sym typeface="PFDinTextCompPro-Regular"/>
        </a:defRPr>
      </a:lvl2pPr>
      <a:lvl3pPr indent="457200" defTabSz="647700">
        <a:lnSpc>
          <a:spcPts val="3200"/>
        </a:lnSpc>
        <a:defRPr sz="3200" b="1" cap="all" spc="-64">
          <a:uFill>
            <a:solidFill/>
          </a:uFill>
          <a:latin typeface="+mj-lt"/>
          <a:ea typeface="+mj-ea"/>
          <a:cs typeface="+mj-cs"/>
          <a:sym typeface="PFDinTextCompPro-Regular"/>
        </a:defRPr>
      </a:lvl3pPr>
      <a:lvl4pPr indent="685800" defTabSz="647700">
        <a:lnSpc>
          <a:spcPts val="3200"/>
        </a:lnSpc>
        <a:defRPr sz="3200" b="1" cap="all" spc="-64">
          <a:uFill>
            <a:solidFill/>
          </a:uFill>
          <a:latin typeface="+mj-lt"/>
          <a:ea typeface="+mj-ea"/>
          <a:cs typeface="+mj-cs"/>
          <a:sym typeface="PFDinTextCompPro-Regular"/>
        </a:defRPr>
      </a:lvl4pPr>
      <a:lvl5pPr indent="914400" defTabSz="647700">
        <a:lnSpc>
          <a:spcPts val="3200"/>
        </a:lnSpc>
        <a:defRPr sz="3200" b="1" cap="all" spc="-64">
          <a:uFill>
            <a:solidFill/>
          </a:uFill>
          <a:latin typeface="+mj-lt"/>
          <a:ea typeface="+mj-ea"/>
          <a:cs typeface="+mj-cs"/>
          <a:sym typeface="PFDinTextCompPro-Regular"/>
        </a:defRPr>
      </a:lvl5pPr>
      <a:lvl6pPr indent="1143000" defTabSz="647700">
        <a:lnSpc>
          <a:spcPts val="3200"/>
        </a:lnSpc>
        <a:defRPr sz="3200" b="1" cap="all" spc="-64">
          <a:uFill>
            <a:solidFill/>
          </a:uFill>
          <a:latin typeface="+mj-lt"/>
          <a:ea typeface="+mj-ea"/>
          <a:cs typeface="+mj-cs"/>
          <a:sym typeface="PFDinTextCompPro-Regular"/>
        </a:defRPr>
      </a:lvl6pPr>
      <a:lvl7pPr indent="1371600" defTabSz="647700">
        <a:lnSpc>
          <a:spcPts val="3200"/>
        </a:lnSpc>
        <a:defRPr sz="3200" b="1" cap="all" spc="-64">
          <a:uFill>
            <a:solidFill/>
          </a:uFill>
          <a:latin typeface="+mj-lt"/>
          <a:ea typeface="+mj-ea"/>
          <a:cs typeface="+mj-cs"/>
          <a:sym typeface="PFDinTextCompPro-Regular"/>
        </a:defRPr>
      </a:lvl7pPr>
      <a:lvl8pPr indent="1600200" defTabSz="647700">
        <a:lnSpc>
          <a:spcPts val="3200"/>
        </a:lnSpc>
        <a:defRPr sz="3200" b="1" cap="all" spc="-64">
          <a:uFill>
            <a:solidFill/>
          </a:uFill>
          <a:latin typeface="+mj-lt"/>
          <a:ea typeface="+mj-ea"/>
          <a:cs typeface="+mj-cs"/>
          <a:sym typeface="PFDinTextCompPro-Regular"/>
        </a:defRPr>
      </a:lvl8pPr>
      <a:lvl9pPr indent="1828800" defTabSz="647700">
        <a:lnSpc>
          <a:spcPts val="3200"/>
        </a:lnSpc>
        <a:defRPr sz="3200" b="1" cap="all" spc="-64">
          <a:uFill>
            <a:solidFill/>
          </a:uFill>
          <a:latin typeface="+mj-lt"/>
          <a:ea typeface="+mj-ea"/>
          <a:cs typeface="+mj-cs"/>
          <a:sym typeface="PFDinTextCompPro-Regular"/>
        </a:defRPr>
      </a:lvl9pPr>
    </p:titleStyle>
    <p:bodyStyle>
      <a:lvl1pPr marL="203200" indent="-203200" defTabSz="647700">
        <a:lnSpc>
          <a:spcPts val="3400"/>
        </a:lnSpc>
        <a:buSzPct val="70000"/>
        <a:buFont typeface="Lucida Grande"/>
        <a:buChar char="‣"/>
        <a:defRPr sz="2800">
          <a:uFill>
            <a:solidFill/>
          </a:uFill>
          <a:latin typeface="+mn-lt"/>
          <a:ea typeface="+mn-ea"/>
          <a:cs typeface="+mn-cs"/>
          <a:sym typeface="News706BT-RomanC"/>
        </a:defRPr>
      </a:lvl1pPr>
      <a:lvl2pPr marL="406400" indent="-203200" defTabSz="647700">
        <a:lnSpc>
          <a:spcPts val="3400"/>
        </a:lnSpc>
        <a:buSzPct val="70000"/>
        <a:buFont typeface="Lucida Grande"/>
        <a:buChar char="‣"/>
        <a:defRPr sz="2800">
          <a:uFill>
            <a:solidFill/>
          </a:uFill>
          <a:latin typeface="+mn-lt"/>
          <a:ea typeface="+mn-ea"/>
          <a:cs typeface="+mn-cs"/>
          <a:sym typeface="News706BT-RomanC"/>
        </a:defRPr>
      </a:lvl2pPr>
      <a:lvl3pPr marL="609600" indent="-203200" defTabSz="647700">
        <a:lnSpc>
          <a:spcPts val="3400"/>
        </a:lnSpc>
        <a:buSzPct val="70000"/>
        <a:buFont typeface="Lucida Grande"/>
        <a:buChar char="‣"/>
        <a:defRPr sz="2800">
          <a:uFill>
            <a:solidFill/>
          </a:uFill>
          <a:latin typeface="+mn-lt"/>
          <a:ea typeface="+mn-ea"/>
          <a:cs typeface="+mn-cs"/>
          <a:sym typeface="News706BT-RomanC"/>
        </a:defRPr>
      </a:lvl3pPr>
      <a:lvl4pPr marL="812800" indent="-203200" defTabSz="647700">
        <a:lnSpc>
          <a:spcPts val="3400"/>
        </a:lnSpc>
        <a:buSzPct val="70000"/>
        <a:buFont typeface="Lucida Grande"/>
        <a:buChar char="‣"/>
        <a:defRPr sz="2800">
          <a:uFill>
            <a:solidFill/>
          </a:uFill>
          <a:latin typeface="+mn-lt"/>
          <a:ea typeface="+mn-ea"/>
          <a:cs typeface="+mn-cs"/>
          <a:sym typeface="News706BT-RomanC"/>
        </a:defRPr>
      </a:lvl4pPr>
      <a:lvl5pPr marL="1016000" indent="-203200" defTabSz="647700">
        <a:lnSpc>
          <a:spcPts val="3400"/>
        </a:lnSpc>
        <a:buSzPct val="70000"/>
        <a:buFont typeface="Lucida Grande"/>
        <a:buChar char="‣"/>
        <a:defRPr sz="2800">
          <a:uFill>
            <a:solidFill/>
          </a:uFill>
          <a:latin typeface="+mn-lt"/>
          <a:ea typeface="+mn-ea"/>
          <a:cs typeface="+mn-cs"/>
          <a:sym typeface="News706BT-RomanC"/>
        </a:defRPr>
      </a:lvl5pPr>
      <a:lvl6pPr marL="1219200" indent="-203200" defTabSz="647700">
        <a:lnSpc>
          <a:spcPts val="3400"/>
        </a:lnSpc>
        <a:buSzPct val="70000"/>
        <a:buFont typeface="Lucida Grande"/>
        <a:buChar char="‣"/>
        <a:defRPr sz="2800">
          <a:uFill>
            <a:solidFill/>
          </a:uFill>
          <a:latin typeface="+mn-lt"/>
          <a:ea typeface="+mn-ea"/>
          <a:cs typeface="+mn-cs"/>
          <a:sym typeface="News706BT-RomanC"/>
        </a:defRPr>
      </a:lvl6pPr>
      <a:lvl7pPr marL="1422400" indent="-203200" defTabSz="647700">
        <a:lnSpc>
          <a:spcPts val="3400"/>
        </a:lnSpc>
        <a:buSzPct val="70000"/>
        <a:buFont typeface="Lucida Grande"/>
        <a:buChar char="‣"/>
        <a:defRPr sz="2800">
          <a:uFill>
            <a:solidFill/>
          </a:uFill>
          <a:latin typeface="+mn-lt"/>
          <a:ea typeface="+mn-ea"/>
          <a:cs typeface="+mn-cs"/>
          <a:sym typeface="News706BT-RomanC"/>
        </a:defRPr>
      </a:lvl7pPr>
      <a:lvl8pPr marL="1625600" indent="-203200" defTabSz="647700">
        <a:lnSpc>
          <a:spcPts val="3400"/>
        </a:lnSpc>
        <a:buSzPct val="70000"/>
        <a:buFont typeface="Lucida Grande"/>
        <a:buChar char="‣"/>
        <a:defRPr sz="2800">
          <a:uFill>
            <a:solidFill/>
          </a:uFill>
          <a:latin typeface="+mn-lt"/>
          <a:ea typeface="+mn-ea"/>
          <a:cs typeface="+mn-cs"/>
          <a:sym typeface="News706BT-RomanC"/>
        </a:defRPr>
      </a:lvl8pPr>
      <a:lvl9pPr marL="1828800" indent="-203200" defTabSz="647700">
        <a:lnSpc>
          <a:spcPts val="3400"/>
        </a:lnSpc>
        <a:buSzPct val="70000"/>
        <a:buFont typeface="Lucida Grande"/>
        <a:buChar char="‣"/>
        <a:defRPr sz="2800">
          <a:uFill>
            <a:solidFill/>
          </a:uFill>
          <a:latin typeface="+mn-lt"/>
          <a:ea typeface="+mn-ea"/>
          <a:cs typeface="+mn-cs"/>
          <a:sym typeface="News706BT-RomanC"/>
        </a:defRPr>
      </a:lvl9pPr>
    </p:bodyStyle>
    <p:otherStyle>
      <a:lvl1pPr algn="r" defTabSz="1308100">
        <a:lnSpc>
          <a:spcPts val="3200"/>
        </a:lnSpc>
        <a:defRPr sz="3200" b="1" spc="-64">
          <a:solidFill>
            <a:schemeClr val="tx1"/>
          </a:solidFill>
          <a:uFill>
            <a:solidFill/>
          </a:uFill>
          <a:latin typeface="+mn-lt"/>
          <a:ea typeface="+mn-ea"/>
          <a:cs typeface="+mn-cs"/>
          <a:sym typeface="PFDinTextCompPro-Regular"/>
        </a:defRPr>
      </a:lvl1pPr>
      <a:lvl2pPr algn="r" defTabSz="1308100">
        <a:lnSpc>
          <a:spcPts val="3200"/>
        </a:lnSpc>
        <a:defRPr sz="3200" b="1" spc="-64">
          <a:solidFill>
            <a:schemeClr val="tx1"/>
          </a:solidFill>
          <a:uFill>
            <a:solidFill/>
          </a:uFill>
          <a:latin typeface="+mn-lt"/>
          <a:ea typeface="+mn-ea"/>
          <a:cs typeface="+mn-cs"/>
          <a:sym typeface="PFDinTextCompPro-Regular"/>
        </a:defRPr>
      </a:lvl2pPr>
      <a:lvl3pPr algn="r" defTabSz="1308100">
        <a:lnSpc>
          <a:spcPts val="3200"/>
        </a:lnSpc>
        <a:defRPr sz="3200" b="1" spc="-64">
          <a:solidFill>
            <a:schemeClr val="tx1"/>
          </a:solidFill>
          <a:uFill>
            <a:solidFill/>
          </a:uFill>
          <a:latin typeface="+mn-lt"/>
          <a:ea typeface="+mn-ea"/>
          <a:cs typeface="+mn-cs"/>
          <a:sym typeface="PFDinTextCompPro-Regular"/>
        </a:defRPr>
      </a:lvl3pPr>
      <a:lvl4pPr algn="r" defTabSz="1308100">
        <a:lnSpc>
          <a:spcPts val="3200"/>
        </a:lnSpc>
        <a:defRPr sz="3200" b="1" spc="-64">
          <a:solidFill>
            <a:schemeClr val="tx1"/>
          </a:solidFill>
          <a:uFill>
            <a:solidFill/>
          </a:uFill>
          <a:latin typeface="+mn-lt"/>
          <a:ea typeface="+mn-ea"/>
          <a:cs typeface="+mn-cs"/>
          <a:sym typeface="PFDinTextCompPro-Regular"/>
        </a:defRPr>
      </a:lvl4pPr>
      <a:lvl5pPr algn="r" defTabSz="1308100">
        <a:lnSpc>
          <a:spcPts val="3200"/>
        </a:lnSpc>
        <a:defRPr sz="3200" b="1" spc="-64">
          <a:solidFill>
            <a:schemeClr val="tx1"/>
          </a:solidFill>
          <a:uFill>
            <a:solidFill/>
          </a:uFill>
          <a:latin typeface="+mn-lt"/>
          <a:ea typeface="+mn-ea"/>
          <a:cs typeface="+mn-cs"/>
          <a:sym typeface="PFDinTextCompPro-Regular"/>
        </a:defRPr>
      </a:lvl5pPr>
      <a:lvl6pPr algn="r" defTabSz="1308100">
        <a:lnSpc>
          <a:spcPts val="3200"/>
        </a:lnSpc>
        <a:defRPr sz="3200" b="1" spc="-64">
          <a:solidFill>
            <a:schemeClr val="tx1"/>
          </a:solidFill>
          <a:uFill>
            <a:solidFill/>
          </a:uFill>
          <a:latin typeface="+mn-lt"/>
          <a:ea typeface="+mn-ea"/>
          <a:cs typeface="+mn-cs"/>
          <a:sym typeface="PFDinTextCompPro-Regular"/>
        </a:defRPr>
      </a:lvl6pPr>
      <a:lvl7pPr algn="r" defTabSz="1308100">
        <a:lnSpc>
          <a:spcPts val="3200"/>
        </a:lnSpc>
        <a:defRPr sz="3200" b="1" spc="-64">
          <a:solidFill>
            <a:schemeClr val="tx1"/>
          </a:solidFill>
          <a:uFill>
            <a:solidFill/>
          </a:uFill>
          <a:latin typeface="+mn-lt"/>
          <a:ea typeface="+mn-ea"/>
          <a:cs typeface="+mn-cs"/>
          <a:sym typeface="PFDinTextCompPro-Regular"/>
        </a:defRPr>
      </a:lvl7pPr>
      <a:lvl8pPr algn="r" defTabSz="1308100">
        <a:lnSpc>
          <a:spcPts val="3200"/>
        </a:lnSpc>
        <a:defRPr sz="3200" b="1" spc="-64">
          <a:solidFill>
            <a:schemeClr val="tx1"/>
          </a:solidFill>
          <a:uFill>
            <a:solidFill/>
          </a:uFill>
          <a:latin typeface="+mn-lt"/>
          <a:ea typeface="+mn-ea"/>
          <a:cs typeface="+mn-cs"/>
          <a:sym typeface="PFDinTextCompPro-Regular"/>
        </a:defRPr>
      </a:lvl8pPr>
      <a:lvl9pPr algn="r" defTabSz="1308100">
        <a:lnSpc>
          <a:spcPts val="3200"/>
        </a:lnSpc>
        <a:defRPr sz="3200" b="1" spc="-64">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people.duke.edu/~rnau/whatuse.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people.duke.edu/~rnau/whatus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ts.stackexchange.com/questions/44647/which-dickey-fuller-test-should-i-apply-to-a-time-series-with-an-underlying-mode" TargetMode="External"/><Relationship Id="rId4" Type="http://schemas.openxmlformats.org/officeDocument/2006/relationships/hyperlink" Target="https://en.wikipedia.org/wiki/Dickey%E2%80%93Fuller_test" TargetMode="Externa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en.wikipedia.org/wiki/Akaike_information_criter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datamarket.com/data/set/22w6/portland-oregon-average-monthly-bus-ridership-100-january-1973-through-june-1982-n114#!ds=22w6&amp;display=l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635000" y="6350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8" name="Shape 48"/>
          <p:cNvSpPr/>
          <p:nvPr/>
        </p:nvSpPr>
        <p:spPr>
          <a:xfrm>
            <a:off x="635000" y="1219200"/>
            <a:ext cx="11734800" cy="11"/>
          </a:xfrm>
          <a:prstGeom prst="line">
            <a:avLst/>
          </a:prstGeom>
          <a:ln w="12700">
            <a:solidFill>
              <a:srgbClr val="FFFFFF"/>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49" name="Shape 49"/>
          <p:cNvSpPr/>
          <p:nvPr/>
        </p:nvSpPr>
        <p:spPr>
          <a:xfrm>
            <a:off x="635000" y="1824761"/>
            <a:ext cx="11734800" cy="35999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sz="12700" b="1" cap="all" spc="-254">
                <a:latin typeface="+mj-lt"/>
                <a:ea typeface="+mj-ea"/>
                <a:cs typeface="+mj-cs"/>
                <a:sym typeface="PFDinTextCompPro-Regular"/>
              </a:defRPr>
            </a:lvl1pPr>
          </a:lstStyle>
          <a:p>
            <a:pPr lvl="0">
              <a:defRPr sz="1800" b="0" cap="none" spc="0">
                <a:solidFill>
                  <a:srgbClr val="000000"/>
                </a:solidFill>
                <a:uFillTx/>
              </a:defRPr>
            </a:pPr>
            <a:r>
              <a:rPr lang="en-US" sz="8800" b="1" cap="all" spc="-254" dirty="0" smtClean="0">
                <a:solidFill>
                  <a:srgbClr val="FFFFFF"/>
                </a:solidFill>
                <a:uFill>
                  <a:solidFill>
                    <a:srgbClr val="FFFFFF"/>
                  </a:solidFill>
                </a:uFill>
              </a:rPr>
              <a:t>Introduction to forecasting: </a:t>
            </a:r>
            <a:r>
              <a:rPr lang="en-US" sz="8800" b="1" cap="all" spc="-254" dirty="0" err="1" smtClean="0">
                <a:solidFill>
                  <a:srgbClr val="FFFFFF"/>
                </a:solidFill>
                <a:uFill>
                  <a:solidFill>
                    <a:srgbClr val="FFFFFF"/>
                  </a:solidFill>
                </a:uFill>
              </a:rPr>
              <a:t>Arima</a:t>
            </a:r>
            <a:r>
              <a:rPr lang="en-US" sz="8800" b="1" cap="all" spc="-254" dirty="0" smtClean="0">
                <a:solidFill>
                  <a:srgbClr val="FFFFFF"/>
                </a:solidFill>
                <a:uFill>
                  <a:solidFill>
                    <a:srgbClr val="FFFFFF"/>
                  </a:solidFill>
                </a:uFill>
              </a:rPr>
              <a:t> and seasonality</a:t>
            </a:r>
            <a:endParaRPr sz="8800" b="1" cap="all" spc="-254" dirty="0">
              <a:solidFill>
                <a:srgbClr val="FFFFFF"/>
              </a:solidFill>
              <a:uFill>
                <a:solidFill>
                  <a:srgbClr val="FFFFFF"/>
                </a:solidFill>
              </a:uFill>
            </a:endParaRPr>
          </a:p>
        </p:txBody>
      </p:sp>
      <p:sp>
        <p:nvSpPr>
          <p:cNvPr id="50" name="Shape 50"/>
          <p:cNvSpPr/>
          <p:nvPr/>
        </p:nvSpPr>
        <p:spPr>
          <a:xfrm>
            <a:off x="635000" y="6172200"/>
            <a:ext cx="11734800" cy="400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lvl1pPr>
          </a:lstStyle>
          <a:p>
            <a:pPr lvl="0">
              <a:defRPr sz="1800">
                <a:solidFill>
                  <a:srgbClr val="000000"/>
                </a:solidFill>
                <a:uFillTx/>
              </a:defRPr>
            </a:pPr>
            <a:r>
              <a:rPr lang="en-US" sz="2400" dirty="0" smtClean="0">
                <a:solidFill>
                  <a:srgbClr val="FFFFFF"/>
                </a:solidFill>
                <a:uFill>
                  <a:solidFill>
                    <a:srgbClr val="FFFFFF"/>
                  </a:solidFill>
                </a:uFill>
              </a:rPr>
              <a:t>Joseph Nelson, Data Science Immersive</a:t>
            </a:r>
            <a:endParaRPr sz="2400" dirty="0">
              <a:solidFill>
                <a:srgbClr val="FFFFFF"/>
              </a:solidFill>
              <a:uFill>
                <a:solidFill>
                  <a:srgbClr val="FFFFFF"/>
                </a:solidFill>
              </a:u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now know there are three values we may consider tuning with a standard ARIMA model: AR(p) MA(q) and differencing (d)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Recall: what did we say p may reflect? What about q? And d?</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214949191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ARIMA(p, d, q)</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now know there are three values we may consider tuning with a standard ARIMA model: AR(p) MA(q) and differencing (d)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Recall: what did we say p may reflect? What about q? And 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Our p indicates how many prior time periods we’re taking into consideration for explained autocorrelation. Increasing </a:t>
            </a:r>
            <a:r>
              <a:rPr lang="en-US" sz="2500" dirty="0">
                <a:uFill>
                  <a:solidFill/>
                </a:uFill>
              </a:rPr>
              <a:t>p would increase the dependency on previous values further (longer lag</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Our q indicates how many prior time periods we’re considering for observing sudden trend changes.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Our d indicates what difference we are anticipating predicting. d=1 may cause </a:t>
            </a:r>
            <a:r>
              <a:rPr lang="en-US" sz="2500" dirty="0" err="1" smtClean="0">
                <a:uFill>
                  <a:solidFill/>
                </a:uFill>
              </a:rPr>
              <a:t>stationarity</a:t>
            </a:r>
            <a:r>
              <a:rPr lang="en-US" sz="2500" dirty="0" smtClean="0">
                <a:uFill>
                  <a:solidFill/>
                </a:uFill>
              </a:rPr>
              <a:t> for us; d=2 may capture exponential movements</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403410427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OVERVIEW: time series forecasting step-by-step</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2" name="Rectangle 1"/>
          <p:cNvSpPr/>
          <p:nvPr/>
        </p:nvSpPr>
        <p:spPr>
          <a:xfrm>
            <a:off x="634998" y="2143636"/>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1. Visualize</a:t>
            </a:r>
            <a:r>
              <a:rPr kumimoji="0" lang="en-US" sz="3000" b="0" i="0" u="none" strike="noStrike" cap="none" spc="0" normalizeH="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the time series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8" name="Rectangle 7"/>
          <p:cNvSpPr/>
          <p:nvPr/>
        </p:nvSpPr>
        <p:spPr>
          <a:xfrm>
            <a:off x="851903" y="2876159"/>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lang="en-US" sz="3000" dirty="0" smtClean="0">
                <a:effectLst>
                  <a:outerShdw blurRad="38100" dist="12700" dir="5400000" rotWithShape="0">
                    <a:srgbClr val="000000">
                      <a:alpha val="50000"/>
                    </a:srgbClr>
                  </a:outerShdw>
                </a:effectLst>
                <a:uFillTx/>
              </a:rPr>
              <a:t>2. </a:t>
            </a:r>
            <a:r>
              <a:rPr kumimoji="0" lang="en-US" sz="3000" b="0" i="0" u="none" strike="noStrike" cap="none" spc="0" normalizeH="0" baseline="0" dirty="0" err="1"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Stationize</a:t>
            </a: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the series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9" name="Shape 68"/>
          <p:cNvSpPr/>
          <p:nvPr/>
        </p:nvSpPr>
        <p:spPr>
          <a:xfrm>
            <a:off x="9188527" y="2917234"/>
            <a:ext cx="2431346" cy="55659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defTabSz="647700">
              <a:lnSpc>
                <a:spcPct val="110000"/>
              </a:lnSpc>
              <a:spcBef>
                <a:spcPts val="400"/>
              </a:spcBef>
              <a:buClrTx/>
              <a:buSzPct val="85000"/>
              <a:defRPr sz="1800">
                <a:solidFill>
                  <a:srgbClr val="000000"/>
                </a:solidFill>
                <a:uFillTx/>
              </a:defRPr>
            </a:pPr>
            <a:r>
              <a:rPr lang="en-US" sz="2500" dirty="0" smtClean="0">
                <a:uFill>
                  <a:solidFill/>
                </a:uFill>
              </a:rPr>
              <a:t>“Park the bus”</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11" name="Rectangle 10"/>
          <p:cNvSpPr/>
          <p:nvPr/>
        </p:nvSpPr>
        <p:spPr>
          <a:xfrm>
            <a:off x="1081598" y="3628617"/>
            <a:ext cx="8326884"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3. Plot ACF/PACF to</a:t>
            </a:r>
            <a:r>
              <a:rPr kumimoji="0" lang="en-US" sz="3000" b="0" i="0" u="none" strike="noStrike" cap="none" spc="0" normalizeH="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Seek Optimal Parameters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2" name="Rectangle 11"/>
          <p:cNvSpPr/>
          <p:nvPr/>
        </p:nvSpPr>
        <p:spPr>
          <a:xfrm>
            <a:off x="1301553" y="4341875"/>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4. Build the ARIMA Model</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3" name="Rectangle 12"/>
          <p:cNvSpPr/>
          <p:nvPr/>
        </p:nvSpPr>
        <p:spPr>
          <a:xfrm>
            <a:off x="1589063" y="5064085"/>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5. Predict the Future</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Tree>
    <p:extLst>
      <p:ext uri="{BB962C8B-B14F-4D97-AF65-F5344CB8AC3E}">
        <p14:creationId xmlns:p14="http://schemas.microsoft.com/office/powerpoint/2010/main" val="33871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OVERVIEW: time series forecasting step-by-step</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2" name="Rectangle 1"/>
          <p:cNvSpPr/>
          <p:nvPr/>
        </p:nvSpPr>
        <p:spPr>
          <a:xfrm>
            <a:off x="634998" y="2143636"/>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1. Visualize</a:t>
            </a:r>
            <a:r>
              <a:rPr kumimoji="0" lang="en-US" sz="3000" b="0" i="0" u="none" strike="noStrike" cap="none" spc="0" normalizeH="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the time series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8" name="Rectangle 7"/>
          <p:cNvSpPr/>
          <p:nvPr/>
        </p:nvSpPr>
        <p:spPr>
          <a:xfrm>
            <a:off x="851903" y="2876159"/>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lang="en-US" sz="3000" dirty="0" smtClean="0">
                <a:effectLst>
                  <a:outerShdw blurRad="38100" dist="12700" dir="5400000" rotWithShape="0">
                    <a:srgbClr val="000000">
                      <a:alpha val="50000"/>
                    </a:srgbClr>
                  </a:outerShdw>
                </a:effectLst>
                <a:uFillTx/>
              </a:rPr>
              <a:t>2. </a:t>
            </a:r>
            <a:r>
              <a:rPr kumimoji="0" lang="en-US" sz="3000" b="0" i="0" u="none" strike="noStrike" cap="none" spc="0" normalizeH="0" baseline="0" dirty="0" err="1"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Stationize</a:t>
            </a: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the series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9" name="Shape 68"/>
          <p:cNvSpPr/>
          <p:nvPr/>
        </p:nvSpPr>
        <p:spPr>
          <a:xfrm>
            <a:off x="9188527" y="2917234"/>
            <a:ext cx="2431346" cy="55659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defTabSz="647700">
              <a:lnSpc>
                <a:spcPct val="110000"/>
              </a:lnSpc>
              <a:spcBef>
                <a:spcPts val="400"/>
              </a:spcBef>
              <a:buClrTx/>
              <a:buSzPct val="85000"/>
              <a:defRPr sz="1800">
                <a:solidFill>
                  <a:srgbClr val="000000"/>
                </a:solidFill>
                <a:uFillTx/>
              </a:defRPr>
            </a:pPr>
            <a:r>
              <a:rPr lang="en-US" sz="2500" dirty="0" smtClean="0">
                <a:uFill>
                  <a:solidFill/>
                </a:uFill>
              </a:rPr>
              <a:t>“Park the bus”</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11" name="Rectangle 10"/>
          <p:cNvSpPr/>
          <p:nvPr/>
        </p:nvSpPr>
        <p:spPr>
          <a:xfrm>
            <a:off x="1081598" y="3628617"/>
            <a:ext cx="8326884"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3. Plot ACF/PACF to</a:t>
            </a:r>
            <a:r>
              <a:rPr kumimoji="0" lang="en-US" sz="3000" b="0" i="0" u="none" strike="noStrike" cap="none" spc="0" normalizeH="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Seek Optimal Parameters</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2" name="Rectangle 11"/>
          <p:cNvSpPr/>
          <p:nvPr/>
        </p:nvSpPr>
        <p:spPr>
          <a:xfrm>
            <a:off x="1301553" y="4341875"/>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4. Build the ARIMA Model</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3" name="Rectangle 12"/>
          <p:cNvSpPr/>
          <p:nvPr/>
        </p:nvSpPr>
        <p:spPr>
          <a:xfrm>
            <a:off x="1589063" y="5064085"/>
            <a:ext cx="8106929" cy="564257"/>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5. Predict the Future</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4" name="Rectangle 13"/>
          <p:cNvSpPr/>
          <p:nvPr/>
        </p:nvSpPr>
        <p:spPr>
          <a:xfrm>
            <a:off x="1741463" y="5780742"/>
            <a:ext cx="8106929" cy="564257"/>
          </a:xfrm>
          <a:prstGeom prst="rect">
            <a:avLst/>
          </a:prstGeom>
          <a:solidFill>
            <a:srgbClr val="00882B"/>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
                <a:srgbClr val="FFFFFF"/>
              </a:buClr>
              <a:buSzTx/>
              <a:buFontTx/>
              <a:buNone/>
              <a:tabLst/>
            </a:pPr>
            <a:r>
              <a:rPr lang="en-US" sz="3000" dirty="0">
                <a:effectLst>
                  <a:outerShdw blurRad="38100" dist="12700" dir="5400000" rotWithShape="0">
                    <a:srgbClr val="000000">
                      <a:alpha val="50000"/>
                    </a:srgbClr>
                  </a:outerShdw>
                </a:effectLst>
                <a:uFillTx/>
              </a:rPr>
              <a:t>6</a:t>
            </a:r>
            <a:r>
              <a:rPr kumimoji="0" lang="en-US" sz="3000" b="0" i="0" u="none" strike="noStrike" cap="none" spc="0" normalizeH="0" baseline="0" dirty="0" smtClean="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rPr>
              <a:t>. Profit*</a:t>
            </a:r>
            <a:endParaRPr kumimoji="0" lang="en-US" sz="3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endParaRPr>
          </a:p>
        </p:txBody>
      </p:sp>
      <p:sp>
        <p:nvSpPr>
          <p:cNvPr id="15" name="Shape 68"/>
          <p:cNvSpPr/>
          <p:nvPr/>
        </p:nvSpPr>
        <p:spPr>
          <a:xfrm>
            <a:off x="9978987" y="5659143"/>
            <a:ext cx="2431346" cy="55659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2500" dirty="0" smtClean="0">
                <a:uFill>
                  <a:solidFill/>
                </a:uFill>
              </a:rPr>
              <a:t>*Lecture sold separately</a:t>
            </a:r>
          </a:p>
          <a:p>
            <a:pPr marL="177800" lvl="1" indent="-177800" algn="ctr"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algn="ctr"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algn="ctr"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337632565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Visualize the data/</a:t>
            </a:r>
            <a:r>
              <a:rPr lang="en-US" sz="2400" b="1" cap="all" spc="-56" dirty="0" err="1" smtClean="0">
                <a:uFill>
                  <a:solidFill/>
                </a:uFill>
              </a:rPr>
              <a:t>eda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Is there a clear trend in the data?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Does time seem explanatory?</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Are there regular periods/seasonality we observe?</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2" name="Picture 1"/>
          <p:cNvPicPr>
            <a:picLocks noChangeAspect="1"/>
          </p:cNvPicPr>
          <p:nvPr/>
        </p:nvPicPr>
        <p:blipFill>
          <a:blip r:embed="rId3"/>
          <a:stretch>
            <a:fillRect/>
          </a:stretch>
        </p:blipFill>
        <p:spPr>
          <a:xfrm>
            <a:off x="1092200" y="3173919"/>
            <a:ext cx="10807700" cy="3898900"/>
          </a:xfrm>
          <a:prstGeom prst="rect">
            <a:avLst/>
          </a:prstGeom>
        </p:spPr>
      </p:pic>
    </p:spTree>
    <p:extLst>
      <p:ext uri="{BB962C8B-B14F-4D97-AF65-F5344CB8AC3E}">
        <p14:creationId xmlns:p14="http://schemas.microsoft.com/office/powerpoint/2010/main" val="66375205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Visualize the data/</a:t>
            </a:r>
            <a:r>
              <a:rPr lang="en-US" sz="2400" b="1" cap="all" spc="-56" dirty="0" err="1" smtClean="0">
                <a:uFill>
                  <a:solidFill/>
                </a:uFill>
              </a:rPr>
              <a:t>eda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Is there a clear trend in the data?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Does time seem explanatory?</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Are there regular periods/seasonality we observe?</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3" name="Picture 2"/>
          <p:cNvPicPr>
            <a:picLocks noChangeAspect="1"/>
          </p:cNvPicPr>
          <p:nvPr/>
        </p:nvPicPr>
        <p:blipFill>
          <a:blip r:embed="rId3"/>
          <a:stretch>
            <a:fillRect/>
          </a:stretch>
        </p:blipFill>
        <p:spPr>
          <a:xfrm>
            <a:off x="3568702" y="3027485"/>
            <a:ext cx="6456818" cy="4131803"/>
          </a:xfrm>
          <a:prstGeom prst="rect">
            <a:avLst/>
          </a:prstGeom>
        </p:spPr>
      </p:pic>
    </p:spTree>
    <p:extLst>
      <p:ext uri="{BB962C8B-B14F-4D97-AF65-F5344CB8AC3E}">
        <p14:creationId xmlns:p14="http://schemas.microsoft.com/office/powerpoint/2010/main" val="160814548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err="1" smtClean="0">
                <a:uFill>
                  <a:solidFill/>
                </a:uFill>
              </a:rPr>
              <a:t>Stationize</a:t>
            </a:r>
            <a:r>
              <a:rPr lang="en-US" sz="2400" b="1" cap="all" spc="-56" dirty="0" smtClean="0">
                <a:uFill>
                  <a:solidFill/>
                </a:uFill>
              </a:rPr>
              <a:t> the data (“Park the bus”)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Assure that the data can be viewed independent of time dependence. This enables us to apply a host of new analysis tactics to our dataset. </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9" name="Shape 68"/>
          <p:cNvSpPr/>
          <p:nvPr/>
        </p:nvSpPr>
        <p:spPr>
          <a:xfrm>
            <a:off x="8383350" y="6039098"/>
            <a:ext cx="3629216"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 Increasing mean</a:t>
            </a:r>
          </a:p>
        </p:txBody>
      </p:sp>
      <p:sp>
        <p:nvSpPr>
          <p:cNvPr id="11" name="Shape 68"/>
          <p:cNvSpPr/>
          <p:nvPr/>
        </p:nvSpPr>
        <p:spPr>
          <a:xfrm>
            <a:off x="8382270" y="5545341"/>
            <a:ext cx="3395747"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B. Heteroskedastic</a:t>
            </a:r>
          </a:p>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p:txBody>
      </p:sp>
      <p:pic>
        <p:nvPicPr>
          <p:cNvPr id="5" name="Picture 4"/>
          <p:cNvPicPr>
            <a:picLocks noChangeAspect="1"/>
          </p:cNvPicPr>
          <p:nvPr/>
        </p:nvPicPr>
        <p:blipFill>
          <a:blip r:embed="rId3"/>
          <a:stretch>
            <a:fillRect/>
          </a:stretch>
        </p:blipFill>
        <p:spPr>
          <a:xfrm>
            <a:off x="243168" y="2922089"/>
            <a:ext cx="3860540" cy="3583747"/>
          </a:xfrm>
          <a:prstGeom prst="rect">
            <a:avLst/>
          </a:prstGeom>
        </p:spPr>
      </p:pic>
      <p:sp>
        <p:nvSpPr>
          <p:cNvPr id="13" name="Shape 68"/>
          <p:cNvSpPr/>
          <p:nvPr/>
        </p:nvSpPr>
        <p:spPr>
          <a:xfrm>
            <a:off x="8382271" y="5078603"/>
            <a:ext cx="4258535"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 Non-constant covariance</a:t>
            </a:r>
          </a:p>
        </p:txBody>
      </p:sp>
      <p:pic>
        <p:nvPicPr>
          <p:cNvPr id="6" name="Picture 5"/>
          <p:cNvPicPr>
            <a:picLocks noChangeAspect="1"/>
          </p:cNvPicPr>
          <p:nvPr/>
        </p:nvPicPr>
        <p:blipFill>
          <a:blip r:embed="rId4"/>
          <a:stretch>
            <a:fillRect/>
          </a:stretch>
        </p:blipFill>
        <p:spPr>
          <a:xfrm>
            <a:off x="4373937" y="2506224"/>
            <a:ext cx="2047806" cy="1529029"/>
          </a:xfrm>
          <a:prstGeom prst="rect">
            <a:avLst/>
          </a:prstGeom>
        </p:spPr>
      </p:pic>
      <p:pic>
        <p:nvPicPr>
          <p:cNvPr id="8" name="Picture 7"/>
          <p:cNvPicPr>
            <a:picLocks noChangeAspect="1"/>
          </p:cNvPicPr>
          <p:nvPr/>
        </p:nvPicPr>
        <p:blipFill>
          <a:blip r:embed="rId5"/>
          <a:stretch>
            <a:fillRect/>
          </a:stretch>
        </p:blipFill>
        <p:spPr>
          <a:xfrm>
            <a:off x="4373941" y="5663085"/>
            <a:ext cx="1939714" cy="1476012"/>
          </a:xfrm>
          <a:prstGeom prst="rect">
            <a:avLst/>
          </a:prstGeom>
        </p:spPr>
      </p:pic>
      <p:pic>
        <p:nvPicPr>
          <p:cNvPr id="12" name="Picture 11"/>
          <p:cNvPicPr>
            <a:picLocks noChangeAspect="1"/>
          </p:cNvPicPr>
          <p:nvPr/>
        </p:nvPicPr>
        <p:blipFill>
          <a:blip r:embed="rId6"/>
          <a:stretch>
            <a:fillRect/>
          </a:stretch>
        </p:blipFill>
        <p:spPr>
          <a:xfrm>
            <a:off x="4373937" y="4061391"/>
            <a:ext cx="2125085" cy="1584685"/>
          </a:xfrm>
          <a:prstGeom prst="rect">
            <a:avLst/>
          </a:prstGeom>
        </p:spPr>
      </p:pic>
      <p:sp>
        <p:nvSpPr>
          <p:cNvPr id="17" name="Shape 68"/>
          <p:cNvSpPr/>
          <p:nvPr/>
        </p:nvSpPr>
        <p:spPr>
          <a:xfrm>
            <a:off x="8068690" y="2561449"/>
            <a:ext cx="4564544"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Match the non-stationary red series with the problem it exhibits on the right.</a:t>
            </a:r>
          </a:p>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p:txBody>
      </p:sp>
      <p:sp>
        <p:nvSpPr>
          <p:cNvPr id="18" name="Shape 68"/>
          <p:cNvSpPr/>
          <p:nvPr/>
        </p:nvSpPr>
        <p:spPr>
          <a:xfrm>
            <a:off x="6532682" y="3019127"/>
            <a:ext cx="653134"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a:t>
            </a:r>
          </a:p>
        </p:txBody>
      </p:sp>
      <p:sp>
        <p:nvSpPr>
          <p:cNvPr id="19" name="Shape 68"/>
          <p:cNvSpPr/>
          <p:nvPr/>
        </p:nvSpPr>
        <p:spPr>
          <a:xfrm>
            <a:off x="6532682" y="4629279"/>
            <a:ext cx="653134"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2</a:t>
            </a:r>
            <a:endParaRPr lang="en-US" sz="2500" dirty="0" smtClean="0">
              <a:uFill>
                <a:solidFill/>
              </a:uFill>
            </a:endParaRPr>
          </a:p>
        </p:txBody>
      </p:sp>
      <p:sp>
        <p:nvSpPr>
          <p:cNvPr id="20" name="Shape 68"/>
          <p:cNvSpPr/>
          <p:nvPr/>
        </p:nvSpPr>
        <p:spPr>
          <a:xfrm>
            <a:off x="6532682" y="6306595"/>
            <a:ext cx="653134"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3</a:t>
            </a:r>
            <a:endParaRPr lang="en-US" sz="2500" dirty="0" smtClean="0">
              <a:uFill>
                <a:solidFill/>
              </a:uFill>
            </a:endParaRPr>
          </a:p>
        </p:txBody>
      </p:sp>
    </p:spTree>
    <p:extLst>
      <p:ext uri="{BB962C8B-B14F-4D97-AF65-F5344CB8AC3E}">
        <p14:creationId xmlns:p14="http://schemas.microsoft.com/office/powerpoint/2010/main" val="260097045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err="1" smtClean="0">
                <a:uFill>
                  <a:solidFill/>
                </a:uFill>
              </a:rPr>
              <a:t>Stationize</a:t>
            </a:r>
            <a:r>
              <a:rPr lang="en-US" sz="2400" b="1" cap="all" spc="-56" dirty="0" smtClean="0">
                <a:uFill>
                  <a:solidFill/>
                </a:uFill>
              </a:rPr>
              <a:t> the data (“Park the bus”)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Assure that the data can be viewed independent of time dependence. This enables us to apply a host of new analysis tactics to our dataset. </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
        <p:nvSpPr>
          <p:cNvPr id="9" name="Shape 68"/>
          <p:cNvSpPr/>
          <p:nvPr/>
        </p:nvSpPr>
        <p:spPr>
          <a:xfrm>
            <a:off x="8383350" y="6039098"/>
            <a:ext cx="3629216"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 Increasing mean</a:t>
            </a:r>
          </a:p>
        </p:txBody>
      </p:sp>
      <p:sp>
        <p:nvSpPr>
          <p:cNvPr id="11" name="Shape 68"/>
          <p:cNvSpPr/>
          <p:nvPr/>
        </p:nvSpPr>
        <p:spPr>
          <a:xfrm>
            <a:off x="8382270" y="5545341"/>
            <a:ext cx="3409395"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B</a:t>
            </a:r>
            <a:r>
              <a:rPr lang="en-US" sz="2500" smtClean="0">
                <a:uFill>
                  <a:solidFill/>
                </a:uFill>
              </a:rPr>
              <a:t>. </a:t>
            </a:r>
            <a:r>
              <a:rPr lang="en-US" sz="2500" dirty="0" smtClean="0">
                <a:uFill>
                  <a:solidFill/>
                </a:uFill>
              </a:rPr>
              <a:t>Heteroskedastic</a:t>
            </a:r>
            <a:endParaRPr lang="en-US" sz="2500" dirty="0" smtClean="0">
              <a:uFill>
                <a:solidFill/>
              </a:uFill>
            </a:endParaRPr>
          </a:p>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p:txBody>
      </p:sp>
      <p:pic>
        <p:nvPicPr>
          <p:cNvPr id="5" name="Picture 4"/>
          <p:cNvPicPr>
            <a:picLocks noChangeAspect="1"/>
          </p:cNvPicPr>
          <p:nvPr/>
        </p:nvPicPr>
        <p:blipFill>
          <a:blip r:embed="rId3"/>
          <a:stretch>
            <a:fillRect/>
          </a:stretch>
        </p:blipFill>
        <p:spPr>
          <a:xfrm>
            <a:off x="243168" y="2922089"/>
            <a:ext cx="3860540" cy="3583747"/>
          </a:xfrm>
          <a:prstGeom prst="rect">
            <a:avLst/>
          </a:prstGeom>
        </p:spPr>
      </p:pic>
      <p:sp>
        <p:nvSpPr>
          <p:cNvPr id="13" name="Shape 68"/>
          <p:cNvSpPr/>
          <p:nvPr/>
        </p:nvSpPr>
        <p:spPr>
          <a:xfrm>
            <a:off x="8382271" y="5078603"/>
            <a:ext cx="4258535"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 Non-constant covariance</a:t>
            </a:r>
          </a:p>
        </p:txBody>
      </p:sp>
      <p:pic>
        <p:nvPicPr>
          <p:cNvPr id="6" name="Picture 5"/>
          <p:cNvPicPr>
            <a:picLocks noChangeAspect="1"/>
          </p:cNvPicPr>
          <p:nvPr/>
        </p:nvPicPr>
        <p:blipFill>
          <a:blip r:embed="rId4"/>
          <a:stretch>
            <a:fillRect/>
          </a:stretch>
        </p:blipFill>
        <p:spPr>
          <a:xfrm>
            <a:off x="4373937" y="2506224"/>
            <a:ext cx="2047806" cy="1529029"/>
          </a:xfrm>
          <a:prstGeom prst="rect">
            <a:avLst/>
          </a:prstGeom>
        </p:spPr>
      </p:pic>
      <p:pic>
        <p:nvPicPr>
          <p:cNvPr id="8" name="Picture 7"/>
          <p:cNvPicPr>
            <a:picLocks noChangeAspect="1"/>
          </p:cNvPicPr>
          <p:nvPr/>
        </p:nvPicPr>
        <p:blipFill>
          <a:blip r:embed="rId5"/>
          <a:stretch>
            <a:fillRect/>
          </a:stretch>
        </p:blipFill>
        <p:spPr>
          <a:xfrm>
            <a:off x="4373941" y="5663085"/>
            <a:ext cx="1939714" cy="1476012"/>
          </a:xfrm>
          <a:prstGeom prst="rect">
            <a:avLst/>
          </a:prstGeom>
        </p:spPr>
      </p:pic>
      <p:pic>
        <p:nvPicPr>
          <p:cNvPr id="12" name="Picture 11"/>
          <p:cNvPicPr>
            <a:picLocks noChangeAspect="1"/>
          </p:cNvPicPr>
          <p:nvPr/>
        </p:nvPicPr>
        <p:blipFill>
          <a:blip r:embed="rId6"/>
          <a:stretch>
            <a:fillRect/>
          </a:stretch>
        </p:blipFill>
        <p:spPr>
          <a:xfrm>
            <a:off x="4373937" y="4061391"/>
            <a:ext cx="2125085" cy="1584685"/>
          </a:xfrm>
          <a:prstGeom prst="rect">
            <a:avLst/>
          </a:prstGeom>
        </p:spPr>
      </p:pic>
      <p:sp>
        <p:nvSpPr>
          <p:cNvPr id="17" name="Shape 68"/>
          <p:cNvSpPr/>
          <p:nvPr/>
        </p:nvSpPr>
        <p:spPr>
          <a:xfrm>
            <a:off x="8068690" y="2561449"/>
            <a:ext cx="4564544"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Match the non-stationary red series with the problem it exhibits on the right.</a:t>
            </a:r>
          </a:p>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p:txBody>
      </p:sp>
      <p:sp>
        <p:nvSpPr>
          <p:cNvPr id="18" name="Shape 68"/>
          <p:cNvSpPr/>
          <p:nvPr/>
        </p:nvSpPr>
        <p:spPr>
          <a:xfrm>
            <a:off x="6532682" y="3019127"/>
            <a:ext cx="858098"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C</a:t>
            </a:r>
          </a:p>
        </p:txBody>
      </p:sp>
      <p:sp>
        <p:nvSpPr>
          <p:cNvPr id="19" name="Shape 68"/>
          <p:cNvSpPr/>
          <p:nvPr/>
        </p:nvSpPr>
        <p:spPr>
          <a:xfrm>
            <a:off x="6532682" y="4629279"/>
            <a:ext cx="858098"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A</a:t>
            </a:r>
          </a:p>
        </p:txBody>
      </p:sp>
      <p:sp>
        <p:nvSpPr>
          <p:cNvPr id="20" name="Shape 68"/>
          <p:cNvSpPr/>
          <p:nvPr/>
        </p:nvSpPr>
        <p:spPr>
          <a:xfrm>
            <a:off x="6532682" y="6306595"/>
            <a:ext cx="858098" cy="466738"/>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3: B</a:t>
            </a:r>
          </a:p>
        </p:txBody>
      </p:sp>
    </p:spTree>
    <p:extLst>
      <p:ext uri="{BB962C8B-B14F-4D97-AF65-F5344CB8AC3E}">
        <p14:creationId xmlns:p14="http://schemas.microsoft.com/office/powerpoint/2010/main" val="31405581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achieve </a:t>
            </a:r>
            <a:r>
              <a:rPr lang="en-US" sz="2400" b="1" cap="all" spc="-56" dirty="0" err="1" smtClean="0">
                <a:uFill>
                  <a:solidFill/>
                </a:uFill>
              </a:rPr>
              <a:t>stationarity</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can perform various transformations on our data in an effort to achieve </a:t>
            </a:r>
            <a:r>
              <a:rPr lang="en-US" sz="2500" dirty="0" err="1" smtClean="0">
                <a:uFill>
                  <a:solidFill/>
                </a:uFill>
              </a:rPr>
              <a:t>stationarity</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Examples include: deflation by CPI or other price index, deflation at a fixed rate, logarithm, first difference, seasonal difference, seasonal adjustment.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Additional information on each of these tactics (including why you may choose a given tactic) </a:t>
            </a:r>
            <a:r>
              <a:rPr lang="en-US" sz="2500" dirty="0">
                <a:uFill>
                  <a:solidFill/>
                </a:uFill>
              </a:rPr>
              <a:t>is available here: </a:t>
            </a:r>
            <a:r>
              <a:rPr lang="en-US" sz="2500" dirty="0">
                <a:uFill>
                  <a:solidFill/>
                </a:uFill>
                <a:hlinkClick r:id="rId3"/>
              </a:rPr>
              <a:t>http://people.duke.edu/~rnau/</a:t>
            </a:r>
            <a:r>
              <a:rPr lang="en-US" sz="2500" dirty="0" smtClean="0">
                <a:uFill>
                  <a:solidFill/>
                </a:uFill>
                <a:hlinkClick r:id="rId3"/>
              </a:rPr>
              <a:t>whatuse.htm</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100030479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achieve </a:t>
            </a:r>
            <a:r>
              <a:rPr lang="en-US" sz="2400" b="1" cap="all" spc="-56" dirty="0" err="1" smtClean="0">
                <a:uFill>
                  <a:solidFill/>
                </a:uFill>
              </a:rPr>
              <a:t>stationarity</a:t>
            </a:r>
            <a:r>
              <a:rPr lang="en-US" sz="2400" b="1" cap="all" spc="-56" dirty="0" smtClean="0">
                <a:uFill>
                  <a:solidFill/>
                </a:uFill>
              </a:rPr>
              <a: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can perform various transformations on our data in an effort to achieve </a:t>
            </a:r>
            <a:r>
              <a:rPr lang="en-US" sz="2500" dirty="0" err="1" smtClean="0">
                <a:uFill>
                  <a:solidFill/>
                </a:uFill>
              </a:rPr>
              <a:t>stationarity</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Examples include: deflation by CPI or other price index, deflation at a fixed rate, logarithm, first difference, seasonal difference, seasonal adjustment.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Additional information on each of these tactics (including why you may choose a given tactic) </a:t>
            </a:r>
            <a:r>
              <a:rPr lang="en-US" sz="2500" dirty="0">
                <a:uFill>
                  <a:solidFill/>
                </a:uFill>
              </a:rPr>
              <a:t>is available here: </a:t>
            </a:r>
            <a:r>
              <a:rPr lang="en-US" sz="2500" dirty="0">
                <a:uFill>
                  <a:solidFill/>
                </a:uFill>
                <a:hlinkClick r:id="rId3"/>
              </a:rPr>
              <a:t>http://people.duke.edu/~rnau/</a:t>
            </a:r>
            <a:r>
              <a:rPr lang="en-US" sz="2500" dirty="0" smtClean="0">
                <a:uFill>
                  <a:solidFill/>
                </a:uFill>
                <a:hlinkClick r:id="rId3"/>
              </a:rPr>
              <a:t>whatuse.htm</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Quiz: what tactic does an ARIMA model we previously discussed include?</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26243858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6" name="Shape 66"/>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67" name="Shape 6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2800" b="1" cap="all" spc="-56" dirty="0">
                <a:uFill>
                  <a:solidFill/>
                </a:uFill>
              </a:rPr>
              <a:t>Agenda</a:t>
            </a:r>
          </a:p>
        </p:txBody>
      </p:sp>
      <p:sp>
        <p:nvSpPr>
          <p:cNvPr id="68" name="Shape 68"/>
          <p:cNvSpPr/>
          <p:nvPr/>
        </p:nvSpPr>
        <p:spPr>
          <a:xfrm>
            <a:off x="635000" y="2273300"/>
            <a:ext cx="11734800"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ARIMA Review</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Overview: what are the steps to building an effective time series model?</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Dickey-Fuller Test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ACF and </a:t>
            </a:r>
            <a:r>
              <a:rPr lang="en-US" sz="2500" dirty="0" smtClean="0">
                <a:uFill>
                  <a:solidFill/>
                </a:uFill>
              </a:rPr>
              <a:t>PACF</a:t>
            </a:r>
          </a:p>
          <a:p>
            <a:pPr marL="177800" indent="-177800" defTabSz="647700">
              <a:lnSpc>
                <a:spcPct val="110000"/>
              </a:lnSpc>
              <a:spcBef>
                <a:spcPts val="400"/>
              </a:spcBef>
              <a:buClrTx/>
              <a:buSzPct val="85000"/>
              <a:buFont typeface="Lucida Grande"/>
              <a:buChar char="‣"/>
              <a:defRPr sz="1800">
                <a:solidFill>
                  <a:srgbClr val="000000"/>
                </a:solidFill>
                <a:uFillTx/>
              </a:defRPr>
            </a:pPr>
            <a:r>
              <a:rPr lang="en-US" sz="2500" dirty="0" err="1">
                <a:uFill>
                  <a:solidFill/>
                </a:uFill>
              </a:rPr>
              <a:t>Ljung</a:t>
            </a:r>
            <a:r>
              <a:rPr lang="en-US" sz="2500" dirty="0">
                <a:uFill>
                  <a:solidFill/>
                </a:uFill>
              </a:rPr>
              <a:t>-Box </a:t>
            </a:r>
            <a:r>
              <a:rPr lang="en-US" sz="2500" dirty="0" smtClean="0">
                <a:uFill>
                  <a:solidFill/>
                </a:uFill>
              </a:rPr>
              <a:t>Test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a:uFill>
                  <a:solidFill/>
                </a:uFill>
              </a:rPr>
              <a:t>Akaike</a:t>
            </a:r>
            <a:r>
              <a:rPr lang="en-US" sz="2500" dirty="0">
                <a:uFill>
                  <a:solidFill/>
                </a:uFill>
              </a:rPr>
              <a:t> Information </a:t>
            </a:r>
            <a:r>
              <a:rPr lang="en-US" sz="2500" dirty="0" smtClean="0">
                <a:uFill>
                  <a:solidFill/>
                </a:uFill>
              </a:rPr>
              <a:t>Criteria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Code Along</a:t>
            </a: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Know we’re stationary? Dickey-fuller test</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Observing our data – check our transformed plots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We can also use a statistical test to determine if our data is truly stationary</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For brevity, we’ll discuss the test’s output: if the ‘Test </a:t>
            </a:r>
            <a:r>
              <a:rPr lang="en-US" sz="2500" dirty="0">
                <a:uFill>
                  <a:solidFill/>
                </a:uFill>
              </a:rPr>
              <a:t>Statistic’ is greater than the ‘Critical Value’ than the time series is stationary</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hlinkClick r:id="rId3"/>
              </a:rPr>
              <a:t>http://stats.stackexchange.com/questions/44647/which-dickey-fuller-test-should-i-apply-to-a-time-series-with-an-underlying-</a:t>
            </a:r>
            <a:r>
              <a:rPr lang="en-US" sz="2500" dirty="0" smtClean="0">
                <a:uFill>
                  <a:solidFill/>
                </a:uFill>
                <a:hlinkClick r:id="rId3"/>
              </a:rPr>
              <a:t>mode</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hlinkClick r:id="rId4"/>
              </a:rPr>
              <a:t>https://en.wikipedia.org/wiki/Dickey%E2%80%</a:t>
            </a:r>
            <a:r>
              <a:rPr lang="en-US" sz="2500" dirty="0" smtClean="0">
                <a:uFill>
                  <a:solidFill/>
                </a:uFill>
                <a:hlinkClick r:id="rId4"/>
              </a:rPr>
              <a:t>93Fuller_test</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220136969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ARIMA(p, d, q)</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know ARIMA enables us to identify regular autocorrelations (p), </a:t>
            </a:r>
            <a:r>
              <a:rPr lang="en-US" sz="2500" dirty="0" err="1" smtClean="0">
                <a:uFill>
                  <a:solidFill/>
                </a:uFill>
              </a:rPr>
              <a:t>stationize</a:t>
            </a:r>
            <a:r>
              <a:rPr lang="en-US" sz="2500" dirty="0" smtClean="0">
                <a:uFill>
                  <a:solidFill/>
                </a:uFill>
              </a:rPr>
              <a:t> our data (d), and anticipate trend shocks in our error terms (q)</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would I be saying by passing values of (1,0,2)? </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220203191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ARIMA(p, d, q)</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know ARIMA enables us to identify regular autocorrelations (p), </a:t>
            </a:r>
            <a:r>
              <a:rPr lang="en-US" sz="2500" dirty="0" err="1" smtClean="0">
                <a:uFill>
                  <a:solidFill/>
                </a:uFill>
              </a:rPr>
              <a:t>stationize</a:t>
            </a:r>
            <a:r>
              <a:rPr lang="en-US" sz="2500" dirty="0" smtClean="0">
                <a:uFill>
                  <a:solidFill/>
                </a:uFill>
              </a:rPr>
              <a:t> our data (d), and anticipate trend shocks in our error terms (q)</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would I be saying by passing values of (1,0,2)?</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(1,0,2) implies each term is correlated with one output prior (p=1). The two prior error terms may be useful in predicting my next output (q=2). My data is already stationary (d=0).</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How could we account for an error that occurs regularly, but not in every time period? (In other words, what if there are seasonal effects on my data?)</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4051855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can use Seasonal ARIMA to capture these effects. Based on our model:</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p = non-seasonal AR </a:t>
            </a:r>
            <a:r>
              <a:rPr lang="en-US" sz="2500" dirty="0" smtClean="0">
                <a:uFill>
                  <a:solidFill/>
                </a:uFill>
              </a:rPr>
              <a:t>order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 </a:t>
            </a:r>
            <a:r>
              <a:rPr lang="en-US" sz="2500" dirty="0">
                <a:uFill>
                  <a:solidFill/>
                </a:uFill>
              </a:rPr>
              <a:t>= non-seasonal </a:t>
            </a:r>
            <a:r>
              <a:rPr lang="en-US" sz="2500" dirty="0" smtClean="0">
                <a:uFill>
                  <a:solidFill/>
                </a:uFill>
              </a:rPr>
              <a:t>differencing</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q </a:t>
            </a:r>
            <a:r>
              <a:rPr lang="en-US" sz="2500" dirty="0">
                <a:uFill>
                  <a:solidFill/>
                </a:uFill>
              </a:rPr>
              <a:t>= non-seasonal MA </a:t>
            </a:r>
            <a:r>
              <a:rPr lang="en-US" sz="2500" dirty="0" smtClean="0">
                <a:uFill>
                  <a:solidFill/>
                </a:uFill>
              </a:rPr>
              <a:t>order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P </a:t>
            </a:r>
            <a:r>
              <a:rPr lang="en-US" sz="2500" dirty="0">
                <a:uFill>
                  <a:solidFill/>
                </a:uFill>
              </a:rPr>
              <a:t>= seasonal AR </a:t>
            </a:r>
            <a:r>
              <a:rPr lang="en-US" sz="2500" dirty="0" smtClean="0">
                <a:uFill>
                  <a:solidFill/>
                </a:uFill>
              </a:rPr>
              <a:t>order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D </a:t>
            </a:r>
            <a:r>
              <a:rPr lang="en-US" sz="2500" dirty="0">
                <a:uFill>
                  <a:solidFill/>
                </a:uFill>
              </a:rPr>
              <a:t>= seasonal </a:t>
            </a:r>
            <a:r>
              <a:rPr lang="en-US" sz="2500" dirty="0" smtClean="0">
                <a:uFill>
                  <a:solidFill/>
                </a:uFill>
              </a:rPr>
              <a:t>differencing</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Q </a:t>
            </a:r>
            <a:r>
              <a:rPr lang="en-US" sz="2500" dirty="0">
                <a:uFill>
                  <a:solidFill/>
                </a:uFill>
              </a:rPr>
              <a:t>= seasonal MA order m = number of periods per season</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spTree>
    <p:extLst>
      <p:ext uri="{BB962C8B-B14F-4D97-AF65-F5344CB8AC3E}">
        <p14:creationId xmlns:p14="http://schemas.microsoft.com/office/powerpoint/2010/main" val="345819895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10268765"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 ACF and PACF</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000" dirty="0" smtClean="0">
                <a:uFill>
                  <a:solidFill/>
                </a:uFill>
              </a:rPr>
              <a:t>The ACF is the </a:t>
            </a:r>
            <a:r>
              <a:rPr lang="en-US" sz="2000" dirty="0" err="1" smtClean="0">
                <a:uFill>
                  <a:solidFill/>
                </a:uFill>
              </a:rPr>
              <a:t>autocorrelated</a:t>
            </a:r>
            <a:r>
              <a:rPr lang="en-US" sz="2000" dirty="0" smtClean="0">
                <a:uFill>
                  <a:solidFill/>
                </a:uFill>
              </a:rPr>
              <a:t> function: how much a variable is correlated with itself by lag time. The PACF is the partial correlation function by lag time.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000" dirty="0" smtClean="0">
                <a:uFill>
                  <a:solidFill/>
                </a:uFill>
              </a:rPr>
              <a:t>In </a:t>
            </a:r>
            <a:r>
              <a:rPr lang="en-US" sz="2000" dirty="0">
                <a:uFill>
                  <a:solidFill/>
                </a:uFill>
              </a:rPr>
              <a:t>general, the "partial" correlation between two variables is the amount of correlation between them which is not explained by their mutual correlations with a specified set of other variables. For example, if we are regressing a variable Y on other variables X1, X2, and X3, the partial correlation between Y and X3 is the amount of correlation between Y and X3 that is not explained by their common correlations with X1 and X2. This partial correlation can be computed as the square root of the reduction in variance that is achieved by adding X3 to the regression of Y on X1 and X2.</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spTree>
    <p:extLst>
      <p:ext uri="{BB962C8B-B14F-4D97-AF65-F5344CB8AC3E}">
        <p14:creationId xmlns:p14="http://schemas.microsoft.com/office/powerpoint/2010/main" val="28796634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100255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 ACF and PACF</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ACF for the German drug store sale data:</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pic>
        <p:nvPicPr>
          <p:cNvPr id="2" name="Picture 1"/>
          <p:cNvPicPr>
            <a:picLocks noChangeAspect="1"/>
          </p:cNvPicPr>
          <p:nvPr/>
        </p:nvPicPr>
        <p:blipFill>
          <a:blip r:embed="rId4"/>
          <a:stretch>
            <a:fillRect/>
          </a:stretch>
        </p:blipFill>
        <p:spPr>
          <a:xfrm>
            <a:off x="1197131" y="3550372"/>
            <a:ext cx="4964104" cy="3515692"/>
          </a:xfrm>
          <a:prstGeom prst="rect">
            <a:avLst/>
          </a:prstGeom>
        </p:spPr>
      </p:pic>
      <p:sp>
        <p:nvSpPr>
          <p:cNvPr id="9" name="Shape 68"/>
          <p:cNvSpPr/>
          <p:nvPr/>
        </p:nvSpPr>
        <p:spPr>
          <a:xfrm>
            <a:off x="6860622" y="4066702"/>
            <a:ext cx="5307069" cy="171585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 you notice? What does this mean? How does it impact our model building?</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58875090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1029578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 ACF and PACF</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the following imply </a:t>
            </a:r>
            <a:r>
              <a:rPr lang="en-US" sz="2500" dirty="0">
                <a:uFill>
                  <a:solidFill/>
                </a:uFill>
              </a:rPr>
              <a:t>about our ACF and PACF? ARIMA(0,0,0)(0,0,1)12</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spTree>
    <p:extLst>
      <p:ext uri="{BB962C8B-B14F-4D97-AF65-F5344CB8AC3E}">
        <p14:creationId xmlns:p14="http://schemas.microsoft.com/office/powerpoint/2010/main" val="34083600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1029578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 ACF and PACF</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the following imply </a:t>
            </a:r>
            <a:r>
              <a:rPr lang="en-US" sz="2500" dirty="0">
                <a:uFill>
                  <a:solidFill/>
                </a:uFill>
              </a:rPr>
              <a:t>about our ACF and PACF? ARIMA(0,0,0)(0,0,1)</a:t>
            </a:r>
            <a:r>
              <a:rPr lang="en-US" sz="2500" dirty="0" smtClean="0">
                <a:uFill>
                  <a:solidFill/>
                </a:uFill>
              </a:rPr>
              <a:t>12</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are expecting seasonal intervals of 12 months. In our ACF, we may see a significant spike at k=12, but none others. We capture this </a:t>
            </a:r>
            <a:r>
              <a:rPr lang="en-US" sz="2500" b="1" dirty="0" smtClean="0">
                <a:uFill>
                  <a:solidFill/>
                </a:uFill>
              </a:rPr>
              <a:t>seasonal</a:t>
            </a:r>
            <a:r>
              <a:rPr lang="en-US" sz="2500" dirty="0" smtClean="0">
                <a:uFill>
                  <a:solidFill/>
                </a:uFill>
              </a:rPr>
              <a:t> 12 month spike’s impact in our Q (the “random error getter”). Moreover, we would expect that the PACF demonstrates exponential decay at intervals of k=12—every future iteration of the 12</a:t>
            </a:r>
            <a:r>
              <a:rPr lang="en-US" sz="2500" baseline="30000" dirty="0" smtClean="0">
                <a:uFill>
                  <a:solidFill/>
                </a:uFill>
              </a:rPr>
              <a:t>th</a:t>
            </a:r>
            <a:r>
              <a:rPr lang="en-US" sz="2500" dirty="0" smtClean="0">
                <a:uFill>
                  <a:solidFill/>
                </a:uFill>
              </a:rPr>
              <a:t> period is less powerful. It is a one-off event, and that is why we would consider it to be a part of Q.</a:t>
            </a: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spTree>
    <p:extLst>
      <p:ext uri="{BB962C8B-B14F-4D97-AF65-F5344CB8AC3E}">
        <p14:creationId xmlns:p14="http://schemas.microsoft.com/office/powerpoint/2010/main" val="396798935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10255253"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How do we select good model parameters? ACF and PACF</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the following imply </a:t>
            </a:r>
            <a:r>
              <a:rPr lang="en-US" sz="2500" dirty="0">
                <a:uFill>
                  <a:solidFill/>
                </a:uFill>
              </a:rPr>
              <a:t>about our ACF and PACF? ARIMA(0,0,0)</a:t>
            </a:r>
            <a:r>
              <a:rPr lang="en-US" sz="2500" dirty="0" smtClean="0">
                <a:uFill>
                  <a:solidFill/>
                </a:uFill>
              </a:rPr>
              <a:t>(1,0,0)12</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are expecting seasonal intervals of 12 months. In our PACF, we see a significant spike at 12, but no other significant spikes. That is, the k=12 point is adding a lot of signal to our model that we want to capture. At the same time, we would expect to see exponential decay in the ACF seasonal lags.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000" dirty="0" smtClean="0">
                <a:uFill>
                  <a:solidFill/>
                </a:uFill>
              </a:rPr>
              <a:t>Note: If </a:t>
            </a:r>
            <a:r>
              <a:rPr lang="en-US" sz="2000" dirty="0">
                <a:uFill>
                  <a:solidFill/>
                </a:uFill>
              </a:rPr>
              <a:t>the data you are investigating displays a seasonal pattern that is both strong and stable over time (i.e. temperatures are higher in the Summer, lower in the Winter), then it is likely that your Seasonal Difference term D should be set to 1. This will prevent the seasonal pattern from "dying out" in the long-term forecasts.</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3" name="Picture 2"/>
          <p:cNvPicPr>
            <a:picLocks noChangeAspect="1"/>
          </p:cNvPicPr>
          <p:nvPr/>
        </p:nvPicPr>
        <p:blipFill>
          <a:blip r:embed="rId3"/>
          <a:stretch>
            <a:fillRect/>
          </a:stretch>
        </p:blipFill>
        <p:spPr>
          <a:xfrm>
            <a:off x="2823820" y="1246223"/>
            <a:ext cx="6363987" cy="1925434"/>
          </a:xfrm>
          <a:prstGeom prst="rect">
            <a:avLst/>
          </a:prstGeom>
        </p:spPr>
      </p:pic>
    </p:spTree>
    <p:extLst>
      <p:ext uri="{BB962C8B-B14F-4D97-AF65-F5344CB8AC3E}">
        <p14:creationId xmlns:p14="http://schemas.microsoft.com/office/powerpoint/2010/main" val="400392662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10255253"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Evaluating our model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 should be clear that forecasting model evaluation is especially tied to the data scientist’s exploratory data analysis and familiarity with the subject. Choosing useful </a:t>
            </a:r>
            <a:r>
              <a:rPr lang="en-US" sz="2500" dirty="0" err="1" smtClean="0">
                <a:uFill>
                  <a:solidFill/>
                </a:uFill>
              </a:rPr>
              <a:t>p,d,q</a:t>
            </a:r>
            <a:r>
              <a:rPr lang="en-US" sz="2500" dirty="0" smtClean="0">
                <a:uFill>
                  <a:solidFill/>
                </a:uFill>
              </a:rPr>
              <a:t> values and adding seasonal effects is almost entirely a context-driven endeavor. In addition, there are a few key tactics we can explore: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Plotting our residuals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If we do not observe a pattern in our residual error terms, we have succeeded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a:t>
            </a:r>
            <a:r>
              <a:rPr lang="en-US" sz="2500" dirty="0" err="1">
                <a:uFill>
                  <a:solidFill/>
                </a:uFill>
              </a:rPr>
              <a:t>Ljung</a:t>
            </a:r>
            <a:r>
              <a:rPr lang="en-US" sz="2500" dirty="0">
                <a:uFill>
                  <a:solidFill/>
                </a:uFill>
              </a:rPr>
              <a:t>-Box </a:t>
            </a:r>
            <a:r>
              <a:rPr lang="en-US" sz="2500" dirty="0" smtClean="0">
                <a:uFill>
                  <a:solidFill/>
                </a:uFill>
              </a:rPr>
              <a:t>Test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mathematically test the above assumption: are our </a:t>
            </a:r>
            <a:r>
              <a:rPr lang="en-US" sz="2500" dirty="0" err="1" smtClean="0">
                <a:uFill>
                  <a:solidFill/>
                </a:uFill>
              </a:rPr>
              <a:t>resideuals</a:t>
            </a:r>
            <a:endParaRPr lang="en-US" sz="2500" dirty="0" smtClean="0">
              <a:uFill>
                <a:solidFill/>
              </a:uFill>
            </a:endParaRPr>
          </a:p>
          <a:p>
            <a:pPr lvl="1" indent="0" defTabSz="647700">
              <a:lnSpc>
                <a:spcPct val="110000"/>
              </a:lnSpc>
              <a:spcBef>
                <a:spcPts val="400"/>
              </a:spcBef>
              <a:buClrTx/>
              <a:buSzPct val="85000"/>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3.) </a:t>
            </a:r>
            <a:r>
              <a:rPr lang="en-US" sz="2500" dirty="0" err="1">
                <a:uFill>
                  <a:solidFill/>
                </a:uFill>
              </a:rPr>
              <a:t>Akaike</a:t>
            </a:r>
            <a:r>
              <a:rPr lang="en-US" sz="2500" dirty="0">
                <a:uFill>
                  <a:solidFill/>
                </a:uFill>
              </a:rPr>
              <a:t> Information Criteria</a:t>
            </a:r>
          </a:p>
          <a:p>
            <a:pPr lvl="1" indent="0" defTabSz="647700">
              <a:lnSpc>
                <a:spcPct val="110000"/>
              </a:lnSpc>
              <a:spcBef>
                <a:spcPts val="400"/>
              </a:spcBef>
              <a:buClrTx/>
              <a:buSzPct val="85000"/>
              <a:defRPr sz="1800">
                <a:solidFill>
                  <a:srgbClr val="000000"/>
                </a:solidFill>
                <a:uFillTx/>
              </a:defRPr>
            </a:pPr>
            <a:endParaRPr lang="en-US" sz="20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35408606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Framing: forecasting is very hard</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Forecasting models often take </a:t>
            </a:r>
            <a:r>
              <a:rPr lang="en-US" sz="2500" b="1" dirty="0" smtClean="0">
                <a:uFill>
                  <a:solidFill/>
                </a:uFill>
              </a:rPr>
              <a:t>months</a:t>
            </a:r>
            <a:r>
              <a:rPr lang="en-US" sz="2500" dirty="0" smtClean="0">
                <a:uFill>
                  <a:solidFill/>
                </a:uFill>
              </a:rPr>
              <a:t> to effectively tune. (Why do you think well-paid PhD economists are wrong so often yet still employed?!)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Today’s lecture is meant to be an introduction to how statisticians/data scientists approach modeling time series + a practical walkthrough of an example.</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130292032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10255253"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Evaluating our model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 should be clear that forecasting model evaluation is especially tied to the data scientist’s exploratory data analysis and familiarity with the subject. Choosing useful </a:t>
            </a:r>
            <a:r>
              <a:rPr lang="en-US" sz="2500" dirty="0" err="1" smtClean="0">
                <a:uFill>
                  <a:solidFill/>
                </a:uFill>
              </a:rPr>
              <a:t>p,d,q</a:t>
            </a:r>
            <a:r>
              <a:rPr lang="en-US" sz="2500" dirty="0" smtClean="0">
                <a:uFill>
                  <a:solidFill/>
                </a:uFill>
              </a:rPr>
              <a:t> values and adding seasonal effects is almost entirely a context-driven endeavor. In addition, there are a few key tactics we can explore: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Plotting our residuals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a:t>
            </a:r>
            <a:r>
              <a:rPr lang="en-US" sz="2500" dirty="0" err="1">
                <a:uFill>
                  <a:solidFill/>
                </a:uFill>
              </a:rPr>
              <a:t>Ljung</a:t>
            </a:r>
            <a:r>
              <a:rPr lang="en-US" sz="2500" dirty="0">
                <a:uFill>
                  <a:solidFill/>
                </a:uFill>
              </a:rPr>
              <a:t>-Box </a:t>
            </a:r>
            <a:r>
              <a:rPr lang="en-US" sz="2500" dirty="0" smtClean="0">
                <a:uFill>
                  <a:solidFill/>
                </a:uFill>
              </a:rPr>
              <a:t>Test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mathematically test the above assumption: are our residuals </a:t>
            </a:r>
            <a:r>
              <a:rPr lang="en-US" sz="2500" dirty="0" err="1" smtClean="0">
                <a:uFill>
                  <a:solidFill/>
                </a:uFill>
              </a:rPr>
              <a:t>autocorrelated</a:t>
            </a:r>
            <a:r>
              <a:rPr lang="en-US" sz="2500" dirty="0" smtClean="0">
                <a:uFill>
                  <a:solidFill/>
                </a:uFill>
              </a:rPr>
              <a:t> our randomly distributed?</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a:uFill>
                  <a:solidFill/>
                </a:uFill>
              </a:rPr>
              <a:t>Instead of testing randomness at each distinct lag, it tests the “overall” randomness based on a number of lags.</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The data scientist must determine what value, k, lag works (we have a formula)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3.) </a:t>
            </a:r>
            <a:r>
              <a:rPr lang="en-US" sz="2500" dirty="0" err="1">
                <a:uFill>
                  <a:solidFill/>
                </a:uFill>
              </a:rPr>
              <a:t>Akaike</a:t>
            </a:r>
            <a:r>
              <a:rPr lang="en-US" sz="2500" dirty="0">
                <a:uFill>
                  <a:solidFill/>
                </a:uFill>
              </a:rPr>
              <a:t> Information Criteria</a:t>
            </a:r>
          </a:p>
          <a:p>
            <a:pPr lvl="1" indent="0" defTabSz="647700">
              <a:lnSpc>
                <a:spcPct val="110000"/>
              </a:lnSpc>
              <a:spcBef>
                <a:spcPts val="400"/>
              </a:spcBef>
              <a:buClrTx/>
              <a:buSzPct val="85000"/>
              <a:defRPr sz="1800">
                <a:solidFill>
                  <a:srgbClr val="000000"/>
                </a:solidFill>
                <a:uFillTx/>
              </a:defRPr>
            </a:pPr>
            <a:endParaRPr lang="en-US" sz="20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pic>
        <p:nvPicPr>
          <p:cNvPr id="2" name="Picture 1"/>
          <p:cNvPicPr>
            <a:picLocks noChangeAspect="1"/>
          </p:cNvPicPr>
          <p:nvPr/>
        </p:nvPicPr>
        <p:blipFill>
          <a:blip r:embed="rId3"/>
          <a:stretch>
            <a:fillRect/>
          </a:stretch>
        </p:blipFill>
        <p:spPr>
          <a:xfrm>
            <a:off x="10159250" y="2953605"/>
            <a:ext cx="2386208" cy="1383309"/>
          </a:xfrm>
          <a:prstGeom prst="rect">
            <a:avLst/>
          </a:prstGeom>
        </p:spPr>
      </p:pic>
    </p:spTree>
    <p:extLst>
      <p:ext uri="{BB962C8B-B14F-4D97-AF65-F5344CB8AC3E}">
        <p14:creationId xmlns:p14="http://schemas.microsoft.com/office/powerpoint/2010/main" val="220159266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4999" y="736589"/>
            <a:ext cx="10255253"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Evaluating our model</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819842"/>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defTabSz="647700">
              <a:lnSpc>
                <a:spcPct val="110000"/>
              </a:lnSpc>
              <a:spcBef>
                <a:spcPts val="400"/>
              </a:spcBef>
              <a:buClrTx/>
              <a:buSzPct val="85000"/>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 should be clear that forecasting model evaluation is especially tied to the data scientist’s exploratory data analysis and familiarity with the subject. Choosing useful </a:t>
            </a:r>
            <a:r>
              <a:rPr lang="en-US" sz="2500" dirty="0" err="1" smtClean="0">
                <a:uFill>
                  <a:solidFill/>
                </a:uFill>
              </a:rPr>
              <a:t>p,d,q</a:t>
            </a:r>
            <a:r>
              <a:rPr lang="en-US" sz="2500" dirty="0" smtClean="0">
                <a:uFill>
                  <a:solidFill/>
                </a:uFill>
              </a:rPr>
              <a:t> values and adding seasonal effects is almost entirely a context-driven endeavor. In addition, there are a few key tactics we can explore: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1.) Plotting our residuals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2.) </a:t>
            </a:r>
            <a:r>
              <a:rPr lang="en-US" sz="2500" dirty="0" err="1">
                <a:uFill>
                  <a:solidFill/>
                </a:uFill>
              </a:rPr>
              <a:t>Ljung</a:t>
            </a:r>
            <a:r>
              <a:rPr lang="en-US" sz="2500" dirty="0">
                <a:uFill>
                  <a:solidFill/>
                </a:uFill>
              </a:rPr>
              <a:t>-Box </a:t>
            </a:r>
            <a:r>
              <a:rPr lang="en-US" sz="2500" dirty="0" smtClean="0">
                <a:uFill>
                  <a:solidFill/>
                </a:uFill>
              </a:rPr>
              <a:t>Test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3.) </a:t>
            </a:r>
            <a:r>
              <a:rPr lang="en-US" sz="2500" dirty="0" err="1">
                <a:uFill>
                  <a:solidFill/>
                </a:uFill>
              </a:rPr>
              <a:t>Akaike</a:t>
            </a:r>
            <a:r>
              <a:rPr lang="en-US" sz="2500" dirty="0">
                <a:uFill>
                  <a:solidFill/>
                </a:uFill>
              </a:rPr>
              <a:t> Information </a:t>
            </a:r>
            <a:r>
              <a:rPr lang="en-US" sz="2500" dirty="0" smtClean="0">
                <a:uFill>
                  <a:solidFill/>
                </a:uFill>
              </a:rPr>
              <a:t>Criteria</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 </a:t>
            </a:r>
            <a:r>
              <a:rPr lang="en-US" sz="2500" b="1" dirty="0" smtClean="0">
                <a:uFill>
                  <a:solidFill/>
                </a:uFill>
              </a:rPr>
              <a:t>relative</a:t>
            </a:r>
            <a:r>
              <a:rPr lang="en-US" sz="2500" dirty="0" smtClean="0">
                <a:uFill>
                  <a:solidFill/>
                </a:uFill>
              </a:rPr>
              <a:t> measure of information gain from our model. Lower AIC values are better.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It cannot tell us quality in an absolute sense.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Parsimonious models are the goal—as few features (includes lags) as possible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000" dirty="0">
                <a:uFill>
                  <a:solidFill/>
                </a:uFill>
                <a:hlinkClick r:id="rId3"/>
              </a:rPr>
              <a:t>https://en.wikipedia.org/wiki/</a:t>
            </a:r>
            <a:r>
              <a:rPr lang="en-US" sz="2000" dirty="0" smtClean="0">
                <a:uFill>
                  <a:solidFill/>
                </a:uFill>
                <a:hlinkClick r:id="rId3"/>
              </a:rPr>
              <a:t>Akaike_information_criterion</a:t>
            </a:r>
            <a:endParaRPr lang="en-US" sz="20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421638597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Code examples</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 the repo…</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But wait, you’ll want these:</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hlinkClick r:id="rId3"/>
              </a:rPr>
              <a:t>https://datamarket.com/data/set/22w6/portland-oregon-average-monthly-bus-ridership-100-january-1973-through-june-1982-n114#!ds=22w6&amp;display=line</a:t>
            </a:r>
            <a:r>
              <a:rPr lang="en-US" sz="2500" dirty="0">
                <a:uFill>
                  <a:solidFill/>
                </a:uFill>
              </a:rPr>
              <a:t> OR </a:t>
            </a:r>
            <a:r>
              <a:rPr lang="en-US" sz="2500" dirty="0" smtClean="0">
                <a:uFill>
                  <a:solidFill/>
                </a:uFill>
              </a:rPr>
              <a:t>What current version of </a:t>
            </a:r>
            <a:r>
              <a:rPr lang="en-US" sz="2500" dirty="0" err="1" smtClean="0">
                <a:uFill>
                  <a:solidFill/>
                </a:uFill>
              </a:rPr>
              <a:t>statsmodels</a:t>
            </a:r>
            <a:r>
              <a:rPr lang="en-US" sz="2500" dirty="0" smtClean="0">
                <a:uFill>
                  <a:solidFill/>
                </a:uFill>
              </a:rPr>
              <a:t> are you running?</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
        <p:nvSpPr>
          <p:cNvPr id="2" name="TextBox 1"/>
          <p:cNvSpPr txBox="1"/>
          <p:nvPr/>
        </p:nvSpPr>
        <p:spPr>
          <a:xfrm>
            <a:off x="2729319" y="5336702"/>
            <a:ext cx="102592"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1308100" rtl="0" fontAlgn="auto" latinLnBrk="1" hangingPunct="0">
              <a:lnSpc>
                <a:spcPct val="100000"/>
              </a:lnSpc>
              <a:spcBef>
                <a:spcPts val="0"/>
              </a:spcBef>
              <a:spcAft>
                <a:spcPts val="0"/>
              </a:spcAft>
              <a:buClr>
                <a:srgbClr val="FFFFFF"/>
              </a:buClr>
              <a:buSzTx/>
              <a:buFontTx/>
              <a:buNone/>
              <a:tabLst/>
            </a:pPr>
            <a:endParaRPr kumimoji="0" lang="en-US" sz="2400" b="0" i="0" u="none" strike="noStrike" cap="none" spc="0" normalizeH="0" baseline="0" dirty="0">
              <a:ln>
                <a:noFill/>
              </a:ln>
              <a:solidFill>
                <a:srgbClr val="FFFFFF"/>
              </a:solidFill>
              <a:effectLst/>
              <a:uFill>
                <a:solidFill>
                  <a:srgbClr val="FFFFFF"/>
                </a:solidFill>
              </a:uFill>
              <a:latin typeface="+mn-lt"/>
              <a:ea typeface="+mn-ea"/>
              <a:cs typeface="+mn-cs"/>
              <a:sym typeface="News706BT-RomanC"/>
            </a:endParaRPr>
          </a:p>
        </p:txBody>
      </p:sp>
    </p:spTree>
    <p:extLst>
      <p:ext uri="{BB962C8B-B14F-4D97-AF65-F5344CB8AC3E}">
        <p14:creationId xmlns:p14="http://schemas.microsoft.com/office/powerpoint/2010/main" val="27694220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Framing: forecasting is very hard</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 prove this point…Some self-deprecating humor</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2" name="Picture 1"/>
          <p:cNvPicPr>
            <a:picLocks noChangeAspect="1"/>
          </p:cNvPicPr>
          <p:nvPr/>
        </p:nvPicPr>
        <p:blipFill>
          <a:blip r:embed="rId3"/>
          <a:stretch>
            <a:fillRect/>
          </a:stretch>
        </p:blipFill>
        <p:spPr>
          <a:xfrm>
            <a:off x="905164" y="2020101"/>
            <a:ext cx="5841498" cy="5243934"/>
          </a:xfrm>
          <a:prstGeom prst="rect">
            <a:avLst/>
          </a:prstGeom>
        </p:spPr>
      </p:pic>
      <p:sp>
        <p:nvSpPr>
          <p:cNvPr id="9" name="Shape 68"/>
          <p:cNvSpPr/>
          <p:nvPr/>
        </p:nvSpPr>
        <p:spPr>
          <a:xfrm>
            <a:off x="7855186" y="2292237"/>
            <a:ext cx="4334243" cy="2981484"/>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So, remember:</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144385152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Framing: forecasting is very hard</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607708"/>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To prove this point…Some self-deprecating humor</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pic>
        <p:nvPicPr>
          <p:cNvPr id="2" name="Picture 1"/>
          <p:cNvPicPr>
            <a:picLocks noChangeAspect="1"/>
          </p:cNvPicPr>
          <p:nvPr/>
        </p:nvPicPr>
        <p:blipFill>
          <a:blip r:embed="rId3"/>
          <a:stretch>
            <a:fillRect/>
          </a:stretch>
        </p:blipFill>
        <p:spPr>
          <a:xfrm>
            <a:off x="905164" y="2020101"/>
            <a:ext cx="5841498" cy="5243934"/>
          </a:xfrm>
          <a:prstGeom prst="rect">
            <a:avLst/>
          </a:prstGeom>
        </p:spPr>
      </p:pic>
      <p:pic>
        <p:nvPicPr>
          <p:cNvPr id="3" name="Picture 2"/>
          <p:cNvPicPr>
            <a:picLocks noChangeAspect="1"/>
          </p:cNvPicPr>
          <p:nvPr/>
        </p:nvPicPr>
        <p:blipFill>
          <a:blip r:embed="rId4"/>
          <a:stretch>
            <a:fillRect/>
          </a:stretch>
        </p:blipFill>
        <p:spPr>
          <a:xfrm>
            <a:off x="6746662" y="2970449"/>
            <a:ext cx="6096000" cy="3009900"/>
          </a:xfrm>
          <a:prstGeom prst="rect">
            <a:avLst/>
          </a:prstGeom>
        </p:spPr>
      </p:pic>
      <p:sp>
        <p:nvSpPr>
          <p:cNvPr id="9" name="Shape 68"/>
          <p:cNvSpPr/>
          <p:nvPr/>
        </p:nvSpPr>
        <p:spPr>
          <a:xfrm>
            <a:off x="7855186" y="2292237"/>
            <a:ext cx="4334243" cy="2981484"/>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So, remember:</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b="1" dirty="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a:uFill>
                <a:solidFill/>
              </a:uFill>
            </a:endParaRPr>
          </a:p>
        </p:txBody>
      </p:sp>
    </p:spTree>
    <p:extLst>
      <p:ext uri="{BB962C8B-B14F-4D97-AF65-F5344CB8AC3E}">
        <p14:creationId xmlns:p14="http://schemas.microsoft.com/office/powerpoint/2010/main" val="266469790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174"/>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 + MA</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Autoregressive </a:t>
            </a:r>
            <a:r>
              <a:rPr lang="en-US" sz="2500" b="1" dirty="0">
                <a:uFill>
                  <a:solidFill/>
                </a:uFill>
              </a:rPr>
              <a:t>(AR) </a:t>
            </a:r>
            <a:r>
              <a:rPr lang="en-US" sz="2500" dirty="0">
                <a:uFill>
                  <a:solidFill/>
                </a:uFill>
              </a:rPr>
              <a:t>models are those are that use data from previous time-points to predict the next time-point. These are very similar to previous regression models, except as input - we'll take some previous outcome</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must select some value, p, for the amount of lag we believe to be useful for predicting future values.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How might we identify what p value we should use?</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342160908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 + MA</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smtClean="0">
                <a:uFill>
                  <a:solidFill/>
                </a:uFill>
              </a:rPr>
              <a:t>Autoregressive </a:t>
            </a:r>
            <a:r>
              <a:rPr lang="en-US" sz="2500" b="1" dirty="0">
                <a:uFill>
                  <a:solidFill/>
                </a:uFill>
              </a:rPr>
              <a:t>(AR) </a:t>
            </a:r>
            <a:r>
              <a:rPr lang="en-US" sz="2500" dirty="0">
                <a:uFill>
                  <a:solidFill/>
                </a:uFill>
              </a:rPr>
              <a:t>models are those are that use data from previous time-points to predict the next time-point. These are very similar to previous regression models, except as input - we'll take some previous outcome</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must select some value, p, for the amount of lag we believe to be useful for predicting future values.</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b="1" dirty="0">
                <a:uFill>
                  <a:solidFill/>
                </a:uFill>
              </a:rPr>
              <a:t>Moving average</a:t>
            </a:r>
            <a:r>
              <a:rPr lang="en-US" sz="2500" dirty="0">
                <a:uFill>
                  <a:solidFill/>
                </a:uFill>
              </a:rPr>
              <a:t> models, as opposed to autoregressive models, do not take the previous outputs (or values) as inputs, but instead take the previous error terms. We will attempt to predict the next value based on the overall average and how incorrect our previous predictions were</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We must select some value, q, for the number of previous errors we consider.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a MA of prior error help capture in our model, in particular?</a:t>
            </a:r>
          </a:p>
        </p:txBody>
      </p:sp>
    </p:spTree>
    <p:extLst>
      <p:ext uri="{BB962C8B-B14F-4D97-AF65-F5344CB8AC3E}">
        <p14:creationId xmlns:p14="http://schemas.microsoft.com/office/powerpoint/2010/main" val="31078232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the “</a:t>
            </a:r>
            <a:r>
              <a:rPr lang="en-US" sz="2500" dirty="0" err="1" smtClean="0">
                <a:uFill>
                  <a:solidFill/>
                </a:uFill>
              </a:rPr>
              <a:t>i</a:t>
            </a:r>
            <a:r>
              <a:rPr lang="en-US" sz="2500" dirty="0" smtClean="0">
                <a:uFill>
                  <a:solidFill/>
                </a:uFill>
              </a:rPr>
              <a:t>” stand for? Why does that matter?</a:t>
            </a:r>
          </a:p>
        </p:txBody>
      </p:sp>
    </p:spTree>
    <p:extLst>
      <p:ext uri="{BB962C8B-B14F-4D97-AF65-F5344CB8AC3E}">
        <p14:creationId xmlns:p14="http://schemas.microsoft.com/office/powerpoint/2010/main" val="218501232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635000" y="6350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2" name="Shape 132"/>
          <p:cNvSpPr/>
          <p:nvPr/>
        </p:nvSpPr>
        <p:spPr>
          <a:xfrm>
            <a:off x="635000" y="1219200"/>
            <a:ext cx="11734800" cy="11"/>
          </a:xfrm>
          <a:prstGeom prst="line">
            <a:avLst/>
          </a:prstGeom>
          <a:ln w="12700">
            <a:solidFill/>
            <a:miter lim="400000"/>
          </a:ln>
        </p:spPr>
        <p:txBody>
          <a:bodyPr lIns="0" tIns="0" rIns="0" bIns="0"/>
          <a:lstStyle/>
          <a:p>
            <a:pPr lvl="0" defTabSz="457200">
              <a:buClrTx/>
              <a:defRPr sz="1200">
                <a:solidFill>
                  <a:srgbClr val="000000"/>
                </a:solidFill>
                <a:uFillTx/>
                <a:latin typeface="Helvetica"/>
                <a:ea typeface="Helvetica"/>
                <a:cs typeface="Helvetica"/>
                <a:sym typeface="Helvetica"/>
              </a:defRPr>
            </a:pPr>
            <a:endParaRPr/>
          </a:p>
        </p:txBody>
      </p:sp>
      <p:sp>
        <p:nvSpPr>
          <p:cNvPr id="133" name="Shape 133"/>
          <p:cNvSpPr/>
          <p:nvPr/>
        </p:nvSpPr>
        <p:spPr>
          <a:xfrm>
            <a:off x="635000" y="736589"/>
            <a:ext cx="9562958" cy="482611"/>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buClr>
                <a:srgbClr val="000000"/>
              </a:buClr>
              <a:buFont typeface="PFDinTextCompPro-Regular"/>
              <a:defRPr sz="2800" b="1" cap="all" spc="-56">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lang="en-US" sz="2400" b="1" cap="all" spc="-56" dirty="0" smtClean="0">
                <a:uFill>
                  <a:solidFill/>
                </a:uFill>
              </a:rPr>
              <a:t>REVIEW: ARIMA</a:t>
            </a:r>
            <a:endParaRPr sz="2400" b="1" cap="all" spc="-56" dirty="0">
              <a:uFill>
                <a:solidFill/>
              </a:uFill>
            </a:endParaRPr>
          </a:p>
        </p:txBody>
      </p:sp>
      <p:sp>
        <p:nvSpPr>
          <p:cNvPr id="10" name="Shape 86"/>
          <p:cNvSpPr/>
          <p:nvPr/>
        </p:nvSpPr>
        <p:spPr>
          <a:xfrm>
            <a:off x="851903" y="1648903"/>
            <a:ext cx="9346054" cy="512443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marL="177800" lvl="5" indent="-177800" defTabSz="647700">
              <a:lnSpc>
                <a:spcPct val="110000"/>
              </a:lnSpc>
              <a:spcBef>
                <a:spcPts val="400"/>
              </a:spcBef>
              <a:buClrTx/>
              <a:buSzPct val="85000"/>
              <a:buFont typeface="Lucida Grande"/>
              <a:buChar char="‣"/>
              <a:defRPr sz="1800">
                <a:solidFill>
                  <a:srgbClr val="000000"/>
                </a:solidFill>
                <a:uFillTx/>
              </a:defRPr>
            </a:pPr>
            <a:endParaRPr lang="en-US" sz="3200" dirty="0" smtClean="0">
              <a:uFill>
                <a:solidFill/>
              </a:uFill>
            </a:endParaRPr>
          </a:p>
          <a:p>
            <a:pPr lvl="1" indent="0" defTabSz="647700">
              <a:lnSpc>
                <a:spcPct val="110000"/>
              </a:lnSpc>
              <a:spcBef>
                <a:spcPts val="400"/>
              </a:spcBef>
              <a:buClrTx/>
              <a:buSzPct val="85000"/>
              <a:defRPr sz="1800">
                <a:solidFill>
                  <a:srgbClr val="000000"/>
                </a:solidFill>
                <a:uFillTx/>
              </a:defRPr>
            </a:pPr>
            <a:endParaRPr sz="2500" dirty="0">
              <a:uFill>
                <a:solidFill/>
              </a:uFill>
            </a:endParaRPr>
          </a:p>
        </p:txBody>
      </p:sp>
      <p:sp>
        <p:nvSpPr>
          <p:cNvPr id="7" name="Shape 68"/>
          <p:cNvSpPr/>
          <p:nvPr/>
        </p:nvSpPr>
        <p:spPr>
          <a:xfrm>
            <a:off x="635000" y="1246222"/>
            <a:ext cx="11734800" cy="5004355"/>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1" indent="0" algn="ctr" defTabSz="647700">
              <a:lnSpc>
                <a:spcPct val="110000"/>
              </a:lnSpc>
              <a:spcBef>
                <a:spcPts val="400"/>
              </a:spcBef>
              <a:buClrTx/>
              <a:buSzPct val="85000"/>
              <a:defRPr sz="1800">
                <a:solidFill>
                  <a:srgbClr val="000000"/>
                </a:solidFill>
                <a:uFillTx/>
              </a:defRPr>
            </a:pPr>
            <a:r>
              <a:rPr lang="en-US" sz="6600" b="1" dirty="0" smtClean="0">
                <a:uFill>
                  <a:solidFill/>
                </a:uFill>
              </a:rPr>
              <a:t>ARIMA</a:t>
            </a:r>
            <a:endParaRPr lang="en-US" sz="2500" dirty="0" smtClean="0">
              <a:uFill>
                <a:solidFill/>
              </a:uFill>
            </a:endParaRP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What does the “</a:t>
            </a:r>
            <a:r>
              <a:rPr lang="en-US" sz="2500" dirty="0" err="1" smtClean="0">
                <a:uFill>
                  <a:solidFill/>
                </a:uFill>
              </a:rPr>
              <a:t>i</a:t>
            </a:r>
            <a:r>
              <a:rPr lang="en-US" sz="2500" dirty="0" smtClean="0">
                <a:uFill>
                  <a:solidFill/>
                </a:uFill>
              </a:rPr>
              <a:t>” stand for? Why does that matter?</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a:t>
            </a:r>
            <a:r>
              <a:rPr lang="en-US" sz="2500" dirty="0" err="1" smtClean="0">
                <a:uFill>
                  <a:solidFill/>
                </a:uFill>
              </a:rPr>
              <a:t>i</a:t>
            </a:r>
            <a:r>
              <a:rPr lang="en-US" sz="2500" dirty="0" smtClean="0">
                <a:uFill>
                  <a:solidFill/>
                </a:uFill>
              </a:rPr>
              <a:t>” stands for integrated: we are combining AR and MA techniques into a single model: ARIMA. </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Integrating the two tactics results in us selecting some differencing term, d, where we are now predicting the DIFFERENCE between one prior period and the new period, rather than predicting the new period’s value itself.</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err="1" smtClean="0">
                <a:uFill>
                  <a:solidFill/>
                </a:uFill>
              </a:rPr>
              <a:t>ie</a:t>
            </a:r>
            <a:r>
              <a:rPr lang="en-US" sz="2500" dirty="0" smtClean="0">
                <a:uFill>
                  <a:solidFill/>
                </a:uFill>
              </a:rPr>
              <a:t>: </a:t>
            </a:r>
            <a:r>
              <a:rPr lang="en-US" sz="2500" dirty="0" err="1" smtClean="0">
                <a:uFill>
                  <a:solidFill/>
                </a:uFill>
              </a:rPr>
              <a:t>y</a:t>
            </a:r>
            <a:r>
              <a:rPr lang="en-US" sz="2500" baseline="-25000" dirty="0" err="1" smtClean="0">
                <a:uFill>
                  <a:solidFill/>
                </a:uFill>
              </a:rPr>
              <a:t>t</a:t>
            </a:r>
            <a:r>
              <a:rPr lang="en-US" sz="2500" dirty="0" smtClean="0">
                <a:uFill>
                  <a:solidFill/>
                </a:uFill>
              </a:rPr>
              <a:t> </a:t>
            </a:r>
            <a:r>
              <a:rPr lang="en-US" sz="2500" dirty="0">
                <a:uFill>
                  <a:solidFill/>
                </a:uFill>
              </a:rPr>
              <a:t>- </a:t>
            </a:r>
            <a:r>
              <a:rPr lang="en-US" sz="2500" dirty="0" smtClean="0">
                <a:uFill>
                  <a:solidFill/>
                </a:uFill>
              </a:rPr>
              <a:t>y</a:t>
            </a:r>
            <a:r>
              <a:rPr lang="en-US" sz="2500" baseline="-25000" dirty="0" smtClean="0">
                <a:uFill>
                  <a:solidFill/>
                </a:uFill>
              </a:rPr>
              <a:t>(</a:t>
            </a:r>
            <a:r>
              <a:rPr lang="en-US" sz="2500" baseline="-25000" dirty="0">
                <a:uFill>
                  <a:solidFill/>
                </a:uFill>
              </a:rPr>
              <a:t>t-1)</a:t>
            </a:r>
            <a:r>
              <a:rPr lang="en-US" sz="2500" dirty="0">
                <a:uFill>
                  <a:solidFill/>
                </a:uFill>
              </a:rPr>
              <a:t> = ARMA(p, q</a:t>
            </a:r>
            <a:r>
              <a:rPr lang="en-US" sz="2500" dirty="0" smtClean="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r>
              <a:rPr lang="en-US" sz="2500" dirty="0" smtClean="0">
                <a:uFill>
                  <a:solidFill/>
                </a:uFill>
              </a:rPr>
              <a:t>This is important because it helps us de-trend our data and </a:t>
            </a:r>
            <a:r>
              <a:rPr lang="en-US" sz="2500" dirty="0">
                <a:uFill>
                  <a:solidFill/>
                </a:uFill>
              </a:rPr>
              <a:t>approach </a:t>
            </a:r>
            <a:r>
              <a:rPr lang="en-US" sz="2500" dirty="0" err="1">
                <a:uFill>
                  <a:solidFill/>
                </a:uFill>
              </a:rPr>
              <a:t>stationarity</a:t>
            </a:r>
            <a:r>
              <a:rPr lang="en-US" sz="2500" dirty="0">
                <a:uFill>
                  <a:solidFill/>
                </a:uFill>
              </a:rPr>
              <a:t>.</a:t>
            </a:r>
          </a:p>
          <a:p>
            <a:pPr marL="177800" lvl="1" indent="-177800" defTabSz="647700">
              <a:lnSpc>
                <a:spcPct val="110000"/>
              </a:lnSpc>
              <a:spcBef>
                <a:spcPts val="400"/>
              </a:spcBef>
              <a:buClrTx/>
              <a:buSzPct val="85000"/>
              <a:buFont typeface="Lucida Grande"/>
              <a:buChar char="‣"/>
              <a:defRPr sz="1800">
                <a:solidFill>
                  <a:srgbClr val="000000"/>
                </a:solidFill>
                <a:uFillTx/>
              </a:defRPr>
            </a:pPr>
            <a:endParaRPr lang="en-US" sz="2500" dirty="0" smtClean="0">
              <a:uFill>
                <a:solidFill/>
              </a:uFill>
            </a:endParaRPr>
          </a:p>
        </p:txBody>
      </p:sp>
    </p:spTree>
    <p:extLst>
      <p:ext uri="{BB962C8B-B14F-4D97-AF65-F5344CB8AC3E}">
        <p14:creationId xmlns:p14="http://schemas.microsoft.com/office/powerpoint/2010/main" val="197520437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
            <a:srgbClr val="FFFFFF"/>
          </a:buClr>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
            <a:srgbClr val="FFFFFF"/>
          </a:buClr>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22693</TotalTime>
  <Words>2253</Words>
  <Application>Microsoft Macintosh PowerPoint</Application>
  <PresentationFormat>Custom</PresentationFormat>
  <Paragraphs>222</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Helvetica</vt:lpstr>
      <vt:lpstr>Lucida Grande</vt:lpstr>
      <vt:lpstr>News706BT-RomanC</vt:lpstr>
      <vt:lpstr>PFDinTextCompPro-Regular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Nelson</cp:lastModifiedBy>
  <cp:revision>133</cp:revision>
  <dcterms:modified xsi:type="dcterms:W3CDTF">2017-01-18T15:09:39Z</dcterms:modified>
</cp:coreProperties>
</file>