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8" r:id="rId3"/>
    <p:sldId id="273" r:id="rId4"/>
    <p:sldId id="386" r:id="rId5"/>
    <p:sldId id="387" r:id="rId6"/>
    <p:sldId id="388" r:id="rId7"/>
    <p:sldId id="389" r:id="rId8"/>
    <p:sldId id="390" r:id="rId9"/>
    <p:sldId id="391" r:id="rId10"/>
    <p:sldId id="392" r:id="rId11"/>
    <p:sldId id="394" r:id="rId12"/>
    <p:sldId id="393" r:id="rId13"/>
    <p:sldId id="396" r:id="rId14"/>
    <p:sldId id="395" r:id="rId15"/>
    <p:sldId id="397" r:id="rId16"/>
    <p:sldId id="398" r:id="rId17"/>
    <p:sldId id="399" r:id="rId18"/>
    <p:sldId id="400" r:id="rId19"/>
    <p:sldId id="401" r:id="rId20"/>
    <p:sldId id="360" r:id="rId21"/>
    <p:sldId id="402" r:id="rId22"/>
    <p:sldId id="404" r:id="rId23"/>
    <p:sldId id="405" r:id="rId24"/>
    <p:sldId id="361" r:id="rId25"/>
  </p:sldIdLst>
  <p:sldSz cx="13004800" cy="7302500"/>
  <p:notesSz cx="6858000" cy="9144000"/>
  <p:defaultTextStyle>
    <a:lvl1pPr defTabSz="1308100">
      <a:buClr>
        <a:srgbClr val="FFFFFF"/>
      </a:buClr>
      <a:defRPr sz="2400">
        <a:solidFill>
          <a:srgbClr val="FFFFFF"/>
        </a:solidFill>
        <a:uFill>
          <a:solidFill>
            <a:srgbClr val="FFFFFF"/>
          </a:solidFill>
        </a:uFill>
        <a:latin typeface="+mn-lt"/>
        <a:ea typeface="+mn-ea"/>
        <a:cs typeface="+mn-cs"/>
        <a:sym typeface="News706BT-RomanC"/>
      </a:defRPr>
    </a:lvl1pPr>
    <a:lvl2pPr indent="342900" defTabSz="1308100">
      <a:buClr>
        <a:srgbClr val="FFFFFF"/>
      </a:buClr>
      <a:defRPr sz="2400">
        <a:solidFill>
          <a:srgbClr val="FFFFFF"/>
        </a:solidFill>
        <a:uFill>
          <a:solidFill>
            <a:srgbClr val="FFFFFF"/>
          </a:solidFill>
        </a:uFill>
        <a:latin typeface="+mn-lt"/>
        <a:ea typeface="+mn-ea"/>
        <a:cs typeface="+mn-cs"/>
        <a:sym typeface="News706BT-RomanC"/>
      </a:defRPr>
    </a:lvl2pPr>
    <a:lvl3pPr indent="685800" defTabSz="1308100">
      <a:buClr>
        <a:srgbClr val="FFFFFF"/>
      </a:buClr>
      <a:defRPr sz="2400">
        <a:solidFill>
          <a:srgbClr val="FFFFFF"/>
        </a:solidFill>
        <a:uFill>
          <a:solidFill>
            <a:srgbClr val="FFFFFF"/>
          </a:solidFill>
        </a:uFill>
        <a:latin typeface="+mn-lt"/>
        <a:ea typeface="+mn-ea"/>
        <a:cs typeface="+mn-cs"/>
        <a:sym typeface="News706BT-RomanC"/>
      </a:defRPr>
    </a:lvl3pPr>
    <a:lvl4pPr indent="1028700" defTabSz="1308100">
      <a:buClr>
        <a:srgbClr val="FFFFFF"/>
      </a:buClr>
      <a:defRPr sz="2400">
        <a:solidFill>
          <a:srgbClr val="FFFFFF"/>
        </a:solidFill>
        <a:uFill>
          <a:solidFill>
            <a:srgbClr val="FFFFFF"/>
          </a:solidFill>
        </a:uFill>
        <a:latin typeface="+mn-lt"/>
        <a:ea typeface="+mn-ea"/>
        <a:cs typeface="+mn-cs"/>
        <a:sym typeface="News706BT-RomanC"/>
      </a:defRPr>
    </a:lvl4pPr>
    <a:lvl5pPr indent="1371600" defTabSz="1308100">
      <a:buClr>
        <a:srgbClr val="FFFFFF"/>
      </a:buClr>
      <a:defRPr sz="2400">
        <a:solidFill>
          <a:srgbClr val="FFFFFF"/>
        </a:solidFill>
        <a:uFill>
          <a:solidFill>
            <a:srgbClr val="FFFFFF"/>
          </a:solidFill>
        </a:uFill>
        <a:latin typeface="+mn-lt"/>
        <a:ea typeface="+mn-ea"/>
        <a:cs typeface="+mn-cs"/>
        <a:sym typeface="News706BT-RomanC"/>
      </a:defRPr>
    </a:lvl5pPr>
    <a:lvl6pPr indent="1714500" defTabSz="1308100">
      <a:buClr>
        <a:srgbClr val="FFFFFF"/>
      </a:buClr>
      <a:defRPr sz="2400">
        <a:solidFill>
          <a:srgbClr val="FFFFFF"/>
        </a:solidFill>
        <a:uFill>
          <a:solidFill>
            <a:srgbClr val="FFFFFF"/>
          </a:solidFill>
        </a:uFill>
        <a:latin typeface="+mn-lt"/>
        <a:ea typeface="+mn-ea"/>
        <a:cs typeface="+mn-cs"/>
        <a:sym typeface="News706BT-RomanC"/>
      </a:defRPr>
    </a:lvl6pPr>
    <a:lvl7pPr indent="2057400" defTabSz="1308100">
      <a:buClr>
        <a:srgbClr val="FFFFFF"/>
      </a:buClr>
      <a:defRPr sz="2400">
        <a:solidFill>
          <a:srgbClr val="FFFFFF"/>
        </a:solidFill>
        <a:uFill>
          <a:solidFill>
            <a:srgbClr val="FFFFFF"/>
          </a:solidFill>
        </a:uFill>
        <a:latin typeface="+mn-lt"/>
        <a:ea typeface="+mn-ea"/>
        <a:cs typeface="+mn-cs"/>
        <a:sym typeface="News706BT-RomanC"/>
      </a:defRPr>
    </a:lvl7pPr>
    <a:lvl8pPr indent="2400300" defTabSz="1308100">
      <a:buClr>
        <a:srgbClr val="FFFFFF"/>
      </a:buClr>
      <a:defRPr sz="2400">
        <a:solidFill>
          <a:srgbClr val="FFFFFF"/>
        </a:solidFill>
        <a:uFill>
          <a:solidFill>
            <a:srgbClr val="FFFFFF"/>
          </a:solidFill>
        </a:uFill>
        <a:latin typeface="+mn-lt"/>
        <a:ea typeface="+mn-ea"/>
        <a:cs typeface="+mn-cs"/>
        <a:sym typeface="News706BT-RomanC"/>
      </a:defRPr>
    </a:lvl8pPr>
    <a:lvl9pPr indent="2743200" defTabSz="1308100">
      <a:buClr>
        <a:srgbClr val="FFFFFF"/>
      </a:buClr>
      <a:defRPr sz="2400">
        <a:solidFill>
          <a:srgbClr val="FFFFFF"/>
        </a:solidFill>
        <a:uFill>
          <a:solidFill>
            <a:srgbClr val="FFFFFF"/>
          </a:solidFill>
        </a:uFill>
        <a:latin typeface="+mn-lt"/>
        <a:ea typeface="+mn-ea"/>
        <a:cs typeface="+mn-cs"/>
        <a:sym typeface="News706BT-RomanC"/>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p:restoredTop sz="83512" autoAdjust="0"/>
  </p:normalViewPr>
  <p:slideViewPr>
    <p:cSldViewPr snapToGrid="0" snapToObjects="1">
      <p:cViewPr>
        <p:scale>
          <a:sx n="80" d="100"/>
          <a:sy n="80" d="100"/>
        </p:scale>
        <p:origin x="144" y="144"/>
      </p:cViewPr>
      <p:guideLst>
        <p:guide orient="horz" pos="2300"/>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BA9BB4-54A9-D349-9035-4225BC886A1D}" type="datetimeFigureOut">
              <a:rPr lang="en-US" smtClean="0"/>
              <a:t>9/13/16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24EA97-F761-3049-9B2D-71E8D3F4CB4B}" type="slidenum">
              <a:rPr lang="en-US" smtClean="0"/>
              <a:t>‹#›</a:t>
            </a:fld>
            <a:endParaRPr lang="en-US"/>
          </a:p>
        </p:txBody>
      </p:sp>
    </p:spTree>
    <p:extLst>
      <p:ext uri="{BB962C8B-B14F-4D97-AF65-F5344CB8AC3E}">
        <p14:creationId xmlns:p14="http://schemas.microsoft.com/office/powerpoint/2010/main" val="12819286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432786285"/>
      </p:ext>
    </p:extLst>
  </p:cSld>
  <p:clrMap bg1="lt1" tx1="dk1" bg2="lt2" tx2="dk2" accent1="accent1" accent2="accent2" accent3="accent3" accent4="accent4" accent5="accent5" accent6="accent6" hlink="hlink" folHlink="folHlink"/>
  <p:hf hdr="0" ftr="0" dt="0"/>
  <p:notesStyle>
    <a:lvl1pPr defTabSz="457200">
      <a:defRPr sz="1200">
        <a:uFill>
          <a:solidFill/>
        </a:uFill>
        <a:latin typeface="+mn-lt"/>
        <a:ea typeface="+mn-ea"/>
        <a:cs typeface="+mn-cs"/>
        <a:sym typeface="News706BT-RomanC"/>
      </a:defRPr>
    </a:lvl1pPr>
    <a:lvl2pPr indent="228600" defTabSz="457200">
      <a:defRPr sz="1200">
        <a:uFill>
          <a:solidFill/>
        </a:uFill>
        <a:latin typeface="+mn-lt"/>
        <a:ea typeface="+mn-ea"/>
        <a:cs typeface="+mn-cs"/>
        <a:sym typeface="News706BT-RomanC"/>
      </a:defRPr>
    </a:lvl2pPr>
    <a:lvl3pPr indent="457200" defTabSz="457200">
      <a:defRPr sz="1200">
        <a:uFill>
          <a:solidFill/>
        </a:uFill>
        <a:latin typeface="+mn-lt"/>
        <a:ea typeface="+mn-ea"/>
        <a:cs typeface="+mn-cs"/>
        <a:sym typeface="News706BT-RomanC"/>
      </a:defRPr>
    </a:lvl3pPr>
    <a:lvl4pPr indent="685800" defTabSz="457200">
      <a:defRPr sz="1200">
        <a:uFill>
          <a:solidFill/>
        </a:uFill>
        <a:latin typeface="+mn-lt"/>
        <a:ea typeface="+mn-ea"/>
        <a:cs typeface="+mn-cs"/>
        <a:sym typeface="News706BT-RomanC"/>
      </a:defRPr>
    </a:lvl4pPr>
    <a:lvl5pPr indent="914400" defTabSz="457200">
      <a:defRPr sz="1200">
        <a:uFill>
          <a:solidFill/>
        </a:uFill>
        <a:latin typeface="+mn-lt"/>
        <a:ea typeface="+mn-ea"/>
        <a:cs typeface="+mn-cs"/>
        <a:sym typeface="News706BT-RomanC"/>
      </a:defRPr>
    </a:lvl5pPr>
    <a:lvl6pPr indent="1143000" defTabSz="457200">
      <a:defRPr sz="1200">
        <a:uFill>
          <a:solidFill/>
        </a:uFill>
        <a:latin typeface="+mn-lt"/>
        <a:ea typeface="+mn-ea"/>
        <a:cs typeface="+mn-cs"/>
        <a:sym typeface="News706BT-RomanC"/>
      </a:defRPr>
    </a:lvl6pPr>
    <a:lvl7pPr indent="1371600" defTabSz="457200">
      <a:defRPr sz="1200">
        <a:uFill>
          <a:solidFill/>
        </a:uFill>
        <a:latin typeface="+mn-lt"/>
        <a:ea typeface="+mn-ea"/>
        <a:cs typeface="+mn-cs"/>
        <a:sym typeface="News706BT-RomanC"/>
      </a:defRPr>
    </a:lvl7pPr>
    <a:lvl8pPr indent="1600200" defTabSz="457200">
      <a:defRPr sz="1200">
        <a:uFill>
          <a:solidFill/>
        </a:uFill>
        <a:latin typeface="+mn-lt"/>
        <a:ea typeface="+mn-ea"/>
        <a:cs typeface="+mn-cs"/>
        <a:sym typeface="News706BT-RomanC"/>
      </a:defRPr>
    </a:lvl8pPr>
    <a:lvl9pPr indent="1828800" defTabSz="457200">
      <a:defRPr sz="1200">
        <a:uFill>
          <a:solidFill/>
        </a:uFill>
        <a:latin typeface="+mn-lt"/>
        <a:ea typeface="+mn-ea"/>
        <a:cs typeface="+mn-cs"/>
        <a:sym typeface="News706BT-RomanC"/>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
        <p:cNvGrpSpPr/>
        <p:nvPr/>
      </p:nvGrpSpPr>
      <p:grpSpPr>
        <a:xfrm>
          <a:off x="0" y="0"/>
          <a:ext cx="0" cy="0"/>
          <a:chOff x="0" y="0"/>
          <a:chExt cx="0" cy="0"/>
        </a:xfrm>
      </p:grpSpPr>
      <p:sp>
        <p:nvSpPr>
          <p:cNvPr id="7" name="Shape 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8" name="Shape 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pic>
        <p:nvPicPr>
          <p:cNvPr id="9" name="Picture 8" descr="GA_primary_horiz_re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020" y="681475"/>
            <a:ext cx="2586633" cy="440697"/>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io w/o Pic">
    <p:spTree>
      <p:nvGrpSpPr>
        <p:cNvPr id="1" name=""/>
        <p:cNvGrpSpPr/>
        <p:nvPr/>
      </p:nvGrpSpPr>
      <p:grpSpPr>
        <a:xfrm>
          <a:off x="0" y="0"/>
          <a:ext cx="0" cy="0"/>
          <a:chOff x="0" y="0"/>
          <a:chExt cx="0" cy="0"/>
        </a:xfrm>
      </p:grpSpPr>
      <p:sp>
        <p:nvSpPr>
          <p:cNvPr id="11" name="Shape 11"/>
          <p:cNvSpPr/>
          <p:nvPr/>
        </p:nvSpPr>
        <p:spPr>
          <a:xfrm>
            <a:off x="635000" y="1587500"/>
            <a:ext cx="11734800" cy="596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3600" b="1" cap="all" spc="-72">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600" b="1" cap="all" spc="-72">
                <a:uFill>
                  <a:solidFill/>
                </a:uFill>
              </a:rPr>
              <a:t>name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io w/ Pic">
    <p:spTree>
      <p:nvGrpSpPr>
        <p:cNvPr id="1" name=""/>
        <p:cNvGrpSpPr/>
        <p:nvPr/>
      </p:nvGrpSpPr>
      <p:grpSpPr>
        <a:xfrm>
          <a:off x="0" y="0"/>
          <a:ext cx="0" cy="0"/>
          <a:chOff x="0" y="0"/>
          <a:chExt cx="0" cy="0"/>
        </a:xfrm>
      </p:grpSpPr>
      <p:sp>
        <p:nvSpPr>
          <p:cNvPr id="13" name="Shape 13"/>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4" name="Shape 14"/>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5" name="Shape 15"/>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hello!</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ull Image">
    <p:spTree>
      <p:nvGrpSpPr>
        <p:cNvPr id="1" name=""/>
        <p:cNvGrpSpPr/>
        <p:nvPr/>
      </p:nvGrpSpPr>
      <p:grpSpPr>
        <a:xfrm>
          <a:off x="0" y="0"/>
          <a:ext cx="0" cy="0"/>
          <a:chOff x="0" y="0"/>
          <a:chExt cx="0" cy="0"/>
        </a:xfrm>
      </p:grpSpPr>
      <p:sp>
        <p:nvSpPr>
          <p:cNvPr id="32" name="Shape 3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3" name="Shape 3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 name="Shape 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 name="Shape 4"/>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Agenda</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Lst>
  <p:transition spd="med"/>
  <p:hf sldNum="0" hdr="0" ftr="0" dt="0"/>
  <p:txStyles>
    <p:titleStyle>
      <a:lvl1pPr defTabSz="647700">
        <a:lnSpc>
          <a:spcPts val="3200"/>
        </a:lnSpc>
        <a:defRPr sz="3200" b="1" cap="all" spc="-64">
          <a:uFill>
            <a:solidFill/>
          </a:uFill>
          <a:latin typeface="+mj-lt"/>
          <a:ea typeface="+mj-ea"/>
          <a:cs typeface="+mj-cs"/>
          <a:sym typeface="PFDinTextCompPro-Regular"/>
        </a:defRPr>
      </a:lvl1pPr>
      <a:lvl2pPr indent="228600" defTabSz="647700">
        <a:lnSpc>
          <a:spcPts val="3200"/>
        </a:lnSpc>
        <a:defRPr sz="3200" b="1" cap="all" spc="-64">
          <a:uFill>
            <a:solidFill/>
          </a:uFill>
          <a:latin typeface="+mj-lt"/>
          <a:ea typeface="+mj-ea"/>
          <a:cs typeface="+mj-cs"/>
          <a:sym typeface="PFDinTextCompPro-Regular"/>
        </a:defRPr>
      </a:lvl2pPr>
      <a:lvl3pPr indent="457200" defTabSz="647700">
        <a:lnSpc>
          <a:spcPts val="3200"/>
        </a:lnSpc>
        <a:defRPr sz="3200" b="1" cap="all" spc="-64">
          <a:uFill>
            <a:solidFill/>
          </a:uFill>
          <a:latin typeface="+mj-lt"/>
          <a:ea typeface="+mj-ea"/>
          <a:cs typeface="+mj-cs"/>
          <a:sym typeface="PFDinTextCompPro-Regular"/>
        </a:defRPr>
      </a:lvl3pPr>
      <a:lvl4pPr indent="685800" defTabSz="647700">
        <a:lnSpc>
          <a:spcPts val="3200"/>
        </a:lnSpc>
        <a:defRPr sz="3200" b="1" cap="all" spc="-64">
          <a:uFill>
            <a:solidFill/>
          </a:uFill>
          <a:latin typeface="+mj-lt"/>
          <a:ea typeface="+mj-ea"/>
          <a:cs typeface="+mj-cs"/>
          <a:sym typeface="PFDinTextCompPro-Regular"/>
        </a:defRPr>
      </a:lvl4pPr>
      <a:lvl5pPr indent="914400" defTabSz="647700">
        <a:lnSpc>
          <a:spcPts val="3200"/>
        </a:lnSpc>
        <a:defRPr sz="3200" b="1" cap="all" spc="-64">
          <a:uFill>
            <a:solidFill/>
          </a:uFill>
          <a:latin typeface="+mj-lt"/>
          <a:ea typeface="+mj-ea"/>
          <a:cs typeface="+mj-cs"/>
          <a:sym typeface="PFDinTextCompPro-Regular"/>
        </a:defRPr>
      </a:lvl5pPr>
      <a:lvl6pPr indent="1143000" defTabSz="647700">
        <a:lnSpc>
          <a:spcPts val="3200"/>
        </a:lnSpc>
        <a:defRPr sz="3200" b="1" cap="all" spc="-64">
          <a:uFill>
            <a:solidFill/>
          </a:uFill>
          <a:latin typeface="+mj-lt"/>
          <a:ea typeface="+mj-ea"/>
          <a:cs typeface="+mj-cs"/>
          <a:sym typeface="PFDinTextCompPro-Regular"/>
        </a:defRPr>
      </a:lvl6pPr>
      <a:lvl7pPr indent="1371600" defTabSz="647700">
        <a:lnSpc>
          <a:spcPts val="3200"/>
        </a:lnSpc>
        <a:defRPr sz="3200" b="1" cap="all" spc="-64">
          <a:uFill>
            <a:solidFill/>
          </a:uFill>
          <a:latin typeface="+mj-lt"/>
          <a:ea typeface="+mj-ea"/>
          <a:cs typeface="+mj-cs"/>
          <a:sym typeface="PFDinTextCompPro-Regular"/>
        </a:defRPr>
      </a:lvl7pPr>
      <a:lvl8pPr indent="1600200" defTabSz="647700">
        <a:lnSpc>
          <a:spcPts val="3200"/>
        </a:lnSpc>
        <a:defRPr sz="3200" b="1" cap="all" spc="-64">
          <a:uFill>
            <a:solidFill/>
          </a:uFill>
          <a:latin typeface="+mj-lt"/>
          <a:ea typeface="+mj-ea"/>
          <a:cs typeface="+mj-cs"/>
          <a:sym typeface="PFDinTextCompPro-Regular"/>
        </a:defRPr>
      </a:lvl8pPr>
      <a:lvl9pPr indent="1828800" defTabSz="647700">
        <a:lnSpc>
          <a:spcPts val="3200"/>
        </a:lnSpc>
        <a:defRPr sz="3200" b="1" cap="all" spc="-64">
          <a:uFill>
            <a:solidFill/>
          </a:uFill>
          <a:latin typeface="+mj-lt"/>
          <a:ea typeface="+mj-ea"/>
          <a:cs typeface="+mj-cs"/>
          <a:sym typeface="PFDinTextCompPro-Regular"/>
        </a:defRPr>
      </a:lvl9pPr>
    </p:titleStyle>
    <p:bodyStyle>
      <a:lvl1pPr marL="203200" indent="-203200" defTabSz="647700">
        <a:lnSpc>
          <a:spcPts val="3400"/>
        </a:lnSpc>
        <a:buSzPct val="70000"/>
        <a:buFont typeface="Lucida Grande"/>
        <a:buChar char="‣"/>
        <a:defRPr sz="2800">
          <a:uFill>
            <a:solidFill/>
          </a:uFill>
          <a:latin typeface="+mn-lt"/>
          <a:ea typeface="+mn-ea"/>
          <a:cs typeface="+mn-cs"/>
          <a:sym typeface="News706BT-RomanC"/>
        </a:defRPr>
      </a:lvl1pPr>
      <a:lvl2pPr marL="406400" indent="-203200" defTabSz="647700">
        <a:lnSpc>
          <a:spcPts val="3400"/>
        </a:lnSpc>
        <a:buSzPct val="70000"/>
        <a:buFont typeface="Lucida Grande"/>
        <a:buChar char="‣"/>
        <a:defRPr sz="2800">
          <a:uFill>
            <a:solidFill/>
          </a:uFill>
          <a:latin typeface="+mn-lt"/>
          <a:ea typeface="+mn-ea"/>
          <a:cs typeface="+mn-cs"/>
          <a:sym typeface="News706BT-RomanC"/>
        </a:defRPr>
      </a:lvl2pPr>
      <a:lvl3pPr marL="609600" indent="-203200" defTabSz="647700">
        <a:lnSpc>
          <a:spcPts val="3400"/>
        </a:lnSpc>
        <a:buSzPct val="70000"/>
        <a:buFont typeface="Lucida Grande"/>
        <a:buChar char="‣"/>
        <a:defRPr sz="2800">
          <a:uFill>
            <a:solidFill/>
          </a:uFill>
          <a:latin typeface="+mn-lt"/>
          <a:ea typeface="+mn-ea"/>
          <a:cs typeface="+mn-cs"/>
          <a:sym typeface="News706BT-RomanC"/>
        </a:defRPr>
      </a:lvl3pPr>
      <a:lvl4pPr marL="812800" indent="-203200" defTabSz="647700">
        <a:lnSpc>
          <a:spcPts val="3400"/>
        </a:lnSpc>
        <a:buSzPct val="70000"/>
        <a:buFont typeface="Lucida Grande"/>
        <a:buChar char="‣"/>
        <a:defRPr sz="2800">
          <a:uFill>
            <a:solidFill/>
          </a:uFill>
          <a:latin typeface="+mn-lt"/>
          <a:ea typeface="+mn-ea"/>
          <a:cs typeface="+mn-cs"/>
          <a:sym typeface="News706BT-RomanC"/>
        </a:defRPr>
      </a:lvl4pPr>
      <a:lvl5pPr marL="1016000" indent="-203200" defTabSz="647700">
        <a:lnSpc>
          <a:spcPts val="3400"/>
        </a:lnSpc>
        <a:buSzPct val="70000"/>
        <a:buFont typeface="Lucida Grande"/>
        <a:buChar char="‣"/>
        <a:defRPr sz="2800">
          <a:uFill>
            <a:solidFill/>
          </a:uFill>
          <a:latin typeface="+mn-lt"/>
          <a:ea typeface="+mn-ea"/>
          <a:cs typeface="+mn-cs"/>
          <a:sym typeface="News706BT-RomanC"/>
        </a:defRPr>
      </a:lvl5pPr>
      <a:lvl6pPr marL="1219200" indent="-203200" defTabSz="647700">
        <a:lnSpc>
          <a:spcPts val="3400"/>
        </a:lnSpc>
        <a:buSzPct val="70000"/>
        <a:buFont typeface="Lucida Grande"/>
        <a:buChar char="‣"/>
        <a:defRPr sz="2800">
          <a:uFill>
            <a:solidFill/>
          </a:uFill>
          <a:latin typeface="+mn-lt"/>
          <a:ea typeface="+mn-ea"/>
          <a:cs typeface="+mn-cs"/>
          <a:sym typeface="News706BT-RomanC"/>
        </a:defRPr>
      </a:lvl6pPr>
      <a:lvl7pPr marL="1422400" indent="-203200" defTabSz="647700">
        <a:lnSpc>
          <a:spcPts val="3400"/>
        </a:lnSpc>
        <a:buSzPct val="70000"/>
        <a:buFont typeface="Lucida Grande"/>
        <a:buChar char="‣"/>
        <a:defRPr sz="2800">
          <a:uFill>
            <a:solidFill/>
          </a:uFill>
          <a:latin typeface="+mn-lt"/>
          <a:ea typeface="+mn-ea"/>
          <a:cs typeface="+mn-cs"/>
          <a:sym typeface="News706BT-RomanC"/>
        </a:defRPr>
      </a:lvl7pPr>
      <a:lvl8pPr marL="1625600" indent="-203200" defTabSz="647700">
        <a:lnSpc>
          <a:spcPts val="3400"/>
        </a:lnSpc>
        <a:buSzPct val="70000"/>
        <a:buFont typeface="Lucida Grande"/>
        <a:buChar char="‣"/>
        <a:defRPr sz="2800">
          <a:uFill>
            <a:solidFill/>
          </a:uFill>
          <a:latin typeface="+mn-lt"/>
          <a:ea typeface="+mn-ea"/>
          <a:cs typeface="+mn-cs"/>
          <a:sym typeface="News706BT-RomanC"/>
        </a:defRPr>
      </a:lvl8pPr>
      <a:lvl9pPr marL="1828800" indent="-203200" defTabSz="647700">
        <a:lnSpc>
          <a:spcPts val="3400"/>
        </a:lnSpc>
        <a:buSzPct val="70000"/>
        <a:buFont typeface="Lucida Grande"/>
        <a:buChar char="‣"/>
        <a:defRPr sz="2800">
          <a:uFill>
            <a:solidFill/>
          </a:uFill>
          <a:latin typeface="+mn-lt"/>
          <a:ea typeface="+mn-ea"/>
          <a:cs typeface="+mn-cs"/>
          <a:sym typeface="News706BT-RomanC"/>
        </a:defRPr>
      </a:lvl9pPr>
    </p:bodyStyle>
    <p:otherStyle>
      <a:lvl1pPr algn="r" defTabSz="1308100">
        <a:lnSpc>
          <a:spcPts val="3200"/>
        </a:lnSpc>
        <a:defRPr sz="3200" b="1" spc="-64">
          <a:solidFill>
            <a:schemeClr val="tx1"/>
          </a:solidFill>
          <a:uFill>
            <a:solidFill/>
          </a:uFill>
          <a:latin typeface="+mn-lt"/>
          <a:ea typeface="+mn-ea"/>
          <a:cs typeface="+mn-cs"/>
          <a:sym typeface="PFDinTextCompPro-Regular"/>
        </a:defRPr>
      </a:lvl1pPr>
      <a:lvl2pPr algn="r" defTabSz="1308100">
        <a:lnSpc>
          <a:spcPts val="3200"/>
        </a:lnSpc>
        <a:defRPr sz="3200" b="1" spc="-64">
          <a:solidFill>
            <a:schemeClr val="tx1"/>
          </a:solidFill>
          <a:uFill>
            <a:solidFill/>
          </a:uFill>
          <a:latin typeface="+mn-lt"/>
          <a:ea typeface="+mn-ea"/>
          <a:cs typeface="+mn-cs"/>
          <a:sym typeface="PFDinTextCompPro-Regular"/>
        </a:defRPr>
      </a:lvl2pPr>
      <a:lvl3pPr algn="r" defTabSz="1308100">
        <a:lnSpc>
          <a:spcPts val="3200"/>
        </a:lnSpc>
        <a:defRPr sz="3200" b="1" spc="-64">
          <a:solidFill>
            <a:schemeClr val="tx1"/>
          </a:solidFill>
          <a:uFill>
            <a:solidFill/>
          </a:uFill>
          <a:latin typeface="+mn-lt"/>
          <a:ea typeface="+mn-ea"/>
          <a:cs typeface="+mn-cs"/>
          <a:sym typeface="PFDinTextCompPro-Regular"/>
        </a:defRPr>
      </a:lvl3pPr>
      <a:lvl4pPr algn="r" defTabSz="1308100">
        <a:lnSpc>
          <a:spcPts val="3200"/>
        </a:lnSpc>
        <a:defRPr sz="3200" b="1" spc="-64">
          <a:solidFill>
            <a:schemeClr val="tx1"/>
          </a:solidFill>
          <a:uFill>
            <a:solidFill/>
          </a:uFill>
          <a:latin typeface="+mn-lt"/>
          <a:ea typeface="+mn-ea"/>
          <a:cs typeface="+mn-cs"/>
          <a:sym typeface="PFDinTextCompPro-Regular"/>
        </a:defRPr>
      </a:lvl4pPr>
      <a:lvl5pPr algn="r" defTabSz="1308100">
        <a:lnSpc>
          <a:spcPts val="3200"/>
        </a:lnSpc>
        <a:defRPr sz="3200" b="1" spc="-64">
          <a:solidFill>
            <a:schemeClr val="tx1"/>
          </a:solidFill>
          <a:uFill>
            <a:solidFill/>
          </a:uFill>
          <a:latin typeface="+mn-lt"/>
          <a:ea typeface="+mn-ea"/>
          <a:cs typeface="+mn-cs"/>
          <a:sym typeface="PFDinTextCompPro-Regular"/>
        </a:defRPr>
      </a:lvl5pPr>
      <a:lvl6pPr algn="r" defTabSz="1308100">
        <a:lnSpc>
          <a:spcPts val="3200"/>
        </a:lnSpc>
        <a:defRPr sz="3200" b="1" spc="-64">
          <a:solidFill>
            <a:schemeClr val="tx1"/>
          </a:solidFill>
          <a:uFill>
            <a:solidFill/>
          </a:uFill>
          <a:latin typeface="+mn-lt"/>
          <a:ea typeface="+mn-ea"/>
          <a:cs typeface="+mn-cs"/>
          <a:sym typeface="PFDinTextCompPro-Regular"/>
        </a:defRPr>
      </a:lvl6pPr>
      <a:lvl7pPr algn="r" defTabSz="1308100">
        <a:lnSpc>
          <a:spcPts val="3200"/>
        </a:lnSpc>
        <a:defRPr sz="3200" b="1" spc="-64">
          <a:solidFill>
            <a:schemeClr val="tx1"/>
          </a:solidFill>
          <a:uFill>
            <a:solidFill/>
          </a:uFill>
          <a:latin typeface="+mn-lt"/>
          <a:ea typeface="+mn-ea"/>
          <a:cs typeface="+mn-cs"/>
          <a:sym typeface="PFDinTextCompPro-Regular"/>
        </a:defRPr>
      </a:lvl7pPr>
      <a:lvl8pPr algn="r" defTabSz="1308100">
        <a:lnSpc>
          <a:spcPts val="3200"/>
        </a:lnSpc>
        <a:defRPr sz="3200" b="1" spc="-64">
          <a:solidFill>
            <a:schemeClr val="tx1"/>
          </a:solidFill>
          <a:uFill>
            <a:solidFill/>
          </a:uFill>
          <a:latin typeface="+mn-lt"/>
          <a:ea typeface="+mn-ea"/>
          <a:cs typeface="+mn-cs"/>
          <a:sym typeface="PFDinTextCompPro-Regular"/>
        </a:defRPr>
      </a:lvl8pPr>
      <a:lvl9pPr algn="r" defTabSz="1308100">
        <a:lnSpc>
          <a:spcPts val="3200"/>
        </a:lnSpc>
        <a:defRPr sz="3200" b="1" spc="-64">
          <a:solidFill>
            <a:schemeClr val="tx1"/>
          </a:solidFill>
          <a:uFill>
            <a:solidFill/>
          </a:uFill>
          <a:latin typeface="+mn-lt"/>
          <a:ea typeface="+mn-ea"/>
          <a:cs typeface="+mn-cs"/>
          <a:sym typeface="PFDinTextCompPro-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www.naftaliharris.com/blog/visualizing-dbscan-cluste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www.naftaliharris.com/blog/visualizing-dbscan-cluste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hyperlink" Target="http://scikit-learn.org/stable/modules/generated/sklearn.cluster.DBSCAN.html" TargetMode="External"/><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8" name="Shape 4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9" name="Shape 49"/>
          <p:cNvSpPr/>
          <p:nvPr/>
        </p:nvSpPr>
        <p:spPr>
          <a:xfrm>
            <a:off x="635000" y="1824761"/>
            <a:ext cx="11734800" cy="1046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12700" b="1" cap="all" spc="-254">
                <a:latin typeface="+mj-lt"/>
                <a:ea typeface="+mj-ea"/>
                <a:cs typeface="+mj-cs"/>
                <a:sym typeface="PFDinTextCompPro-Regular"/>
              </a:defRPr>
            </a:lvl1pPr>
          </a:lstStyle>
          <a:p>
            <a:pPr lvl="0">
              <a:defRPr sz="1800" b="0" cap="none" spc="0">
                <a:solidFill>
                  <a:srgbClr val="000000"/>
                </a:solidFill>
                <a:uFillTx/>
              </a:defRPr>
            </a:pPr>
            <a:r>
              <a:rPr lang="en-US" sz="9600" b="1" cap="all" spc="-254" dirty="0" err="1" smtClean="0">
                <a:solidFill>
                  <a:srgbClr val="FFFFFF"/>
                </a:solidFill>
                <a:uFill>
                  <a:solidFill>
                    <a:srgbClr val="FFFFFF"/>
                  </a:solidFill>
                </a:uFill>
              </a:rPr>
              <a:t>DBscan</a:t>
            </a:r>
            <a:endParaRPr sz="9600" b="1" cap="all" spc="-254" dirty="0">
              <a:solidFill>
                <a:srgbClr val="FFFFFF"/>
              </a:solidFill>
              <a:uFill>
                <a:solidFill>
                  <a:srgbClr val="FFFFFF"/>
                </a:solidFill>
              </a:uFill>
            </a:endParaRPr>
          </a:p>
        </p:txBody>
      </p:sp>
      <p:sp>
        <p:nvSpPr>
          <p:cNvPr id="50" name="Shape 50"/>
          <p:cNvSpPr/>
          <p:nvPr/>
        </p:nvSpPr>
        <p:spPr>
          <a:xfrm>
            <a:off x="635000" y="6172200"/>
            <a:ext cx="11734800" cy="400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10000"/>
              </a:lnSpc>
            </a:lvl1pPr>
          </a:lstStyle>
          <a:p>
            <a:pPr lvl="0">
              <a:defRPr sz="1800">
                <a:solidFill>
                  <a:srgbClr val="000000"/>
                </a:solidFill>
                <a:uFillTx/>
              </a:defRPr>
            </a:pPr>
            <a:r>
              <a:rPr lang="en-US" sz="2400" dirty="0" smtClean="0">
                <a:solidFill>
                  <a:srgbClr val="FFFFFF"/>
                </a:solidFill>
                <a:uFill>
                  <a:solidFill>
                    <a:srgbClr val="FFFFFF"/>
                  </a:solidFill>
                </a:uFill>
              </a:rPr>
              <a:t>Joseph Nelson, Data Science Immersive</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a:t>
            </a:r>
            <a:r>
              <a:rPr lang="en-US" sz="2400" b="1" cap="all" spc="-56" dirty="0" err="1" smtClean="0">
                <a:uFill>
                  <a:solidFill/>
                </a:uFill>
              </a:rPr>
              <a:t>dbscan</a:t>
            </a:r>
            <a:r>
              <a:rPr lang="en-US" sz="2400" b="1" cap="all" spc="-56" dirty="0" smtClean="0">
                <a:uFill>
                  <a:solidFill/>
                </a:uFill>
              </a:rPr>
              <a:t>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Visually: </a:t>
            </a:r>
          </a:p>
        </p:txBody>
      </p:sp>
      <p:pic>
        <p:nvPicPr>
          <p:cNvPr id="2" name="Picture 1"/>
          <p:cNvPicPr>
            <a:picLocks noChangeAspect="1"/>
          </p:cNvPicPr>
          <p:nvPr/>
        </p:nvPicPr>
        <p:blipFill>
          <a:blip r:embed="rId3"/>
          <a:stretch>
            <a:fillRect/>
          </a:stretch>
        </p:blipFill>
        <p:spPr>
          <a:xfrm>
            <a:off x="1371600" y="2146300"/>
            <a:ext cx="10261600" cy="5156200"/>
          </a:xfrm>
          <a:prstGeom prst="rect">
            <a:avLst/>
          </a:prstGeom>
        </p:spPr>
      </p:pic>
    </p:spTree>
    <p:extLst>
      <p:ext uri="{BB962C8B-B14F-4D97-AF65-F5344CB8AC3E}">
        <p14:creationId xmlns:p14="http://schemas.microsoft.com/office/powerpoint/2010/main" val="350763587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a:t>
            </a:r>
            <a:r>
              <a:rPr lang="en-US" sz="2400" b="1" cap="all" spc="-56" dirty="0" err="1" smtClean="0">
                <a:uFill>
                  <a:solidFill/>
                </a:uFill>
              </a:rPr>
              <a:t>dbscan</a:t>
            </a:r>
            <a:r>
              <a:rPr lang="en-US" sz="2400" b="1" cap="all" spc="-56" dirty="0" smtClean="0">
                <a:uFill>
                  <a:solidFill/>
                </a:uFill>
              </a:rPr>
              <a:t>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DBSCAN algorithm in words/review of concept: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VOLUNTEER EXPLANATION?</a:t>
            </a:r>
          </a:p>
        </p:txBody>
      </p:sp>
    </p:spTree>
    <p:extLst>
      <p:ext uri="{BB962C8B-B14F-4D97-AF65-F5344CB8AC3E}">
        <p14:creationId xmlns:p14="http://schemas.microsoft.com/office/powerpoint/2010/main" val="191464155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a:t>
            </a:r>
            <a:r>
              <a:rPr lang="en-US" sz="2400" b="1" cap="all" spc="-56" dirty="0" err="1" smtClean="0">
                <a:uFill>
                  <a:solidFill/>
                </a:uFill>
              </a:rPr>
              <a:t>dbscan</a:t>
            </a:r>
            <a:r>
              <a:rPr lang="en-US" sz="2400" b="1" cap="all" spc="-56" dirty="0" smtClean="0">
                <a:uFill>
                  <a:solidFill/>
                </a:uFill>
              </a:rPr>
              <a:t>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DBSCAN algorithm in words/review of concept: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DBSCAN </a:t>
            </a:r>
            <a:r>
              <a:rPr lang="en-US" sz="2500" dirty="0">
                <a:uFill>
                  <a:solidFill/>
                </a:uFill>
              </a:rPr>
              <a:t>will take the epsilon and minimum points we provided it and cluster all of the points in a neighborhood, first passing the minimum points requirement and then clustering each of the points within epsilon distance to form the clusters. Once one cluster is formed, the algorithm then moves to a new </a:t>
            </a:r>
            <a:r>
              <a:rPr lang="en-US" sz="2500" dirty="0" err="1">
                <a:uFill>
                  <a:solidFill/>
                </a:uFill>
              </a:rPr>
              <a:t>datapoint</a:t>
            </a:r>
            <a:r>
              <a:rPr lang="en-US" sz="2500" dirty="0">
                <a:uFill>
                  <a:solidFill/>
                </a:uFill>
              </a:rPr>
              <a:t>, and seeks to find related points to form yet another cluster; this will continue until DBSCAN simply runs out of points!</a:t>
            </a:r>
            <a:endParaRPr lang="en-US" sz="2500" dirty="0" smtClean="0">
              <a:uFill>
                <a:solidFill/>
              </a:uFill>
            </a:endParaRPr>
          </a:p>
        </p:txBody>
      </p:sp>
    </p:spTree>
    <p:extLst>
      <p:ext uri="{BB962C8B-B14F-4D97-AF65-F5344CB8AC3E}">
        <p14:creationId xmlns:p14="http://schemas.microsoft.com/office/powerpoint/2010/main" val="58061618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a:t>
            </a:r>
            <a:r>
              <a:rPr lang="en-US" sz="2400" b="1" cap="all" spc="-56" dirty="0" err="1" smtClean="0">
                <a:uFill>
                  <a:solidFill/>
                </a:uFill>
              </a:rPr>
              <a:t>dbscan</a:t>
            </a:r>
            <a:r>
              <a:rPr lang="en-US" sz="2400" b="1" cap="all" spc="-56" dirty="0" smtClean="0">
                <a:uFill>
                  <a:solidFill/>
                </a:uFill>
              </a:rPr>
              <a:t>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Algorithm visualization: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hlinkClick r:id="rId3"/>
              </a:rPr>
              <a:t>http://www.naftaliharris.com/blog/visualizing-dbscan-clustering</a:t>
            </a:r>
            <a:r>
              <a:rPr lang="en-US" sz="2500" dirty="0" smtClean="0">
                <a:uFill>
                  <a:solidFill/>
                </a:uFill>
                <a:hlinkClick r:id="rId3"/>
              </a:rPr>
              <a:t>/</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Let’s play with this a bit^^^</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Independently, select the “Pimpled Smiley” distribution of points. What is an optimal epsilon? What about minimum number of points?</a:t>
            </a:r>
          </a:p>
        </p:txBody>
      </p:sp>
    </p:spTree>
    <p:extLst>
      <p:ext uri="{BB962C8B-B14F-4D97-AF65-F5344CB8AC3E}">
        <p14:creationId xmlns:p14="http://schemas.microsoft.com/office/powerpoint/2010/main" val="321654083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a:t>
            </a:r>
            <a:r>
              <a:rPr lang="en-US" sz="2400" b="1" cap="all" spc="-56" dirty="0" err="1" smtClean="0">
                <a:uFill>
                  <a:solidFill/>
                </a:uFill>
              </a:rPr>
              <a:t>dbscan</a:t>
            </a:r>
            <a:r>
              <a:rPr lang="en-US" sz="2400" b="1" cap="all" spc="-56" dirty="0" smtClean="0">
                <a:uFill>
                  <a:solidFill/>
                </a:uFill>
              </a:rPr>
              <a:t>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Algorithm visualization: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hlinkClick r:id="rId3"/>
              </a:rPr>
              <a:t>http://www.naftaliharris.com/blog/visualizing-dbscan-clustering</a:t>
            </a:r>
            <a:r>
              <a:rPr lang="en-US" sz="2500" dirty="0" smtClean="0">
                <a:uFill>
                  <a:solidFill/>
                </a:uFill>
                <a:hlinkClick r:id="rId3"/>
              </a:rPr>
              <a:t>/</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Let’s play with this a bit^^^</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Now, independently, select the “Pimpled Smiley” distribution of points. What is an optimal epsilon? What about minimum number of points? (5-10min)</a:t>
            </a:r>
          </a:p>
        </p:txBody>
      </p:sp>
    </p:spTree>
    <p:extLst>
      <p:ext uri="{BB962C8B-B14F-4D97-AF65-F5344CB8AC3E}">
        <p14:creationId xmlns:p14="http://schemas.microsoft.com/office/powerpoint/2010/main" val="320394184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89"/>
            <a:ext cx="9948251"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DBSCAN COMPARE TO K-Means and hierarchical?</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Class?</a:t>
            </a:r>
            <a:endParaRPr lang="en-US" sz="2500" dirty="0">
              <a:uFill>
                <a:solidFill/>
              </a:uFill>
            </a:endParaRP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238760559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89"/>
            <a:ext cx="9948251"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DBSCAN COMPARE TO K-Means and hierarchical?</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69479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Whereas k-means can be thought of as a "general" clustering approach, DBSCAN performs especially well with unevenly distributed, non-linear clusters</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The fundamental difference with DBSCAN lies in the fact that it is </a:t>
            </a:r>
            <a:r>
              <a:rPr lang="en-US" sz="2500" b="1" dirty="0">
                <a:uFill>
                  <a:solidFill/>
                </a:uFill>
              </a:rPr>
              <a:t>density based </a:t>
            </a:r>
            <a:r>
              <a:rPr lang="en-US" sz="2500" dirty="0">
                <a:uFill>
                  <a:solidFill/>
                </a:uFill>
              </a:rPr>
              <a:t>rather than k-means, which calculates clusters based on distance from a </a:t>
            </a:r>
            <a:r>
              <a:rPr lang="en-US" sz="2500" b="1" dirty="0">
                <a:uFill>
                  <a:solidFill/>
                </a:uFill>
              </a:rPr>
              <a:t>central point</a:t>
            </a:r>
            <a:r>
              <a:rPr lang="en-US" sz="2500" dirty="0">
                <a:uFill>
                  <a:solidFill/>
                </a:uFill>
              </a:rPr>
              <a:t>, or hierarchical clustering. When choosing epsilon in the minimum points in DBSCAN, a selection of &lt; 2 will result in a linkage cluster - essentially the same result as if you were to perform a hierarchical clustering. To diversify the DBSCAN, we therefore must give it a significant amount of points to form a cluster</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DBSCAN is density based, which means that it determines clusters based on the number of points in a certain </a:t>
            </a:r>
            <a:r>
              <a:rPr lang="en-US" sz="2500" dirty="0" smtClean="0">
                <a:uFill>
                  <a:solidFill/>
                </a:uFill>
              </a:rPr>
              <a:t>area</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By choosing too few points for DBSCAN, i.e. less than two, we'll effectively get a straight line if we connect the points, just like linkage clustering.</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154391750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89"/>
            <a:ext cx="9948251"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DBSCAN COMPARE TO K-Means and hierarchical?</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69479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DBSCAN can be useful to us when we have a lot of dense data. If we used k-means on this data, the algorithm would effectively give us just one large cluster! However with DBSCAN, we can actually break down this cluster into smaller groups to see their attributes</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ADVANTAGES – Class?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DISADVANTAGES – Class?</a:t>
            </a:r>
          </a:p>
        </p:txBody>
      </p:sp>
    </p:spTree>
    <p:extLst>
      <p:ext uri="{BB962C8B-B14F-4D97-AF65-F5344CB8AC3E}">
        <p14:creationId xmlns:p14="http://schemas.microsoft.com/office/powerpoint/2010/main" val="185649028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89"/>
            <a:ext cx="9948251"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DBSCAN COMPARE TO K-Means and hierarchical?</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69479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DBSCAN can be useful to us when we have a lot of dense data. If we used k-means on this data, the algorithm would effectively give us just one large cluster! However with DBSCAN, we can actually break down this cluster into smaller groups to see their attributes</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ADVANTAGES – </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Clusters can be any size or shape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No need to choose number of clusters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DISADVANTAGES –</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More parameters to tune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Doesn’t work with clusters of varying density</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b="1" dirty="0" smtClean="0">
                <a:uFill>
                  <a:solidFill/>
                </a:uFill>
              </a:rPr>
              <a:t>NOTE: </a:t>
            </a:r>
            <a:r>
              <a:rPr lang="en-US" sz="2500" dirty="0" smtClean="0">
                <a:uFill>
                  <a:solidFill/>
                </a:uFill>
              </a:rPr>
              <a:t>Not every point is assigned to a cluster!</a:t>
            </a:r>
            <a:endParaRPr lang="en-US" sz="2500" b="1" dirty="0" smtClean="0">
              <a:uFill>
                <a:solidFill/>
              </a:uFill>
            </a:endParaRPr>
          </a:p>
        </p:txBody>
      </p:sp>
    </p:spTree>
    <p:extLst>
      <p:ext uri="{BB962C8B-B14F-4D97-AF65-F5344CB8AC3E}">
        <p14:creationId xmlns:p14="http://schemas.microsoft.com/office/powerpoint/2010/main" val="20803680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implement </a:t>
            </a:r>
            <a:r>
              <a:rPr lang="en-US" sz="2400" b="1" cap="all" spc="-56" dirty="0" err="1" smtClean="0">
                <a:uFill>
                  <a:solidFill/>
                </a:uFill>
              </a:rPr>
              <a:t>dbscan</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To implement DBSCAN in Python, we first import it from </a:t>
            </a:r>
            <a:r>
              <a:rPr lang="en-US" sz="2500" dirty="0" err="1">
                <a:uFill>
                  <a:solidFill/>
                </a:uFill>
              </a:rPr>
              <a:t>sklearn</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latin typeface="Courier"/>
                <a:cs typeface="Courier"/>
              </a:rPr>
              <a:t>from </a:t>
            </a:r>
            <a:r>
              <a:rPr lang="en-US" sz="2500" dirty="0" err="1">
                <a:uFill>
                  <a:solidFill/>
                </a:uFill>
                <a:latin typeface="Courier"/>
                <a:cs typeface="Courier"/>
              </a:rPr>
              <a:t>sklearn.cluster</a:t>
            </a:r>
            <a:r>
              <a:rPr lang="en-US" sz="2500" dirty="0">
                <a:uFill>
                  <a:solidFill/>
                </a:uFill>
                <a:latin typeface="Courier"/>
                <a:cs typeface="Courier"/>
              </a:rPr>
              <a:t> import </a:t>
            </a:r>
            <a:r>
              <a:rPr lang="en-US" sz="2500" dirty="0" smtClean="0">
                <a:uFill>
                  <a:solidFill/>
                </a:uFill>
                <a:latin typeface="Courier"/>
                <a:cs typeface="Courier"/>
              </a:rPr>
              <a:t>DBSCAN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Next, assuming that we are using the classic Iris dataset, we define X as the data and y are the class </a:t>
            </a:r>
            <a:r>
              <a:rPr lang="en-US" sz="2500" dirty="0" smtClean="0">
                <a:uFill>
                  <a:solidFill/>
                </a:uFill>
              </a:rPr>
              <a:t>variables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latin typeface="Courier"/>
                <a:cs typeface="Courier"/>
              </a:rPr>
              <a:t>X, y = </a:t>
            </a:r>
            <a:r>
              <a:rPr lang="en-US" sz="2500" dirty="0" err="1">
                <a:uFill>
                  <a:solidFill/>
                </a:uFill>
                <a:latin typeface="Courier"/>
                <a:cs typeface="Courier"/>
              </a:rPr>
              <a:t>iris.data</a:t>
            </a:r>
            <a:r>
              <a:rPr lang="en-US" sz="2500" dirty="0">
                <a:uFill>
                  <a:solidFill/>
                </a:uFill>
                <a:latin typeface="Courier"/>
                <a:cs typeface="Courier"/>
              </a:rPr>
              <a:t>, </a:t>
            </a:r>
            <a:r>
              <a:rPr lang="en-US" sz="2500" dirty="0" err="1">
                <a:uFill>
                  <a:solidFill/>
                </a:uFill>
                <a:latin typeface="Courier"/>
                <a:cs typeface="Courier"/>
              </a:rPr>
              <a:t>iris.target</a:t>
            </a:r>
            <a:endParaRPr lang="en-US" sz="2500" dirty="0" smtClean="0">
              <a:uFill>
                <a:solidFill/>
              </a:uFill>
              <a:latin typeface="Courier"/>
              <a:cs typeface="Courier"/>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Next, we call DBSCAN from </a:t>
            </a:r>
            <a:r>
              <a:rPr lang="en-US" sz="2500" dirty="0" err="1">
                <a:uFill>
                  <a:solidFill/>
                </a:uFill>
              </a:rPr>
              <a:t>sklearn</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err="1">
                <a:uFill>
                  <a:solidFill/>
                </a:uFill>
                <a:latin typeface="Courier"/>
                <a:cs typeface="Courier"/>
              </a:rPr>
              <a:t>db</a:t>
            </a:r>
            <a:r>
              <a:rPr lang="en-US" sz="2500" dirty="0">
                <a:uFill>
                  <a:solidFill/>
                </a:uFill>
                <a:latin typeface="Courier"/>
                <a:cs typeface="Courier"/>
              </a:rPr>
              <a:t> = DBSCAN(</a:t>
            </a:r>
            <a:r>
              <a:rPr lang="en-US" sz="2500" dirty="0" err="1">
                <a:uFill>
                  <a:solidFill/>
                </a:uFill>
                <a:latin typeface="Courier"/>
                <a:cs typeface="Courier"/>
              </a:rPr>
              <a:t>eps</a:t>
            </a:r>
            <a:r>
              <a:rPr lang="en-US" sz="2500" dirty="0">
                <a:uFill>
                  <a:solidFill/>
                </a:uFill>
                <a:latin typeface="Courier"/>
                <a:cs typeface="Courier"/>
              </a:rPr>
              <a:t>=0.3, </a:t>
            </a:r>
            <a:r>
              <a:rPr lang="en-US" sz="2500" dirty="0" err="1">
                <a:uFill>
                  <a:solidFill/>
                </a:uFill>
                <a:latin typeface="Courier"/>
                <a:cs typeface="Courier"/>
              </a:rPr>
              <a:t>min_samples</a:t>
            </a:r>
            <a:r>
              <a:rPr lang="en-US" sz="2500" dirty="0">
                <a:uFill>
                  <a:solidFill/>
                </a:uFill>
                <a:latin typeface="Courier"/>
                <a:cs typeface="Courier"/>
              </a:rPr>
              <a:t>=10).fit(X</a:t>
            </a:r>
            <a:r>
              <a:rPr lang="en-US" sz="2500" dirty="0" smtClean="0">
                <a:uFill>
                  <a:solidFill/>
                </a:uFill>
                <a:latin typeface="Courier"/>
                <a:cs typeface="Courier"/>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Given the above input, what have we said about our clusters?</a:t>
            </a:r>
          </a:p>
        </p:txBody>
      </p:sp>
    </p:spTree>
    <p:extLst>
      <p:ext uri="{BB962C8B-B14F-4D97-AF65-F5344CB8AC3E}">
        <p14:creationId xmlns:p14="http://schemas.microsoft.com/office/powerpoint/2010/main" val="15052962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6" name="Shape 66"/>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7" name="Shape 67"/>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dirty="0">
                <a:uFill>
                  <a:solidFill/>
                </a:uFill>
              </a:rPr>
              <a:t>Agenda</a:t>
            </a:r>
          </a:p>
        </p:txBody>
      </p:sp>
      <p:sp>
        <p:nvSpPr>
          <p:cNvPr id="68" name="Shape 68"/>
          <p:cNvSpPr/>
          <p:nvPr/>
        </p:nvSpPr>
        <p:spPr>
          <a:xfrm>
            <a:off x="635000" y="2273300"/>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is DBSCAN?	</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How does DBSCAN work?</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How does DBSCAN compare to K-Means and Hierarchical Clustering?</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Implementation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Code Example</a:t>
            </a: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implement </a:t>
            </a:r>
            <a:r>
              <a:rPr lang="en-US" sz="2400" b="1" cap="all" spc="-56" dirty="0" err="1" smtClean="0">
                <a:uFill>
                  <a:solidFill/>
                </a:uFill>
              </a:rPr>
              <a:t>dbscan</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To implement DBSCAN in Python, we first import it from </a:t>
            </a:r>
            <a:r>
              <a:rPr lang="en-US" sz="2500" dirty="0" err="1">
                <a:uFill>
                  <a:solidFill/>
                </a:uFill>
              </a:rPr>
              <a:t>sklearn</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latin typeface="Courier"/>
                <a:cs typeface="Courier"/>
              </a:rPr>
              <a:t>from </a:t>
            </a:r>
            <a:r>
              <a:rPr lang="en-US" sz="2500" dirty="0" err="1">
                <a:uFill>
                  <a:solidFill/>
                </a:uFill>
                <a:latin typeface="Courier"/>
                <a:cs typeface="Courier"/>
              </a:rPr>
              <a:t>sklearn.cluster</a:t>
            </a:r>
            <a:r>
              <a:rPr lang="en-US" sz="2500" dirty="0">
                <a:uFill>
                  <a:solidFill/>
                </a:uFill>
                <a:latin typeface="Courier"/>
                <a:cs typeface="Courier"/>
              </a:rPr>
              <a:t> import </a:t>
            </a:r>
            <a:r>
              <a:rPr lang="en-US" sz="2500" dirty="0" smtClean="0">
                <a:uFill>
                  <a:solidFill/>
                </a:uFill>
                <a:latin typeface="Courier"/>
                <a:cs typeface="Courier"/>
              </a:rPr>
              <a:t>DBSCAN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Next, assuming that we are using the classic Iris dataset, we define X as the data and y are the class </a:t>
            </a:r>
            <a:r>
              <a:rPr lang="en-US" sz="2500" dirty="0" smtClean="0">
                <a:uFill>
                  <a:solidFill/>
                </a:uFill>
              </a:rPr>
              <a:t>variables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latin typeface="Courier"/>
                <a:cs typeface="Courier"/>
              </a:rPr>
              <a:t>X, y = </a:t>
            </a:r>
            <a:r>
              <a:rPr lang="en-US" sz="2500" dirty="0" err="1">
                <a:uFill>
                  <a:solidFill/>
                </a:uFill>
                <a:latin typeface="Courier"/>
                <a:cs typeface="Courier"/>
              </a:rPr>
              <a:t>iris.data</a:t>
            </a:r>
            <a:r>
              <a:rPr lang="en-US" sz="2500" dirty="0">
                <a:uFill>
                  <a:solidFill/>
                </a:uFill>
                <a:latin typeface="Courier"/>
                <a:cs typeface="Courier"/>
              </a:rPr>
              <a:t>, </a:t>
            </a:r>
            <a:r>
              <a:rPr lang="en-US" sz="2500" dirty="0" err="1">
                <a:uFill>
                  <a:solidFill/>
                </a:uFill>
                <a:latin typeface="Courier"/>
                <a:cs typeface="Courier"/>
              </a:rPr>
              <a:t>iris.target</a:t>
            </a:r>
            <a:endParaRPr lang="en-US" sz="2500" dirty="0" smtClean="0">
              <a:uFill>
                <a:solidFill/>
              </a:uFill>
              <a:latin typeface="Courier"/>
              <a:cs typeface="Courier"/>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Next, we call DBSCAN from </a:t>
            </a:r>
            <a:r>
              <a:rPr lang="en-US" sz="2500" dirty="0" err="1">
                <a:uFill>
                  <a:solidFill/>
                </a:uFill>
              </a:rPr>
              <a:t>sklearn</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err="1">
                <a:uFill>
                  <a:solidFill/>
                </a:uFill>
                <a:latin typeface="Courier"/>
                <a:cs typeface="Courier"/>
              </a:rPr>
              <a:t>db</a:t>
            </a:r>
            <a:r>
              <a:rPr lang="en-US" sz="2500" dirty="0">
                <a:uFill>
                  <a:solidFill/>
                </a:uFill>
                <a:latin typeface="Courier"/>
                <a:cs typeface="Courier"/>
              </a:rPr>
              <a:t> = DBSCAN(</a:t>
            </a:r>
            <a:r>
              <a:rPr lang="en-US" sz="2500" dirty="0" err="1">
                <a:uFill>
                  <a:solidFill/>
                </a:uFill>
                <a:latin typeface="Courier"/>
                <a:cs typeface="Courier"/>
              </a:rPr>
              <a:t>eps</a:t>
            </a:r>
            <a:r>
              <a:rPr lang="en-US" sz="2500" dirty="0">
                <a:uFill>
                  <a:solidFill/>
                </a:uFill>
                <a:latin typeface="Courier"/>
                <a:cs typeface="Courier"/>
              </a:rPr>
              <a:t>=0.3, </a:t>
            </a:r>
            <a:r>
              <a:rPr lang="en-US" sz="2500" dirty="0" err="1">
                <a:uFill>
                  <a:solidFill/>
                </a:uFill>
                <a:latin typeface="Courier"/>
                <a:cs typeface="Courier"/>
              </a:rPr>
              <a:t>min_samples</a:t>
            </a:r>
            <a:r>
              <a:rPr lang="en-US" sz="2500" dirty="0">
                <a:uFill>
                  <a:solidFill/>
                </a:uFill>
                <a:latin typeface="Courier"/>
                <a:cs typeface="Courier"/>
              </a:rPr>
              <a:t>=10).fit(X</a:t>
            </a:r>
            <a:r>
              <a:rPr lang="en-US" sz="2500" dirty="0" smtClean="0">
                <a:uFill>
                  <a:solidFill/>
                </a:uFill>
                <a:latin typeface="Courier"/>
                <a:cs typeface="Courier"/>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Given the above input, what have we said about our clusters?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Here</a:t>
            </a:r>
            <a:r>
              <a:rPr lang="en-US" sz="2500" dirty="0">
                <a:uFill>
                  <a:solidFill/>
                </a:uFill>
              </a:rPr>
              <a:t>, we've set epsilon to a standard value of .3 and set the minimum number of points at 10, and then fit the model to our data X.</a:t>
            </a:r>
            <a:endParaRPr lang="en-US" sz="2500" dirty="0" smtClean="0">
              <a:uFill>
                <a:solidFill/>
              </a:uFill>
            </a:endParaRPr>
          </a:p>
        </p:txBody>
      </p:sp>
    </p:spTree>
    <p:extLst>
      <p:ext uri="{BB962C8B-B14F-4D97-AF65-F5344CB8AC3E}">
        <p14:creationId xmlns:p14="http://schemas.microsoft.com/office/powerpoint/2010/main" val="69569970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implement </a:t>
            </a:r>
            <a:r>
              <a:rPr lang="en-US" sz="2400" b="1" cap="all" spc="-56" dirty="0" err="1" smtClean="0">
                <a:uFill>
                  <a:solidFill/>
                </a:uFill>
              </a:rPr>
              <a:t>dbscan</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As a general rule when choosing the minimum points - you should always aim to have the minimum number of points be greater or equal to the amount of dimensions in your data, plus one. This typically will give the algorithm a good estimation of how to evaluate the clusters. Calculating epsilon is a bit trickier and uses a method called the k-distance, which can help visualize the best epsilon.</a:t>
            </a:r>
            <a:endParaRPr lang="en-US" sz="2500" dirty="0" smtClean="0">
              <a:uFill>
                <a:solidFill/>
              </a:uFill>
            </a:endParaRPr>
          </a:p>
        </p:txBody>
      </p:sp>
    </p:spTree>
    <p:extLst>
      <p:ext uri="{BB962C8B-B14F-4D97-AF65-F5344CB8AC3E}">
        <p14:creationId xmlns:p14="http://schemas.microsoft.com/office/powerpoint/2010/main" val="377693132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implement </a:t>
            </a:r>
            <a:r>
              <a:rPr lang="en-US" sz="2400" b="1" cap="all" spc="-56" dirty="0" err="1" smtClean="0">
                <a:uFill>
                  <a:solidFill/>
                </a:uFill>
              </a:rPr>
              <a:t>dbscan</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err="1">
                <a:uFill>
                  <a:solidFill/>
                </a:uFill>
                <a:latin typeface="Courier"/>
                <a:cs typeface="Courier"/>
              </a:rPr>
              <a:t>core_samples</a:t>
            </a:r>
            <a:r>
              <a:rPr lang="en-US" sz="2500" dirty="0">
                <a:uFill>
                  <a:solidFill/>
                </a:uFill>
                <a:latin typeface="Courier"/>
                <a:cs typeface="Courier"/>
              </a:rPr>
              <a:t> = </a:t>
            </a:r>
            <a:r>
              <a:rPr lang="en-US" sz="2500" dirty="0" err="1">
                <a:uFill>
                  <a:solidFill/>
                </a:uFill>
                <a:latin typeface="Courier"/>
                <a:cs typeface="Courier"/>
              </a:rPr>
              <a:t>db.core_sample_indices</a:t>
            </a:r>
            <a:r>
              <a:rPr lang="en-US" sz="2500" dirty="0">
                <a:uFill>
                  <a:solidFill/>
                </a:uFill>
                <a:latin typeface="Courier"/>
                <a:cs typeface="Courier"/>
              </a:rPr>
              <a:t>_</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latin typeface="Courier"/>
                <a:cs typeface="Courier"/>
              </a:rPr>
              <a:t>labels = </a:t>
            </a:r>
            <a:r>
              <a:rPr lang="en-US" sz="2500" dirty="0" err="1" smtClean="0">
                <a:uFill>
                  <a:solidFill/>
                </a:uFill>
                <a:latin typeface="Courier"/>
                <a:cs typeface="Courier"/>
              </a:rPr>
              <a:t>db.labels</a:t>
            </a:r>
            <a:r>
              <a:rPr lang="en-US" sz="2500" dirty="0" smtClean="0">
                <a:uFill>
                  <a:solidFill/>
                </a:uFill>
                <a:latin typeface="Courier"/>
                <a:cs typeface="Courier"/>
              </a:rPr>
              <a:t>_</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The DBSCAN algorithm in Python returns two items - </a:t>
            </a:r>
            <a:r>
              <a:rPr lang="en-US" sz="2500" b="1" dirty="0">
                <a:uFill>
                  <a:solidFill/>
                </a:uFill>
              </a:rPr>
              <a:t>the core samples </a:t>
            </a:r>
            <a:r>
              <a:rPr lang="en-US" sz="2500" dirty="0">
                <a:uFill>
                  <a:solidFill/>
                </a:uFill>
              </a:rPr>
              <a:t>and the </a:t>
            </a:r>
            <a:r>
              <a:rPr lang="en-US" sz="2500" b="1" dirty="0">
                <a:uFill>
                  <a:solidFill/>
                </a:uFill>
              </a:rPr>
              <a:t>labels</a:t>
            </a:r>
            <a:r>
              <a:rPr lang="en-US" sz="2500" dirty="0">
                <a:uFill>
                  <a:solidFill/>
                </a:uFill>
              </a:rPr>
              <a:t>. The core samples are the points which the algorithm initially finds and searches around the neighborhood to form the cluster, and the labels are simply the cluster labels</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Comprehensive question: how labels should we expect to receive?</a:t>
            </a:r>
          </a:p>
        </p:txBody>
      </p:sp>
    </p:spTree>
    <p:extLst>
      <p:ext uri="{BB962C8B-B14F-4D97-AF65-F5344CB8AC3E}">
        <p14:creationId xmlns:p14="http://schemas.microsoft.com/office/powerpoint/2010/main" val="97651700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implement </a:t>
            </a:r>
            <a:r>
              <a:rPr lang="en-US" sz="2400" b="1" cap="all" spc="-56" dirty="0" err="1" smtClean="0">
                <a:uFill>
                  <a:solidFill/>
                </a:uFill>
              </a:rPr>
              <a:t>dbscan</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Comprehensive question: how labels should we expect to receive?</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From </a:t>
            </a:r>
            <a:r>
              <a:rPr lang="en-US" sz="2500" dirty="0">
                <a:uFill>
                  <a:solidFill/>
                </a:uFill>
              </a:rPr>
              <a:t>the documentation </a:t>
            </a:r>
            <a:r>
              <a:rPr lang="en-US" sz="2500" dirty="0">
                <a:uFill>
                  <a:solidFill/>
                </a:uFill>
                <a:hlinkClick r:id="rId3"/>
              </a:rPr>
              <a:t>http://scikit-learn.org/stable/modules/generated/</a:t>
            </a:r>
            <a:r>
              <a:rPr lang="en-US" sz="2500" dirty="0" smtClean="0">
                <a:uFill>
                  <a:solidFill/>
                </a:uFill>
                <a:hlinkClick r:id="rId3"/>
              </a:rPr>
              <a:t>sklearn.cluster.DBSCAN.html</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pic>
        <p:nvPicPr>
          <p:cNvPr id="2" name="Picture 1"/>
          <p:cNvPicPr>
            <a:picLocks noChangeAspect="1"/>
          </p:cNvPicPr>
          <p:nvPr/>
        </p:nvPicPr>
        <p:blipFill>
          <a:blip r:embed="rId4"/>
          <a:stretch>
            <a:fillRect/>
          </a:stretch>
        </p:blipFill>
        <p:spPr>
          <a:xfrm>
            <a:off x="1054100" y="2177142"/>
            <a:ext cx="10896600" cy="3321957"/>
          </a:xfrm>
          <a:prstGeom prst="rect">
            <a:avLst/>
          </a:prstGeom>
        </p:spPr>
      </p:pic>
    </p:spTree>
    <p:extLst>
      <p:ext uri="{BB962C8B-B14F-4D97-AF65-F5344CB8AC3E}">
        <p14:creationId xmlns:p14="http://schemas.microsoft.com/office/powerpoint/2010/main" val="8579992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Coding implementation</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To the repo…</a:t>
            </a: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326984252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What is </a:t>
            </a:r>
            <a:r>
              <a:rPr lang="en-US" sz="2400" b="1" cap="all" spc="-56" dirty="0" err="1" smtClean="0">
                <a:uFill>
                  <a:solidFill/>
                </a:uFill>
              </a:rPr>
              <a:t>Dbscan</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Review: what is clustering?</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342160908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What is </a:t>
            </a:r>
            <a:r>
              <a:rPr lang="en-US" sz="2400" b="1" cap="all" spc="-56" dirty="0" err="1" smtClean="0">
                <a:uFill>
                  <a:solidFill/>
                </a:uFill>
              </a:rPr>
              <a:t>Dbscan</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6541452"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Review: what is clustering?</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Clustering is an unsupervised learning technique we employ to group “similar” data points together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With unsupervised learning, remember: there is no </a:t>
            </a:r>
            <a:r>
              <a:rPr lang="en-US" sz="2500" b="1" dirty="0" smtClean="0">
                <a:uFill>
                  <a:solidFill/>
                </a:uFill>
              </a:rPr>
              <a:t>clear</a:t>
            </a:r>
            <a:r>
              <a:rPr lang="en-US" sz="2500" dirty="0">
                <a:uFill>
                  <a:solidFill/>
                </a:uFill>
              </a:rPr>
              <a:t> </a:t>
            </a:r>
            <a:r>
              <a:rPr lang="en-US" sz="2500" dirty="0" smtClean="0">
                <a:uFill>
                  <a:solidFill/>
                </a:uFill>
              </a:rPr>
              <a:t>objective, there is no “right answer” (hard to tell how we’re doing), there is no response variable, just observations with features, and labeled data is not required</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pic>
        <p:nvPicPr>
          <p:cNvPr id="2" name="Picture 1"/>
          <p:cNvPicPr>
            <a:picLocks noChangeAspect="1"/>
          </p:cNvPicPr>
          <p:nvPr/>
        </p:nvPicPr>
        <p:blipFill>
          <a:blip r:embed="rId3"/>
          <a:stretch>
            <a:fillRect/>
          </a:stretch>
        </p:blipFill>
        <p:spPr>
          <a:xfrm>
            <a:off x="7176452" y="2082799"/>
            <a:ext cx="5125889" cy="3752883"/>
          </a:xfrm>
          <a:prstGeom prst="rect">
            <a:avLst/>
          </a:prstGeom>
        </p:spPr>
      </p:pic>
    </p:spTree>
    <p:extLst>
      <p:ext uri="{BB962C8B-B14F-4D97-AF65-F5344CB8AC3E}">
        <p14:creationId xmlns:p14="http://schemas.microsoft.com/office/powerpoint/2010/main" val="327540686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What is </a:t>
            </a:r>
            <a:r>
              <a:rPr lang="en-US" sz="2400" b="1" cap="all" spc="-56" dirty="0" err="1" smtClean="0">
                <a:uFill>
                  <a:solidFill/>
                </a:uFill>
              </a:rPr>
              <a:t>Dbscan</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DBSCAN: Density-based Spatial Clustering of Applications with Noise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For DBSCAN, clusters of </a:t>
            </a:r>
            <a:r>
              <a:rPr lang="en-US" sz="2500" b="1" dirty="0" smtClean="0">
                <a:uFill>
                  <a:solidFill/>
                </a:uFill>
              </a:rPr>
              <a:t>high density</a:t>
            </a:r>
            <a:r>
              <a:rPr lang="en-US" sz="2500" dirty="0">
                <a:uFill>
                  <a:solidFill/>
                </a:uFill>
              </a:rPr>
              <a:t> </a:t>
            </a:r>
            <a:r>
              <a:rPr lang="en-US" sz="2500" dirty="0" smtClean="0">
                <a:uFill>
                  <a:solidFill/>
                </a:uFill>
              </a:rPr>
              <a:t>are separated by clusters of </a:t>
            </a:r>
            <a:r>
              <a:rPr lang="en-US" sz="2500" b="1" dirty="0" smtClean="0">
                <a:uFill>
                  <a:solidFill/>
                </a:uFill>
              </a:rPr>
              <a:t>low density</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48524749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What is </a:t>
            </a:r>
            <a:r>
              <a:rPr lang="en-US" sz="2400" b="1" cap="all" spc="-56" dirty="0" err="1" smtClean="0">
                <a:uFill>
                  <a:solidFill/>
                </a:uFill>
              </a:rPr>
              <a:t>Dbscan</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DBSCAN: Density-based Spatial Clustering of Applications with Noise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For DBSCAN, clusters of </a:t>
            </a:r>
            <a:r>
              <a:rPr lang="en-US" sz="2500" b="1" dirty="0" smtClean="0">
                <a:uFill>
                  <a:solidFill/>
                </a:uFill>
              </a:rPr>
              <a:t>high density</a:t>
            </a:r>
            <a:r>
              <a:rPr lang="en-US" sz="2500" dirty="0">
                <a:uFill>
                  <a:solidFill/>
                </a:uFill>
              </a:rPr>
              <a:t> </a:t>
            </a:r>
            <a:r>
              <a:rPr lang="en-US" sz="2500" dirty="0" smtClean="0">
                <a:uFill>
                  <a:solidFill/>
                </a:uFill>
              </a:rPr>
              <a:t>are separated by clusters of </a:t>
            </a:r>
            <a:r>
              <a:rPr lang="en-US" sz="2500" b="1" dirty="0" smtClean="0">
                <a:uFill>
                  <a:solidFill/>
                </a:uFill>
              </a:rPr>
              <a:t>low density</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DBSCAN is the most widely used and applicable clustering algorithm - given that it takes minimum predefined input and can discover clusters of any shape, not just the sphere-like clusters that k-means often computes. This way, we can discover less pre-defined patterns and glean some more useful insights.</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247614032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a:t>
            </a:r>
            <a:r>
              <a:rPr lang="en-US" sz="2400" b="1" cap="all" spc="-56" dirty="0" err="1" smtClean="0">
                <a:uFill>
                  <a:solidFill/>
                </a:uFill>
              </a:rPr>
              <a:t>dbscan</a:t>
            </a:r>
            <a:r>
              <a:rPr lang="en-US" sz="2400" b="1" cap="all" spc="-56" dirty="0" smtClean="0">
                <a:uFill>
                  <a:solidFill/>
                </a:uFill>
              </a:rPr>
              <a:t>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DBSCAN is a </a:t>
            </a:r>
            <a:r>
              <a:rPr lang="en-US" sz="2500" b="1" dirty="0">
                <a:uFill>
                  <a:solidFill/>
                </a:uFill>
              </a:rPr>
              <a:t>density based clustering algorithm</a:t>
            </a:r>
            <a:r>
              <a:rPr lang="en-US" sz="2500" dirty="0">
                <a:uFill>
                  <a:solidFill/>
                </a:uFill>
              </a:rPr>
              <a:t>, meaning that the algorithm finds clusters by seeking areas of the dataset that have a higher density of points than the rest of the dataset</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Given this, unlike in our previous examples, after you apply DBSCAN there may be </a:t>
            </a:r>
            <a:r>
              <a:rPr lang="en-US" sz="2500" dirty="0" smtClean="0">
                <a:uFill>
                  <a:solidFill/>
                </a:uFill>
              </a:rPr>
              <a:t>data points </a:t>
            </a:r>
            <a:r>
              <a:rPr lang="en-US" sz="2500" dirty="0">
                <a:uFill>
                  <a:solidFill/>
                </a:uFill>
              </a:rPr>
              <a:t>that aren't assigned to any cluster at all</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When we use DBSCAN, it requires two input parameters - </a:t>
            </a:r>
            <a:r>
              <a:rPr lang="en-US" sz="2500" b="1" dirty="0">
                <a:uFill>
                  <a:solidFill/>
                </a:uFill>
              </a:rPr>
              <a:t>epsilon</a:t>
            </a:r>
            <a:r>
              <a:rPr lang="en-US" sz="2500" dirty="0">
                <a:uFill>
                  <a:solidFill/>
                </a:uFill>
              </a:rPr>
              <a:t>, which is the </a:t>
            </a:r>
            <a:r>
              <a:rPr lang="en-US" sz="2500" dirty="0" smtClean="0">
                <a:uFill>
                  <a:solidFill/>
                </a:uFill>
              </a:rPr>
              <a:t>max distance </a:t>
            </a:r>
            <a:r>
              <a:rPr lang="en-US" sz="2500" dirty="0">
                <a:uFill>
                  <a:solidFill/>
                </a:uFill>
              </a:rPr>
              <a:t>between two points for them to be considered a cluster, and the </a:t>
            </a:r>
            <a:r>
              <a:rPr lang="en-US" sz="2500" b="1" dirty="0">
                <a:uFill>
                  <a:solidFill/>
                </a:uFill>
              </a:rPr>
              <a:t>minimum number of points </a:t>
            </a:r>
            <a:r>
              <a:rPr lang="en-US" sz="2500" dirty="0">
                <a:uFill>
                  <a:solidFill/>
                </a:uFill>
              </a:rPr>
              <a:t>necessary to form a cluster, which we'll call the minimum points.</a:t>
            </a: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59602887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a:t>
            </a:r>
            <a:r>
              <a:rPr lang="en-US" sz="2400" b="1" cap="all" spc="-56" dirty="0" err="1" smtClean="0">
                <a:uFill>
                  <a:solidFill/>
                </a:uFill>
              </a:rPr>
              <a:t>dbscan</a:t>
            </a:r>
            <a:r>
              <a:rPr lang="en-US" sz="2400" b="1" cap="all" spc="-56" dirty="0" smtClean="0">
                <a:uFill>
                  <a:solidFill/>
                </a:uFill>
              </a:rPr>
              <a:t>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DBSCAN Algorithm:</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Choose an “epsilon” and “</a:t>
            </a:r>
            <a:r>
              <a:rPr lang="en-US" sz="2500" dirty="0" err="1" smtClean="0">
                <a:uFill>
                  <a:solidFill/>
                </a:uFill>
              </a:rPr>
              <a:t>min_samples</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2. Pick an arbitrary point, and check if there are at least “</a:t>
            </a:r>
            <a:r>
              <a:rPr lang="en-US" sz="2500" dirty="0" err="1" smtClean="0">
                <a:uFill>
                  <a:solidFill/>
                </a:uFill>
              </a:rPr>
              <a:t>min_samples</a:t>
            </a:r>
            <a:r>
              <a:rPr lang="en-US" sz="2500" dirty="0" smtClean="0">
                <a:uFill>
                  <a:solidFill/>
                </a:uFill>
              </a:rPr>
              <a:t>” points within distance “epsilon”</a:t>
            </a:r>
          </a:p>
          <a:p>
            <a:pPr marL="177800" lvl="3"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If yes, add those points to the cluster and check each of the new points</a:t>
            </a:r>
          </a:p>
          <a:p>
            <a:pPr marL="177800" lvl="3"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If no, choose another arbitrary point to start a new cluster</a:t>
            </a:r>
          </a:p>
          <a:p>
            <a:pPr marL="177800" lvl="3"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3. Stop once all points have been checked</a:t>
            </a: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326130886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does </a:t>
            </a:r>
            <a:r>
              <a:rPr lang="en-US" sz="2400" b="1" cap="all" spc="-56" dirty="0" err="1" smtClean="0">
                <a:uFill>
                  <a:solidFill/>
                </a:uFill>
              </a:rPr>
              <a:t>dbscan</a:t>
            </a:r>
            <a:r>
              <a:rPr lang="en-US" sz="2400" b="1" cap="all" spc="-56" dirty="0" smtClean="0">
                <a:uFill>
                  <a:solidFill/>
                </a:uFill>
              </a:rPr>
              <a:t> work?</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BRAVE VOLUNTEER: Whiteboard example</a:t>
            </a:r>
          </a:p>
        </p:txBody>
      </p:sp>
    </p:spTree>
    <p:extLst>
      <p:ext uri="{BB962C8B-B14F-4D97-AF65-F5344CB8AC3E}">
        <p14:creationId xmlns:p14="http://schemas.microsoft.com/office/powerpoint/2010/main" val="1719319329"/>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14024</TotalTime>
  <Words>1345</Words>
  <Application>Microsoft Macintosh PowerPoint</Application>
  <PresentationFormat>Custom</PresentationFormat>
  <Paragraphs>114</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Courier</vt:lpstr>
      <vt:lpstr>Helvetica</vt:lpstr>
      <vt:lpstr>Lucida Grande</vt:lpstr>
      <vt:lpstr>News706BT-RomanC</vt:lpstr>
      <vt:lpstr>PFDinTextCompPro-Regular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Joseph Nelson</cp:lastModifiedBy>
  <cp:revision>89</cp:revision>
  <cp:lastPrinted>2016-09-13T14:02:55Z</cp:lastPrinted>
  <dcterms:modified xsi:type="dcterms:W3CDTF">2016-09-13T22:34:48Z</dcterms:modified>
</cp:coreProperties>
</file>