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5" r:id="rId5"/>
    <p:sldId id="264" r:id="rId6"/>
    <p:sldId id="266" r:id="rId7"/>
    <p:sldId id="267" r:id="rId8"/>
    <p:sldId id="268" r:id="rId9"/>
    <p:sldId id="269" r:id="rId10"/>
    <p:sldId id="271" r:id="rId11"/>
    <p:sldId id="270" r:id="rId12"/>
    <p:sldId id="272" r:id="rId13"/>
    <p:sldId id="273" r:id="rId14"/>
    <p:sldId id="274" r:id="rId15"/>
    <p:sldId id="275" r:id="rId16"/>
    <p:sldId id="279" r:id="rId17"/>
    <p:sldId id="276" r:id="rId18"/>
    <p:sldId id="278" r:id="rId19"/>
    <p:sldId id="280" r:id="rId20"/>
    <p:sldId id="296" r:id="rId21"/>
    <p:sldId id="256" r:id="rId22"/>
    <p:sldId id="294" r:id="rId23"/>
    <p:sldId id="259" r:id="rId24"/>
    <p:sldId id="281" r:id="rId25"/>
    <p:sldId id="283" r:id="rId26"/>
    <p:sldId id="282" r:id="rId27"/>
    <p:sldId id="284" r:id="rId28"/>
    <p:sldId id="285" r:id="rId29"/>
    <p:sldId id="286" r:id="rId30"/>
    <p:sldId id="287" r:id="rId31"/>
    <p:sldId id="288" r:id="rId32"/>
    <p:sldId id="289" r:id="rId33"/>
    <p:sldId id="291" r:id="rId34"/>
    <p:sldId id="292" r:id="rId35"/>
    <p:sldId id="293"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Yim" initials="DY" lastIdx="1" clrIdx="0">
    <p:extLst>
      <p:ext uri="{19B8F6BF-5375-455C-9EA6-DF929625EA0E}">
        <p15:presenceInfo xmlns:p15="http://schemas.microsoft.com/office/powerpoint/2012/main" userId="S::DYim@routesmart.com::dee6a681-8d01-4025-8d2e-0571c6ffde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57" d="100"/>
          <a:sy n="157" d="100"/>
        </p:scale>
        <p:origin x="15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4C5E-166B-0B00-5A46-E633BD090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910B9E-CDC8-0BF6-C658-0ABDF2D68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FBB68-8AC6-3E9B-D089-B35AFA4E1480}"/>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1FB03B18-F458-041C-221A-9BEA15A1E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CB837-ED44-AA8F-B7E8-2EE813541965}"/>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228254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694C-9356-4069-DAB9-75456B05E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1FC05-E621-A864-189F-8B1A438A9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F5018-FA57-8C79-85DD-E5F70B850B41}"/>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39C66F2A-27EA-52CC-4F25-5BDE7944F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62198-3DFC-8A15-42A9-847E5A552D72}"/>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280026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E4BD4-38F3-9BA2-A273-B2AA1621F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A8665-5325-4621-260C-F0DBDC2DA6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95B17-E0C0-75BF-FD50-FE2847E4E0AC}"/>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C80CB40B-DC6B-B13B-B7E4-958BDDA0F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97028-45CD-8841-E615-A53244B8E5EA}"/>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35386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D1CD-CCC1-EBF2-3C60-FD67E1680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C1AAF-5512-EE37-AD87-AB7241D73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E93F2-97AB-FDDC-D3AE-D36B3C8B3DF8}"/>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823FEB0D-D608-A8C2-C604-58004B140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12954-9558-258C-B4D4-C5610D3FD7AA}"/>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146962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6844-FF5F-7DEF-CB13-0E3A26AD1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A5B359-BF8D-742F-99BC-B5535B103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DC832-FA76-BDB1-FEED-4C7FC7714496}"/>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DF917ECF-F6FB-9C67-DEFA-1D81EBFFF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C3BE5-052F-3FAC-70E9-47ED4021C2CA}"/>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422649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D1C8-1A0D-44F0-DD62-13734646F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7A210-783E-EEE2-875B-8B7384576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613695-3EB0-E7BD-6F69-685E42E82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87D91D-2D4E-0B14-DAD5-D69831C15D16}"/>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6" name="Footer Placeholder 5">
            <a:extLst>
              <a:ext uri="{FF2B5EF4-FFF2-40B4-BE49-F238E27FC236}">
                <a16:creationId xmlns:a16="http://schemas.microsoft.com/office/drawing/2014/main" id="{931FF6BE-3489-7B1D-D6F8-56A9A41BC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83BB4-C6F2-5071-1616-6EBFB07919BC}"/>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332306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834A-80B7-38F7-EA78-C3BB4EF795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1370F-DED4-22D2-4A18-88DC15B46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06ADB-9045-464F-A0E2-020EE73A72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CA390-8C16-610F-2030-A3EED28BE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C92A11-6D6E-46FE-C363-C6FAEA83E6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96BCC-C82E-47FF-C562-90A7867A27A2}"/>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8" name="Footer Placeholder 7">
            <a:extLst>
              <a:ext uri="{FF2B5EF4-FFF2-40B4-BE49-F238E27FC236}">
                <a16:creationId xmlns:a16="http://schemas.microsoft.com/office/drawing/2014/main" id="{3F926B49-4B43-5C2B-1E55-8C9F03D14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DDD23E-1DF3-8C91-2381-706584E3BDD8}"/>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10829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9B0-A92A-2865-C1D7-7A793DDB2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8A5D-C28D-61F7-68AF-E3891207848E}"/>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4" name="Footer Placeholder 3">
            <a:extLst>
              <a:ext uri="{FF2B5EF4-FFF2-40B4-BE49-F238E27FC236}">
                <a16:creationId xmlns:a16="http://schemas.microsoft.com/office/drawing/2014/main" id="{10CE2B94-9042-A8BA-50FA-A084D89932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C837E-CF63-28A0-F013-38B910FF4FA2}"/>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316533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AF4DB-BE9F-2DA3-BD0D-C5A4879A1328}"/>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3" name="Footer Placeholder 2">
            <a:extLst>
              <a:ext uri="{FF2B5EF4-FFF2-40B4-BE49-F238E27FC236}">
                <a16:creationId xmlns:a16="http://schemas.microsoft.com/office/drawing/2014/main" id="{48341DAD-30FA-8B92-F1C6-980D34918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2F5D3-59FB-49D2-9EA9-514CD15BBB04}"/>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310308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6CC5-6C14-EA44-F226-4A7391AF3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78DC9-DA58-8044-009A-B6CFFADB2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78AA4-70CC-247D-5C47-38067E2C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2EB90-CE00-6D23-65B7-D21FF65786C8}"/>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6" name="Footer Placeholder 5">
            <a:extLst>
              <a:ext uri="{FF2B5EF4-FFF2-40B4-BE49-F238E27FC236}">
                <a16:creationId xmlns:a16="http://schemas.microsoft.com/office/drawing/2014/main" id="{19F3F633-6F93-D704-0068-6810D01F3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B2CFF-F6E2-F63E-7AA4-16939FB714F3}"/>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421112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3D60-C045-8672-7720-0B6D9855A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D4ABB-FB9D-989B-F43C-D28E1DBC8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E3F41-39E6-5DE1-2C68-75BDA9C0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E1DA2-4F45-5773-574A-C05098261B5C}"/>
              </a:ext>
            </a:extLst>
          </p:cNvPr>
          <p:cNvSpPr>
            <a:spLocks noGrp="1"/>
          </p:cNvSpPr>
          <p:nvPr>
            <p:ph type="dt" sz="half" idx="10"/>
          </p:nvPr>
        </p:nvSpPr>
        <p:spPr/>
        <p:txBody>
          <a:bodyPr/>
          <a:lstStyle/>
          <a:p>
            <a:fld id="{DF3DEA46-3F22-450C-A5E2-51DB9B9B51E6}" type="datetimeFigureOut">
              <a:rPr lang="en-US" smtClean="0"/>
              <a:t>11/18/2023</a:t>
            </a:fld>
            <a:endParaRPr lang="en-US"/>
          </a:p>
        </p:txBody>
      </p:sp>
      <p:sp>
        <p:nvSpPr>
          <p:cNvPr id="6" name="Footer Placeholder 5">
            <a:extLst>
              <a:ext uri="{FF2B5EF4-FFF2-40B4-BE49-F238E27FC236}">
                <a16:creationId xmlns:a16="http://schemas.microsoft.com/office/drawing/2014/main" id="{B91EFB69-42D2-584F-B21B-F358FE82E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EF048-6608-734C-670F-BA22B33CB10E}"/>
              </a:ext>
            </a:extLst>
          </p:cNvPr>
          <p:cNvSpPr>
            <a:spLocks noGrp="1"/>
          </p:cNvSpPr>
          <p:nvPr>
            <p:ph type="sldNum" sz="quarter" idx="12"/>
          </p:nvPr>
        </p:nvSpPr>
        <p:spPr/>
        <p:txBody>
          <a:bodyPr/>
          <a:lstStyle/>
          <a:p>
            <a:fld id="{A86DA56E-7BFF-42C3-843E-486C918E1AE9}" type="slidenum">
              <a:rPr lang="en-US" smtClean="0"/>
              <a:t>‹#›</a:t>
            </a:fld>
            <a:endParaRPr lang="en-US"/>
          </a:p>
        </p:txBody>
      </p:sp>
    </p:spTree>
    <p:extLst>
      <p:ext uri="{BB962C8B-B14F-4D97-AF65-F5344CB8AC3E}">
        <p14:creationId xmlns:p14="http://schemas.microsoft.com/office/powerpoint/2010/main" val="209786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0BD97-6300-A9F5-BBDA-325C99056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CA8D74-1623-4B03-C59B-5B987F117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91D59-404E-8A9B-84AF-582564D8E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DEA46-3F22-450C-A5E2-51DB9B9B51E6}" type="datetimeFigureOut">
              <a:rPr lang="en-US" smtClean="0"/>
              <a:t>11/18/2023</a:t>
            </a:fld>
            <a:endParaRPr lang="en-US"/>
          </a:p>
        </p:txBody>
      </p:sp>
      <p:sp>
        <p:nvSpPr>
          <p:cNvPr id="5" name="Footer Placeholder 4">
            <a:extLst>
              <a:ext uri="{FF2B5EF4-FFF2-40B4-BE49-F238E27FC236}">
                <a16:creationId xmlns:a16="http://schemas.microsoft.com/office/drawing/2014/main" id="{27EA694A-33B2-4EAB-6AD9-2E75BC55B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FB4F2-FCF2-A646-FDA4-4FF7A440B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DA56E-7BFF-42C3-843E-486C918E1AE9}" type="slidenum">
              <a:rPr lang="en-US" smtClean="0"/>
              <a:t>‹#›</a:t>
            </a:fld>
            <a:endParaRPr lang="en-US"/>
          </a:p>
        </p:txBody>
      </p:sp>
    </p:spTree>
    <p:extLst>
      <p:ext uri="{BB962C8B-B14F-4D97-AF65-F5344CB8AC3E}">
        <p14:creationId xmlns:p14="http://schemas.microsoft.com/office/powerpoint/2010/main" val="162254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a:xfrm>
            <a:off x="838200" y="1650937"/>
            <a:ext cx="10515600" cy="1921319"/>
          </a:xfrm>
          <a:solidFill>
            <a:schemeClr val="tx1"/>
          </a:solidFill>
        </p:spPr>
        <p:txBody>
          <a:bodyPr>
            <a:normAutofit lnSpcReduction="10000"/>
          </a:bodyPr>
          <a:lstStyle/>
          <a:p>
            <a:pPr marL="0" indent="0">
              <a:buNone/>
            </a:pPr>
            <a:r>
              <a:rPr lang="en-US" sz="2000" b="0" dirty="0">
                <a:solidFill>
                  <a:srgbClr val="569CD6"/>
                </a:solidFill>
                <a:effectLst/>
                <a:latin typeface="Consolas" panose="020B0609020204030204" pitchFamily="49" charset="0"/>
              </a:rPr>
              <a:t>const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'Vanilla'</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'Chocolate'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'Strawberry'</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'Rocky Road’</a:t>
            </a:r>
            <a:r>
              <a:rPr lang="en-US" sz="2000" b="0" dirty="0">
                <a:solidFill>
                  <a:srgbClr val="CCCCCC"/>
                </a:solidFill>
                <a:effectLst/>
                <a:latin typeface="Consolas" panose="020B0609020204030204" pitchFamily="49" charset="0"/>
              </a:rPr>
              <a:t>];</a:t>
            </a:r>
          </a:p>
          <a:p>
            <a:pPr marL="0" indent="0">
              <a:buNone/>
            </a:pPr>
            <a:endParaRPr lang="en-US" sz="2000" b="0" dirty="0">
              <a:solidFill>
                <a:srgbClr val="C586C0"/>
              </a:solidFill>
              <a:effectLst/>
              <a:latin typeface="Consolas" panose="020B0609020204030204" pitchFamily="49" charset="0"/>
            </a:endParaRPr>
          </a:p>
          <a:p>
            <a:pPr marL="0" indent="0">
              <a:buNone/>
            </a:pP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let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length</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console</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log</a:t>
            </a:r>
            <a:r>
              <a:rPr lang="en-US" sz="2000" b="0" dirty="0">
                <a:solidFill>
                  <a:srgbClr val="CCCCCC"/>
                </a:solidFill>
                <a:effectLst/>
                <a:latin typeface="Consolas" panose="020B0609020204030204" pitchFamily="49" charset="0"/>
              </a:rPr>
              <a:t>(</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a:t>
            </a:r>
          </a:p>
          <a:p>
            <a:pPr marL="0" indent="0">
              <a:buNone/>
            </a:pPr>
            <a:endParaRPr lang="en-US" dirty="0"/>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838200" y="1565593"/>
            <a:ext cx="10515600" cy="1921319"/>
          </a:xfrm>
          <a:prstGeom prst="rect">
            <a:avLst/>
          </a:prstGeom>
          <a:solidFill>
            <a:schemeClr val="tx1"/>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7499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chemeClr val="accent6">
                    <a:lumMod val="75000"/>
                  </a:schemeClr>
                </a:solidFill>
                <a:latin typeface="Consolas" panose="020B0609020204030204" pitchFamily="49" charset="0"/>
              </a:rPr>
              <a:t>//console.log(</a:t>
            </a:r>
            <a:r>
              <a:rPr lang="en-US" sz="2000" dirty="0" err="1">
                <a:solidFill>
                  <a:schemeClr val="accent6">
                    <a:lumMod val="75000"/>
                  </a:schemeClr>
                </a:solidFill>
                <a:latin typeface="Consolas" panose="020B0609020204030204" pitchFamily="49" charset="0"/>
              </a:rPr>
              <a:t>iceCreams</a:t>
            </a:r>
            <a:r>
              <a:rPr lang="en-US" sz="2000" dirty="0">
                <a:solidFill>
                  <a:schemeClr val="accent6">
                    <a:lumMod val="75000"/>
                  </a:schemeClr>
                </a:solidFill>
                <a:latin typeface="Consolas" panose="020B0609020204030204" pitchFamily="49" charset="0"/>
              </a:rPr>
              <a:t>[0]) which will be 'Vanilla'</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B08FC3-D152-D74C-B3B2-4258EDA75181}"/>
              </a:ext>
            </a:extLst>
          </p:cNvPr>
          <p:cNvSpPr txBox="1"/>
          <p:nvPr/>
        </p:nvSpPr>
        <p:spPr>
          <a:xfrm>
            <a:off x="6747680" y="2667538"/>
            <a:ext cx="4305869" cy="369332"/>
          </a:xfrm>
          <a:prstGeom prst="rect">
            <a:avLst/>
          </a:prstGeom>
          <a:noFill/>
        </p:spPr>
        <p:txBody>
          <a:bodyPr wrap="square" rtlCol="0">
            <a:spAutoFit/>
          </a:bodyPr>
          <a:lstStyle/>
          <a:p>
            <a:r>
              <a:rPr lang="en-US" dirty="0">
                <a:highlight>
                  <a:srgbClr val="FFFF00"/>
                </a:highlight>
              </a:rPr>
              <a:t>If </a:t>
            </a:r>
            <a:r>
              <a:rPr lang="en-US" b="1" u="sng" dirty="0" err="1">
                <a:highlight>
                  <a:srgbClr val="FFFF00"/>
                </a:highlight>
              </a:rPr>
              <a:t>i</a:t>
            </a:r>
            <a:r>
              <a:rPr lang="en-US" dirty="0">
                <a:highlight>
                  <a:srgbClr val="FFFF00"/>
                </a:highlight>
              </a:rPr>
              <a:t> starts at 0, the first iteration means </a:t>
            </a:r>
            <a:r>
              <a:rPr lang="en-US" b="1" u="sng" dirty="0" err="1">
                <a:highlight>
                  <a:srgbClr val="FFFF00"/>
                </a:highlight>
              </a:rPr>
              <a:t>i</a:t>
            </a:r>
            <a:r>
              <a:rPr lang="en-US" dirty="0">
                <a:highlight>
                  <a:srgbClr val="FFFF00"/>
                </a:highlight>
              </a:rPr>
              <a:t> is 0</a:t>
            </a:r>
          </a:p>
        </p:txBody>
      </p:sp>
      <p:sp>
        <p:nvSpPr>
          <p:cNvPr id="4" name="TextBox 3">
            <a:extLst>
              <a:ext uri="{FF2B5EF4-FFF2-40B4-BE49-F238E27FC236}">
                <a16:creationId xmlns:a16="http://schemas.microsoft.com/office/drawing/2014/main" id="{6E74339C-22EE-D104-8341-5FF03DC1B523}"/>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1.</a:t>
            </a:r>
          </a:p>
        </p:txBody>
      </p:sp>
      <p:cxnSp>
        <p:nvCxnSpPr>
          <p:cNvPr id="8" name="Connector: Curved 7">
            <a:extLst>
              <a:ext uri="{FF2B5EF4-FFF2-40B4-BE49-F238E27FC236}">
                <a16:creationId xmlns:a16="http://schemas.microsoft.com/office/drawing/2014/main" id="{03EF0034-7AB1-81E0-1BB7-D8B9A40E54C5}"/>
              </a:ext>
            </a:extLst>
          </p:cNvPr>
          <p:cNvCxnSpPr>
            <a:cxnSpLocks/>
          </p:cNvCxnSpPr>
          <p:nvPr/>
        </p:nvCxnSpPr>
        <p:spPr>
          <a:xfrm rot="16200000" flipV="1">
            <a:off x="6355643" y="3157046"/>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64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[1]) which will be 'Chocolate'</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1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2.</a:t>
            </a:r>
          </a:p>
        </p:txBody>
      </p:sp>
    </p:spTree>
    <p:extLst>
      <p:ext uri="{BB962C8B-B14F-4D97-AF65-F5344CB8AC3E}">
        <p14:creationId xmlns:p14="http://schemas.microsoft.com/office/powerpoint/2010/main" val="355311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[1]) which will be 'Chocolate'</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1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2.</a:t>
            </a:r>
          </a:p>
        </p:txBody>
      </p:sp>
      <p:cxnSp>
        <p:nvCxnSpPr>
          <p:cNvPr id="3" name="Connector: Curved 2">
            <a:extLst>
              <a:ext uri="{FF2B5EF4-FFF2-40B4-BE49-F238E27FC236}">
                <a16:creationId xmlns:a16="http://schemas.microsoft.com/office/drawing/2014/main" id="{A4B98747-6916-BBA6-7D29-105BB6A60B52}"/>
              </a:ext>
            </a:extLst>
          </p:cNvPr>
          <p:cNvCxnSpPr>
            <a:cxnSpLocks/>
          </p:cNvCxnSpPr>
          <p:nvPr/>
        </p:nvCxnSpPr>
        <p:spPr>
          <a:xfrm rot="16200000" flipV="1">
            <a:off x="6355643" y="3157046"/>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0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[2]) which will be 'Strawberry'</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2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3.</a:t>
            </a:r>
          </a:p>
        </p:txBody>
      </p:sp>
    </p:spTree>
    <p:extLst>
      <p:ext uri="{BB962C8B-B14F-4D97-AF65-F5344CB8AC3E}">
        <p14:creationId xmlns:p14="http://schemas.microsoft.com/office/powerpoint/2010/main" val="134931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[2]) which will be 'Strawberry'</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2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3.</a:t>
            </a:r>
          </a:p>
        </p:txBody>
      </p:sp>
      <p:cxnSp>
        <p:nvCxnSpPr>
          <p:cNvPr id="3" name="Connector: Curved 2">
            <a:extLst>
              <a:ext uri="{FF2B5EF4-FFF2-40B4-BE49-F238E27FC236}">
                <a16:creationId xmlns:a16="http://schemas.microsoft.com/office/drawing/2014/main" id="{A4B98747-6916-BBA6-7D29-105BB6A60B52}"/>
              </a:ext>
            </a:extLst>
          </p:cNvPr>
          <p:cNvCxnSpPr>
            <a:cxnSpLocks/>
          </p:cNvCxnSpPr>
          <p:nvPr/>
        </p:nvCxnSpPr>
        <p:spPr>
          <a:xfrm rot="16200000" flipV="1">
            <a:off x="6355643" y="3157046"/>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5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[3]) which will be 'Rocky Road'</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3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4.</a:t>
            </a:r>
          </a:p>
        </p:txBody>
      </p:sp>
    </p:spTree>
    <p:extLst>
      <p:ext uri="{BB962C8B-B14F-4D97-AF65-F5344CB8AC3E}">
        <p14:creationId xmlns:p14="http://schemas.microsoft.com/office/powerpoint/2010/main" val="63381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[3]) which will be 'Rocky Road'</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3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4.</a:t>
            </a:r>
          </a:p>
        </p:txBody>
      </p:sp>
      <p:cxnSp>
        <p:nvCxnSpPr>
          <p:cNvPr id="3" name="Connector: Curved 2">
            <a:extLst>
              <a:ext uri="{FF2B5EF4-FFF2-40B4-BE49-F238E27FC236}">
                <a16:creationId xmlns:a16="http://schemas.microsoft.com/office/drawing/2014/main" id="{3BAA1C52-6956-9B6E-1846-5C6ED247C458}"/>
              </a:ext>
            </a:extLst>
          </p:cNvPr>
          <p:cNvCxnSpPr>
            <a:cxnSpLocks/>
          </p:cNvCxnSpPr>
          <p:nvPr/>
        </p:nvCxnSpPr>
        <p:spPr>
          <a:xfrm rot="16200000" flipV="1">
            <a:off x="6355643" y="3157046"/>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96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[3]) which will be 'Rocky Road'</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5392862" y="2250687"/>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2387517" y="227183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2312458" y="2827743"/>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5458516" y="287317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4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1477328"/>
          </a:xfrm>
          <a:prstGeom prst="rect">
            <a:avLst/>
          </a:prstGeom>
          <a:noFill/>
        </p:spPr>
        <p:txBody>
          <a:bodyPr wrap="square" rtlCol="0">
            <a:spAutoFit/>
          </a:bodyPr>
          <a:lstStyle/>
          <a:p>
            <a:r>
              <a:rPr lang="en-US" dirty="0">
                <a:highlight>
                  <a:srgbClr val="FFFF00"/>
                </a:highlight>
              </a:rPr>
              <a:t>After the code in the brackets is ran, we will rerun the code in the brackets. BUT LOOK. </a:t>
            </a:r>
            <a:r>
              <a:rPr lang="en-US" dirty="0" err="1">
                <a:highlight>
                  <a:srgbClr val="FFFF00"/>
                </a:highlight>
              </a:rPr>
              <a:t>i</a:t>
            </a:r>
            <a:r>
              <a:rPr lang="en-US" dirty="0">
                <a:highlight>
                  <a:srgbClr val="FFFF00"/>
                </a:highlight>
              </a:rPr>
              <a:t> is  4 and we know length of </a:t>
            </a:r>
            <a:r>
              <a:rPr lang="en-US" dirty="0" err="1">
                <a:highlight>
                  <a:srgbClr val="FFFF00"/>
                </a:highlight>
              </a:rPr>
              <a:t>iceCreams</a:t>
            </a:r>
            <a:r>
              <a:rPr lang="en-US" dirty="0">
                <a:highlight>
                  <a:srgbClr val="FFFF00"/>
                </a:highlight>
              </a:rPr>
              <a:t> is 4. is 4 less than 4 ? NO IT IS NOT. </a:t>
            </a:r>
          </a:p>
          <a:p>
            <a:r>
              <a:rPr lang="en-US" dirty="0">
                <a:highlight>
                  <a:srgbClr val="FFFF00"/>
                </a:highlight>
              </a:rPr>
              <a:t>4 is NOT LESS THEN 4.  </a:t>
            </a:r>
          </a:p>
        </p:txBody>
      </p:sp>
      <p:cxnSp>
        <p:nvCxnSpPr>
          <p:cNvPr id="3" name="Connector: Curved 2">
            <a:extLst>
              <a:ext uri="{FF2B5EF4-FFF2-40B4-BE49-F238E27FC236}">
                <a16:creationId xmlns:a16="http://schemas.microsoft.com/office/drawing/2014/main" id="{A4B98747-6916-BBA6-7D29-105BB6A60B52}"/>
              </a:ext>
            </a:extLst>
          </p:cNvPr>
          <p:cNvCxnSpPr>
            <a:cxnSpLocks/>
          </p:cNvCxnSpPr>
          <p:nvPr/>
        </p:nvCxnSpPr>
        <p:spPr>
          <a:xfrm rot="10800000">
            <a:off x="5444322" y="2797791"/>
            <a:ext cx="1457465" cy="1117656"/>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47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iceCreams</a:t>
            </a:r>
            <a:r>
              <a:rPr lang="en-US" sz="1800" dirty="0">
                <a:solidFill>
                  <a:schemeClr val="accent6">
                    <a:lumMod val="75000"/>
                  </a:schemeClr>
                </a:solidFill>
                <a:latin typeface="Consolas" panose="020B0609020204030204" pitchFamily="49" charset="0"/>
              </a:rPr>
              <a:t>[3]) which will be 'Rocky Road'</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3506806" y="347578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201468" y="3496929"/>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126409" y="405284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3572460" y="4098269"/>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E74F30-20B6-5C55-4964-2C6158D50EA7}"/>
              </a:ext>
            </a:extLst>
          </p:cNvPr>
          <p:cNvSpPr txBox="1"/>
          <p:nvPr/>
        </p:nvSpPr>
        <p:spPr>
          <a:xfrm>
            <a:off x="6747680" y="2667538"/>
            <a:ext cx="4305869" cy="369332"/>
          </a:xfrm>
          <a:prstGeom prst="rect">
            <a:avLst/>
          </a:prstGeom>
          <a:noFill/>
        </p:spPr>
        <p:txBody>
          <a:bodyPr wrap="square" rtlCol="0">
            <a:spAutoFit/>
          </a:bodyPr>
          <a:lstStyle/>
          <a:p>
            <a:r>
              <a:rPr lang="en-US" b="1" u="sng" dirty="0" err="1">
                <a:highlight>
                  <a:srgbClr val="FFFF00"/>
                </a:highlight>
              </a:rPr>
              <a:t>i</a:t>
            </a:r>
            <a:r>
              <a:rPr lang="en-US" dirty="0">
                <a:highlight>
                  <a:srgbClr val="FFFF00"/>
                </a:highlight>
              </a:rPr>
              <a:t> is 4 now</a:t>
            </a:r>
          </a:p>
        </p:txBody>
      </p:sp>
      <p:sp>
        <p:nvSpPr>
          <p:cNvPr id="8" name="TextBox 7">
            <a:extLst>
              <a:ext uri="{FF2B5EF4-FFF2-40B4-BE49-F238E27FC236}">
                <a16:creationId xmlns:a16="http://schemas.microsoft.com/office/drawing/2014/main" id="{C9B54E35-4840-4FEF-3ABC-1EC2021EDF7A}"/>
              </a:ext>
            </a:extLst>
          </p:cNvPr>
          <p:cNvSpPr txBox="1"/>
          <p:nvPr/>
        </p:nvSpPr>
        <p:spPr>
          <a:xfrm>
            <a:off x="6747680" y="3915447"/>
            <a:ext cx="4463956" cy="2308324"/>
          </a:xfrm>
          <a:prstGeom prst="rect">
            <a:avLst/>
          </a:prstGeom>
          <a:noFill/>
        </p:spPr>
        <p:txBody>
          <a:bodyPr wrap="square" rtlCol="0">
            <a:spAutoFit/>
          </a:bodyPr>
          <a:lstStyle/>
          <a:p>
            <a:r>
              <a:rPr lang="en-US" dirty="0">
                <a:highlight>
                  <a:srgbClr val="FFFF00"/>
                </a:highlight>
              </a:rPr>
              <a:t>After the code in the brackets is ran, we will rerun the code in the brackets. BUT LOOK. </a:t>
            </a:r>
            <a:r>
              <a:rPr lang="en-US" dirty="0" err="1">
                <a:highlight>
                  <a:srgbClr val="FFFF00"/>
                </a:highlight>
              </a:rPr>
              <a:t>i</a:t>
            </a:r>
            <a:r>
              <a:rPr lang="en-US" dirty="0">
                <a:highlight>
                  <a:srgbClr val="FFFF00"/>
                </a:highlight>
              </a:rPr>
              <a:t> is  4 and we know length of </a:t>
            </a:r>
            <a:r>
              <a:rPr lang="en-US" dirty="0" err="1">
                <a:highlight>
                  <a:srgbClr val="FFFF00"/>
                </a:highlight>
              </a:rPr>
              <a:t>iceCreams</a:t>
            </a:r>
            <a:r>
              <a:rPr lang="en-US" dirty="0">
                <a:highlight>
                  <a:srgbClr val="FFFF00"/>
                </a:highlight>
              </a:rPr>
              <a:t> is 4. is 4 less than 4 ? NO IT IS NOT. </a:t>
            </a:r>
          </a:p>
          <a:p>
            <a:r>
              <a:rPr lang="en-US" dirty="0">
                <a:highlight>
                  <a:srgbClr val="FFFF00"/>
                </a:highlight>
              </a:rPr>
              <a:t>4 is NOT LESS THEN 4.  </a:t>
            </a:r>
          </a:p>
          <a:p>
            <a:r>
              <a:rPr lang="en-US" dirty="0">
                <a:highlight>
                  <a:srgbClr val="FFFF00"/>
                </a:highlight>
              </a:rPr>
              <a:t>Because the conditions are not met, the loop is FINISHED. and the code goes to the next line. </a:t>
            </a:r>
          </a:p>
        </p:txBody>
      </p:sp>
      <p:cxnSp>
        <p:nvCxnSpPr>
          <p:cNvPr id="3" name="Connector: Curved 2">
            <a:extLst>
              <a:ext uri="{FF2B5EF4-FFF2-40B4-BE49-F238E27FC236}">
                <a16:creationId xmlns:a16="http://schemas.microsoft.com/office/drawing/2014/main" id="{A4B98747-6916-BBA6-7D29-105BB6A60B52}"/>
              </a:ext>
            </a:extLst>
          </p:cNvPr>
          <p:cNvCxnSpPr>
            <a:cxnSpLocks/>
          </p:cNvCxnSpPr>
          <p:nvPr/>
        </p:nvCxnSpPr>
        <p:spPr>
          <a:xfrm rot="10800000">
            <a:off x="3759959" y="4013718"/>
            <a:ext cx="3063923" cy="1414680"/>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6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6">
                    <a:lumMod val="75000"/>
                  </a:schemeClr>
                </a:solidFill>
                <a:latin typeface="Consolas" panose="020B0609020204030204" pitchFamily="49" charset="0"/>
              </a:rPr>
              <a:t>//result will be </a:t>
            </a:r>
          </a:p>
          <a:p>
            <a:pPr marL="0" indent="0">
              <a:buNone/>
            </a:pPr>
            <a:r>
              <a:rPr lang="en-US" sz="2000" dirty="0">
                <a:solidFill>
                  <a:srgbClr val="CE9178"/>
                </a:solidFill>
                <a:latin typeface="Consolas" panose="020B0609020204030204" pitchFamily="49" charset="0"/>
              </a:rPr>
              <a:t>Vanilla</a:t>
            </a:r>
            <a:endParaRPr lang="en-US" sz="2000" dirty="0">
              <a:solidFill>
                <a:srgbClr val="CCCCCC"/>
              </a:solidFill>
              <a:latin typeface="Consolas" panose="020B0609020204030204" pitchFamily="49" charset="0"/>
            </a:endParaRPr>
          </a:p>
          <a:p>
            <a:pPr marL="0" indent="0">
              <a:buNone/>
            </a:pPr>
            <a:r>
              <a:rPr lang="en-US" sz="2000" dirty="0">
                <a:solidFill>
                  <a:srgbClr val="CE9178"/>
                </a:solidFill>
                <a:latin typeface="Consolas" panose="020B0609020204030204" pitchFamily="49" charset="0"/>
              </a:rPr>
              <a:t>Chocolate</a:t>
            </a:r>
          </a:p>
          <a:p>
            <a:pPr marL="0" indent="0">
              <a:buNone/>
            </a:pPr>
            <a:r>
              <a:rPr lang="en-US" sz="2000" dirty="0">
                <a:solidFill>
                  <a:srgbClr val="CE9178"/>
                </a:solidFill>
                <a:latin typeface="Consolas" panose="020B0609020204030204" pitchFamily="49" charset="0"/>
              </a:rPr>
              <a:t>Strawberry</a:t>
            </a:r>
          </a:p>
          <a:p>
            <a:pPr marL="0" indent="0">
              <a:buNone/>
            </a:pPr>
            <a:r>
              <a:rPr lang="en-US" sz="2000" dirty="0">
                <a:solidFill>
                  <a:srgbClr val="CE9178"/>
                </a:solidFill>
                <a:latin typeface="Consolas" panose="020B0609020204030204" pitchFamily="49" charset="0"/>
              </a:rPr>
              <a:t>Rocky Road</a:t>
            </a:r>
          </a:p>
          <a:p>
            <a:pPr marL="0" indent="0">
              <a:buNone/>
            </a:pPr>
            <a:r>
              <a:rPr lang="en-US" sz="2000" dirty="0">
                <a:solidFill>
                  <a:srgbClr val="CE9178"/>
                </a:solidFill>
                <a:latin typeface="Consolas" panose="020B0609020204030204" pitchFamily="49" charset="0"/>
              </a:rPr>
              <a:t>finished</a:t>
            </a:r>
          </a:p>
          <a:p>
            <a:pPr marL="0" indent="0">
              <a:buNone/>
            </a:pP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92100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a:xfrm>
            <a:off x="838200" y="1650937"/>
            <a:ext cx="10515600" cy="1921319"/>
          </a:xfrm>
          <a:solidFill>
            <a:schemeClr val="tx1"/>
          </a:solidFill>
        </p:spPr>
        <p:txBody>
          <a:bodyPr>
            <a:normAutofit lnSpcReduction="10000"/>
          </a:bodyPr>
          <a:lstStyle/>
          <a:p>
            <a:pPr marL="0" indent="0">
              <a:buNone/>
            </a:pPr>
            <a:r>
              <a:rPr lang="en-US" sz="2000" b="0" dirty="0">
                <a:solidFill>
                  <a:srgbClr val="569CD6"/>
                </a:solidFill>
                <a:effectLst/>
                <a:latin typeface="Consolas" panose="020B0609020204030204" pitchFamily="49" charset="0"/>
              </a:rPr>
              <a:t>const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'Vanilla'</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'Chocolate'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'Strawberry'</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'Rocky Road</a:t>
            </a:r>
            <a:r>
              <a:rPr lang="en-US" sz="2000" dirty="0">
                <a:solidFill>
                  <a:srgbClr val="CE9178"/>
                </a:solidFill>
                <a:latin typeface="Consolas" panose="020B0609020204030204" pitchFamily="49" charset="0"/>
              </a:rPr>
              <a:t>'</a:t>
            </a:r>
            <a:r>
              <a:rPr lang="en-US" sz="2000" b="0" dirty="0">
                <a:solidFill>
                  <a:srgbClr val="CCCCCC"/>
                </a:solidFill>
                <a:effectLst/>
                <a:latin typeface="Consolas" panose="020B0609020204030204" pitchFamily="49" charset="0"/>
              </a:rPr>
              <a:t>];</a:t>
            </a:r>
          </a:p>
          <a:p>
            <a:pPr marL="0" indent="0">
              <a:buNone/>
            </a:pPr>
            <a:endParaRPr lang="en-US" sz="2000" b="0" dirty="0">
              <a:solidFill>
                <a:srgbClr val="C586C0"/>
              </a:solidFill>
              <a:effectLst/>
              <a:latin typeface="Consolas" panose="020B0609020204030204" pitchFamily="49" charset="0"/>
            </a:endParaRPr>
          </a:p>
          <a:p>
            <a:pPr marL="0" indent="0">
              <a:buNone/>
            </a:pP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let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length</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console</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log</a:t>
            </a:r>
            <a:r>
              <a:rPr lang="en-US" sz="2000" b="0" dirty="0">
                <a:solidFill>
                  <a:srgbClr val="CCCCCC"/>
                </a:solidFill>
                <a:effectLst/>
                <a:latin typeface="Consolas" panose="020B0609020204030204" pitchFamily="49" charset="0"/>
              </a:rPr>
              <a:t>(</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88A46684-3C21-8226-6F89-3A9F433DCB60}"/>
              </a:ext>
            </a:extLst>
          </p:cNvPr>
          <p:cNvSpPr txBox="1">
            <a:spLocks/>
          </p:cNvSpPr>
          <p:nvPr/>
        </p:nvSpPr>
        <p:spPr>
          <a:xfrm>
            <a:off x="838200" y="3657601"/>
            <a:ext cx="10502735" cy="251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is the starting index of </a:t>
            </a:r>
            <a:r>
              <a:rPr lang="en-US" sz="2000" dirty="0" err="1">
                <a:solidFill>
                  <a:srgbClr val="4FC1FF"/>
                </a:solidFill>
                <a:highlight>
                  <a:srgbClr val="000000"/>
                </a:highlight>
                <a:latin typeface="Consolas" panose="020B0609020204030204" pitchFamily="49" charset="0"/>
              </a:rPr>
              <a:t>iceCreams</a:t>
            </a:r>
            <a:r>
              <a:rPr lang="en-US" sz="2000" dirty="0"/>
              <a:t> ?</a:t>
            </a:r>
            <a:endParaRPr lang="en-US" sz="2000" dirty="0">
              <a:highlight>
                <a:srgbClr val="000000"/>
              </a:highlight>
            </a:endParaRPr>
          </a:p>
          <a:p>
            <a:pPr marL="0" indent="0">
              <a:buNone/>
            </a:pPr>
            <a:r>
              <a:rPr lang="en-US" sz="2000" dirty="0"/>
              <a:t>What is the ending index of </a:t>
            </a:r>
            <a:r>
              <a:rPr lang="en-US" sz="2000" dirty="0" err="1">
                <a:solidFill>
                  <a:srgbClr val="4FC1FF"/>
                </a:solidFill>
                <a:highlight>
                  <a:srgbClr val="000000"/>
                </a:highlight>
                <a:latin typeface="Consolas" panose="020B0609020204030204" pitchFamily="49" charset="0"/>
              </a:rPr>
              <a:t>iceCreams</a:t>
            </a:r>
            <a:r>
              <a:rPr lang="en-US" sz="2000" dirty="0"/>
              <a:t> ?</a:t>
            </a:r>
          </a:p>
          <a:p>
            <a:pPr marL="0" indent="0">
              <a:buNone/>
            </a:pPr>
            <a:r>
              <a:rPr lang="en-US" sz="2000" dirty="0"/>
              <a:t>What is the next whole number (integer number) that is after the ending index?</a:t>
            </a:r>
            <a:endParaRPr lang="en-US" sz="2000" dirty="0">
              <a:highlight>
                <a:srgbClr val="000000"/>
              </a:highlight>
            </a:endParaRPr>
          </a:p>
          <a:p>
            <a:pPr marL="0" indent="0">
              <a:buNone/>
            </a:pPr>
            <a:endParaRPr lang="en-US" sz="2000" dirty="0">
              <a:highlight>
                <a:srgbClr val="000000"/>
              </a:highlight>
            </a:endParaRPr>
          </a:p>
          <a:p>
            <a:pPr marL="0" indent="0">
              <a:buNone/>
            </a:pPr>
            <a:endParaRPr lang="en-US" sz="2000" dirty="0"/>
          </a:p>
        </p:txBody>
      </p:sp>
    </p:spTree>
    <p:extLst>
      <p:ext uri="{BB962C8B-B14F-4D97-AF65-F5344CB8AC3E}">
        <p14:creationId xmlns:p14="http://schemas.microsoft.com/office/powerpoint/2010/main" val="1118967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pPr marL="0" indent="0">
              <a:buNone/>
            </a:pPr>
            <a:r>
              <a:rPr lang="en-US" dirty="0"/>
              <a:t>DISCLAIMER: array methods can only be used on methods. </a:t>
            </a:r>
          </a:p>
          <a:p>
            <a:pPr marL="0" indent="0">
              <a:buNone/>
            </a:pPr>
            <a:r>
              <a:rPr lang="en-US" dirty="0"/>
              <a:t>Can you name write me 4 variables that of data types. They cannot be arrays. </a:t>
            </a:r>
          </a:p>
          <a:p>
            <a:pPr marL="0" indent="0">
              <a:buNone/>
            </a:pPr>
            <a:endParaRPr lang="en-US" dirty="0"/>
          </a:p>
        </p:txBody>
      </p:sp>
    </p:spTree>
    <p:extLst>
      <p:ext uri="{BB962C8B-B14F-4D97-AF65-F5344CB8AC3E}">
        <p14:creationId xmlns:p14="http://schemas.microsoft.com/office/powerpoint/2010/main" val="262777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1F58-6CC9-B31F-C3C8-83841F53949B}"/>
              </a:ext>
            </a:extLst>
          </p:cNvPr>
          <p:cNvSpPr>
            <a:spLocks noGrp="1"/>
          </p:cNvSpPr>
          <p:nvPr>
            <p:ph type="ctrTitle"/>
          </p:nvPr>
        </p:nvSpPr>
        <p:spPr/>
        <p:txBody>
          <a:bodyPr>
            <a:normAutofit/>
          </a:bodyPr>
          <a:lstStyle/>
          <a:p>
            <a:r>
              <a:rPr lang="en-US" b="1" i="0" dirty="0">
                <a:effectLst/>
                <a:latin typeface="-apple-system"/>
              </a:rPr>
              <a:t>Array Methods with Callbacks - </a:t>
            </a:r>
            <a:r>
              <a:rPr lang="en-US" dirty="0" err="1"/>
              <a:t>forEach</a:t>
            </a:r>
            <a:endParaRPr lang="en-US" dirty="0"/>
          </a:p>
        </p:txBody>
      </p:sp>
    </p:spTree>
    <p:extLst>
      <p:ext uri="{BB962C8B-B14F-4D97-AF65-F5344CB8AC3E}">
        <p14:creationId xmlns:p14="http://schemas.microsoft.com/office/powerpoint/2010/main" val="311661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pPr marL="0" indent="0">
              <a:buNone/>
            </a:pPr>
            <a:r>
              <a:rPr lang="en-US" dirty="0"/>
              <a:t>The </a:t>
            </a:r>
            <a:r>
              <a:rPr lang="en-US" dirty="0" err="1"/>
              <a:t>forEach</a:t>
            </a:r>
            <a:r>
              <a:rPr lang="en-US" dirty="0"/>
              <a:t>() method of Array instances executes a provided function once for each array element. </a:t>
            </a:r>
          </a:p>
          <a:p>
            <a:pPr marL="0" indent="0">
              <a:buNone/>
            </a:pPr>
            <a:endParaRPr lang="en-US" dirty="0"/>
          </a:p>
        </p:txBody>
      </p:sp>
    </p:spTree>
    <p:extLst>
      <p:ext uri="{BB962C8B-B14F-4D97-AF65-F5344CB8AC3E}">
        <p14:creationId xmlns:p14="http://schemas.microsoft.com/office/powerpoint/2010/main" val="37572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TextBox 5">
            <a:extLst>
              <a:ext uri="{FF2B5EF4-FFF2-40B4-BE49-F238E27FC236}">
                <a16:creationId xmlns:a16="http://schemas.microsoft.com/office/drawing/2014/main" id="{CCF8705E-0448-2279-89EA-B91AB27AABAB}"/>
              </a:ext>
            </a:extLst>
          </p:cNvPr>
          <p:cNvSpPr txBox="1"/>
          <p:nvPr/>
        </p:nvSpPr>
        <p:spPr>
          <a:xfrm>
            <a:off x="5301017" y="2178379"/>
            <a:ext cx="4463956" cy="646331"/>
          </a:xfrm>
          <a:prstGeom prst="rect">
            <a:avLst/>
          </a:prstGeom>
          <a:noFill/>
        </p:spPr>
        <p:txBody>
          <a:bodyPr wrap="square" rtlCol="0">
            <a:spAutoFit/>
          </a:bodyPr>
          <a:lstStyle/>
          <a:p>
            <a:r>
              <a:rPr lang="en-US" dirty="0">
                <a:highlight>
                  <a:srgbClr val="FFFF00"/>
                </a:highlight>
              </a:rPr>
              <a:t>Just like the for loop, the </a:t>
            </a:r>
            <a:r>
              <a:rPr lang="en-US" dirty="0" err="1">
                <a:highlight>
                  <a:srgbClr val="FFFF00"/>
                </a:highlight>
              </a:rPr>
              <a:t>forEach</a:t>
            </a:r>
            <a:r>
              <a:rPr lang="en-US" dirty="0">
                <a:highlight>
                  <a:srgbClr val="FFFF00"/>
                </a:highlight>
              </a:rPr>
              <a:t> method visits every element on the array</a:t>
            </a:r>
          </a:p>
        </p:txBody>
      </p:sp>
    </p:spTree>
    <p:extLst>
      <p:ext uri="{BB962C8B-B14F-4D97-AF65-F5344CB8AC3E}">
        <p14:creationId xmlns:p14="http://schemas.microsoft.com/office/powerpoint/2010/main" val="154949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a:t>
            </a:r>
            <a:r>
              <a:rPr lang="en-US" sz="1800" dirty="0">
                <a:solidFill>
                  <a:schemeClr val="accent6">
                    <a:lumMod val="75000"/>
                  </a:schemeClr>
                </a:solidFill>
                <a:latin typeface="Consolas" panose="020B0609020204030204" pitchFamily="49" charset="0"/>
              </a:rPr>
              <a:t>) which will be ‘Vanilla’</a:t>
            </a:r>
            <a:endParaRPr lang="en-US" sz="1800" b="0" dirty="0">
              <a:solidFill>
                <a:srgbClr val="CCCCCC"/>
              </a:solidFill>
              <a:effectLst/>
              <a:latin typeface="Consolas" panose="020B0609020204030204" pitchFamily="49" charset="0"/>
            </a:endParaRP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4" name="Arrow: Right 3">
            <a:extLst>
              <a:ext uri="{FF2B5EF4-FFF2-40B4-BE49-F238E27FC236}">
                <a16:creationId xmlns:a16="http://schemas.microsoft.com/office/drawing/2014/main" id="{242AA322-EA40-F3D6-50E4-0485842564D1}"/>
              </a:ext>
            </a:extLst>
          </p:cNvPr>
          <p:cNvSpPr/>
          <p:nvPr/>
        </p:nvSpPr>
        <p:spPr>
          <a:xfrm rot="16200000">
            <a:off x="3438568"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92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4" name="Arrow: Right 3">
            <a:extLst>
              <a:ext uri="{FF2B5EF4-FFF2-40B4-BE49-F238E27FC236}">
                <a16:creationId xmlns:a16="http://schemas.microsoft.com/office/drawing/2014/main" id="{242AA322-EA40-F3D6-50E4-0485842564D1}"/>
              </a:ext>
            </a:extLst>
          </p:cNvPr>
          <p:cNvSpPr/>
          <p:nvPr/>
        </p:nvSpPr>
        <p:spPr>
          <a:xfrm rot="16200000">
            <a:off x="5253720"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BBA69408-7BFF-CCD7-94CD-BBB62C8E3788}"/>
              </a:ext>
            </a:extLst>
          </p:cNvPr>
          <p:cNvCxnSpPr>
            <a:cxnSpLocks/>
          </p:cNvCxnSpPr>
          <p:nvPr/>
        </p:nvCxnSpPr>
        <p:spPr>
          <a:xfrm rot="16200000" flipV="1">
            <a:off x="4069643" y="3122927"/>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8E7078-B252-6F48-5859-C153D7D5B275}"/>
              </a:ext>
            </a:extLst>
          </p:cNvPr>
          <p:cNvSpPr txBox="1"/>
          <p:nvPr/>
        </p:nvSpPr>
        <p:spPr>
          <a:xfrm>
            <a:off x="4659005" y="3823177"/>
            <a:ext cx="6097136" cy="646331"/>
          </a:xfrm>
          <a:prstGeom prst="rect">
            <a:avLst/>
          </a:prstGeom>
          <a:noFill/>
        </p:spPr>
        <p:txBody>
          <a:bodyPr wrap="square">
            <a:spAutoFit/>
          </a:bodyPr>
          <a:lstStyle/>
          <a:p>
            <a:r>
              <a:rPr lang="en-US" dirty="0">
                <a:highlight>
                  <a:srgbClr val="FFFF00"/>
                </a:highlight>
              </a:rPr>
              <a:t>We start back at the top. We will execute again all the code inside the brackets. And move to the next element </a:t>
            </a:r>
            <a:endParaRPr lang="en-US" dirty="0"/>
          </a:p>
        </p:txBody>
      </p:sp>
    </p:spTree>
    <p:extLst>
      <p:ext uri="{BB962C8B-B14F-4D97-AF65-F5344CB8AC3E}">
        <p14:creationId xmlns:p14="http://schemas.microsoft.com/office/powerpoint/2010/main" val="88408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dirty="0">
                <a:solidFill>
                  <a:schemeClr val="accent6">
                    <a:lumMod val="75000"/>
                  </a:schemeClr>
                </a:solidFill>
                <a:latin typeface="Consolas" panose="020B0609020204030204" pitchFamily="49" charset="0"/>
              </a:rPr>
              <a:t>//console.log(</a:t>
            </a:r>
            <a:r>
              <a:rPr lang="en-US" sz="1800" dirty="0" err="1">
                <a:solidFill>
                  <a:schemeClr val="accent6">
                    <a:lumMod val="75000"/>
                  </a:schemeClr>
                </a:solidFill>
                <a:latin typeface="Consolas" panose="020B0609020204030204" pitchFamily="49" charset="0"/>
              </a:rPr>
              <a:t>iceCream</a:t>
            </a:r>
            <a:r>
              <a:rPr lang="en-US" sz="1800" dirty="0">
                <a:solidFill>
                  <a:schemeClr val="accent6">
                    <a:lumMod val="75000"/>
                  </a:schemeClr>
                </a:solidFill>
                <a:latin typeface="Consolas" panose="020B0609020204030204" pitchFamily="49" charset="0"/>
              </a:rPr>
              <a:t>) which will be ‘Chocolate’</a:t>
            </a:r>
            <a:endParaRPr lang="en-US" sz="1800" b="0" dirty="0">
              <a:solidFill>
                <a:srgbClr val="CCCCCC"/>
              </a:solidFill>
              <a:effectLst/>
              <a:latin typeface="Consolas" panose="020B0609020204030204" pitchFamily="49" charset="0"/>
            </a:endParaRP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AED1B276-4538-32B1-886D-CAFA916B4070}"/>
              </a:ext>
            </a:extLst>
          </p:cNvPr>
          <p:cNvSpPr/>
          <p:nvPr/>
        </p:nvSpPr>
        <p:spPr>
          <a:xfrm rot="16200000">
            <a:off x="5253720"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721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4" name="Arrow: Right 3">
            <a:extLst>
              <a:ext uri="{FF2B5EF4-FFF2-40B4-BE49-F238E27FC236}">
                <a16:creationId xmlns:a16="http://schemas.microsoft.com/office/drawing/2014/main" id="{242AA322-EA40-F3D6-50E4-0485842564D1}"/>
              </a:ext>
            </a:extLst>
          </p:cNvPr>
          <p:cNvSpPr/>
          <p:nvPr/>
        </p:nvSpPr>
        <p:spPr>
          <a:xfrm rot="16200000">
            <a:off x="7116638"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E1E9DD5-E8E3-0245-6DE9-AEAA4DD916A1}"/>
              </a:ext>
            </a:extLst>
          </p:cNvPr>
          <p:cNvCxnSpPr>
            <a:cxnSpLocks/>
          </p:cNvCxnSpPr>
          <p:nvPr/>
        </p:nvCxnSpPr>
        <p:spPr>
          <a:xfrm rot="16200000" flipV="1">
            <a:off x="4069643" y="3122927"/>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B3626F-74BA-A9AF-4489-3B1E1508FBC2}"/>
              </a:ext>
            </a:extLst>
          </p:cNvPr>
          <p:cNvSpPr txBox="1"/>
          <p:nvPr/>
        </p:nvSpPr>
        <p:spPr>
          <a:xfrm>
            <a:off x="4659005" y="3823177"/>
            <a:ext cx="6097136" cy="646331"/>
          </a:xfrm>
          <a:prstGeom prst="rect">
            <a:avLst/>
          </a:prstGeom>
          <a:noFill/>
        </p:spPr>
        <p:txBody>
          <a:bodyPr wrap="square">
            <a:spAutoFit/>
          </a:bodyPr>
          <a:lstStyle/>
          <a:p>
            <a:r>
              <a:rPr lang="en-US" dirty="0">
                <a:highlight>
                  <a:srgbClr val="FFFF00"/>
                </a:highlight>
              </a:rPr>
              <a:t>We start back at the top. We will execute again all the code inside the brackets. And move to the next element </a:t>
            </a:r>
            <a:endParaRPr lang="en-US" dirty="0"/>
          </a:p>
        </p:txBody>
      </p:sp>
    </p:spTree>
    <p:extLst>
      <p:ext uri="{BB962C8B-B14F-4D97-AF65-F5344CB8AC3E}">
        <p14:creationId xmlns:p14="http://schemas.microsoft.com/office/powerpoint/2010/main" val="409458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//console.log(</a:t>
            </a:r>
            <a:r>
              <a:rPr lang="en-US" sz="1800" dirty="0" err="1">
                <a:solidFill>
                  <a:schemeClr val="accent6">
                    <a:lumMod val="75000"/>
                  </a:schemeClr>
                </a:solidFill>
                <a:latin typeface="Consolas" panose="020B0609020204030204" pitchFamily="49" charset="0"/>
              </a:rPr>
              <a:t>iceCream</a:t>
            </a:r>
            <a:r>
              <a:rPr lang="en-US" sz="1800" dirty="0">
                <a:solidFill>
                  <a:schemeClr val="accent6">
                    <a:lumMod val="75000"/>
                  </a:schemeClr>
                </a:solidFill>
                <a:latin typeface="Consolas" panose="020B0609020204030204" pitchFamily="49" charset="0"/>
              </a:rPr>
              <a:t>) which will be ‘Strawberry’</a:t>
            </a:r>
            <a:endParaRPr lang="en-US" sz="1800" b="0" dirty="0">
              <a:solidFill>
                <a:srgbClr val="CCCCCC"/>
              </a:solidFill>
              <a:effectLst/>
              <a:latin typeface="Consolas" panose="020B0609020204030204" pitchFamily="49" charset="0"/>
            </a:endParaRP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4" name="Arrow: Right 3">
            <a:extLst>
              <a:ext uri="{FF2B5EF4-FFF2-40B4-BE49-F238E27FC236}">
                <a16:creationId xmlns:a16="http://schemas.microsoft.com/office/drawing/2014/main" id="{242AA322-EA40-F3D6-50E4-0485842564D1}"/>
              </a:ext>
            </a:extLst>
          </p:cNvPr>
          <p:cNvSpPr/>
          <p:nvPr/>
        </p:nvSpPr>
        <p:spPr>
          <a:xfrm rot="16200000">
            <a:off x="7116638"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04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9CDCFE"/>
                </a:solidFill>
                <a:effectLst/>
                <a:latin typeface="Consolas" panose="020B0609020204030204" pitchFamily="49" charset="0"/>
              </a:rPr>
              <a:t>) =&gt; </a:t>
            </a:r>
            <a:r>
              <a:rPr lang="en-US" sz="1800" b="0" dirty="0">
                <a:solidFill>
                  <a:srgbClr val="CCCCCC"/>
                </a:solidFill>
                <a:effectLst/>
                <a:latin typeface="Consolas" panose="020B0609020204030204" pitchFamily="49" charset="0"/>
              </a:rPr>
              <a:t>{</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4" name="Arrow: Right 3">
            <a:extLst>
              <a:ext uri="{FF2B5EF4-FFF2-40B4-BE49-F238E27FC236}">
                <a16:creationId xmlns:a16="http://schemas.microsoft.com/office/drawing/2014/main" id="{242AA322-EA40-F3D6-50E4-0485842564D1}"/>
              </a:ext>
            </a:extLst>
          </p:cNvPr>
          <p:cNvSpPr/>
          <p:nvPr/>
        </p:nvSpPr>
        <p:spPr>
          <a:xfrm rot="16200000">
            <a:off x="9020501"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E1E9DD5-E8E3-0245-6DE9-AEAA4DD916A1}"/>
              </a:ext>
            </a:extLst>
          </p:cNvPr>
          <p:cNvCxnSpPr>
            <a:cxnSpLocks/>
          </p:cNvCxnSpPr>
          <p:nvPr/>
        </p:nvCxnSpPr>
        <p:spPr>
          <a:xfrm rot="16200000" flipV="1">
            <a:off x="4069643" y="3122927"/>
            <a:ext cx="934039" cy="466459"/>
          </a:xfrm>
          <a:prstGeom prst="curved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B3626F-74BA-A9AF-4489-3B1E1508FBC2}"/>
              </a:ext>
            </a:extLst>
          </p:cNvPr>
          <p:cNvSpPr txBox="1"/>
          <p:nvPr/>
        </p:nvSpPr>
        <p:spPr>
          <a:xfrm>
            <a:off x="4659005" y="3823177"/>
            <a:ext cx="6097136" cy="646331"/>
          </a:xfrm>
          <a:prstGeom prst="rect">
            <a:avLst/>
          </a:prstGeom>
          <a:noFill/>
        </p:spPr>
        <p:txBody>
          <a:bodyPr wrap="square">
            <a:spAutoFit/>
          </a:bodyPr>
          <a:lstStyle/>
          <a:p>
            <a:r>
              <a:rPr lang="en-US" dirty="0">
                <a:highlight>
                  <a:srgbClr val="FFFF00"/>
                </a:highlight>
              </a:rPr>
              <a:t>We start back at the top. We will execute again all the code inside the brackets. And move to the next element </a:t>
            </a:r>
            <a:endParaRPr lang="en-US" dirty="0"/>
          </a:p>
        </p:txBody>
      </p:sp>
    </p:spTree>
    <p:extLst>
      <p:ext uri="{BB962C8B-B14F-4D97-AF65-F5344CB8AC3E}">
        <p14:creationId xmlns:p14="http://schemas.microsoft.com/office/powerpoint/2010/main" val="30839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a:xfrm>
            <a:off x="838200" y="1650937"/>
            <a:ext cx="10515600" cy="1921319"/>
          </a:xfrm>
          <a:solidFill>
            <a:schemeClr val="tx1"/>
          </a:solidFill>
        </p:spPr>
        <p:txBody>
          <a:bodyPr>
            <a:normAutofit lnSpcReduction="10000"/>
          </a:bodyPr>
          <a:lstStyle/>
          <a:p>
            <a:pPr marL="0" indent="0">
              <a:buNone/>
            </a:pPr>
            <a:r>
              <a:rPr lang="en-US" sz="2000" b="0" dirty="0">
                <a:solidFill>
                  <a:srgbClr val="569CD6"/>
                </a:solidFill>
                <a:effectLst/>
                <a:latin typeface="Consolas" panose="020B0609020204030204" pitchFamily="49" charset="0"/>
              </a:rPr>
              <a:t>const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'Vanilla'</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'Chocolate'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'Strawberry'</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'Rocky Road</a:t>
            </a:r>
            <a:r>
              <a:rPr lang="en-US" sz="2000" dirty="0">
                <a:solidFill>
                  <a:srgbClr val="CE9178"/>
                </a:solidFill>
                <a:latin typeface="Consolas" panose="020B0609020204030204" pitchFamily="49" charset="0"/>
              </a:rPr>
              <a:t>'</a:t>
            </a:r>
            <a:r>
              <a:rPr lang="en-US" sz="2000" b="0" dirty="0">
                <a:solidFill>
                  <a:srgbClr val="CCCCCC"/>
                </a:solidFill>
                <a:effectLst/>
                <a:latin typeface="Consolas" panose="020B0609020204030204" pitchFamily="49" charset="0"/>
              </a:rPr>
              <a:t>];</a:t>
            </a:r>
          </a:p>
          <a:p>
            <a:pPr marL="0" indent="0">
              <a:buNone/>
            </a:pPr>
            <a:endParaRPr lang="en-US" sz="2000" b="0" dirty="0">
              <a:solidFill>
                <a:srgbClr val="C586C0"/>
              </a:solidFill>
              <a:effectLst/>
              <a:latin typeface="Consolas" panose="020B0609020204030204" pitchFamily="49" charset="0"/>
            </a:endParaRPr>
          </a:p>
          <a:p>
            <a:pPr marL="0" indent="0">
              <a:buNone/>
            </a:pP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let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length</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console</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log</a:t>
            </a:r>
            <a:r>
              <a:rPr lang="en-US" sz="2000" b="0" dirty="0">
                <a:solidFill>
                  <a:srgbClr val="CCCCCC"/>
                </a:solidFill>
                <a:effectLst/>
                <a:latin typeface="Consolas" panose="020B0609020204030204" pitchFamily="49" charset="0"/>
              </a:rPr>
              <a:t>(</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88A46684-3C21-8226-6F89-3A9F433DCB60}"/>
              </a:ext>
            </a:extLst>
          </p:cNvPr>
          <p:cNvSpPr txBox="1">
            <a:spLocks/>
          </p:cNvSpPr>
          <p:nvPr/>
        </p:nvSpPr>
        <p:spPr>
          <a:xfrm>
            <a:off x="838200" y="3657601"/>
            <a:ext cx="10502735" cy="251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is the starting index of </a:t>
            </a:r>
            <a:r>
              <a:rPr lang="en-US" sz="2000" dirty="0" err="1">
                <a:solidFill>
                  <a:srgbClr val="4FC1FF"/>
                </a:solidFill>
                <a:highlight>
                  <a:srgbClr val="000000"/>
                </a:highlight>
                <a:latin typeface="Consolas" panose="020B0609020204030204" pitchFamily="49" charset="0"/>
              </a:rPr>
              <a:t>iceCreams</a:t>
            </a:r>
            <a:r>
              <a:rPr lang="en-US" sz="2000" dirty="0"/>
              <a:t> ?</a:t>
            </a:r>
            <a:endParaRPr lang="en-US" sz="2000" dirty="0">
              <a:highlight>
                <a:srgbClr val="000000"/>
              </a:highlight>
            </a:endParaRPr>
          </a:p>
          <a:p>
            <a:pPr marL="0" indent="0">
              <a:buNone/>
            </a:pPr>
            <a:r>
              <a:rPr lang="en-US" sz="2000" dirty="0"/>
              <a:t>What is the ending index of </a:t>
            </a:r>
            <a:r>
              <a:rPr lang="en-US" sz="2000" dirty="0" err="1">
                <a:solidFill>
                  <a:srgbClr val="4FC1FF"/>
                </a:solidFill>
                <a:highlight>
                  <a:srgbClr val="000000"/>
                </a:highlight>
                <a:latin typeface="Consolas" panose="020B0609020204030204" pitchFamily="49" charset="0"/>
              </a:rPr>
              <a:t>iceCreams</a:t>
            </a:r>
            <a:r>
              <a:rPr lang="en-US" sz="2000" dirty="0"/>
              <a:t> ?</a:t>
            </a:r>
          </a:p>
          <a:p>
            <a:pPr marL="0" indent="0">
              <a:buNone/>
            </a:pPr>
            <a:r>
              <a:rPr lang="en-US" sz="2000" dirty="0"/>
              <a:t>What is the next whole number (integer number) that is after the ending index?</a:t>
            </a:r>
            <a:endParaRPr lang="en-US" sz="2000" dirty="0">
              <a:highlight>
                <a:srgbClr val="000000"/>
              </a:highlight>
            </a:endParaRPr>
          </a:p>
          <a:p>
            <a:pPr marL="0" indent="0">
              <a:buNone/>
            </a:pPr>
            <a:endParaRPr lang="en-US" sz="2000" dirty="0">
              <a:highlight>
                <a:srgbClr val="000000"/>
              </a:highlight>
            </a:endParaRPr>
          </a:p>
          <a:p>
            <a:pPr marL="0" indent="0">
              <a:buNone/>
            </a:pPr>
            <a:endParaRPr lang="en-US" sz="2000" dirty="0"/>
          </a:p>
        </p:txBody>
      </p:sp>
      <p:sp>
        <p:nvSpPr>
          <p:cNvPr id="8" name="TextBox 7">
            <a:extLst>
              <a:ext uri="{FF2B5EF4-FFF2-40B4-BE49-F238E27FC236}">
                <a16:creationId xmlns:a16="http://schemas.microsoft.com/office/drawing/2014/main" id="{9C204740-A95E-D281-58DC-6ABEA18DDDB2}"/>
              </a:ext>
            </a:extLst>
          </p:cNvPr>
          <p:cNvSpPr txBox="1"/>
          <p:nvPr/>
        </p:nvSpPr>
        <p:spPr>
          <a:xfrm>
            <a:off x="5455233" y="3657600"/>
            <a:ext cx="267195" cy="369332"/>
          </a:xfrm>
          <a:prstGeom prst="rect">
            <a:avLst/>
          </a:prstGeom>
          <a:solidFill>
            <a:srgbClr val="FFFF00"/>
          </a:solidFill>
          <a:ln>
            <a:solidFill>
              <a:srgbClr val="FF0000"/>
            </a:solidFill>
          </a:ln>
        </p:spPr>
        <p:txBody>
          <a:bodyPr wrap="square" rtlCol="0">
            <a:spAutoFit/>
          </a:bodyPr>
          <a:lstStyle/>
          <a:p>
            <a:r>
              <a:rPr lang="en-US" dirty="0"/>
              <a:t>0</a:t>
            </a:r>
          </a:p>
        </p:txBody>
      </p:sp>
      <p:sp>
        <p:nvSpPr>
          <p:cNvPr id="9" name="TextBox 8">
            <a:extLst>
              <a:ext uri="{FF2B5EF4-FFF2-40B4-BE49-F238E27FC236}">
                <a16:creationId xmlns:a16="http://schemas.microsoft.com/office/drawing/2014/main" id="{BC9AD31E-899B-8DE4-C5BA-3D3E21A68612}"/>
              </a:ext>
            </a:extLst>
          </p:cNvPr>
          <p:cNvSpPr txBox="1"/>
          <p:nvPr/>
        </p:nvSpPr>
        <p:spPr>
          <a:xfrm>
            <a:off x="5455233" y="4040580"/>
            <a:ext cx="267195" cy="369332"/>
          </a:xfrm>
          <a:prstGeom prst="rect">
            <a:avLst/>
          </a:prstGeom>
          <a:solidFill>
            <a:srgbClr val="FFFF00"/>
          </a:solidFill>
          <a:ln>
            <a:solidFill>
              <a:srgbClr val="FF0000"/>
            </a:solidFill>
          </a:ln>
        </p:spPr>
        <p:txBody>
          <a:bodyPr wrap="square" rtlCol="0">
            <a:spAutoFit/>
          </a:bodyPr>
          <a:lstStyle/>
          <a:p>
            <a:r>
              <a:rPr lang="en-US" dirty="0"/>
              <a:t>3</a:t>
            </a:r>
          </a:p>
        </p:txBody>
      </p:sp>
      <p:sp>
        <p:nvSpPr>
          <p:cNvPr id="10" name="TextBox 9">
            <a:extLst>
              <a:ext uri="{FF2B5EF4-FFF2-40B4-BE49-F238E27FC236}">
                <a16:creationId xmlns:a16="http://schemas.microsoft.com/office/drawing/2014/main" id="{14A87EC1-618C-B2AC-D06F-4B8ABA20FF58}"/>
              </a:ext>
            </a:extLst>
          </p:cNvPr>
          <p:cNvSpPr txBox="1"/>
          <p:nvPr/>
        </p:nvSpPr>
        <p:spPr>
          <a:xfrm>
            <a:off x="9215191" y="4409912"/>
            <a:ext cx="267195" cy="369332"/>
          </a:xfrm>
          <a:prstGeom prst="rect">
            <a:avLst/>
          </a:prstGeom>
          <a:solidFill>
            <a:srgbClr val="FFFF00"/>
          </a:solidFill>
          <a:ln>
            <a:solidFill>
              <a:srgbClr val="FF0000"/>
            </a:solidFill>
          </a:ln>
        </p:spPr>
        <p:txBody>
          <a:bodyPr wrap="square" rtlCol="0">
            <a:spAutoFit/>
          </a:bodyPr>
          <a:lstStyle/>
          <a:p>
            <a:r>
              <a:rPr lang="en-US" dirty="0"/>
              <a:t>4</a:t>
            </a:r>
          </a:p>
        </p:txBody>
      </p:sp>
    </p:spTree>
    <p:extLst>
      <p:ext uri="{BB962C8B-B14F-4D97-AF65-F5344CB8AC3E}">
        <p14:creationId xmlns:p14="http://schemas.microsoft.com/office/powerpoint/2010/main" val="512449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//console.log(</a:t>
            </a:r>
            <a:r>
              <a:rPr lang="en-US" sz="1800" dirty="0" err="1">
                <a:solidFill>
                  <a:schemeClr val="accent6">
                    <a:lumMod val="75000"/>
                  </a:schemeClr>
                </a:solidFill>
                <a:latin typeface="Consolas" panose="020B0609020204030204" pitchFamily="49" charset="0"/>
              </a:rPr>
              <a:t>iceCream</a:t>
            </a:r>
            <a:r>
              <a:rPr lang="en-US" sz="1800" dirty="0">
                <a:solidFill>
                  <a:schemeClr val="accent6">
                    <a:lumMod val="75000"/>
                  </a:schemeClr>
                </a:solidFill>
                <a:latin typeface="Consolas" panose="020B0609020204030204" pitchFamily="49" charset="0"/>
              </a:rPr>
              <a:t>) which will be ‘Rocky Road’</a:t>
            </a:r>
            <a:endParaRPr lang="en-US" sz="1800" b="0" dirty="0">
              <a:solidFill>
                <a:srgbClr val="CCCCCC"/>
              </a:solidFill>
              <a:effectLst/>
              <a:latin typeface="Consolas" panose="020B0609020204030204" pitchFamily="49" charset="0"/>
            </a:endParaRP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6200000">
            <a:off x="9020501" y="166592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491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iceCream</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3573026">
            <a:off x="3637178" y="2978307"/>
            <a:ext cx="1082120"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F8687-9EA2-4ED9-6AD2-FD3EA7AFC874}"/>
              </a:ext>
            </a:extLst>
          </p:cNvPr>
          <p:cNvSpPr txBox="1"/>
          <p:nvPr/>
        </p:nvSpPr>
        <p:spPr>
          <a:xfrm>
            <a:off x="4597590" y="3678128"/>
            <a:ext cx="6097136" cy="646331"/>
          </a:xfrm>
          <a:prstGeom prst="rect">
            <a:avLst/>
          </a:prstGeom>
          <a:noFill/>
        </p:spPr>
        <p:txBody>
          <a:bodyPr wrap="square">
            <a:spAutoFit/>
          </a:bodyPr>
          <a:lstStyle/>
          <a:p>
            <a:r>
              <a:rPr lang="en-US" dirty="0">
                <a:highlight>
                  <a:srgbClr val="FFFF00"/>
                </a:highlight>
              </a:rPr>
              <a:t>The ‘</a:t>
            </a:r>
            <a:r>
              <a:rPr lang="en-US" dirty="0" err="1">
                <a:highlight>
                  <a:srgbClr val="FFFF00"/>
                </a:highlight>
              </a:rPr>
              <a:t>iceCream</a:t>
            </a:r>
            <a:r>
              <a:rPr lang="en-US" dirty="0">
                <a:highlight>
                  <a:srgbClr val="FFFF00"/>
                </a:highlight>
              </a:rPr>
              <a:t>’ here is like a variable. It represents the “current element we are on”.  </a:t>
            </a:r>
            <a:endParaRPr lang="en-US" dirty="0"/>
          </a:p>
        </p:txBody>
      </p:sp>
    </p:spTree>
    <p:extLst>
      <p:ext uri="{BB962C8B-B14F-4D97-AF65-F5344CB8AC3E}">
        <p14:creationId xmlns:p14="http://schemas.microsoft.com/office/powerpoint/2010/main" val="208830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namingThisWhateverIwant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namingThisWhateverIwant</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0170283">
            <a:off x="5785048" y="2329558"/>
            <a:ext cx="271583"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F8687-9EA2-4ED9-6AD2-FD3EA7AFC874}"/>
              </a:ext>
            </a:extLst>
          </p:cNvPr>
          <p:cNvSpPr txBox="1"/>
          <p:nvPr/>
        </p:nvSpPr>
        <p:spPr>
          <a:xfrm>
            <a:off x="4597590" y="3678128"/>
            <a:ext cx="6097136" cy="646331"/>
          </a:xfrm>
          <a:prstGeom prst="rect">
            <a:avLst/>
          </a:prstGeom>
          <a:noFill/>
        </p:spPr>
        <p:txBody>
          <a:bodyPr wrap="square">
            <a:spAutoFit/>
          </a:bodyPr>
          <a:lstStyle/>
          <a:p>
            <a:r>
              <a:rPr lang="en-US" dirty="0">
                <a:highlight>
                  <a:srgbClr val="FFFF00"/>
                </a:highlight>
              </a:rPr>
              <a:t>The ‘</a:t>
            </a:r>
            <a:r>
              <a:rPr lang="en-US" dirty="0" err="1">
                <a:highlight>
                  <a:srgbClr val="FFFF00"/>
                </a:highlight>
              </a:rPr>
              <a:t>namingThisWhateverIwant</a:t>
            </a:r>
            <a:r>
              <a:rPr lang="en-US" dirty="0">
                <a:highlight>
                  <a:srgbClr val="FFFF00"/>
                </a:highlight>
              </a:rPr>
              <a:t>’ here is like a variable. It represents the “current element we are on”.  </a:t>
            </a:r>
            <a:endParaRPr lang="en-US" dirty="0"/>
          </a:p>
        </p:txBody>
      </p:sp>
    </p:spTree>
    <p:extLst>
      <p:ext uri="{BB962C8B-B14F-4D97-AF65-F5344CB8AC3E}">
        <p14:creationId xmlns:p14="http://schemas.microsoft.com/office/powerpoint/2010/main" val="4191762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(x) =&gt; </a:t>
            </a:r>
            <a:r>
              <a:rPr lang="en-US" sz="1800" b="0" dirty="0">
                <a:solidFill>
                  <a:srgbClr val="CCCCCC"/>
                </a:solidFill>
                <a:effectLst/>
                <a:latin typeface="Consolas" panose="020B0609020204030204" pitchFamily="49" charset="0"/>
              </a:rPr>
              <a:t>{</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x</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0170283">
            <a:off x="5536240" y="2418268"/>
            <a:ext cx="271583"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F8687-9EA2-4ED9-6AD2-FD3EA7AFC874}"/>
              </a:ext>
            </a:extLst>
          </p:cNvPr>
          <p:cNvSpPr txBox="1"/>
          <p:nvPr/>
        </p:nvSpPr>
        <p:spPr>
          <a:xfrm>
            <a:off x="4597590" y="3678128"/>
            <a:ext cx="6097136" cy="923330"/>
          </a:xfrm>
          <a:prstGeom prst="rect">
            <a:avLst/>
          </a:prstGeom>
          <a:noFill/>
        </p:spPr>
        <p:txBody>
          <a:bodyPr wrap="square">
            <a:spAutoFit/>
          </a:bodyPr>
          <a:lstStyle/>
          <a:p>
            <a:r>
              <a:rPr lang="en-US" dirty="0">
                <a:highlight>
                  <a:srgbClr val="FFFF00"/>
                </a:highlight>
              </a:rPr>
              <a:t>The ‘x’ here is like a variable. It represents the “current element we are on”.  </a:t>
            </a:r>
            <a:endParaRPr lang="en-US" dirty="0"/>
          </a:p>
          <a:p>
            <a:endParaRPr lang="en-US" dirty="0"/>
          </a:p>
        </p:txBody>
      </p:sp>
    </p:spTree>
    <p:extLst>
      <p:ext uri="{BB962C8B-B14F-4D97-AF65-F5344CB8AC3E}">
        <p14:creationId xmlns:p14="http://schemas.microsoft.com/office/powerpoint/2010/main" val="3214635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DCDCAA"/>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x, </a:t>
            </a:r>
            <a:r>
              <a:rPr lang="en-US" sz="1800" b="0" dirty="0" err="1">
                <a:solidFill>
                  <a:srgbClr val="9CDCFE"/>
                </a:solidFill>
                <a:effectLst/>
                <a:latin typeface="Consolas" panose="020B0609020204030204" pitchFamily="49" charset="0"/>
              </a:rPr>
              <a:t>ind</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dirty="0" err="1">
                <a:solidFill>
                  <a:srgbClr val="9CDCFE"/>
                </a:solidFill>
                <a:latin typeface="Consolas" panose="020B0609020204030204" pitchFamily="49" charset="0"/>
              </a:rPr>
              <a:t>ind</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0170283">
            <a:off x="6135369" y="452437"/>
            <a:ext cx="271583"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F8687-9EA2-4ED9-6AD2-FD3EA7AFC874}"/>
              </a:ext>
            </a:extLst>
          </p:cNvPr>
          <p:cNvSpPr txBox="1"/>
          <p:nvPr/>
        </p:nvSpPr>
        <p:spPr>
          <a:xfrm>
            <a:off x="4597589" y="3678128"/>
            <a:ext cx="6211437" cy="1200329"/>
          </a:xfrm>
          <a:prstGeom prst="rect">
            <a:avLst/>
          </a:prstGeom>
          <a:noFill/>
        </p:spPr>
        <p:txBody>
          <a:bodyPr wrap="square">
            <a:spAutoFit/>
          </a:bodyPr>
          <a:lstStyle/>
          <a:p>
            <a:r>
              <a:rPr lang="en-US" dirty="0">
                <a:highlight>
                  <a:srgbClr val="FFFF00"/>
                </a:highlight>
              </a:rPr>
              <a:t>We can also put in another argument. The first will always represent the “element we are currently on” from the array. The second will always represent the position of that “element we are currently on” from the array. We know this as the INDEX. </a:t>
            </a:r>
            <a:endParaRPr lang="en-US" dirty="0"/>
          </a:p>
        </p:txBody>
      </p:sp>
    </p:spTree>
    <p:extLst>
      <p:ext uri="{BB962C8B-B14F-4D97-AF65-F5344CB8AC3E}">
        <p14:creationId xmlns:p14="http://schemas.microsoft.com/office/powerpoint/2010/main" val="1996750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err="1"/>
              <a:t>forEach</a:t>
            </a:r>
            <a:endParaRPr lang="en-US" dirty="0"/>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endParaRPr lang="en-US" dirty="0"/>
          </a:p>
        </p:txBody>
      </p:sp>
      <p:sp>
        <p:nvSpPr>
          <p:cNvPr id="5" name="Content Placeholder 2">
            <a:extLst>
              <a:ext uri="{FF2B5EF4-FFF2-40B4-BE49-F238E27FC236}">
                <a16:creationId xmlns:a16="http://schemas.microsoft.com/office/drawing/2014/main" id="{CA3818AF-06A3-8951-2203-F9441EA6947B}"/>
              </a:ext>
            </a:extLst>
          </p:cNvPr>
          <p:cNvSpPr txBox="1">
            <a:spLocks/>
          </p:cNvSpPr>
          <p:nvPr/>
        </p:nvSpPr>
        <p:spPr>
          <a:xfrm>
            <a:off x="305368" y="1429602"/>
            <a:ext cx="11738781" cy="4889311"/>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None/>
            </a:pPr>
            <a:endParaRPr lang="en-US" sz="1800" b="0" dirty="0">
              <a:solidFill>
                <a:srgbClr val="4FC1FF"/>
              </a:solidFill>
              <a:effectLst/>
              <a:latin typeface="Consolas" panose="020B0609020204030204" pitchFamily="49" charset="0"/>
            </a:endParaRPr>
          </a:p>
          <a:p>
            <a:pPr marL="0" indent="0">
              <a:buNone/>
            </a:pPr>
            <a:endParaRPr lang="en-US" sz="1800" dirty="0">
              <a:solidFill>
                <a:srgbClr val="4FC1FF"/>
              </a:solidFill>
              <a:latin typeface="Consolas" panose="020B0609020204030204" pitchFamily="49" charset="0"/>
            </a:endParaRPr>
          </a:p>
          <a:p>
            <a:pPr marL="0" indent="0">
              <a:buNone/>
            </a:pPr>
            <a:r>
              <a:rPr lang="en-US" sz="1800" b="0" dirty="0" err="1">
                <a:solidFill>
                  <a:srgbClr val="4FC1FF"/>
                </a:solidFill>
                <a:effectLst/>
                <a:latin typeface="Consolas" panose="020B0609020204030204" pitchFamily="49" charset="0"/>
              </a:rPr>
              <a:t>iceCreams</a:t>
            </a:r>
            <a:r>
              <a:rPr lang="en-US" sz="1800" b="0" dirty="0" err="1">
                <a:solidFill>
                  <a:srgbClr val="CCCCCC"/>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forEach</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x, </a:t>
            </a:r>
            <a:r>
              <a:rPr lang="en-US" sz="1800" b="0" dirty="0" err="1">
                <a:solidFill>
                  <a:srgbClr val="9CDCFE"/>
                </a:solidFill>
                <a:effectLst/>
                <a:latin typeface="Consolas" panose="020B0609020204030204" pitchFamily="49" charset="0"/>
              </a:rPr>
              <a:t>namingThisWhateverIwant</a:t>
            </a:r>
            <a:r>
              <a:rPr lang="en-US" sz="1800" b="0" dirty="0">
                <a:solidFill>
                  <a:srgbClr val="9CDCFE"/>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a:t>
            </a:r>
          </a:p>
          <a:p>
            <a:pPr marL="0" indent="0">
              <a:buNone/>
            </a:pPr>
            <a:r>
              <a:rPr lang="en-US" sz="1800" dirty="0">
                <a:solidFill>
                  <a:srgbClr val="CCCCCC"/>
                </a:solidFill>
                <a:latin typeface="Consolas" panose="020B0609020204030204" pitchFamily="49" charset="0"/>
              </a:rPr>
              <a:t>	</a:t>
            </a:r>
            <a:r>
              <a:rPr lang="en-US" sz="1800" b="0" dirty="0">
                <a:solidFill>
                  <a:srgbClr val="9CDCFE"/>
                </a:solidFill>
                <a:effectLst/>
                <a:latin typeface="Consolas" panose="020B0609020204030204" pitchFamily="49" charset="0"/>
              </a:rPr>
              <a:t>console</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log</a:t>
            </a:r>
            <a:r>
              <a:rPr lang="en-US" sz="1800" b="0" dirty="0">
                <a:solidFill>
                  <a:srgbClr val="CCCCCC"/>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namingThisWhateverIwant</a:t>
            </a:r>
            <a:r>
              <a:rPr lang="en-US" sz="1800" b="0" dirty="0">
                <a:solidFill>
                  <a:srgbClr val="CCCCCC"/>
                </a:solidFill>
                <a:effectLst/>
                <a:latin typeface="Consolas" panose="020B0609020204030204" pitchFamily="49" charset="0"/>
              </a:rPr>
              <a:t>)</a:t>
            </a:r>
            <a:r>
              <a:rPr lang="en-US" sz="1800" dirty="0">
                <a:solidFill>
                  <a:schemeClr val="accent6">
                    <a:lumMod val="75000"/>
                  </a:schemeClr>
                </a:solidFill>
                <a:latin typeface="Consolas" panose="020B0609020204030204" pitchFamily="49" charset="0"/>
              </a:rPr>
              <a:t> </a:t>
            </a:r>
          </a:p>
          <a:p>
            <a:pPr marL="0" indent="0">
              <a:buNone/>
            </a:pPr>
            <a:r>
              <a:rPr lang="en-US" sz="1800" b="0" dirty="0">
                <a:solidFill>
                  <a:srgbClr val="CCCCCC"/>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marL="0" indent="0">
              <a:buFont typeface="Arial" panose="020B0604020202020204" pitchFamily="34" charset="0"/>
              <a:buNone/>
            </a:pPr>
            <a:endParaRPr lang="en-US" sz="2000" dirty="0"/>
          </a:p>
        </p:txBody>
      </p:sp>
      <p:sp>
        <p:nvSpPr>
          <p:cNvPr id="6" name="Arrow: Right 5">
            <a:extLst>
              <a:ext uri="{FF2B5EF4-FFF2-40B4-BE49-F238E27FC236}">
                <a16:creationId xmlns:a16="http://schemas.microsoft.com/office/drawing/2014/main" id="{D2A6C03D-1B25-EE09-3AA6-CE0B125AB262}"/>
              </a:ext>
            </a:extLst>
          </p:cNvPr>
          <p:cNvSpPr/>
          <p:nvPr/>
        </p:nvSpPr>
        <p:spPr>
          <a:xfrm rot="10170283">
            <a:off x="5754568" y="2388340"/>
            <a:ext cx="271583"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8F8687-9EA2-4ED9-6AD2-FD3EA7AFC874}"/>
              </a:ext>
            </a:extLst>
          </p:cNvPr>
          <p:cNvSpPr txBox="1"/>
          <p:nvPr/>
        </p:nvSpPr>
        <p:spPr>
          <a:xfrm>
            <a:off x="4597589" y="3678128"/>
            <a:ext cx="6211437" cy="646331"/>
          </a:xfrm>
          <a:prstGeom prst="rect">
            <a:avLst/>
          </a:prstGeom>
          <a:noFill/>
        </p:spPr>
        <p:txBody>
          <a:bodyPr wrap="square">
            <a:spAutoFit/>
          </a:bodyPr>
          <a:lstStyle/>
          <a:p>
            <a:r>
              <a:rPr lang="en-US" dirty="0">
                <a:highlight>
                  <a:srgbClr val="FFFF00"/>
                </a:highlight>
              </a:rPr>
              <a:t>Again we can name this whatever we want. Convention says this should called either </a:t>
            </a:r>
            <a:r>
              <a:rPr lang="en-US" dirty="0" err="1">
                <a:highlight>
                  <a:srgbClr val="FFFF00"/>
                </a:highlight>
              </a:rPr>
              <a:t>i</a:t>
            </a:r>
            <a:r>
              <a:rPr lang="en-US" dirty="0">
                <a:highlight>
                  <a:srgbClr val="FFFF00"/>
                </a:highlight>
              </a:rPr>
              <a:t>, </a:t>
            </a:r>
            <a:r>
              <a:rPr lang="en-US" dirty="0" err="1">
                <a:highlight>
                  <a:srgbClr val="FFFF00"/>
                </a:highlight>
              </a:rPr>
              <a:t>ind</a:t>
            </a:r>
            <a:r>
              <a:rPr lang="en-US" dirty="0">
                <a:highlight>
                  <a:srgbClr val="FFFF00"/>
                </a:highlight>
              </a:rPr>
              <a:t>, or index,. </a:t>
            </a:r>
            <a:endParaRPr lang="en-US" dirty="0"/>
          </a:p>
        </p:txBody>
      </p:sp>
    </p:spTree>
    <p:extLst>
      <p:ext uri="{BB962C8B-B14F-4D97-AF65-F5344CB8AC3E}">
        <p14:creationId xmlns:p14="http://schemas.microsoft.com/office/powerpoint/2010/main" val="1127033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p:txBody>
          <a:bodyPr/>
          <a:lstStyle/>
          <a:p>
            <a:pPr marL="0" indent="0">
              <a:buNone/>
            </a:pPr>
            <a:r>
              <a:rPr lang="en-US" dirty="0"/>
              <a:t>The map() creates a </a:t>
            </a:r>
            <a:r>
              <a:rPr lang="en-US" b="1" u="sng" dirty="0"/>
              <a:t>new*</a:t>
            </a:r>
            <a:r>
              <a:rPr lang="en-US" dirty="0"/>
              <a:t> array populated with the results of calling a provided function on every element in the calling array.</a:t>
            </a:r>
          </a:p>
        </p:txBody>
      </p:sp>
      <p:sp>
        <p:nvSpPr>
          <p:cNvPr id="4" name="Rectangle 1">
            <a:extLst>
              <a:ext uri="{FF2B5EF4-FFF2-40B4-BE49-F238E27FC236}">
                <a16:creationId xmlns:a16="http://schemas.microsoft.com/office/drawing/2014/main" id="{1AF433E7-738E-6463-FE82-FA35CBABDD62}"/>
              </a:ext>
            </a:extLst>
          </p:cNvPr>
          <p:cNvSpPr>
            <a:spLocks noChangeArrowheads="1"/>
          </p:cNvSpPr>
          <p:nvPr/>
        </p:nvSpPr>
        <p:spPr bwMode="auto">
          <a:xfrm>
            <a:off x="0" y="0"/>
            <a:ext cx="12192000" cy="0"/>
          </a:xfrm>
          <a:prstGeom prst="rect">
            <a:avLst/>
          </a:prstGeom>
          <a:solidFill>
            <a:srgbClr val="1B1B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Arial" panose="020B0604020202020204" pitchFamily="34" charset="0"/>
                <a:ea typeface="Inter"/>
              </a:rPr>
              <a:t> method of </a:t>
            </a:r>
            <a:r>
              <a:rPr kumimoji="0" lang="en-US" altLang="en-US" sz="1000" b="0" i="0" u="sng" strike="noStrike" cap="none" normalizeH="0" baseline="0">
                <a:ln>
                  <a:noFill/>
                </a:ln>
                <a:solidFill>
                  <a:schemeClr val="tx1"/>
                </a:solidFill>
                <a:effectLst/>
                <a:latin typeface="Arial Unicode MS"/>
                <a:ea typeface="var(--font-code)"/>
                <a:hlinkClick r:id="rId2"/>
              </a:rPr>
              <a:t>Array</a:t>
            </a:r>
            <a:r>
              <a:rPr kumimoji="0" lang="en-US" altLang="en-US" sz="1200" b="0" i="0" u="none" strike="noStrike" cap="none" normalizeH="0" baseline="0">
                <a:ln>
                  <a:noFill/>
                </a:ln>
                <a:solidFill>
                  <a:srgbClr val="FFFFFF"/>
                </a:solidFill>
                <a:effectLst/>
                <a:ea typeface="Inter"/>
              </a:rPr>
              <a:t> </a:t>
            </a:r>
            <a:r>
              <a:rPr kumimoji="0" lang="en-US" altLang="en-US" sz="1200" b="0" i="0" u="none" strike="noStrike" cap="none" normalizeH="0" baseline="0">
                <a:ln>
                  <a:noFill/>
                </a:ln>
                <a:solidFill>
                  <a:srgbClr val="FFFFFF"/>
                </a:solidFill>
                <a:effectLst/>
                <a:latin typeface="Arial" panose="020B0604020202020204" pitchFamily="34" charset="0"/>
                <a:ea typeface="Inter"/>
              </a:rPr>
              <a:t>instances creates a new array populated with the results of calling a provided function on every element in the calling array.</a:t>
            </a:r>
            <a:r>
              <a:rPr kumimoji="0" lang="en-US" altLang="en-US" sz="6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910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a:xfrm>
            <a:off x="838200" y="1650937"/>
            <a:ext cx="10515600" cy="1921319"/>
          </a:xfrm>
          <a:solidFill>
            <a:schemeClr val="tx1"/>
          </a:solidFill>
        </p:spPr>
        <p:txBody>
          <a:bodyPr>
            <a:normAutofit lnSpcReduction="10000"/>
          </a:bodyPr>
          <a:lstStyle/>
          <a:p>
            <a:pPr marL="0" indent="0">
              <a:buNone/>
            </a:pPr>
            <a:r>
              <a:rPr lang="en-US" sz="2000" b="0" dirty="0">
                <a:solidFill>
                  <a:srgbClr val="569CD6"/>
                </a:solidFill>
                <a:effectLst/>
                <a:latin typeface="Consolas" panose="020B0609020204030204" pitchFamily="49" charset="0"/>
              </a:rPr>
              <a:t>const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'Vanilla'</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'Chocolate'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'Strawberry'</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'Rocky Road</a:t>
            </a:r>
            <a:r>
              <a:rPr lang="en-US" sz="2000" dirty="0">
                <a:solidFill>
                  <a:srgbClr val="CE9178"/>
                </a:solidFill>
                <a:latin typeface="Consolas" panose="020B0609020204030204" pitchFamily="49" charset="0"/>
              </a:rPr>
              <a:t>'</a:t>
            </a:r>
            <a:r>
              <a:rPr lang="en-US" sz="2000" b="0" dirty="0">
                <a:solidFill>
                  <a:srgbClr val="CCCCCC"/>
                </a:solidFill>
                <a:effectLst/>
                <a:latin typeface="Consolas" panose="020B0609020204030204" pitchFamily="49" charset="0"/>
              </a:rPr>
              <a:t>];</a:t>
            </a:r>
          </a:p>
          <a:p>
            <a:pPr marL="0" indent="0">
              <a:buNone/>
            </a:pPr>
            <a:endParaRPr lang="en-US" sz="2000" b="0" dirty="0">
              <a:solidFill>
                <a:srgbClr val="C586C0"/>
              </a:solidFill>
              <a:effectLst/>
              <a:latin typeface="Consolas" panose="020B0609020204030204" pitchFamily="49" charset="0"/>
            </a:endParaRPr>
          </a:p>
          <a:p>
            <a:pPr marL="0" indent="0">
              <a:buNone/>
            </a:pP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let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length</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console</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log</a:t>
            </a:r>
            <a:r>
              <a:rPr lang="en-US" sz="2000" b="0" dirty="0">
                <a:solidFill>
                  <a:srgbClr val="CCCCCC"/>
                </a:solidFill>
                <a:effectLst/>
                <a:latin typeface="Consolas" panose="020B0609020204030204" pitchFamily="49" charset="0"/>
              </a:rPr>
              <a:t>(</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88A46684-3C21-8226-6F89-3A9F433DCB60}"/>
              </a:ext>
            </a:extLst>
          </p:cNvPr>
          <p:cNvSpPr txBox="1">
            <a:spLocks/>
          </p:cNvSpPr>
          <p:nvPr/>
        </p:nvSpPr>
        <p:spPr>
          <a:xfrm>
            <a:off x="838200" y="3657601"/>
            <a:ext cx="10502735" cy="251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is the starting index of </a:t>
            </a:r>
            <a:r>
              <a:rPr lang="en-US" sz="2000" dirty="0" err="1">
                <a:solidFill>
                  <a:srgbClr val="4FC1FF"/>
                </a:solidFill>
                <a:highlight>
                  <a:srgbClr val="000000"/>
                </a:highlight>
                <a:latin typeface="Consolas" panose="020B0609020204030204" pitchFamily="49" charset="0"/>
              </a:rPr>
              <a:t>iceCreams</a:t>
            </a:r>
            <a:r>
              <a:rPr lang="en-US" sz="2000" dirty="0"/>
              <a:t> ?</a:t>
            </a:r>
            <a:endParaRPr lang="en-US" sz="2000" dirty="0">
              <a:highlight>
                <a:srgbClr val="000000"/>
              </a:highlight>
            </a:endParaRPr>
          </a:p>
          <a:p>
            <a:pPr marL="0" indent="0">
              <a:buNone/>
            </a:pPr>
            <a:r>
              <a:rPr lang="en-US" sz="2000" dirty="0"/>
              <a:t>What is the ending index of </a:t>
            </a:r>
            <a:r>
              <a:rPr lang="en-US" sz="2000" dirty="0" err="1">
                <a:solidFill>
                  <a:srgbClr val="4FC1FF"/>
                </a:solidFill>
                <a:highlight>
                  <a:srgbClr val="000000"/>
                </a:highlight>
                <a:latin typeface="Consolas" panose="020B0609020204030204" pitchFamily="49" charset="0"/>
              </a:rPr>
              <a:t>iceCreams</a:t>
            </a:r>
            <a:r>
              <a:rPr lang="en-US" sz="2000" dirty="0"/>
              <a:t> ?</a:t>
            </a:r>
          </a:p>
          <a:p>
            <a:pPr marL="0" indent="0">
              <a:buNone/>
            </a:pPr>
            <a:r>
              <a:rPr lang="en-US" sz="2000" dirty="0"/>
              <a:t>What is the next whole number (integer number) that is after the ending index?</a:t>
            </a:r>
          </a:p>
          <a:p>
            <a:pPr marL="0" indent="0">
              <a:buNone/>
            </a:pPr>
            <a:r>
              <a:rPr lang="en-US" sz="2000" dirty="0"/>
              <a:t>Would asking for  </a:t>
            </a:r>
            <a:r>
              <a:rPr lang="en-US" sz="2000" dirty="0" err="1">
                <a:solidFill>
                  <a:srgbClr val="4FC1FF"/>
                </a:solidFill>
                <a:highlight>
                  <a:srgbClr val="000000"/>
                </a:highlight>
                <a:latin typeface="Consolas" panose="020B0609020204030204" pitchFamily="49" charset="0"/>
              </a:rPr>
              <a:t>iceCreams</a:t>
            </a:r>
            <a:r>
              <a:rPr lang="en-US" sz="2000" dirty="0" err="1">
                <a:solidFill>
                  <a:srgbClr val="CCCCCC"/>
                </a:solidFill>
                <a:highlight>
                  <a:srgbClr val="000000"/>
                </a:highlight>
                <a:latin typeface="Consolas" panose="020B0609020204030204" pitchFamily="49" charset="0"/>
              </a:rPr>
              <a:t>.</a:t>
            </a:r>
            <a:r>
              <a:rPr lang="en-US" sz="2000" dirty="0" err="1">
                <a:solidFill>
                  <a:srgbClr val="9CDCFE"/>
                </a:solidFill>
                <a:highlight>
                  <a:srgbClr val="000000"/>
                </a:highlight>
                <a:latin typeface="Consolas" panose="020B0609020204030204" pitchFamily="49" charset="0"/>
              </a:rPr>
              <a:t>length</a:t>
            </a:r>
            <a:r>
              <a:rPr lang="en-US" sz="2000" dirty="0">
                <a:solidFill>
                  <a:srgbClr val="9CDCFE"/>
                </a:solidFill>
                <a:latin typeface="Consolas" panose="020B0609020204030204" pitchFamily="49" charset="0"/>
              </a:rPr>
              <a:t> </a:t>
            </a:r>
            <a:r>
              <a:rPr lang="en-US" sz="2000" dirty="0"/>
              <a:t>be the same as above?</a:t>
            </a:r>
          </a:p>
          <a:p>
            <a:pPr marL="0" indent="0">
              <a:buNone/>
            </a:pPr>
            <a:r>
              <a:rPr lang="en-US" sz="2000" dirty="0"/>
              <a:t>How can I increment a variable that is a number (arbitrarily call the variable </a:t>
            </a:r>
            <a:r>
              <a:rPr lang="en-US" sz="2000" dirty="0" err="1"/>
              <a:t>i</a:t>
            </a:r>
            <a:r>
              <a:rPr lang="en-US" sz="2000" dirty="0"/>
              <a:t>)?  </a:t>
            </a:r>
          </a:p>
          <a:p>
            <a:pPr marL="0" indent="0">
              <a:buNone/>
            </a:pPr>
            <a:r>
              <a:rPr lang="en-US" sz="2000" dirty="0"/>
              <a:t>How would I represent going from 0 to a number LESS THAN 4?  </a:t>
            </a:r>
          </a:p>
          <a:p>
            <a:pPr marL="0" indent="0">
              <a:buNone/>
            </a:pPr>
            <a:endParaRPr lang="en-US" sz="2000" dirty="0"/>
          </a:p>
          <a:p>
            <a:pPr marL="0" indent="0">
              <a:buNone/>
            </a:pPr>
            <a:endParaRPr lang="en-US" sz="2000" dirty="0">
              <a:highlight>
                <a:srgbClr val="000000"/>
              </a:highlight>
            </a:endParaRPr>
          </a:p>
          <a:p>
            <a:pPr marL="0" indent="0">
              <a:buNone/>
            </a:pPr>
            <a:endParaRPr lang="en-US" sz="2000" dirty="0"/>
          </a:p>
        </p:txBody>
      </p:sp>
      <p:sp>
        <p:nvSpPr>
          <p:cNvPr id="8" name="TextBox 7">
            <a:extLst>
              <a:ext uri="{FF2B5EF4-FFF2-40B4-BE49-F238E27FC236}">
                <a16:creationId xmlns:a16="http://schemas.microsoft.com/office/drawing/2014/main" id="{9C204740-A95E-D281-58DC-6ABEA18DDDB2}"/>
              </a:ext>
            </a:extLst>
          </p:cNvPr>
          <p:cNvSpPr txBox="1"/>
          <p:nvPr/>
        </p:nvSpPr>
        <p:spPr>
          <a:xfrm>
            <a:off x="5455233" y="3657600"/>
            <a:ext cx="267195" cy="369332"/>
          </a:xfrm>
          <a:prstGeom prst="rect">
            <a:avLst/>
          </a:prstGeom>
          <a:solidFill>
            <a:srgbClr val="FFFF00"/>
          </a:solidFill>
          <a:ln>
            <a:solidFill>
              <a:srgbClr val="FF0000"/>
            </a:solidFill>
          </a:ln>
        </p:spPr>
        <p:txBody>
          <a:bodyPr wrap="square" rtlCol="0">
            <a:spAutoFit/>
          </a:bodyPr>
          <a:lstStyle/>
          <a:p>
            <a:r>
              <a:rPr lang="en-US" dirty="0"/>
              <a:t>0</a:t>
            </a:r>
          </a:p>
        </p:txBody>
      </p:sp>
      <p:sp>
        <p:nvSpPr>
          <p:cNvPr id="9" name="TextBox 8">
            <a:extLst>
              <a:ext uri="{FF2B5EF4-FFF2-40B4-BE49-F238E27FC236}">
                <a16:creationId xmlns:a16="http://schemas.microsoft.com/office/drawing/2014/main" id="{BC9AD31E-899B-8DE4-C5BA-3D3E21A68612}"/>
              </a:ext>
            </a:extLst>
          </p:cNvPr>
          <p:cNvSpPr txBox="1"/>
          <p:nvPr/>
        </p:nvSpPr>
        <p:spPr>
          <a:xfrm>
            <a:off x="5455233" y="4040580"/>
            <a:ext cx="267195" cy="369332"/>
          </a:xfrm>
          <a:prstGeom prst="rect">
            <a:avLst/>
          </a:prstGeom>
          <a:solidFill>
            <a:srgbClr val="FFFF00"/>
          </a:solidFill>
          <a:ln>
            <a:solidFill>
              <a:srgbClr val="FF0000"/>
            </a:solidFill>
          </a:ln>
        </p:spPr>
        <p:txBody>
          <a:bodyPr wrap="square" rtlCol="0">
            <a:spAutoFit/>
          </a:bodyPr>
          <a:lstStyle/>
          <a:p>
            <a:r>
              <a:rPr lang="en-US" dirty="0"/>
              <a:t>3</a:t>
            </a:r>
          </a:p>
        </p:txBody>
      </p:sp>
      <p:sp>
        <p:nvSpPr>
          <p:cNvPr id="10" name="TextBox 9">
            <a:extLst>
              <a:ext uri="{FF2B5EF4-FFF2-40B4-BE49-F238E27FC236}">
                <a16:creationId xmlns:a16="http://schemas.microsoft.com/office/drawing/2014/main" id="{14A87EC1-618C-B2AC-D06F-4B8ABA20FF58}"/>
              </a:ext>
            </a:extLst>
          </p:cNvPr>
          <p:cNvSpPr txBox="1"/>
          <p:nvPr/>
        </p:nvSpPr>
        <p:spPr>
          <a:xfrm>
            <a:off x="9215191" y="4409912"/>
            <a:ext cx="267195" cy="369332"/>
          </a:xfrm>
          <a:prstGeom prst="rect">
            <a:avLst/>
          </a:prstGeom>
          <a:solidFill>
            <a:srgbClr val="FFFF00"/>
          </a:solidFill>
          <a:ln>
            <a:solidFill>
              <a:srgbClr val="FF0000"/>
            </a:solidFill>
          </a:ln>
        </p:spPr>
        <p:txBody>
          <a:bodyPr wrap="square" rtlCol="0">
            <a:spAutoFit/>
          </a:bodyPr>
          <a:lstStyle/>
          <a:p>
            <a:r>
              <a:rPr lang="en-US" dirty="0"/>
              <a:t>4</a:t>
            </a:r>
          </a:p>
        </p:txBody>
      </p:sp>
      <p:cxnSp>
        <p:nvCxnSpPr>
          <p:cNvPr id="7" name="Straight Connector 6">
            <a:extLst>
              <a:ext uri="{FF2B5EF4-FFF2-40B4-BE49-F238E27FC236}">
                <a16:creationId xmlns:a16="http://schemas.microsoft.com/office/drawing/2014/main" id="{95101759-5A91-CBAA-BD7D-A489E101CE0A}"/>
              </a:ext>
            </a:extLst>
          </p:cNvPr>
          <p:cNvCxnSpPr/>
          <p:nvPr/>
        </p:nvCxnSpPr>
        <p:spPr>
          <a:xfrm flipV="1">
            <a:off x="388961" y="4779244"/>
            <a:ext cx="11477767" cy="725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3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8F74921E-74C2-D955-0CF6-A3A76F12214E}"/>
              </a:ext>
            </a:extLst>
          </p:cNvPr>
          <p:cNvSpPr>
            <a:spLocks noGrp="1"/>
          </p:cNvSpPr>
          <p:nvPr>
            <p:ph idx="1"/>
          </p:nvPr>
        </p:nvSpPr>
        <p:spPr>
          <a:xfrm>
            <a:off x="838200" y="1650937"/>
            <a:ext cx="10515600" cy="1921319"/>
          </a:xfrm>
          <a:solidFill>
            <a:schemeClr val="tx1"/>
          </a:solidFill>
        </p:spPr>
        <p:txBody>
          <a:bodyPr>
            <a:normAutofit lnSpcReduction="10000"/>
          </a:bodyPr>
          <a:lstStyle/>
          <a:p>
            <a:pPr marL="0" indent="0">
              <a:buNone/>
            </a:pPr>
            <a:r>
              <a:rPr lang="en-US" sz="2000" b="0" dirty="0">
                <a:solidFill>
                  <a:srgbClr val="569CD6"/>
                </a:solidFill>
                <a:effectLst/>
                <a:latin typeface="Consolas" panose="020B0609020204030204" pitchFamily="49" charset="0"/>
              </a:rPr>
              <a:t>const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'Vanilla'</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'Chocolate'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'Strawberry'</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'Rocky Road</a:t>
            </a:r>
            <a:r>
              <a:rPr lang="en-US" sz="2000" dirty="0">
                <a:solidFill>
                  <a:srgbClr val="CE9178"/>
                </a:solidFill>
                <a:latin typeface="Consolas" panose="020B0609020204030204" pitchFamily="49" charset="0"/>
              </a:rPr>
              <a:t>'</a:t>
            </a:r>
            <a:r>
              <a:rPr lang="en-US" sz="2000" b="0" dirty="0">
                <a:solidFill>
                  <a:srgbClr val="CCCCCC"/>
                </a:solidFill>
                <a:effectLst/>
                <a:latin typeface="Consolas" panose="020B0609020204030204" pitchFamily="49" charset="0"/>
              </a:rPr>
              <a:t>];</a:t>
            </a:r>
          </a:p>
          <a:p>
            <a:pPr marL="0" indent="0">
              <a:buNone/>
            </a:pPr>
            <a:endParaRPr lang="en-US" sz="2000" b="0" dirty="0">
              <a:solidFill>
                <a:srgbClr val="C586C0"/>
              </a:solidFill>
              <a:effectLst/>
              <a:latin typeface="Consolas" panose="020B0609020204030204" pitchFamily="49" charset="0"/>
            </a:endParaRPr>
          </a:p>
          <a:p>
            <a:pPr marL="0" indent="0">
              <a:buNone/>
            </a:pP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let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err="1">
                <a:solidFill>
                  <a:srgbClr val="4FC1FF"/>
                </a:solidFill>
                <a:effectLst/>
                <a:latin typeface="Consolas" panose="020B0609020204030204" pitchFamily="49" charset="0"/>
              </a:rPr>
              <a:t>iceCreams</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length</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console</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log</a:t>
            </a:r>
            <a:r>
              <a:rPr lang="en-US" sz="2000" b="0" dirty="0">
                <a:solidFill>
                  <a:srgbClr val="CCCCCC"/>
                </a:solidFill>
                <a:effectLst/>
                <a:latin typeface="Consolas" panose="020B0609020204030204" pitchFamily="49" charset="0"/>
              </a:rPr>
              <a:t>(</a:t>
            </a:r>
            <a:r>
              <a:rPr lang="en-US" sz="2000" b="0" dirty="0" err="1">
                <a:solidFill>
                  <a:srgbClr val="4FC1FF"/>
                </a:solidFill>
                <a:effectLst/>
                <a:latin typeface="Consolas" panose="020B0609020204030204" pitchFamily="49" charset="0"/>
              </a:rPr>
              <a:t>iceCreams</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88A46684-3C21-8226-6F89-3A9F433DCB60}"/>
              </a:ext>
            </a:extLst>
          </p:cNvPr>
          <p:cNvSpPr txBox="1">
            <a:spLocks/>
          </p:cNvSpPr>
          <p:nvPr/>
        </p:nvSpPr>
        <p:spPr>
          <a:xfrm>
            <a:off x="838200" y="3657601"/>
            <a:ext cx="10502735" cy="251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is the starting index of </a:t>
            </a:r>
            <a:r>
              <a:rPr lang="en-US" sz="2000" dirty="0" err="1">
                <a:solidFill>
                  <a:srgbClr val="4FC1FF"/>
                </a:solidFill>
                <a:highlight>
                  <a:srgbClr val="000000"/>
                </a:highlight>
                <a:latin typeface="Consolas" panose="020B0609020204030204" pitchFamily="49" charset="0"/>
              </a:rPr>
              <a:t>iceCreams</a:t>
            </a:r>
            <a:r>
              <a:rPr lang="en-US" sz="2000" dirty="0"/>
              <a:t> ?</a:t>
            </a:r>
            <a:endParaRPr lang="en-US" sz="2000" dirty="0">
              <a:highlight>
                <a:srgbClr val="000000"/>
              </a:highlight>
            </a:endParaRPr>
          </a:p>
          <a:p>
            <a:pPr marL="0" indent="0">
              <a:buNone/>
            </a:pPr>
            <a:r>
              <a:rPr lang="en-US" sz="2000" dirty="0"/>
              <a:t>What is the ending index of </a:t>
            </a:r>
            <a:r>
              <a:rPr lang="en-US" sz="2000" dirty="0" err="1">
                <a:solidFill>
                  <a:srgbClr val="4FC1FF"/>
                </a:solidFill>
                <a:highlight>
                  <a:srgbClr val="000000"/>
                </a:highlight>
                <a:latin typeface="Consolas" panose="020B0609020204030204" pitchFamily="49" charset="0"/>
              </a:rPr>
              <a:t>iceCreams</a:t>
            </a:r>
            <a:r>
              <a:rPr lang="en-US" sz="2000" dirty="0"/>
              <a:t> ?</a:t>
            </a:r>
          </a:p>
          <a:p>
            <a:pPr marL="0" indent="0">
              <a:buNone/>
            </a:pPr>
            <a:r>
              <a:rPr lang="en-US" sz="2000" dirty="0"/>
              <a:t>What is the next whole number (integer number) that is after the ending index?</a:t>
            </a:r>
          </a:p>
          <a:p>
            <a:pPr marL="0" indent="0">
              <a:buNone/>
            </a:pPr>
            <a:r>
              <a:rPr lang="en-US" sz="2000" dirty="0"/>
              <a:t>Would asking for  </a:t>
            </a:r>
            <a:r>
              <a:rPr lang="en-US" sz="2000" dirty="0" err="1">
                <a:solidFill>
                  <a:srgbClr val="4FC1FF"/>
                </a:solidFill>
                <a:highlight>
                  <a:srgbClr val="000000"/>
                </a:highlight>
                <a:latin typeface="Consolas" panose="020B0609020204030204" pitchFamily="49" charset="0"/>
              </a:rPr>
              <a:t>iceCreams</a:t>
            </a:r>
            <a:r>
              <a:rPr lang="en-US" sz="2000" dirty="0" err="1">
                <a:solidFill>
                  <a:srgbClr val="CCCCCC"/>
                </a:solidFill>
                <a:highlight>
                  <a:srgbClr val="000000"/>
                </a:highlight>
                <a:latin typeface="Consolas" panose="020B0609020204030204" pitchFamily="49" charset="0"/>
              </a:rPr>
              <a:t>.</a:t>
            </a:r>
            <a:r>
              <a:rPr lang="en-US" sz="2000" dirty="0" err="1">
                <a:solidFill>
                  <a:srgbClr val="9CDCFE"/>
                </a:solidFill>
                <a:highlight>
                  <a:srgbClr val="000000"/>
                </a:highlight>
                <a:latin typeface="Consolas" panose="020B0609020204030204" pitchFamily="49" charset="0"/>
              </a:rPr>
              <a:t>length</a:t>
            </a:r>
            <a:r>
              <a:rPr lang="en-US" sz="2000" dirty="0">
                <a:solidFill>
                  <a:srgbClr val="9CDCFE"/>
                </a:solidFill>
                <a:latin typeface="Consolas" panose="020B0609020204030204" pitchFamily="49" charset="0"/>
              </a:rPr>
              <a:t> </a:t>
            </a:r>
            <a:r>
              <a:rPr lang="en-US" sz="2000" dirty="0"/>
              <a:t>be the same as above?</a:t>
            </a:r>
          </a:p>
          <a:p>
            <a:pPr marL="0" indent="0">
              <a:buNone/>
            </a:pPr>
            <a:r>
              <a:rPr lang="en-US" sz="2000" dirty="0"/>
              <a:t>How can I increment a variable that is a number (arbitrarily call the variable </a:t>
            </a:r>
            <a:r>
              <a:rPr lang="en-US" sz="2000" dirty="0" err="1"/>
              <a:t>i</a:t>
            </a:r>
            <a:r>
              <a:rPr lang="en-US" sz="2000" dirty="0"/>
              <a:t>)?    </a:t>
            </a:r>
          </a:p>
          <a:p>
            <a:pPr marL="0" indent="0">
              <a:buNone/>
            </a:pPr>
            <a:r>
              <a:rPr lang="en-US" sz="2000" dirty="0"/>
              <a:t>How would I represent going from 0 to a number LESS THAN 4?</a:t>
            </a:r>
          </a:p>
          <a:p>
            <a:pPr marL="0" indent="0">
              <a:buNone/>
            </a:pPr>
            <a:endParaRPr lang="en-US" sz="2000" dirty="0">
              <a:highlight>
                <a:srgbClr val="000000"/>
              </a:highlight>
            </a:endParaRPr>
          </a:p>
          <a:p>
            <a:pPr marL="0" indent="0">
              <a:buNone/>
            </a:pPr>
            <a:endParaRPr lang="en-US" sz="2000" dirty="0"/>
          </a:p>
        </p:txBody>
      </p:sp>
      <p:sp>
        <p:nvSpPr>
          <p:cNvPr id="8" name="TextBox 7">
            <a:extLst>
              <a:ext uri="{FF2B5EF4-FFF2-40B4-BE49-F238E27FC236}">
                <a16:creationId xmlns:a16="http://schemas.microsoft.com/office/drawing/2014/main" id="{9C204740-A95E-D281-58DC-6ABEA18DDDB2}"/>
              </a:ext>
            </a:extLst>
          </p:cNvPr>
          <p:cNvSpPr txBox="1"/>
          <p:nvPr/>
        </p:nvSpPr>
        <p:spPr>
          <a:xfrm>
            <a:off x="5455233" y="3657600"/>
            <a:ext cx="267195" cy="369332"/>
          </a:xfrm>
          <a:prstGeom prst="rect">
            <a:avLst/>
          </a:prstGeom>
          <a:solidFill>
            <a:srgbClr val="FFFF00"/>
          </a:solidFill>
          <a:ln>
            <a:solidFill>
              <a:srgbClr val="FF0000"/>
            </a:solidFill>
          </a:ln>
        </p:spPr>
        <p:txBody>
          <a:bodyPr wrap="square" rtlCol="0">
            <a:spAutoFit/>
          </a:bodyPr>
          <a:lstStyle/>
          <a:p>
            <a:r>
              <a:rPr lang="en-US" dirty="0"/>
              <a:t>0</a:t>
            </a:r>
          </a:p>
        </p:txBody>
      </p:sp>
      <p:sp>
        <p:nvSpPr>
          <p:cNvPr id="9" name="TextBox 8">
            <a:extLst>
              <a:ext uri="{FF2B5EF4-FFF2-40B4-BE49-F238E27FC236}">
                <a16:creationId xmlns:a16="http://schemas.microsoft.com/office/drawing/2014/main" id="{BC9AD31E-899B-8DE4-C5BA-3D3E21A68612}"/>
              </a:ext>
            </a:extLst>
          </p:cNvPr>
          <p:cNvSpPr txBox="1"/>
          <p:nvPr/>
        </p:nvSpPr>
        <p:spPr>
          <a:xfrm>
            <a:off x="5455233" y="4040580"/>
            <a:ext cx="267195" cy="369332"/>
          </a:xfrm>
          <a:prstGeom prst="rect">
            <a:avLst/>
          </a:prstGeom>
          <a:solidFill>
            <a:srgbClr val="FFFF00"/>
          </a:solidFill>
          <a:ln>
            <a:solidFill>
              <a:srgbClr val="FF0000"/>
            </a:solidFill>
          </a:ln>
        </p:spPr>
        <p:txBody>
          <a:bodyPr wrap="square" rtlCol="0">
            <a:spAutoFit/>
          </a:bodyPr>
          <a:lstStyle/>
          <a:p>
            <a:r>
              <a:rPr lang="en-US" dirty="0"/>
              <a:t>3</a:t>
            </a:r>
          </a:p>
        </p:txBody>
      </p:sp>
      <p:sp>
        <p:nvSpPr>
          <p:cNvPr id="10" name="TextBox 9">
            <a:extLst>
              <a:ext uri="{FF2B5EF4-FFF2-40B4-BE49-F238E27FC236}">
                <a16:creationId xmlns:a16="http://schemas.microsoft.com/office/drawing/2014/main" id="{14A87EC1-618C-B2AC-D06F-4B8ABA20FF58}"/>
              </a:ext>
            </a:extLst>
          </p:cNvPr>
          <p:cNvSpPr txBox="1"/>
          <p:nvPr/>
        </p:nvSpPr>
        <p:spPr>
          <a:xfrm>
            <a:off x="9215191" y="4409912"/>
            <a:ext cx="267195" cy="369332"/>
          </a:xfrm>
          <a:prstGeom prst="rect">
            <a:avLst/>
          </a:prstGeom>
          <a:solidFill>
            <a:srgbClr val="FFFF00"/>
          </a:solidFill>
          <a:ln>
            <a:solidFill>
              <a:srgbClr val="FF0000"/>
            </a:solidFill>
          </a:ln>
        </p:spPr>
        <p:txBody>
          <a:bodyPr wrap="square" rtlCol="0">
            <a:spAutoFit/>
          </a:bodyPr>
          <a:lstStyle/>
          <a:p>
            <a:r>
              <a:rPr lang="en-US" dirty="0"/>
              <a:t>4</a:t>
            </a:r>
          </a:p>
        </p:txBody>
      </p:sp>
      <p:sp>
        <p:nvSpPr>
          <p:cNvPr id="6" name="TextBox 5">
            <a:extLst>
              <a:ext uri="{FF2B5EF4-FFF2-40B4-BE49-F238E27FC236}">
                <a16:creationId xmlns:a16="http://schemas.microsoft.com/office/drawing/2014/main" id="{07E639CE-1E90-BF71-13F7-0EB3B06CE24F}"/>
              </a:ext>
            </a:extLst>
          </p:cNvPr>
          <p:cNvSpPr txBox="1"/>
          <p:nvPr/>
        </p:nvSpPr>
        <p:spPr>
          <a:xfrm>
            <a:off x="7586559" y="4883897"/>
            <a:ext cx="533860" cy="369332"/>
          </a:xfrm>
          <a:prstGeom prst="rect">
            <a:avLst/>
          </a:prstGeom>
          <a:solidFill>
            <a:srgbClr val="FFFF00"/>
          </a:solidFill>
          <a:ln>
            <a:solidFill>
              <a:srgbClr val="FF0000"/>
            </a:solidFill>
          </a:ln>
        </p:spPr>
        <p:txBody>
          <a:bodyPr wrap="square" rtlCol="0">
            <a:spAutoFit/>
          </a:bodyPr>
          <a:lstStyle/>
          <a:p>
            <a:r>
              <a:rPr lang="en-US" dirty="0"/>
              <a:t>YES</a:t>
            </a:r>
          </a:p>
        </p:txBody>
      </p:sp>
      <p:grpSp>
        <p:nvGrpSpPr>
          <p:cNvPr id="13" name="Group 12">
            <a:extLst>
              <a:ext uri="{FF2B5EF4-FFF2-40B4-BE49-F238E27FC236}">
                <a16:creationId xmlns:a16="http://schemas.microsoft.com/office/drawing/2014/main" id="{52D3F532-2512-24AA-587B-6C4F5DB9E720}"/>
              </a:ext>
            </a:extLst>
          </p:cNvPr>
          <p:cNvGrpSpPr/>
          <p:nvPr/>
        </p:nvGrpSpPr>
        <p:grpSpPr>
          <a:xfrm>
            <a:off x="7586559" y="5642345"/>
            <a:ext cx="4417446" cy="569093"/>
            <a:chOff x="3375426" y="5685483"/>
            <a:chExt cx="5072538" cy="807627"/>
          </a:xfrm>
        </p:grpSpPr>
        <p:sp>
          <p:nvSpPr>
            <p:cNvPr id="7" name="TextBox 6">
              <a:extLst>
                <a:ext uri="{FF2B5EF4-FFF2-40B4-BE49-F238E27FC236}">
                  <a16:creationId xmlns:a16="http://schemas.microsoft.com/office/drawing/2014/main" id="{FAD81C78-834D-2E9C-0D56-0E80231EBF87}"/>
                </a:ext>
              </a:extLst>
            </p:cNvPr>
            <p:cNvSpPr txBox="1"/>
            <p:nvPr/>
          </p:nvSpPr>
          <p:spPr>
            <a:xfrm>
              <a:off x="3375426" y="5685483"/>
              <a:ext cx="5072538" cy="807627"/>
            </a:xfrm>
            <a:prstGeom prst="rect">
              <a:avLst/>
            </a:prstGeom>
            <a:solidFill>
              <a:srgbClr val="FFFF00"/>
            </a:solidFill>
            <a:ln>
              <a:solidFill>
                <a:srgbClr val="FF0000"/>
              </a:solidFill>
            </a:ln>
          </p:spPr>
          <p:txBody>
            <a:bodyPr wrap="square" rtlCol="0">
              <a:spAutoFit/>
            </a:bodyPr>
            <a:lstStyle/>
            <a:p>
              <a:endParaRPr lang="en-US" dirty="0"/>
            </a:p>
          </p:txBody>
        </p:sp>
        <p:pic>
          <p:nvPicPr>
            <p:cNvPr id="12" name="Picture 11">
              <a:extLst>
                <a:ext uri="{FF2B5EF4-FFF2-40B4-BE49-F238E27FC236}">
                  <a16:creationId xmlns:a16="http://schemas.microsoft.com/office/drawing/2014/main" id="{DF99D808-44CC-7EE5-74A7-F94BB80C7CAD}"/>
                </a:ext>
              </a:extLst>
            </p:cNvPr>
            <p:cNvPicPr>
              <a:picLocks noChangeAspect="1"/>
            </p:cNvPicPr>
            <p:nvPr/>
          </p:nvPicPr>
          <p:blipFill>
            <a:blip r:embed="rId2"/>
            <a:stretch>
              <a:fillRect/>
            </a:stretch>
          </p:blipFill>
          <p:spPr>
            <a:xfrm>
              <a:off x="3546820" y="5900987"/>
              <a:ext cx="4762622" cy="398092"/>
            </a:xfrm>
            <a:prstGeom prst="rect">
              <a:avLst/>
            </a:prstGeom>
          </p:spPr>
        </p:pic>
      </p:grpSp>
      <p:sp>
        <p:nvSpPr>
          <p:cNvPr id="15" name="TextBox 14">
            <a:extLst>
              <a:ext uri="{FF2B5EF4-FFF2-40B4-BE49-F238E27FC236}">
                <a16:creationId xmlns:a16="http://schemas.microsoft.com/office/drawing/2014/main" id="{D74FF848-FBCF-BAC6-FCA9-9C57300382EC}"/>
              </a:ext>
            </a:extLst>
          </p:cNvPr>
          <p:cNvSpPr txBox="1"/>
          <p:nvPr/>
        </p:nvSpPr>
        <p:spPr>
          <a:xfrm>
            <a:off x="9033222" y="5242018"/>
            <a:ext cx="533860" cy="369332"/>
          </a:xfrm>
          <a:prstGeom prst="rect">
            <a:avLst/>
          </a:prstGeom>
          <a:solidFill>
            <a:srgbClr val="FFFF00"/>
          </a:solidFill>
          <a:ln>
            <a:solidFill>
              <a:srgbClr val="FF0000"/>
            </a:solidFill>
          </a:ln>
        </p:spPr>
        <p:txBody>
          <a:bodyPr wrap="square" rtlCol="0">
            <a:spAutoFit/>
          </a:bodyPr>
          <a:lstStyle/>
          <a:p>
            <a:endParaRPr lang="en-US" dirty="0"/>
          </a:p>
        </p:txBody>
      </p:sp>
      <p:pic>
        <p:nvPicPr>
          <p:cNvPr id="17" name="Picture 16">
            <a:extLst>
              <a:ext uri="{FF2B5EF4-FFF2-40B4-BE49-F238E27FC236}">
                <a16:creationId xmlns:a16="http://schemas.microsoft.com/office/drawing/2014/main" id="{EF480A12-1953-1EA9-336E-3D110F6F0F63}"/>
              </a:ext>
            </a:extLst>
          </p:cNvPr>
          <p:cNvPicPr>
            <a:picLocks noChangeAspect="1"/>
          </p:cNvPicPr>
          <p:nvPr/>
        </p:nvPicPr>
        <p:blipFill>
          <a:blip r:embed="rId3"/>
          <a:stretch>
            <a:fillRect/>
          </a:stretch>
        </p:blipFill>
        <p:spPr>
          <a:xfrm>
            <a:off x="9101806" y="5287281"/>
            <a:ext cx="396691" cy="302738"/>
          </a:xfrm>
          <a:prstGeom prst="rect">
            <a:avLst/>
          </a:prstGeom>
        </p:spPr>
      </p:pic>
      <p:cxnSp>
        <p:nvCxnSpPr>
          <p:cNvPr id="18" name="Straight Connector 17">
            <a:extLst>
              <a:ext uri="{FF2B5EF4-FFF2-40B4-BE49-F238E27FC236}">
                <a16:creationId xmlns:a16="http://schemas.microsoft.com/office/drawing/2014/main" id="{359EFD12-37A7-87F0-68CD-D4244E635F56}"/>
              </a:ext>
            </a:extLst>
          </p:cNvPr>
          <p:cNvCxnSpPr/>
          <p:nvPr/>
        </p:nvCxnSpPr>
        <p:spPr>
          <a:xfrm flipV="1">
            <a:off x="388961" y="4779244"/>
            <a:ext cx="11477767" cy="725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2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581263"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r>
              <a:rPr lang="en-US" sz="2000" dirty="0">
                <a:solidFill>
                  <a:schemeClr val="accent6">
                    <a:lumMod val="75000"/>
                  </a:schemeClr>
                </a:solidFill>
                <a:latin typeface="Consolas" panose="020B0609020204030204" pitchFamily="49" charset="0"/>
              </a:rPr>
              <a:t>//from 0</a:t>
            </a: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2411583" y="1981192"/>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937213" y="18893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937214" y="278130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2395792" y="279719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12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581263"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r>
              <a:rPr lang="en-US" sz="2000" dirty="0">
                <a:solidFill>
                  <a:schemeClr val="accent6">
                    <a:lumMod val="75000"/>
                  </a:schemeClr>
                </a:solidFill>
                <a:latin typeface="Consolas" panose="020B0609020204030204" pitchFamily="49" charset="0"/>
              </a:rPr>
              <a:t>//to 3</a:t>
            </a: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5441386" y="198119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2315636" y="18893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2206939" y="278130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5425597" y="279719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19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581263"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r>
              <a:rPr lang="en-US" sz="2000" dirty="0">
                <a:solidFill>
                  <a:schemeClr val="accent6">
                    <a:lumMod val="75000"/>
                  </a:schemeClr>
                </a:solidFill>
                <a:latin typeface="Consolas" panose="020B0609020204030204" pitchFamily="49" charset="0"/>
              </a:rPr>
              <a:t>//increasing </a:t>
            </a:r>
            <a:r>
              <a:rPr lang="en-US" sz="2000" dirty="0" err="1">
                <a:solidFill>
                  <a:schemeClr val="accent6">
                    <a:lumMod val="75000"/>
                  </a:schemeClr>
                </a:solidFill>
                <a:latin typeface="Consolas" panose="020B0609020204030204" pitchFamily="49" charset="0"/>
              </a:rPr>
              <a:t>i</a:t>
            </a:r>
            <a:r>
              <a:rPr lang="en-US" sz="2000" dirty="0">
                <a:solidFill>
                  <a:schemeClr val="accent6">
                    <a:lumMod val="75000"/>
                  </a:schemeClr>
                </a:solidFill>
                <a:latin typeface="Consolas" panose="020B0609020204030204" pitchFamily="49" charset="0"/>
              </a:rPr>
              <a:t> by 1 each time</a:t>
            </a: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9541856" y="198119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5407273" y="18893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5407273" y="2781301"/>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6121633" y="2797194"/>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59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AAD8-9975-4733-4B3F-9C5EAF27DCCB}"/>
              </a:ext>
            </a:extLst>
          </p:cNvPr>
          <p:cNvSpPr>
            <a:spLocks noGrp="1"/>
          </p:cNvSpPr>
          <p:nvPr>
            <p:ph type="title"/>
          </p:nvPr>
        </p:nvSpPr>
        <p:spPr/>
        <p:txBody>
          <a:bodyPr/>
          <a:lstStyle/>
          <a:p>
            <a:r>
              <a:rPr lang="en-US" dirty="0"/>
              <a:t>for loop</a:t>
            </a:r>
          </a:p>
        </p:txBody>
      </p:sp>
      <p:sp>
        <p:nvSpPr>
          <p:cNvPr id="5" name="Content Placeholder 2">
            <a:extLst>
              <a:ext uri="{FF2B5EF4-FFF2-40B4-BE49-F238E27FC236}">
                <a16:creationId xmlns:a16="http://schemas.microsoft.com/office/drawing/2014/main" id="{9495C87A-60EA-4B8B-A751-05A45572C78C}"/>
              </a:ext>
            </a:extLst>
          </p:cNvPr>
          <p:cNvSpPr txBox="1">
            <a:spLocks/>
          </p:cNvSpPr>
          <p:nvPr/>
        </p:nvSpPr>
        <p:spPr>
          <a:xfrm>
            <a:off x="305368" y="1429603"/>
            <a:ext cx="11738781" cy="4302944"/>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569CD6"/>
                </a:solidFill>
                <a:latin typeface="Consolas" panose="020B0609020204030204" pitchFamily="49" charset="0"/>
              </a:rPr>
              <a:t>const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'Vanilla'</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'Chocolate'</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'Strawberry'</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'Rocky Road'</a:t>
            </a:r>
            <a:r>
              <a:rPr lang="en-US" sz="2000" dirty="0">
                <a:solidFill>
                  <a:srgbClr val="CCCCCC"/>
                </a:solidFill>
                <a:latin typeface="Consolas" panose="020B0609020204030204" pitchFamily="49" charset="0"/>
              </a:rPr>
              <a:t>];</a:t>
            </a:r>
          </a:p>
          <a:p>
            <a:pPr marL="0" indent="0">
              <a:buFont typeface="Arial" panose="020B0604020202020204" pitchFamily="34" charset="0"/>
              <a:buNone/>
            </a:pPr>
            <a:endParaRPr lang="en-US" sz="2000" dirty="0">
              <a:solidFill>
                <a:srgbClr val="C586C0"/>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                                    </a:t>
            </a:r>
            <a:endParaRPr lang="en-US" sz="20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en-US" sz="2000" dirty="0">
                <a:solidFill>
                  <a:srgbClr val="C586C0"/>
                </a:solidFill>
                <a:latin typeface="Consolas" panose="020B0609020204030204" pitchFamily="49" charset="0"/>
              </a:rPr>
              <a:t>for</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let</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0</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err="1">
                <a:solidFill>
                  <a:srgbClr val="4FC1FF"/>
                </a:solidFill>
                <a:latin typeface="Consolas" panose="020B0609020204030204" pitchFamily="49" charset="0"/>
              </a:rPr>
              <a:t>iceCreams</a:t>
            </a:r>
            <a:r>
              <a:rPr lang="en-US" sz="2000" dirty="0" err="1">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length</a:t>
            </a:r>
            <a:r>
              <a:rPr lang="en-US" sz="2000" dirty="0">
                <a:solidFill>
                  <a:srgbClr val="CCCCCC"/>
                </a:solidFill>
                <a:latin typeface="Consolas" panose="020B0609020204030204" pitchFamily="49" charset="0"/>
              </a:rPr>
              <a:t>; </a:t>
            </a:r>
            <a:r>
              <a:rPr lang="en-US" sz="2000" dirty="0" err="1">
                <a:solidFill>
                  <a:srgbClr val="9CDCFE"/>
                </a:solidFill>
                <a:latin typeface="Consolas" panose="020B0609020204030204" pitchFamily="49" charset="0"/>
              </a:rPr>
              <a:t>i</a:t>
            </a:r>
            <a:r>
              <a:rPr lang="en-US" sz="2000" dirty="0">
                <a:solidFill>
                  <a:srgbClr val="D4D4D4"/>
                </a:solidFill>
                <a:latin typeface="Consolas" panose="020B0609020204030204" pitchFamily="49" charset="0"/>
              </a:rPr>
              <a:t>++</a:t>
            </a:r>
            <a:r>
              <a:rPr lang="en-US" sz="2000" dirty="0">
                <a:solidFill>
                  <a:srgbClr val="CCCCCC"/>
                </a:solidFill>
                <a:latin typeface="Consolas" panose="020B0609020204030204" pitchFamily="49" charset="0"/>
              </a:rPr>
              <a:t>) {</a:t>
            </a:r>
          </a:p>
          <a:p>
            <a:pPr marL="0" indent="0">
              <a:buFont typeface="Arial" panose="020B0604020202020204" pitchFamily="34" charset="0"/>
              <a:buNone/>
            </a:pP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err="1">
                <a:solidFill>
                  <a:srgbClr val="4FC1FF"/>
                </a:solidFill>
                <a:latin typeface="Consolas" panose="020B0609020204030204" pitchFamily="49" charset="0"/>
              </a:rPr>
              <a:t>iceCreams</a:t>
            </a:r>
            <a:r>
              <a:rPr lang="en-US" sz="2000" dirty="0">
                <a:solidFill>
                  <a:srgbClr val="CCCCCC"/>
                </a:solidFill>
                <a:latin typeface="Consolas" panose="020B0609020204030204" pitchFamily="49" charset="0"/>
              </a:rPr>
              <a:t>[</a:t>
            </a:r>
            <a:r>
              <a:rPr lang="en-US" sz="2000" dirty="0" err="1">
                <a:solidFill>
                  <a:srgbClr val="9CDCFE"/>
                </a:solidFill>
                <a:latin typeface="Consolas" panose="020B0609020204030204" pitchFamily="49" charset="0"/>
              </a:rPr>
              <a:t>i</a:t>
            </a:r>
            <a:r>
              <a:rPr lang="en-US" sz="2000" dirty="0">
                <a:solidFill>
                  <a:srgbClr val="CCCCCC"/>
                </a:solidFill>
                <a:latin typeface="Consolas" panose="020B0609020204030204" pitchFamily="49" charset="0"/>
              </a:rPr>
              <a:t>]); </a:t>
            </a:r>
            <a:r>
              <a:rPr lang="en-US" sz="2000" dirty="0">
                <a:solidFill>
                  <a:schemeClr val="accent6">
                    <a:lumMod val="75000"/>
                  </a:schemeClr>
                </a:solidFill>
                <a:latin typeface="Consolas" panose="020B0609020204030204" pitchFamily="49" charset="0"/>
              </a:rPr>
              <a:t>//console.log(</a:t>
            </a:r>
            <a:r>
              <a:rPr lang="en-US" sz="2000" dirty="0" err="1">
                <a:solidFill>
                  <a:schemeClr val="accent6">
                    <a:lumMod val="75000"/>
                  </a:schemeClr>
                </a:solidFill>
                <a:latin typeface="Consolas" panose="020B0609020204030204" pitchFamily="49" charset="0"/>
              </a:rPr>
              <a:t>iceCreams</a:t>
            </a:r>
            <a:r>
              <a:rPr lang="en-US" sz="2000" dirty="0">
                <a:solidFill>
                  <a:schemeClr val="accent6">
                    <a:lumMod val="75000"/>
                  </a:schemeClr>
                </a:solidFill>
                <a:latin typeface="Consolas" panose="020B0609020204030204" pitchFamily="49" charset="0"/>
              </a:rPr>
              <a:t>[0]) which will be 'Vanilla'</a:t>
            </a:r>
          </a:p>
          <a:p>
            <a:pPr marL="0" indent="0">
              <a:buFont typeface="Arial" panose="020B0604020202020204" pitchFamily="34" charset="0"/>
              <a:buNone/>
            </a:pPr>
            <a:r>
              <a:rPr lang="en-US" sz="2000" dirty="0">
                <a:solidFill>
                  <a:srgbClr val="CCCCCC"/>
                </a:solidFill>
                <a:latin typeface="Consolas" panose="020B0609020204030204" pitchFamily="49" charset="0"/>
              </a:rPr>
              <a:t>}</a:t>
            </a:r>
          </a:p>
          <a:p>
            <a:pPr marL="0" indent="0">
              <a:buNone/>
            </a:pPr>
            <a:r>
              <a:rPr lang="en-US" sz="2000" dirty="0">
                <a:solidFill>
                  <a:srgbClr val="9CDCFE"/>
                </a:solidFill>
                <a:latin typeface="Consolas" panose="020B0609020204030204" pitchFamily="49" charset="0"/>
              </a:rPr>
              <a:t>console</a:t>
            </a:r>
            <a:r>
              <a:rPr lang="en-US" sz="2000" dirty="0">
                <a:solidFill>
                  <a:srgbClr val="CCCCCC"/>
                </a:solidFill>
                <a:latin typeface="Consolas" panose="020B0609020204030204" pitchFamily="49" charset="0"/>
              </a:rPr>
              <a:t>.</a:t>
            </a:r>
            <a:r>
              <a:rPr lang="en-US" sz="2000" dirty="0">
                <a:solidFill>
                  <a:srgbClr val="DCDCAA"/>
                </a:solidFill>
                <a:latin typeface="Consolas" panose="020B0609020204030204" pitchFamily="49" charset="0"/>
              </a:rPr>
              <a:t>log</a:t>
            </a:r>
            <a:r>
              <a:rPr lang="en-US" sz="2000" dirty="0">
                <a:solidFill>
                  <a:srgbClr val="CCCCCC"/>
                </a:solidFill>
                <a:latin typeface="Consolas" panose="020B0609020204030204" pitchFamily="49" charset="0"/>
              </a:rPr>
              <a:t>(</a:t>
            </a:r>
            <a:r>
              <a:rPr lang="en-US" sz="2000" dirty="0">
                <a:solidFill>
                  <a:srgbClr val="CE9178"/>
                </a:solidFill>
                <a:latin typeface="Consolas" panose="020B0609020204030204" pitchFamily="49" charset="0"/>
              </a:rPr>
              <a:t>'finished'</a:t>
            </a:r>
            <a:r>
              <a:rPr lang="en-US" sz="2000" dirty="0">
                <a:solidFill>
                  <a:srgbClr val="CCCCCC"/>
                </a:solidFill>
                <a:latin typeface="Consolas" panose="020B0609020204030204" pitchFamily="49" charset="0"/>
              </a:rPr>
              <a:t>);</a:t>
            </a:r>
            <a:endParaRPr lang="en-US" sz="2000" dirty="0"/>
          </a:p>
          <a:p>
            <a:pPr marL="0" indent="0">
              <a:buFont typeface="Arial" panose="020B0604020202020204" pitchFamily="34" charset="0"/>
              <a:buNone/>
            </a:pPr>
            <a:endParaRPr lang="en-US" dirty="0"/>
          </a:p>
        </p:txBody>
      </p:sp>
      <p:sp>
        <p:nvSpPr>
          <p:cNvPr id="16" name="Arrow: Right 15">
            <a:extLst>
              <a:ext uri="{FF2B5EF4-FFF2-40B4-BE49-F238E27FC236}">
                <a16:creationId xmlns:a16="http://schemas.microsoft.com/office/drawing/2014/main" id="{9A9B5430-B996-2B26-2183-235CB52A1437}"/>
              </a:ext>
            </a:extLst>
          </p:cNvPr>
          <p:cNvSpPr/>
          <p:nvPr/>
        </p:nvSpPr>
        <p:spPr>
          <a:xfrm rot="8368192">
            <a:off x="11616881" y="2692316"/>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01998F3-6641-16F1-DBB7-D62620724EF9}"/>
              </a:ext>
            </a:extLst>
          </p:cNvPr>
          <p:cNvSpPr/>
          <p:nvPr/>
        </p:nvSpPr>
        <p:spPr>
          <a:xfrm rot="2342240">
            <a:off x="715667" y="2733048"/>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125E915-9B22-8F87-9C6C-432E08C429A0}"/>
              </a:ext>
            </a:extLst>
          </p:cNvPr>
          <p:cNvSpPr/>
          <p:nvPr/>
        </p:nvSpPr>
        <p:spPr>
          <a:xfrm rot="18869655">
            <a:off x="715669" y="3235400"/>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D8D0E5B3-10B2-5168-1773-A4646D08E0E7}"/>
              </a:ext>
            </a:extLst>
          </p:cNvPr>
          <p:cNvSpPr/>
          <p:nvPr/>
        </p:nvSpPr>
        <p:spPr>
          <a:xfrm rot="14093166">
            <a:off x="11673926" y="3458535"/>
            <a:ext cx="245062" cy="457200"/>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B08FC3-D152-D74C-B3B2-4258EDA75181}"/>
              </a:ext>
            </a:extLst>
          </p:cNvPr>
          <p:cNvSpPr txBox="1"/>
          <p:nvPr/>
        </p:nvSpPr>
        <p:spPr>
          <a:xfrm>
            <a:off x="6747680" y="2667538"/>
            <a:ext cx="4305869" cy="369332"/>
          </a:xfrm>
          <a:prstGeom prst="rect">
            <a:avLst/>
          </a:prstGeom>
          <a:noFill/>
        </p:spPr>
        <p:txBody>
          <a:bodyPr wrap="square" rtlCol="0">
            <a:spAutoFit/>
          </a:bodyPr>
          <a:lstStyle/>
          <a:p>
            <a:r>
              <a:rPr lang="en-US" dirty="0">
                <a:highlight>
                  <a:srgbClr val="FFFF00"/>
                </a:highlight>
              </a:rPr>
              <a:t>If </a:t>
            </a:r>
            <a:r>
              <a:rPr lang="en-US" b="1" u="sng" dirty="0" err="1">
                <a:highlight>
                  <a:srgbClr val="FFFF00"/>
                </a:highlight>
              </a:rPr>
              <a:t>i</a:t>
            </a:r>
            <a:r>
              <a:rPr lang="en-US" dirty="0">
                <a:highlight>
                  <a:srgbClr val="FFFF00"/>
                </a:highlight>
              </a:rPr>
              <a:t> starts at 0, the first iteration means </a:t>
            </a:r>
            <a:r>
              <a:rPr lang="en-US" b="1" u="sng" dirty="0" err="1">
                <a:highlight>
                  <a:srgbClr val="FFFF00"/>
                </a:highlight>
              </a:rPr>
              <a:t>i</a:t>
            </a:r>
            <a:r>
              <a:rPr lang="en-US" dirty="0">
                <a:highlight>
                  <a:srgbClr val="FFFF00"/>
                </a:highlight>
              </a:rPr>
              <a:t> is 0</a:t>
            </a:r>
          </a:p>
        </p:txBody>
      </p:sp>
      <p:sp>
        <p:nvSpPr>
          <p:cNvPr id="6" name="TextBox 5">
            <a:extLst>
              <a:ext uri="{FF2B5EF4-FFF2-40B4-BE49-F238E27FC236}">
                <a16:creationId xmlns:a16="http://schemas.microsoft.com/office/drawing/2014/main" id="{136C23F1-6486-BCF5-E290-13D3A07E2B74}"/>
              </a:ext>
            </a:extLst>
          </p:cNvPr>
          <p:cNvSpPr txBox="1"/>
          <p:nvPr/>
        </p:nvSpPr>
        <p:spPr>
          <a:xfrm>
            <a:off x="6747680" y="3915447"/>
            <a:ext cx="4463956" cy="1754326"/>
          </a:xfrm>
          <a:prstGeom prst="rect">
            <a:avLst/>
          </a:prstGeom>
          <a:noFill/>
        </p:spPr>
        <p:txBody>
          <a:bodyPr wrap="square" rtlCol="0">
            <a:spAutoFit/>
          </a:bodyPr>
          <a:lstStyle/>
          <a:p>
            <a:r>
              <a:rPr lang="en-US" dirty="0">
                <a:highlight>
                  <a:srgbClr val="FFFF00"/>
                </a:highlight>
              </a:rPr>
              <a:t>After the code in the brackets is ran, we will rerun the code in the brackets. </a:t>
            </a:r>
            <a:r>
              <a:rPr lang="en-US" b="1" u="sng" dirty="0" err="1">
                <a:highlight>
                  <a:srgbClr val="FFFF00"/>
                </a:highlight>
              </a:rPr>
              <a:t>i</a:t>
            </a:r>
            <a:r>
              <a:rPr lang="en-US" b="1" u="sng" dirty="0">
                <a:highlight>
                  <a:srgbClr val="FFFF00"/>
                </a:highlight>
              </a:rPr>
              <a:t> </a:t>
            </a:r>
            <a:r>
              <a:rPr lang="en-US" dirty="0">
                <a:highlight>
                  <a:srgbClr val="FFFF00"/>
                </a:highlight>
              </a:rPr>
              <a:t> will be increased. That value is still less than the length of </a:t>
            </a:r>
            <a:r>
              <a:rPr lang="en-US" dirty="0" err="1">
                <a:highlight>
                  <a:srgbClr val="FFFF00"/>
                </a:highlight>
              </a:rPr>
              <a:t>iceCreams</a:t>
            </a:r>
            <a:r>
              <a:rPr lang="en-US" dirty="0">
                <a:highlight>
                  <a:srgbClr val="FFFF00"/>
                </a:highlight>
              </a:rPr>
              <a:t>. We start back at the top. We will execute again all the code inside the brackets.  </a:t>
            </a:r>
            <a:r>
              <a:rPr lang="en-US" b="1" u="sng" dirty="0" err="1">
                <a:highlight>
                  <a:srgbClr val="FFFF00"/>
                </a:highlight>
              </a:rPr>
              <a:t>i</a:t>
            </a:r>
            <a:r>
              <a:rPr lang="en-US" dirty="0">
                <a:highlight>
                  <a:srgbClr val="FFFF00"/>
                </a:highlight>
              </a:rPr>
              <a:t> will be at 1.</a:t>
            </a:r>
          </a:p>
        </p:txBody>
      </p:sp>
    </p:spTree>
    <p:extLst>
      <p:ext uri="{BB962C8B-B14F-4D97-AF65-F5344CB8AC3E}">
        <p14:creationId xmlns:p14="http://schemas.microsoft.com/office/powerpoint/2010/main" val="1276282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2659</Words>
  <Application>Microsoft Office PowerPoint</Application>
  <PresentationFormat>Widescreen</PresentationFormat>
  <Paragraphs>303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 Unicode MS</vt:lpstr>
      <vt:lpstr>Arial</vt:lpstr>
      <vt:lpstr>Calibri</vt:lpstr>
      <vt:lpstr>Calibri Light</vt:lpstr>
      <vt:lpstr>Consolas</vt:lpstr>
      <vt:lpstr>Office Theme</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for loop</vt:lpstr>
      <vt:lpstr>PowerPoint Presentation</vt:lpstr>
      <vt:lpstr>Array Methods with Callbacks - forEach</vt:lpstr>
      <vt:lpstr>forEach</vt:lpstr>
      <vt:lpstr>forEach</vt:lpstr>
      <vt:lpstr>forEach</vt:lpstr>
      <vt:lpstr>forEach</vt:lpstr>
      <vt:lpstr>forEach</vt:lpstr>
      <vt:lpstr>forEach</vt:lpstr>
      <vt:lpstr>forEach</vt:lpstr>
      <vt:lpstr>forEach</vt:lpstr>
      <vt:lpstr>forEach</vt:lpstr>
      <vt:lpstr>forEach</vt:lpstr>
      <vt:lpstr>forEach</vt:lpstr>
      <vt:lpstr>forEach</vt:lpstr>
      <vt:lpstr>forEach</vt:lpstr>
      <vt:lpstr>forEach</vt:lpstr>
      <vt:lpstr>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Yim</dc:creator>
  <cp:lastModifiedBy>David Yim</cp:lastModifiedBy>
  <cp:revision>28</cp:revision>
  <dcterms:created xsi:type="dcterms:W3CDTF">2023-11-18T04:44:40Z</dcterms:created>
  <dcterms:modified xsi:type="dcterms:W3CDTF">2023-11-18T18:53:05Z</dcterms:modified>
</cp:coreProperties>
</file>