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0"/>
  </p:notesMasterIdLst>
  <p:sldIdLst>
    <p:sldId id="256" r:id="rId2"/>
    <p:sldId id="258" r:id="rId3"/>
    <p:sldId id="260" r:id="rId4"/>
    <p:sldId id="259" r:id="rId5"/>
    <p:sldId id="261" r:id="rId6"/>
    <p:sldId id="263" r:id="rId7"/>
    <p:sldId id="266" r:id="rId8"/>
    <p:sldId id="264" r:id="rId9"/>
    <p:sldId id="265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5" r:id="rId18"/>
    <p:sldId id="274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7" r:id="rId36"/>
    <p:sldId id="298" r:id="rId37"/>
    <p:sldId id="299" r:id="rId38"/>
    <p:sldId id="300" r:id="rId39"/>
    <p:sldId id="301" r:id="rId40"/>
    <p:sldId id="292" r:id="rId41"/>
    <p:sldId id="293" r:id="rId42"/>
    <p:sldId id="294" r:id="rId43"/>
    <p:sldId id="295" r:id="rId44"/>
    <p:sldId id="296" r:id="rId45"/>
    <p:sldId id="302" r:id="rId46"/>
    <p:sldId id="303" r:id="rId47"/>
    <p:sldId id="304" r:id="rId48"/>
    <p:sldId id="305" r:id="rId49"/>
    <p:sldId id="307" r:id="rId50"/>
    <p:sldId id="308" r:id="rId51"/>
    <p:sldId id="306" r:id="rId52"/>
    <p:sldId id="310" r:id="rId53"/>
    <p:sldId id="311" r:id="rId54"/>
    <p:sldId id="312" r:id="rId55"/>
    <p:sldId id="313" r:id="rId56"/>
    <p:sldId id="309" r:id="rId57"/>
    <p:sldId id="314" r:id="rId58"/>
    <p:sldId id="315" r:id="rId5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4" autoAdjust="0"/>
    <p:restoredTop sz="88848" autoAdjust="0"/>
  </p:normalViewPr>
  <p:slideViewPr>
    <p:cSldViewPr snapToGrid="0">
      <p:cViewPr varScale="1">
        <p:scale>
          <a:sx n="98" d="100"/>
          <a:sy n="98" d="100"/>
        </p:scale>
        <p:origin x="106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0CF3B9-CA3D-48E4-AE35-FAFA10EF645C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1B9106-28DF-44D8-A3AF-43B712FBE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7357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Exploit_(computer_security)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en.wikipedia.org/wiki/Vulnerability_(computing)" TargetMode="External"/><Relationship Id="rId4" Type="http://schemas.openxmlformats.org/officeDocument/2006/relationships/hyperlink" Target="https://en.wikipedia.org/wiki/Memory_corruption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tatistical_significance" TargetMode="External"/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tatistical_significance" TargetMode="External"/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1B9106-28DF-44D8-A3AF-43B712FBE4B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2281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Address space layout randomization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preventing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Exploit (computer security)"/>
              </a:rPr>
              <a:t>exploitation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Memory corruption"/>
              </a:rPr>
              <a:t>memory corruption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vulnerabilities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1B9106-28DF-44D8-A3AF-43B712FBE4B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5467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-test can be used, for example, to determine if two sets of data are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Statistical significance"/>
              </a:rPr>
              <a:t>significantly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different from each other.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1B9106-28DF-44D8-A3AF-43B712FBE4B9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4774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-test can be used, for example, to determine if two sets of data are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Statistical significance"/>
              </a:rPr>
              <a:t>significantly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different from each other.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1B9106-28DF-44D8-A3AF-43B712FBE4B9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4960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22236-EEB8-4A65-9FD6-1D3DF81F0D29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729FF-03AA-4E9E-A079-183B0BB68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441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22236-EEB8-4A65-9FD6-1D3DF81F0D29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729FF-03AA-4E9E-A079-183B0BB68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860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22236-EEB8-4A65-9FD6-1D3DF81F0D29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729FF-03AA-4E9E-A079-183B0BB68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979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43131"/>
            <a:ext cx="9506309" cy="914400"/>
          </a:xfrm>
          <a:solidFill>
            <a:srgbClr val="FFFFFF">
              <a:alpha val="78824"/>
            </a:srgbClr>
          </a:solidFill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7419" y="1268083"/>
            <a:ext cx="11662913" cy="490888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22236-EEB8-4A65-9FD6-1D3DF81F0D29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729FF-03AA-4E9E-A079-183B0BB68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563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22236-EEB8-4A65-9FD6-1D3DF81F0D29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729FF-03AA-4E9E-A079-183B0BB68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519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22236-EEB8-4A65-9FD6-1D3DF81F0D29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729FF-03AA-4E9E-A079-183B0BB68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201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22236-EEB8-4A65-9FD6-1D3DF81F0D29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729FF-03AA-4E9E-A079-183B0BB68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172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22236-EEB8-4A65-9FD6-1D3DF81F0D29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729FF-03AA-4E9E-A079-183B0BB68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675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22236-EEB8-4A65-9FD6-1D3DF81F0D29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729FF-03AA-4E9E-A079-183B0BB68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345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22236-EEB8-4A65-9FD6-1D3DF81F0D29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729FF-03AA-4E9E-A079-183B0BB68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088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22236-EEB8-4A65-9FD6-1D3DF81F0D29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729FF-03AA-4E9E-A079-183B0BB68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717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D22236-EEB8-4A65-9FD6-1D3DF81F0D29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F729FF-03AA-4E9E-A079-183B0BB68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906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270409"/>
            <a:ext cx="9144000" cy="2387600"/>
          </a:xfrm>
        </p:spPr>
        <p:txBody>
          <a:bodyPr>
            <a:normAutofit/>
          </a:bodyPr>
          <a:lstStyle/>
          <a:p>
            <a:r>
              <a:rPr lang="en-US" sz="4000" dirty="0"/>
              <a:t>CS 6332 </a:t>
            </a:r>
            <a:br>
              <a:rPr lang="en-US" sz="4000" dirty="0"/>
            </a:br>
            <a:r>
              <a:rPr lang="en-US" sz="4000" dirty="0"/>
              <a:t>System Security and Malicious Code Analysis –</a:t>
            </a:r>
            <a:br>
              <a:rPr lang="en-US" sz="4000" dirty="0"/>
            </a:br>
            <a:r>
              <a:rPr lang="en-US" sz="4000" dirty="0"/>
              <a:t>Course Overview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011341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Wei Yang</a:t>
            </a:r>
          </a:p>
          <a:p>
            <a:endParaRPr lang="en-US" altLang="zh-CN" dirty="0"/>
          </a:p>
          <a:p>
            <a:r>
              <a:rPr lang="en-US" dirty="0"/>
              <a:t>Department of Computer Science</a:t>
            </a:r>
          </a:p>
          <a:p>
            <a:r>
              <a:rPr lang="en-US" dirty="0"/>
              <a:t>University of Texas at Dallas</a:t>
            </a:r>
          </a:p>
        </p:txBody>
      </p:sp>
    </p:spTree>
    <p:extLst>
      <p:ext uri="{BB962C8B-B14F-4D97-AF65-F5344CB8AC3E}">
        <p14:creationId xmlns:p14="http://schemas.microsoft.com/office/powerpoint/2010/main" val="11246290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194ED-1010-48EB-9074-1BCE3F4E9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OS Kernels (Optional)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5DF5D0-D2F5-4C86-9C0D-B7CA0731E6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Process Management</a:t>
            </a:r>
          </a:p>
          <a:p>
            <a:pPr lvl="1"/>
            <a:r>
              <a:rPr lang="en-US" dirty="0"/>
              <a:t>Creation/Running/Exit</a:t>
            </a:r>
          </a:p>
          <a:p>
            <a:pPr lvl="1"/>
            <a:r>
              <a:rPr lang="en-US" dirty="0"/>
              <a:t>Process address space</a:t>
            </a:r>
          </a:p>
          <a:p>
            <a:pPr lvl="1"/>
            <a:r>
              <a:rPr lang="en-US" dirty="0"/>
              <a:t>Context switch</a:t>
            </a:r>
          </a:p>
          <a:p>
            <a:r>
              <a:rPr lang="en-US" dirty="0"/>
              <a:t>Virtual Memory</a:t>
            </a:r>
          </a:p>
          <a:p>
            <a:pPr lvl="1"/>
            <a:r>
              <a:rPr lang="en-US" dirty="0"/>
              <a:t>Paging</a:t>
            </a:r>
          </a:p>
          <a:p>
            <a:r>
              <a:rPr lang="en-US" dirty="0"/>
              <a:t>File System and Disk Data Management</a:t>
            </a:r>
          </a:p>
          <a:p>
            <a:pPr lvl="1"/>
            <a:r>
              <a:rPr lang="en-US" dirty="0"/>
              <a:t>EXT2/EXT3, NTFS</a:t>
            </a:r>
          </a:p>
          <a:p>
            <a:pPr lvl="1"/>
            <a:r>
              <a:rPr lang="en-US" dirty="0"/>
              <a:t>Proc</a:t>
            </a:r>
          </a:p>
        </p:txBody>
      </p:sp>
    </p:spTree>
    <p:extLst>
      <p:ext uri="{BB962C8B-B14F-4D97-AF65-F5344CB8AC3E}">
        <p14:creationId xmlns:p14="http://schemas.microsoft.com/office/powerpoint/2010/main" val="21049459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85BF4-F186-43D0-BB22-66FBF949B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Out</a:t>
            </a:r>
            <a:r>
              <a:rPr lang="en-US" altLang="zh-CN" b="1" dirty="0"/>
              <a:t>l</a:t>
            </a:r>
            <a:r>
              <a:rPr lang="en-US" b="1" dirty="0"/>
              <a:t>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1BAAB-6C4E-403B-B5D7-BD976FFCEF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Overview</a:t>
            </a:r>
          </a:p>
          <a:p>
            <a:r>
              <a:rPr lang="en-US" dirty="0"/>
              <a:t>Course Content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System and Software Security Foundations</a:t>
            </a:r>
          </a:p>
          <a:p>
            <a:pPr lvl="1"/>
            <a:r>
              <a:rPr lang="en-US" dirty="0"/>
              <a:t>Vulnerability Analysis and Exploit Generation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System Defense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Reverse Engineering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Course Project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Empirical Studies 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Challenge Programs</a:t>
            </a:r>
          </a:p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Paper Presentation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Tentative Schedule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Homework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4781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1F52C-405F-4900-8BBB-3FCB07EC5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Vulnerability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76E4F-0B00-4710-A472-536689F89B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Control flow hijacking</a:t>
            </a:r>
          </a:p>
          <a:p>
            <a:pPr lvl="1"/>
            <a:r>
              <a:rPr lang="en-US" dirty="0"/>
              <a:t>Buffer Overflow</a:t>
            </a:r>
          </a:p>
          <a:p>
            <a:pPr lvl="1"/>
            <a:r>
              <a:rPr lang="en-US" dirty="0"/>
              <a:t>Integer Overflow</a:t>
            </a:r>
          </a:p>
          <a:p>
            <a:pPr lvl="1"/>
            <a:r>
              <a:rPr lang="en-US" dirty="0"/>
              <a:t>Format String</a:t>
            </a:r>
          </a:p>
          <a:p>
            <a:r>
              <a:rPr lang="en-US" dirty="0"/>
              <a:t>Data manipulation</a:t>
            </a:r>
          </a:p>
          <a:p>
            <a:pPr lvl="1"/>
            <a:r>
              <a:rPr lang="en-US" dirty="0"/>
              <a:t>SQL Injection, XSS (web application)</a:t>
            </a:r>
          </a:p>
          <a:p>
            <a:pPr lvl="1"/>
            <a:r>
              <a:rPr lang="en-US" dirty="0"/>
              <a:t>Logic-vulnerability (shopping free attack)</a:t>
            </a:r>
          </a:p>
          <a:p>
            <a:pPr lvl="1"/>
            <a:r>
              <a:rPr lang="en-US" dirty="0"/>
              <a:t>Browser-logic vulnerability (GUI interface)</a:t>
            </a:r>
          </a:p>
        </p:txBody>
      </p:sp>
    </p:spTree>
    <p:extLst>
      <p:ext uri="{BB962C8B-B14F-4D97-AF65-F5344CB8AC3E}">
        <p14:creationId xmlns:p14="http://schemas.microsoft.com/office/powerpoint/2010/main" val="40359908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CF731-2BE1-4A69-9599-4C891A8AB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BB331-B6BD-446E-891D-89E3BEC2BD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Shell Code</a:t>
            </a:r>
          </a:p>
          <a:p>
            <a:r>
              <a:rPr lang="en-US" dirty="0"/>
              <a:t>Code Injection</a:t>
            </a:r>
          </a:p>
          <a:p>
            <a:r>
              <a:rPr lang="en-US" dirty="0"/>
              <a:t>Return-into-</a:t>
            </a:r>
            <a:r>
              <a:rPr lang="en-US" dirty="0" err="1"/>
              <a:t>libc</a:t>
            </a:r>
            <a:endParaRPr lang="en-US" dirty="0"/>
          </a:p>
          <a:p>
            <a:r>
              <a:rPr lang="en-US" dirty="0"/>
              <a:t>Reliable Shell Code</a:t>
            </a:r>
          </a:p>
          <a:p>
            <a:pPr lvl="1"/>
            <a:r>
              <a:rPr lang="en-US" dirty="0" err="1"/>
              <a:t>HeapSpray</a:t>
            </a:r>
            <a:r>
              <a:rPr lang="en-US" dirty="0"/>
              <a:t> (ASLR)</a:t>
            </a:r>
          </a:p>
          <a:p>
            <a:pPr lvl="1"/>
            <a:r>
              <a:rPr lang="en-US" dirty="0"/>
              <a:t>Return-oriented programming</a:t>
            </a:r>
          </a:p>
          <a:p>
            <a:r>
              <a:rPr lang="en-US" dirty="0"/>
              <a:t>Automatic Exploits Generation</a:t>
            </a:r>
          </a:p>
          <a:p>
            <a:pPr lvl="1"/>
            <a:r>
              <a:rPr lang="en-US" dirty="0"/>
              <a:t>Symbolic execution</a:t>
            </a:r>
          </a:p>
        </p:txBody>
      </p:sp>
    </p:spTree>
    <p:extLst>
      <p:ext uri="{BB962C8B-B14F-4D97-AF65-F5344CB8AC3E}">
        <p14:creationId xmlns:p14="http://schemas.microsoft.com/office/powerpoint/2010/main" val="28655602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85BF4-F186-43D0-BB22-66FBF949B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Out</a:t>
            </a:r>
            <a:r>
              <a:rPr lang="en-US" altLang="zh-CN" b="1" dirty="0"/>
              <a:t>l</a:t>
            </a:r>
            <a:r>
              <a:rPr lang="en-US" b="1" dirty="0"/>
              <a:t>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1BAAB-6C4E-403B-B5D7-BD976FFCEF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Overview</a:t>
            </a:r>
          </a:p>
          <a:p>
            <a:r>
              <a:rPr lang="en-US" dirty="0"/>
              <a:t>Course Content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System and Software Security Foundations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Vulnerability Analysis and Exploit Generation</a:t>
            </a:r>
          </a:p>
          <a:p>
            <a:pPr lvl="1"/>
            <a:r>
              <a:rPr lang="en-US" dirty="0"/>
              <a:t>System Defense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Reverse Engineering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Course Project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Empirical Studies 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Challenge Programs</a:t>
            </a:r>
          </a:p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Paper Presentation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Tentative Schedule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Homework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9540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10C53-9D1F-4ECF-83F1-C26E34D39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506309" cy="871269"/>
          </a:xfrm>
        </p:spPr>
        <p:txBody>
          <a:bodyPr>
            <a:noAutofit/>
          </a:bodyPr>
          <a:lstStyle/>
          <a:p>
            <a:r>
              <a:rPr lang="fr-FR" sz="3600" dirty="0"/>
              <a:t>Compilation Extension, Code Transformation, Runtime </a:t>
            </a:r>
            <a:r>
              <a:rPr lang="en-US" sz="3600" dirty="0"/>
              <a:t>Verification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20DB4-EF9F-4FB8-98AC-2039690845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Bounds Checking, Type Checking</a:t>
            </a:r>
          </a:p>
          <a:p>
            <a:r>
              <a:rPr lang="en-US" dirty="0"/>
              <a:t>Diehard (heap protection), </a:t>
            </a:r>
            <a:r>
              <a:rPr lang="en-US" dirty="0" err="1"/>
              <a:t>exTerminator</a:t>
            </a:r>
            <a:endParaRPr lang="en-US" dirty="0"/>
          </a:p>
          <a:p>
            <a:r>
              <a:rPr lang="en-US" dirty="0"/>
              <a:t>Binary Rewriting, SFI/XFI/CFI/DFI</a:t>
            </a:r>
          </a:p>
          <a:p>
            <a:r>
              <a:rPr lang="en-US" dirty="0"/>
              <a:t>Program Shepherding</a:t>
            </a:r>
          </a:p>
          <a:p>
            <a:r>
              <a:rPr lang="en-US" dirty="0"/>
              <a:t>Sandboxing, </a:t>
            </a:r>
            <a:r>
              <a:rPr lang="en-US" dirty="0" err="1"/>
              <a:t>NativeClient</a:t>
            </a:r>
            <a:endParaRPr lang="en-US" dirty="0"/>
          </a:p>
          <a:p>
            <a:r>
              <a:rPr lang="en-US" dirty="0"/>
              <a:t>Taint Checking, Blocking Bad Input</a:t>
            </a:r>
          </a:p>
        </p:txBody>
      </p:sp>
    </p:spTree>
    <p:extLst>
      <p:ext uri="{BB962C8B-B14F-4D97-AF65-F5344CB8AC3E}">
        <p14:creationId xmlns:p14="http://schemas.microsoft.com/office/powerpoint/2010/main" val="30956871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57088-C112-4CBE-9496-DFF1562F5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Architecture, OS Perspective (Optional)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C08A8-AA31-49FF-9AF9-AD54DCBE6F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Address Space Randomization (ASR), DEP, NX-bit</a:t>
            </a:r>
          </a:p>
          <a:p>
            <a:r>
              <a:rPr lang="en-US" dirty="0"/>
              <a:t>Instruction Set Randomization (ISR)</a:t>
            </a:r>
          </a:p>
          <a:p>
            <a:r>
              <a:rPr lang="en-US" dirty="0"/>
              <a:t>Data Randomization (DR)</a:t>
            </a:r>
          </a:p>
          <a:p>
            <a:r>
              <a:rPr lang="en-US" dirty="0"/>
              <a:t>Operating System Interface Randomization, </a:t>
            </a:r>
            <a:r>
              <a:rPr lang="en-US" dirty="0" err="1"/>
              <a:t>RandSys</a:t>
            </a:r>
            <a:endParaRPr lang="en-US" dirty="0"/>
          </a:p>
          <a:p>
            <a:r>
              <a:rPr lang="en-US" dirty="0"/>
              <a:t>N-Variant System, Reverse Stack Execution</a:t>
            </a:r>
          </a:p>
          <a:p>
            <a:r>
              <a:rPr lang="en-US" dirty="0"/>
              <a:t>System Call Interposition</a:t>
            </a:r>
          </a:p>
          <a:p>
            <a:r>
              <a:rPr lang="en-US" dirty="0"/>
              <a:t>Library Extension (</a:t>
            </a:r>
            <a:r>
              <a:rPr lang="en-US" dirty="0" err="1"/>
              <a:t>Libsafe</a:t>
            </a:r>
            <a:r>
              <a:rPr lang="en-US" dirty="0"/>
              <a:t>/</a:t>
            </a:r>
            <a:r>
              <a:rPr lang="en-US" dirty="0" err="1"/>
              <a:t>LibsafePlus</a:t>
            </a:r>
            <a:r>
              <a:rPr lang="en-US" dirty="0"/>
              <a:t>/</a:t>
            </a:r>
            <a:r>
              <a:rPr lang="en-US" dirty="0" err="1"/>
              <a:t>LibsafeXP</a:t>
            </a:r>
            <a:r>
              <a:rPr lang="en-US" dirty="0"/>
              <a:t>)</a:t>
            </a:r>
          </a:p>
          <a:p>
            <a:r>
              <a:rPr lang="en-US" dirty="0"/>
              <a:t>Virtual Machine Introspection</a:t>
            </a:r>
          </a:p>
        </p:txBody>
      </p:sp>
    </p:spTree>
    <p:extLst>
      <p:ext uri="{BB962C8B-B14F-4D97-AF65-F5344CB8AC3E}">
        <p14:creationId xmlns:p14="http://schemas.microsoft.com/office/powerpoint/2010/main" val="18131271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85BF4-F186-43D0-BB22-66FBF949B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Out</a:t>
            </a:r>
            <a:r>
              <a:rPr lang="en-US" altLang="zh-CN" b="1" dirty="0"/>
              <a:t>l</a:t>
            </a:r>
            <a:r>
              <a:rPr lang="en-US" b="1" dirty="0"/>
              <a:t>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1BAAB-6C4E-403B-B5D7-BD976FFCEF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Overview</a:t>
            </a:r>
          </a:p>
          <a:p>
            <a:r>
              <a:rPr lang="en-US" dirty="0"/>
              <a:t>Course Content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System and Software Security Foundations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Vulnerability Analysis and Exploit Generation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System Defense</a:t>
            </a:r>
          </a:p>
          <a:p>
            <a:pPr lvl="1"/>
            <a:r>
              <a:rPr lang="en-US" dirty="0"/>
              <a:t>Reverse Engineering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Course Project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Empirical Studies 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Challenge Programs</a:t>
            </a:r>
          </a:p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Paper Presentation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Tentative Schedule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Homework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832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10C53-9D1F-4ECF-83F1-C26E34D39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506309" cy="871269"/>
          </a:xfrm>
        </p:spPr>
        <p:txBody>
          <a:bodyPr>
            <a:noAutofit/>
          </a:bodyPr>
          <a:lstStyle/>
          <a:p>
            <a:r>
              <a:rPr lang="fr-FR" sz="3600" dirty="0"/>
              <a:t>Compilation Extension, Code Transformation, Runtime </a:t>
            </a:r>
            <a:r>
              <a:rPr lang="en-US" sz="3600" dirty="0"/>
              <a:t>Verification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20DB4-EF9F-4FB8-98AC-2039690845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Binary Code Analysis (Reverse Engineering)</a:t>
            </a:r>
          </a:p>
          <a:p>
            <a:r>
              <a:rPr lang="en-US" dirty="0"/>
              <a:t>Dynamic Binary Analysis</a:t>
            </a:r>
          </a:p>
          <a:p>
            <a:pPr lvl="1"/>
            <a:r>
              <a:rPr lang="en-US" dirty="0"/>
              <a:t>Run-time Instrumentation</a:t>
            </a:r>
          </a:p>
          <a:p>
            <a:pPr lvl="1"/>
            <a:r>
              <a:rPr lang="en-US" dirty="0"/>
              <a:t>Automatic</a:t>
            </a:r>
          </a:p>
          <a:p>
            <a:r>
              <a:rPr lang="en-US" dirty="0"/>
              <a:t>Symbolic Execution</a:t>
            </a:r>
          </a:p>
          <a:p>
            <a:r>
              <a:rPr lang="en-US" dirty="0"/>
              <a:t>Malware Packing/Unpacking</a:t>
            </a:r>
          </a:p>
          <a:p>
            <a:pPr lvl="1"/>
            <a:r>
              <a:rPr lang="en-US" dirty="0"/>
              <a:t>Binary Code Transformation</a:t>
            </a:r>
          </a:p>
          <a:p>
            <a:pPr lvl="1"/>
            <a:r>
              <a:rPr lang="en-US" dirty="0"/>
              <a:t>Virtualization</a:t>
            </a:r>
          </a:p>
        </p:txBody>
      </p:sp>
    </p:spTree>
    <p:extLst>
      <p:ext uri="{BB962C8B-B14F-4D97-AF65-F5344CB8AC3E}">
        <p14:creationId xmlns:p14="http://schemas.microsoft.com/office/powerpoint/2010/main" val="3151599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85BF4-F186-43D0-BB22-66FBF949B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Out</a:t>
            </a:r>
            <a:r>
              <a:rPr lang="en-US" altLang="zh-CN" b="1" dirty="0"/>
              <a:t>l</a:t>
            </a:r>
            <a:r>
              <a:rPr lang="en-US" b="1" dirty="0"/>
              <a:t>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1BAAB-6C4E-403B-B5D7-BD976FFCEF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Overview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Course Content</a:t>
            </a:r>
          </a:p>
          <a:p>
            <a:r>
              <a:rPr lang="en-US" dirty="0"/>
              <a:t>Course Project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Empirical Studies 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Challenge Programs</a:t>
            </a:r>
          </a:p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Paper Presentation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Tentative Schedule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Homework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316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85BF4-F186-43D0-BB22-66FBF949B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Out</a:t>
            </a:r>
            <a:r>
              <a:rPr lang="en-US" altLang="zh-CN" b="1" dirty="0"/>
              <a:t>l</a:t>
            </a:r>
            <a:r>
              <a:rPr lang="en-US" b="1" dirty="0"/>
              <a:t>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1BAAB-6C4E-403B-B5D7-BD976FFCEF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  <a:p>
            <a:r>
              <a:rPr lang="en-US" dirty="0"/>
              <a:t>Course Content</a:t>
            </a:r>
          </a:p>
          <a:p>
            <a:r>
              <a:rPr lang="en-US" dirty="0"/>
              <a:t>Course Project</a:t>
            </a:r>
          </a:p>
          <a:p>
            <a:r>
              <a:rPr lang="en-US" dirty="0"/>
              <a:t>Empirical Studies </a:t>
            </a:r>
          </a:p>
          <a:p>
            <a:r>
              <a:rPr lang="en-US" dirty="0"/>
              <a:t>Challenge Programs</a:t>
            </a:r>
          </a:p>
          <a:p>
            <a:r>
              <a:rPr lang="en-US" altLang="zh-CN" dirty="0"/>
              <a:t>Paper Presentation</a:t>
            </a:r>
            <a:endParaRPr lang="en-US" dirty="0"/>
          </a:p>
          <a:p>
            <a:r>
              <a:rPr lang="en-US" dirty="0"/>
              <a:t>Tentative Schedule</a:t>
            </a:r>
          </a:p>
          <a:p>
            <a:r>
              <a:rPr lang="en-US" dirty="0"/>
              <a:t>Homework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6892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03705-98B3-4030-839C-B91C8DB21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Project / Empirical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00F5A5-B772-46BC-9EA1-7B4317D2C8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7419" y="1268082"/>
            <a:ext cx="11662913" cy="5307815"/>
          </a:xfrm>
        </p:spPr>
        <p:txBody>
          <a:bodyPr>
            <a:normAutofit/>
          </a:bodyPr>
          <a:lstStyle/>
          <a:p>
            <a:r>
              <a:rPr lang="en-US" dirty="0"/>
              <a:t>Grading: </a:t>
            </a:r>
          </a:p>
          <a:p>
            <a:pPr lvl="1"/>
            <a:r>
              <a:rPr lang="en-US" dirty="0"/>
              <a:t>Proposal (5%)</a:t>
            </a:r>
          </a:p>
          <a:p>
            <a:pPr lvl="1"/>
            <a:r>
              <a:rPr lang="en-US" dirty="0"/>
              <a:t>Midterm Report (5%)</a:t>
            </a:r>
          </a:p>
          <a:p>
            <a:pPr lvl="1"/>
            <a:r>
              <a:rPr lang="en-US" dirty="0"/>
              <a:t>Midterm Demo (10%)</a:t>
            </a:r>
          </a:p>
          <a:p>
            <a:pPr lvl="1"/>
            <a:r>
              <a:rPr lang="en-US" dirty="0"/>
              <a:t>Final Report (20%)</a:t>
            </a:r>
          </a:p>
          <a:p>
            <a:pPr lvl="1"/>
            <a:r>
              <a:rPr lang="en-US" dirty="0"/>
              <a:t>Final Demo (10%)</a:t>
            </a:r>
          </a:p>
          <a:p>
            <a:pPr lvl="1"/>
            <a:r>
              <a:rPr lang="en-US" dirty="0"/>
              <a:t>Project Document (10%)</a:t>
            </a:r>
          </a:p>
          <a:p>
            <a:pPr lvl="2"/>
            <a:r>
              <a:rPr lang="en-US" dirty="0"/>
              <a:t>Project Website, README, Example subjects</a:t>
            </a:r>
          </a:p>
          <a:p>
            <a:pPr lvl="1"/>
            <a:r>
              <a:rPr lang="en-US" dirty="0"/>
              <a:t>Code Evaluation (10%)</a:t>
            </a:r>
          </a:p>
          <a:p>
            <a:pPr lvl="2"/>
            <a:r>
              <a:rPr lang="en-US" dirty="0"/>
              <a:t>Readability, Reusability</a:t>
            </a:r>
          </a:p>
          <a:p>
            <a:pPr lvl="1"/>
            <a:r>
              <a:rPr lang="en-US" dirty="0"/>
              <a:t>Effectiveness Evaluation (30%)</a:t>
            </a:r>
          </a:p>
          <a:p>
            <a:pPr lvl="2"/>
            <a:r>
              <a:rPr lang="en-US" dirty="0"/>
              <a:t>Evaluate based on the metrics proposed in the proposal.</a:t>
            </a:r>
          </a:p>
          <a:p>
            <a:pPr lvl="2"/>
            <a:r>
              <a:rPr lang="en-US" dirty="0"/>
              <a:t>Level of difficulty will be taken into consideration (e.g., achieving or exceeding the state of the art).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3671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03705-98B3-4030-839C-B91C8DB21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Project / Empirical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00F5A5-B772-46BC-9EA1-7B4317D2C8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7419" y="1268082"/>
            <a:ext cx="11662913" cy="530781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Topic: Propose your own projects (Feel free to talk to the instructor about the proposed topic). I will provide a list of papers for you to get ideas.</a:t>
            </a:r>
          </a:p>
          <a:p>
            <a:endParaRPr lang="en-US" dirty="0"/>
          </a:p>
          <a:p>
            <a:r>
              <a:rPr lang="en-US" dirty="0"/>
              <a:t>Important deadline</a:t>
            </a:r>
          </a:p>
          <a:p>
            <a:pPr lvl="1"/>
            <a:r>
              <a:rPr lang="en-US" dirty="0"/>
              <a:t>Proposal, September 17</a:t>
            </a:r>
            <a:r>
              <a:rPr lang="en-US" baseline="30000" dirty="0"/>
              <a:t>th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Midterm Report &amp; Demo, October 22</a:t>
            </a:r>
            <a:r>
              <a:rPr lang="en-US" baseline="30000" dirty="0"/>
              <a:t>nd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Final Report &amp; Demo, December 7</a:t>
            </a:r>
            <a:r>
              <a:rPr lang="en-US" baseline="30000" dirty="0"/>
              <a:t>th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Content</a:t>
            </a:r>
          </a:p>
          <a:p>
            <a:pPr lvl="1"/>
            <a:r>
              <a:rPr lang="en-US" dirty="0"/>
              <a:t>Proposal: Introduction and related work</a:t>
            </a:r>
          </a:p>
          <a:p>
            <a:pPr lvl="1"/>
            <a:r>
              <a:rPr lang="en-US" dirty="0"/>
              <a:t>Midterm report: Motivating example, problem formulation, draft of approach and evaluation</a:t>
            </a:r>
          </a:p>
          <a:p>
            <a:pPr lvl="1"/>
            <a:r>
              <a:rPr lang="en-US" dirty="0"/>
              <a:t>Final report: Complete draft</a:t>
            </a:r>
          </a:p>
        </p:txBody>
      </p:sp>
    </p:spTree>
    <p:extLst>
      <p:ext uri="{BB962C8B-B14F-4D97-AF65-F5344CB8AC3E}">
        <p14:creationId xmlns:p14="http://schemas.microsoft.com/office/powerpoint/2010/main" val="36653827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94314-C05E-4EAB-B246-88A684F01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select a good topic?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390530-D090-4D8C-8606-C2F2EC02EA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topic will be evaluated based on the potential impact of the project. </a:t>
            </a:r>
          </a:p>
          <a:p>
            <a:r>
              <a:rPr lang="en-US" dirty="0"/>
              <a:t>There are different types of impacts: research, industrial, societal/social, … </a:t>
            </a:r>
          </a:p>
          <a:p>
            <a:r>
              <a:rPr lang="en-US" dirty="0"/>
              <a:t>Research impact, e.g., impact on research colleagues in various forms -- citations, inspiration, opening a new field/direction, ... </a:t>
            </a:r>
          </a:p>
          <a:p>
            <a:r>
              <a:rPr lang="en-US" dirty="0"/>
              <a:t>General, fundamental, conceptual ideas (beyond a tool, implementation, infrastructure, study..) </a:t>
            </a:r>
          </a:p>
          <a:p>
            <a:r>
              <a:rPr lang="en-US" dirty="0"/>
              <a:t>Overreaching contributions conveyed as insights.</a:t>
            </a:r>
          </a:p>
        </p:txBody>
      </p:sp>
    </p:spTree>
    <p:extLst>
      <p:ext uri="{BB962C8B-B14F-4D97-AF65-F5344CB8AC3E}">
        <p14:creationId xmlns:p14="http://schemas.microsoft.com/office/powerpoint/2010/main" val="20047448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4D416-9695-44ED-B699-D61F889E5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Two fundamental success element of your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962E5E-32F2-4CFF-A6CD-0441029D9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main elements </a:t>
            </a:r>
          </a:p>
          <a:p>
            <a:pPr lvl="1"/>
            <a:r>
              <a:rPr lang="en-US" dirty="0"/>
              <a:t>Interesting idea(s) accompanying interesting claim(s) </a:t>
            </a:r>
          </a:p>
          <a:p>
            <a:pPr lvl="1"/>
            <a:r>
              <a:rPr lang="en-US" dirty="0"/>
              <a:t>claim(s) well validated with evidence </a:t>
            </a:r>
          </a:p>
          <a:p>
            <a:r>
              <a:rPr lang="en-US" dirty="0"/>
              <a:t> Then how to define “interesting”? </a:t>
            </a:r>
          </a:p>
          <a:p>
            <a:pPr lvl="1"/>
            <a:r>
              <a:rPr lang="en-US" dirty="0"/>
              <a:t>Really depend on the readers’ taste but there may be general taste for a community </a:t>
            </a:r>
          </a:p>
          <a:p>
            <a:pPr lvl="1"/>
            <a:r>
              <a:rPr lang="en-US" dirty="0"/>
              <a:t>Ex: being the first in X, being non-trivial, contradicting conventional wisdoms, … </a:t>
            </a:r>
          </a:p>
          <a:p>
            <a:pPr lvl="1"/>
            <a:r>
              <a:rPr lang="en-US" dirty="0"/>
              <a:t>Can be along problem or solution space; in security (or software engineering field), being the first to point out a refreshing and practical problem would be much valued – Uniqueness, elegance, significance?</a:t>
            </a:r>
          </a:p>
        </p:txBody>
      </p:sp>
    </p:spTree>
    <p:extLst>
      <p:ext uri="{BB962C8B-B14F-4D97-AF65-F5344CB8AC3E}">
        <p14:creationId xmlns:p14="http://schemas.microsoft.com/office/powerpoint/2010/main" val="36792899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FEA80-4F1C-45EB-8085-F5CB37796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Detailed Desirable Characteristics I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6E43E9-BAA2-42CD-ADF2-5BED9D5F54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Crosscutting characteristics </a:t>
            </a:r>
          </a:p>
          <a:p>
            <a:r>
              <a:rPr lang="en-US" dirty="0"/>
              <a:t>Interesting work, e.g., intriguing, unpredictable, surprising/unexpected </a:t>
            </a:r>
          </a:p>
          <a:p>
            <a:pPr lvl="1"/>
            <a:r>
              <a:rPr lang="en-US" dirty="0"/>
              <a:t>Ask interesting questions </a:t>
            </a:r>
          </a:p>
          <a:p>
            <a:pPr lvl="1"/>
            <a:r>
              <a:rPr lang="en-US" dirty="0"/>
              <a:t>Have interesting ideas in solution </a:t>
            </a:r>
          </a:p>
          <a:p>
            <a:pPr lvl="1"/>
            <a:r>
              <a:rPr lang="en-US" dirty="0"/>
              <a:t>Have interesting findings in evaluation </a:t>
            </a:r>
          </a:p>
          <a:p>
            <a:r>
              <a:rPr lang="en-US" dirty="0"/>
              <a:t>Novel work, e.g., being the first </a:t>
            </a:r>
          </a:p>
          <a:p>
            <a:pPr lvl="1"/>
            <a:r>
              <a:rPr lang="en-US" dirty="0"/>
              <a:t>New problem </a:t>
            </a:r>
          </a:p>
          <a:p>
            <a:pPr lvl="1"/>
            <a:r>
              <a:rPr lang="en-US" dirty="0"/>
              <a:t>New solution </a:t>
            </a:r>
          </a:p>
          <a:p>
            <a:pPr lvl="1"/>
            <a:r>
              <a:rPr lang="en-US" dirty="0"/>
              <a:t>New findings</a:t>
            </a:r>
          </a:p>
        </p:txBody>
      </p:sp>
    </p:spTree>
    <p:extLst>
      <p:ext uri="{BB962C8B-B14F-4D97-AF65-F5344CB8AC3E}">
        <p14:creationId xmlns:p14="http://schemas.microsoft.com/office/powerpoint/2010/main" val="12134885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AF96F-443D-4FC0-94F3-479A2BC47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Detailed Desirable Characteristics 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18971E-E538-4DDD-8DAA-2362B5A019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Inspiring work </a:t>
            </a:r>
          </a:p>
          <a:p>
            <a:pPr lvl="1"/>
            <a:r>
              <a:rPr lang="en-US" dirty="0"/>
              <a:t>General ideas (produced w/ research generalization, see later slides) </a:t>
            </a:r>
          </a:p>
          <a:p>
            <a:pPr lvl="1"/>
            <a:r>
              <a:rPr lang="en-US" dirty="0"/>
              <a:t>Problem formulation: general/abstract problem definition that could describe other concrete problems </a:t>
            </a:r>
          </a:p>
          <a:p>
            <a:pPr lvl="1"/>
            <a:r>
              <a:rPr lang="en-US" dirty="0"/>
              <a:t>Solution formulation: a general idea that could be used elsewhere</a:t>
            </a:r>
          </a:p>
          <a:p>
            <a:r>
              <a:rPr lang="en-US" dirty="0"/>
              <a:t>Impactful work </a:t>
            </a:r>
          </a:p>
          <a:p>
            <a:pPr lvl="1"/>
            <a:r>
              <a:rPr lang="en-US" dirty="0"/>
              <a:t>Impactful problem: a real problem with </a:t>
            </a:r>
          </a:p>
          <a:p>
            <a:pPr lvl="2"/>
            <a:r>
              <a:rPr lang="en-US" dirty="0"/>
              <a:t>high severity level: impact an case seriously </a:t>
            </a:r>
          </a:p>
          <a:p>
            <a:pPr lvl="2"/>
            <a:r>
              <a:rPr lang="en-US" dirty="0"/>
              <a:t>large scope level: impact many cases</a:t>
            </a:r>
          </a:p>
          <a:p>
            <a:pPr lvl="1"/>
            <a:r>
              <a:rPr lang="en-US" dirty="0"/>
              <a:t>Impactful solution: an effective/efficient solution to well address the problem </a:t>
            </a:r>
          </a:p>
          <a:p>
            <a:pPr lvl="2"/>
            <a:r>
              <a:rPr lang="en-US" dirty="0"/>
              <a:t>E.g., many/high percentage (serious) (previously-undetected) vulnerabilities your approach finds </a:t>
            </a:r>
          </a:p>
          <a:p>
            <a:pPr lvl="2"/>
            <a:r>
              <a:rPr lang="en-US" dirty="0"/>
              <a:t>E.g., N man-hours that your approach saves </a:t>
            </a:r>
          </a:p>
          <a:p>
            <a:pPr lvl="2"/>
            <a:r>
              <a:rPr lang="en-US" dirty="0"/>
              <a:t>Great if having evidence of adoption in practice (You can ask your classmate for help to conduct empirical studies).</a:t>
            </a:r>
          </a:p>
        </p:txBody>
      </p:sp>
    </p:spTree>
    <p:extLst>
      <p:ext uri="{BB962C8B-B14F-4D97-AF65-F5344CB8AC3E}">
        <p14:creationId xmlns:p14="http://schemas.microsoft.com/office/powerpoint/2010/main" val="35250538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F2BCF-83D0-479B-9D12-F64D8B255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Detailed Desirable Characteristics III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C2F7C-463B-455A-A8F2-F614E17B6E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Rigorous/accurate description </a:t>
            </a:r>
          </a:p>
          <a:p>
            <a:pPr lvl="1"/>
            <a:r>
              <a:rPr lang="en-US" dirty="0"/>
              <a:t>Clear problem definition (no matter formalized or not) </a:t>
            </a:r>
          </a:p>
          <a:p>
            <a:pPr lvl="2"/>
            <a:r>
              <a:rPr lang="en-US" dirty="0"/>
              <a:t>inputs/outputs of the approach </a:t>
            </a:r>
          </a:p>
          <a:p>
            <a:pPr lvl="2"/>
            <a:r>
              <a:rPr lang="en-US" dirty="0"/>
              <a:t>requirements on the output 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Clear solution description with both algorithms and examples (don’t use only examples!) </a:t>
            </a:r>
          </a:p>
          <a:p>
            <a:pPr lvl="2"/>
            <a:r>
              <a:rPr lang="en-US" dirty="0"/>
              <a:t>reach the level of reproducible (others could reimplement your approach with enough high-level design information)</a:t>
            </a:r>
          </a:p>
        </p:txBody>
      </p:sp>
    </p:spTree>
    <p:extLst>
      <p:ext uri="{BB962C8B-B14F-4D97-AF65-F5344CB8AC3E}">
        <p14:creationId xmlns:p14="http://schemas.microsoft.com/office/powerpoint/2010/main" val="32074254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F2BCF-83D0-479B-9D12-F64D8B255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Detailed Desirable Characteristics IV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C2F7C-463B-455A-A8F2-F614E17B6E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Significant work (e.g., not easy problem to solve)</a:t>
            </a:r>
          </a:p>
          <a:p>
            <a:r>
              <a:rPr lang="en-US" dirty="0"/>
              <a:t>Technical challenges (see later slides) </a:t>
            </a:r>
          </a:p>
          <a:p>
            <a:pPr lvl="1"/>
            <a:r>
              <a:rPr lang="en-US" dirty="0"/>
              <a:t>problem level </a:t>
            </a:r>
          </a:p>
          <a:p>
            <a:pPr lvl="1"/>
            <a:r>
              <a:rPr lang="en-US" dirty="0"/>
              <a:t>solution level </a:t>
            </a:r>
          </a:p>
          <a:p>
            <a:r>
              <a:rPr lang="en-US" dirty="0"/>
              <a:t>Pose intellectual “stress” for whoever wants to address the problem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Validated work (Very important for our course project!!!)</a:t>
            </a:r>
          </a:p>
          <a:p>
            <a:r>
              <a:rPr lang="en-US" dirty="0"/>
              <a:t>Clear and strong (empirical) evidence to validate/justify the claims</a:t>
            </a:r>
          </a:p>
        </p:txBody>
      </p:sp>
    </p:spTree>
    <p:extLst>
      <p:ext uri="{BB962C8B-B14F-4D97-AF65-F5344CB8AC3E}">
        <p14:creationId xmlns:p14="http://schemas.microsoft.com/office/powerpoint/2010/main" val="12799110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DE5A4-0FD1-4BB2-804D-A71A24950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Key Questions to Double Check Your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4EFDB-A254-4B09-AE34-C4468ADA2D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Is the research problem significant/important? </a:t>
            </a:r>
          </a:p>
          <a:p>
            <a:pPr lvl="1"/>
            <a:r>
              <a:rPr lang="en-US" dirty="0"/>
              <a:t>NOT: a problem created/imagined by you and no one else cares about it </a:t>
            </a:r>
          </a:p>
          <a:p>
            <a:pPr lvl="1"/>
            <a:r>
              <a:rPr lang="en-US" dirty="0"/>
              <a:t>YES: a problem that people care (evidenced by concrete statistics or examples) </a:t>
            </a:r>
          </a:p>
          <a:p>
            <a:r>
              <a:rPr lang="en-US" dirty="0"/>
              <a:t>Is your research solution significant or addressing technical challenges? (may be less critical for some type of work) </a:t>
            </a:r>
          </a:p>
          <a:p>
            <a:pPr lvl="1"/>
            <a:r>
              <a:rPr lang="en-US" dirty="0"/>
              <a:t>NOT: a solution that is incremental over previous work </a:t>
            </a:r>
          </a:p>
          <a:p>
            <a:pPr lvl="1"/>
            <a:r>
              <a:rPr lang="en-US" dirty="0"/>
              <a:t>NOT: a solution that is straightforward/trivial (e.g., simple adoption or slight adaption of an existing technique is not significant enough, even when you are the first one in doing so) </a:t>
            </a:r>
          </a:p>
          <a:p>
            <a:r>
              <a:rPr lang="en-US" dirty="0"/>
              <a:t>Is your evaluation justifying the claimed contributions or benefits of your solution? (e.g., faster, detecting more faults, …than existing techniques if any)</a:t>
            </a:r>
          </a:p>
          <a:p>
            <a:pPr lvl="1"/>
            <a:r>
              <a:rPr lang="en-US" dirty="0"/>
              <a:t>Double check by making traceability from your claims listed in your contributions to your research questions to investigate in your evaluation</a:t>
            </a:r>
          </a:p>
        </p:txBody>
      </p:sp>
    </p:spTree>
    <p:extLst>
      <p:ext uri="{BB962C8B-B14F-4D97-AF65-F5344CB8AC3E}">
        <p14:creationId xmlns:p14="http://schemas.microsoft.com/office/powerpoint/2010/main" val="10825308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0447B-D96B-49A6-80C0-2806D4CFC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Traceability Links (Important!)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AD0D7-8358-4100-A925-D1E60273A8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7420" y="4708187"/>
            <a:ext cx="11657162" cy="1468776"/>
          </a:xfrm>
        </p:spPr>
        <p:txBody>
          <a:bodyPr/>
          <a:lstStyle/>
          <a:p>
            <a:r>
              <a:rPr lang="en-US" dirty="0"/>
              <a:t>Make sure each contribution/claim is translated to (appropriate) research question(s) -&gt; no unsubstantiated claims</a:t>
            </a:r>
          </a:p>
          <a:p>
            <a:r>
              <a:rPr lang="en-US" dirty="0"/>
              <a:t>Make sure each question is answered with help of (appropriate) metric(s)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6D6D62-38B6-4564-9DAE-3D66342086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6387" y="1099040"/>
            <a:ext cx="9039225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428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85BF4-F186-43D0-BB22-66FBF949B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Out</a:t>
            </a:r>
            <a:r>
              <a:rPr lang="en-US" altLang="zh-CN" b="1" dirty="0"/>
              <a:t>l</a:t>
            </a:r>
            <a:r>
              <a:rPr lang="en-US" b="1" dirty="0"/>
              <a:t>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1BAAB-6C4E-403B-B5D7-BD976FFCEF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  <a:p>
            <a:pPr lvl="1"/>
            <a:r>
              <a:rPr lang="en-US" dirty="0"/>
              <a:t>Course Goals</a:t>
            </a:r>
          </a:p>
          <a:p>
            <a:pPr lvl="1"/>
            <a:r>
              <a:rPr lang="en-US" dirty="0"/>
              <a:t>Course Style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Course Content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Course Project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Empirical Studies 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Challenge Programs</a:t>
            </a:r>
          </a:p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Paper Presentation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Tentative Schedule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Homework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3724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DA7E2-F097-406C-B95C-C2047DD4C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Justify Your Choices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BB121-F49E-4A09-950A-03A821DD61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Pitfall: In your proposal, you describe that you propose a way of solutions (e.g., dynamic analysis) to address your stated problem, BUT you never discuss why alternative way of solutions (e.g., static analysis) would not be chosen. </a:t>
            </a:r>
          </a:p>
          <a:p>
            <a:r>
              <a:rPr lang="en-US" dirty="0"/>
              <a:t>Pitfall: When describing your approach, you describe that you use a technique (e.g., hierarchical clustering) to address a subproblem in your approach, BUT you never discuss why alterative way of techniques (e.g., partitional clustering) would not be chosen </a:t>
            </a:r>
          </a:p>
          <a:p>
            <a:r>
              <a:rPr lang="en-US" dirty="0"/>
              <a:t>Pitfall: In your evaluation, you don’t compare the results of including or not including an important technique (e.g., filtering) claimed to be a major contribution</a:t>
            </a:r>
          </a:p>
          <a:p>
            <a:r>
              <a:rPr lang="en-US" dirty="0"/>
              <a:t>Pitfall: in your evaluation, you don’t justify why you choose the experimental subjects or a subset of subjects used by previous work </a:t>
            </a:r>
          </a:p>
        </p:txBody>
      </p:sp>
    </p:spTree>
    <p:extLst>
      <p:ext uri="{BB962C8B-B14F-4D97-AF65-F5344CB8AC3E}">
        <p14:creationId xmlns:p14="http://schemas.microsoft.com/office/powerpoint/2010/main" val="20090631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88AB0-552E-47F4-B54F-0E2A6401B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Report Structure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20EE6-A666-461D-934E-7C1C148F53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Title/Abstract </a:t>
            </a:r>
            <a:r>
              <a:rPr lang="en-US" altLang="zh-CN" dirty="0"/>
              <a:t>(</a:t>
            </a:r>
            <a:r>
              <a:rPr lang="en-US" altLang="zh-CN" b="1" dirty="0"/>
              <a:t>Proposal</a:t>
            </a:r>
            <a:r>
              <a:rPr lang="en-US" altLang="zh-CN" dirty="0"/>
              <a:t>)</a:t>
            </a:r>
            <a:endParaRPr lang="en-US" dirty="0"/>
          </a:p>
          <a:p>
            <a:r>
              <a:rPr lang="en-US" dirty="0"/>
              <a:t>Introduction </a:t>
            </a:r>
            <a:r>
              <a:rPr lang="en-US" altLang="zh-CN" dirty="0"/>
              <a:t>(</a:t>
            </a:r>
            <a:r>
              <a:rPr lang="en-US" altLang="zh-CN" b="1" dirty="0"/>
              <a:t>Proposal</a:t>
            </a:r>
            <a:r>
              <a:rPr lang="en-US" altLang="zh-CN" dirty="0"/>
              <a:t>)</a:t>
            </a:r>
            <a:endParaRPr lang="en-US" dirty="0"/>
          </a:p>
          <a:p>
            <a:r>
              <a:rPr lang="en-US" dirty="0"/>
              <a:t>Background </a:t>
            </a:r>
            <a:r>
              <a:rPr lang="en-US" altLang="zh-CN" dirty="0"/>
              <a:t>(</a:t>
            </a:r>
            <a:r>
              <a:rPr lang="en-US" altLang="zh-CN" b="1" dirty="0"/>
              <a:t>Proposal</a:t>
            </a:r>
            <a:r>
              <a:rPr lang="en-US" altLang="zh-CN" dirty="0"/>
              <a:t>)</a:t>
            </a:r>
            <a:endParaRPr lang="en-US" dirty="0"/>
          </a:p>
          <a:p>
            <a:r>
              <a:rPr lang="en-US" dirty="0"/>
              <a:t>Related Work </a:t>
            </a:r>
            <a:r>
              <a:rPr lang="en-US" altLang="zh-CN" dirty="0"/>
              <a:t>(</a:t>
            </a:r>
            <a:r>
              <a:rPr lang="en-US" altLang="zh-CN" b="1" dirty="0"/>
              <a:t>Proposal</a:t>
            </a:r>
            <a:r>
              <a:rPr lang="en-US" altLang="zh-CN" dirty="0"/>
              <a:t>)</a:t>
            </a:r>
            <a:endParaRPr lang="en-US" dirty="0"/>
          </a:p>
          <a:p>
            <a:r>
              <a:rPr lang="en-US" dirty="0"/>
              <a:t>Formal Problem Definition </a:t>
            </a:r>
            <a:r>
              <a:rPr lang="en-US" altLang="zh-CN" dirty="0"/>
              <a:t>(</a:t>
            </a:r>
            <a:r>
              <a:rPr lang="en-US" altLang="zh-CN" b="1" dirty="0"/>
              <a:t>Mid-term</a:t>
            </a:r>
            <a:r>
              <a:rPr lang="en-US" altLang="zh-CN" dirty="0"/>
              <a:t>)</a:t>
            </a:r>
            <a:endParaRPr lang="en-US" dirty="0"/>
          </a:p>
          <a:p>
            <a:r>
              <a:rPr lang="en-US" dirty="0"/>
              <a:t>Example </a:t>
            </a:r>
            <a:r>
              <a:rPr lang="en-US" altLang="zh-CN" dirty="0"/>
              <a:t>(</a:t>
            </a:r>
            <a:r>
              <a:rPr lang="en-US" altLang="zh-CN" b="1" dirty="0"/>
              <a:t>Mid-term</a:t>
            </a:r>
            <a:r>
              <a:rPr lang="en-US" altLang="zh-CN" dirty="0"/>
              <a:t>)</a:t>
            </a:r>
            <a:endParaRPr lang="en-US" dirty="0"/>
          </a:p>
          <a:p>
            <a:r>
              <a:rPr lang="en-US" dirty="0"/>
              <a:t>Approach/Framework </a:t>
            </a:r>
          </a:p>
          <a:p>
            <a:r>
              <a:rPr lang="en-US" dirty="0"/>
              <a:t>Implementation </a:t>
            </a:r>
          </a:p>
          <a:p>
            <a:r>
              <a:rPr lang="en-US" dirty="0"/>
              <a:t>Evaluation </a:t>
            </a:r>
          </a:p>
          <a:p>
            <a:r>
              <a:rPr lang="en-US" dirty="0"/>
              <a:t>Experiment/Case Studies/Experiences/Examples </a:t>
            </a:r>
          </a:p>
          <a:p>
            <a:r>
              <a:rPr lang="en-US" dirty="0"/>
              <a:t>Discussion </a:t>
            </a:r>
          </a:p>
          <a:p>
            <a:r>
              <a:rPr lang="en-US" dirty="0"/>
              <a:t>Conclusions (and Future work)</a:t>
            </a:r>
          </a:p>
        </p:txBody>
      </p:sp>
    </p:spTree>
    <p:extLst>
      <p:ext uri="{BB962C8B-B14F-4D97-AF65-F5344CB8AC3E}">
        <p14:creationId xmlns:p14="http://schemas.microsoft.com/office/powerpoint/2010/main" val="7237804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BE46F-AC99-41FC-B65F-D5D12178B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Proposal - Introduction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228A7-8BE6-49B1-B60F-5F42C90FAD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Long motivation, problem to be solved, why existing solutions are not sufficient (sometimes examples help) </a:t>
            </a:r>
          </a:p>
          <a:p>
            <a:r>
              <a:rPr lang="en-US" dirty="0"/>
              <a:t> Need show the problem is significant (desirable to use concrete statistics, concrete examples, or citations) </a:t>
            </a:r>
          </a:p>
          <a:p>
            <a:r>
              <a:rPr lang="en-US" dirty="0"/>
              <a:t>Proposed solution (inputs/outputs) and key ideas (steps) </a:t>
            </a:r>
          </a:p>
          <a:p>
            <a:r>
              <a:rPr lang="en-US" dirty="0"/>
              <a:t>Optional: brief mention of related work if it is very related and explain differences</a:t>
            </a:r>
          </a:p>
          <a:p>
            <a:r>
              <a:rPr lang="en-US" dirty="0"/>
              <a:t>Evaluation and evaluation results need to be added in final report.</a:t>
            </a:r>
          </a:p>
          <a:p>
            <a:r>
              <a:rPr lang="en-US" dirty="0"/>
              <a:t>Optional: “The paper makes the following main contributions: + bulleted items” </a:t>
            </a:r>
          </a:p>
          <a:p>
            <a:pPr lvl="1"/>
            <a:r>
              <a:rPr lang="en-US" dirty="0"/>
              <a:t>Easy for reviewers to spot out major contributions </a:t>
            </a:r>
          </a:p>
          <a:p>
            <a:pPr lvl="1"/>
            <a:r>
              <a:rPr lang="en-US" dirty="0"/>
              <a:t>Being of the “first” in something is desirable as a contribution </a:t>
            </a:r>
          </a:p>
          <a:p>
            <a:r>
              <a:rPr lang="en-US" dirty="0"/>
              <a:t>In the introduction section of your final report, list the structure layout of the paper (you want to give readers high level ideas how different parts are related to each other) </a:t>
            </a:r>
          </a:p>
          <a:p>
            <a:pPr lvl="1"/>
            <a:r>
              <a:rPr lang="en-US" dirty="0"/>
              <a:t> Similar principle applied throughout the paper for subsections</a:t>
            </a:r>
          </a:p>
        </p:txBody>
      </p:sp>
    </p:spTree>
    <p:extLst>
      <p:ext uri="{BB962C8B-B14F-4D97-AF65-F5344CB8AC3E}">
        <p14:creationId xmlns:p14="http://schemas.microsoft.com/office/powerpoint/2010/main" val="23833792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B66DA-73B1-4B2E-96F0-AB38E2261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Proposal - Introduction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8C4BD-D982-4F22-948B-AD5B083849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Don’t overclaim (even throughout the paper)! </a:t>
            </a:r>
          </a:p>
          <a:p>
            <a:pPr lvl="1"/>
            <a:r>
              <a:rPr lang="en-US" dirty="0"/>
              <a:t>But it is good to put your work in a bigger picture and a larger background </a:t>
            </a:r>
          </a:p>
          <a:p>
            <a:pPr lvl="1"/>
            <a:r>
              <a:rPr lang="en-US" dirty="0"/>
              <a:t>But it is important for you emphasize the significance of the problem and your solution (</a:t>
            </a:r>
            <a:r>
              <a:rPr lang="en-US" dirty="0" err="1"/>
              <a:t>esp</a:t>
            </a:r>
            <a:r>
              <a:rPr lang="en-US" dirty="0"/>
              <a:t> in intro) </a:t>
            </a:r>
          </a:p>
          <a:p>
            <a:r>
              <a:rPr lang="en-US" dirty="0"/>
              <a:t>Similarly don’t over-criticize other’s work (even throughout the paper)! </a:t>
            </a:r>
          </a:p>
          <a:p>
            <a:r>
              <a:rPr lang="en-US" dirty="0"/>
              <a:t>If you want to claim some unjustified points, it is better to put them in conclusion or discussion section </a:t>
            </a:r>
          </a:p>
          <a:p>
            <a:r>
              <a:rPr lang="en-US" dirty="0"/>
              <a:t>Even if so, be careful on wording </a:t>
            </a:r>
          </a:p>
          <a:p>
            <a:pPr lvl="1"/>
            <a:r>
              <a:rPr lang="en-US" dirty="0"/>
              <a:t>X “Our approach provides a foundation for this new field.” </a:t>
            </a:r>
          </a:p>
          <a:p>
            <a:pPr lvl="1"/>
            <a:r>
              <a:rPr lang="en-US" dirty="0"/>
              <a:t>“We believe our approach can provide a foundation…” </a:t>
            </a:r>
          </a:p>
          <a:p>
            <a:pPr lvl="1"/>
            <a:r>
              <a:rPr lang="en-US" dirty="0"/>
              <a:t>“We believe our approach has a good potential for providing a foundation …”</a:t>
            </a:r>
          </a:p>
        </p:txBody>
      </p:sp>
    </p:spTree>
    <p:extLst>
      <p:ext uri="{BB962C8B-B14F-4D97-AF65-F5344CB8AC3E}">
        <p14:creationId xmlns:p14="http://schemas.microsoft.com/office/powerpoint/2010/main" val="24872576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DEE70-0DE9-4C6C-BADF-0F07E6758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Proposal - Introduction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CB16C-22ED-4F59-82B4-6DEFC736FC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Another example: be careful on wording </a:t>
            </a:r>
          </a:p>
          <a:p>
            <a:pPr lvl="1"/>
            <a:r>
              <a:rPr lang="en-US" dirty="0"/>
              <a:t>X “Our/X’s approach is the only/first one on ….” </a:t>
            </a:r>
          </a:p>
          <a:p>
            <a:pPr lvl="1"/>
            <a:r>
              <a:rPr lang="en-US" dirty="0"/>
              <a:t>“With the best of our knowledge, our/X’s approach is the only one/first on …” </a:t>
            </a:r>
          </a:p>
          <a:p>
            <a:pPr lvl="1"/>
            <a:r>
              <a:rPr lang="en-US" dirty="0"/>
              <a:t>“Our/X’s approach is one of the/a few approaches …” </a:t>
            </a:r>
          </a:p>
          <a:p>
            <a:pPr lvl="1"/>
            <a:r>
              <a:rPr lang="en-US" dirty="0"/>
              <a:t>“Our/X’s approach is a major/representative approach …” </a:t>
            </a:r>
          </a:p>
          <a:p>
            <a:endParaRPr lang="en-US" dirty="0"/>
          </a:p>
          <a:p>
            <a:r>
              <a:rPr lang="en-US" dirty="0"/>
              <a:t>Some reviewers don’t like you to claim your own approach to be “novel” (at least don’t put “novel” in your paper title!) – they said novelty is to be judged by them not to be claimed by you </a:t>
            </a:r>
          </a:p>
          <a:p>
            <a:pPr lvl="1"/>
            <a:r>
              <a:rPr lang="en-US" dirty="0"/>
              <a:t>“</a:t>
            </a:r>
            <a:r>
              <a:rPr lang="en-US" dirty="0" err="1"/>
              <a:t>TestEra</a:t>
            </a:r>
            <a:r>
              <a:rPr lang="en-US" dirty="0"/>
              <a:t>: A Novel Framework for Automated Testing of Java Programs” </a:t>
            </a:r>
          </a:p>
          <a:p>
            <a:pPr lvl="1"/>
            <a:r>
              <a:rPr lang="en-US" dirty="0"/>
              <a:t>“</a:t>
            </a:r>
            <a:r>
              <a:rPr lang="en-US" dirty="0" err="1"/>
              <a:t>TestEra</a:t>
            </a:r>
            <a:r>
              <a:rPr lang="en-US" dirty="0"/>
              <a:t>: Specification-based Testing of Java Programs Using SAT”</a:t>
            </a:r>
          </a:p>
        </p:txBody>
      </p:sp>
    </p:spTree>
    <p:extLst>
      <p:ext uri="{BB962C8B-B14F-4D97-AF65-F5344CB8AC3E}">
        <p14:creationId xmlns:p14="http://schemas.microsoft.com/office/powerpoint/2010/main" val="19783395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CD36A-3E84-4EB3-943A-71E7C52A3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Proposal – Writing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7E7E51-A38F-4B33-ACFC-9BA202917C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Iterate and improve the abstract and introduction in a small discussion group (e.g., read to others) </a:t>
            </a:r>
          </a:p>
          <a:p>
            <a:endParaRPr lang="en-US" dirty="0"/>
          </a:p>
          <a:p>
            <a:r>
              <a:rPr lang="en-US" dirty="0"/>
              <a:t>Pay attention to the logical transitions in sentences in abstract and paragraphs in introduction section (e.g., using Mind Map: http://freemind.sourceforge.net/) </a:t>
            </a:r>
          </a:p>
          <a:p>
            <a:endParaRPr lang="en-US" dirty="0"/>
          </a:p>
          <a:p>
            <a:r>
              <a:rPr lang="en-US" dirty="0"/>
              <a:t>Double check that earlier stated characteristics are satisfied </a:t>
            </a:r>
          </a:p>
          <a:p>
            <a:pPr lvl="1"/>
            <a:r>
              <a:rPr lang="en-US" dirty="0"/>
              <a:t>Ex. The target problem is significant/important </a:t>
            </a:r>
          </a:p>
          <a:p>
            <a:pPr lvl="1"/>
            <a:r>
              <a:rPr lang="en-US" dirty="0"/>
              <a:t>Ex. Your solution is significant/addressing non-trivial technical challenges, and is well validated</a:t>
            </a:r>
          </a:p>
        </p:txBody>
      </p:sp>
    </p:spTree>
    <p:extLst>
      <p:ext uri="{BB962C8B-B14F-4D97-AF65-F5344CB8AC3E}">
        <p14:creationId xmlns:p14="http://schemas.microsoft.com/office/powerpoint/2010/main" val="42675874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D533A-12DE-4315-807A-3D67A76F9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Proposal -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6495A-6F58-4507-B6D8-CFA30F4680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Differences between background and related work </a:t>
            </a:r>
          </a:p>
          <a:p>
            <a:endParaRPr lang="en-US" dirty="0"/>
          </a:p>
          <a:p>
            <a:r>
              <a:rPr lang="en-US" dirty="0"/>
              <a:t>You can organize related work with subsections or group them in several categories </a:t>
            </a:r>
          </a:p>
          <a:p>
            <a:endParaRPr lang="en-US" dirty="0"/>
          </a:p>
          <a:p>
            <a:r>
              <a:rPr lang="en-US" dirty="0"/>
              <a:t>Background sometimes called Preliminaries </a:t>
            </a:r>
          </a:p>
          <a:p>
            <a:pPr lvl="1"/>
            <a:r>
              <a:rPr lang="en-US" dirty="0"/>
              <a:t>Includes notation, terminology, others’ or your previous techniques that are not part of the contributions of this paper</a:t>
            </a:r>
          </a:p>
        </p:txBody>
      </p:sp>
    </p:spTree>
    <p:extLst>
      <p:ext uri="{BB962C8B-B14F-4D97-AF65-F5344CB8AC3E}">
        <p14:creationId xmlns:p14="http://schemas.microsoft.com/office/powerpoint/2010/main" val="35852244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59237-CB08-48C3-80EF-D8378CBA4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Proposal - Related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3E5B02-C9EB-40E9-8A2D-E00B4A1E36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Don’t simply list related work without RELATING to your own work! – keywords to use: whereas, in contrast, but, however, … </a:t>
            </a:r>
          </a:p>
          <a:p>
            <a:pPr lvl="1"/>
            <a:r>
              <a:rPr lang="en-US" dirty="0"/>
              <a:t>“excuses” to use: “does not require specs”, “focus on different problems”, “complement with each other”, … </a:t>
            </a:r>
          </a:p>
          <a:p>
            <a:pPr lvl="1"/>
            <a:r>
              <a:rPr lang="en-US" dirty="0"/>
              <a:t> you can describe several similar related approaches together and compare them at once with yours </a:t>
            </a:r>
          </a:p>
          <a:p>
            <a:r>
              <a:rPr lang="en-US" dirty="0"/>
              <a:t>Don’t just discuss the differences between your work with related work only in the solution space </a:t>
            </a:r>
          </a:p>
          <a:p>
            <a:pPr lvl="1"/>
            <a:r>
              <a:rPr lang="en-US" dirty="0"/>
              <a:t>Need to relate back to the effect/impact on the problem space </a:t>
            </a:r>
          </a:p>
          <a:p>
            <a:pPr lvl="1"/>
            <a:r>
              <a:rPr lang="en-US" dirty="0"/>
              <a:t>E.g., You may argue that your work uses dynamic analysis and related work uses static analysis --- but how would these two analysis types impact the problem you are addressing? Static analysis produces too many false warnings? … You need to compare them in terms of observable differences from the approaches’ user’s point of view in the problem space</a:t>
            </a:r>
          </a:p>
        </p:txBody>
      </p:sp>
    </p:spTree>
    <p:extLst>
      <p:ext uri="{BB962C8B-B14F-4D97-AF65-F5344CB8AC3E}">
        <p14:creationId xmlns:p14="http://schemas.microsoft.com/office/powerpoint/2010/main" val="29566301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59237-CB08-48C3-80EF-D8378CBA4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Proposal - Related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3E5B02-C9EB-40E9-8A2D-E00B4A1E36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Don’t make unjustified unobvious criticisms on related work if you don’t have experimental results to back you up. </a:t>
            </a:r>
          </a:p>
          <a:p>
            <a:pPr lvl="1"/>
            <a:r>
              <a:rPr lang="en-US" dirty="0"/>
              <a:t>But you can cite others’ experiments to back you up. </a:t>
            </a:r>
          </a:p>
          <a:p>
            <a:endParaRPr lang="en-US" dirty="0"/>
          </a:p>
          <a:p>
            <a:r>
              <a:rPr lang="en-US" dirty="0"/>
              <a:t>Don’t overclaim your work without justification </a:t>
            </a:r>
          </a:p>
          <a:p>
            <a:endParaRPr lang="en-US" dirty="0"/>
          </a:p>
          <a:p>
            <a:r>
              <a:rPr lang="en-US" dirty="0"/>
              <a:t>Don’t intentionally leave out very related previous papers, including your own work (reviewers can find them out easily) </a:t>
            </a:r>
          </a:p>
          <a:p>
            <a:pPr lvl="1"/>
            <a:r>
              <a:rPr lang="en-US" dirty="0"/>
              <a:t>maybe even need to mention them in Introduction section and explain why the new work is different </a:t>
            </a:r>
          </a:p>
          <a:p>
            <a:pPr lvl="1"/>
            <a:r>
              <a:rPr lang="en-US" dirty="0"/>
              <a:t>reviewers often try to identify a marginal/incremental paper or a “least publishable unit (LPU)” (Google this term!)</a:t>
            </a:r>
          </a:p>
        </p:txBody>
      </p:sp>
    </p:spTree>
    <p:extLst>
      <p:ext uri="{BB962C8B-B14F-4D97-AF65-F5344CB8AC3E}">
        <p14:creationId xmlns:p14="http://schemas.microsoft.com/office/powerpoint/2010/main" val="19433692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59237-CB08-48C3-80EF-D8378CBA4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Proposal - Related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3E5B02-C9EB-40E9-8A2D-E00B4A1E36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7419" y="1268082"/>
            <a:ext cx="11662913" cy="519108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Where to put the related work section </a:t>
            </a:r>
          </a:p>
          <a:p>
            <a:pPr lvl="1"/>
            <a:r>
              <a:rPr lang="en-US" dirty="0"/>
              <a:t>After the introduction/example section </a:t>
            </a:r>
          </a:p>
          <a:p>
            <a:pPr lvl="1"/>
            <a:r>
              <a:rPr lang="en-US" dirty="0"/>
              <a:t>Before the conclusion section </a:t>
            </a:r>
          </a:p>
          <a:p>
            <a:endParaRPr lang="en-US" dirty="0"/>
          </a:p>
          <a:p>
            <a:r>
              <a:rPr lang="en-US" dirty="0"/>
              <a:t>After the introduction/example section </a:t>
            </a:r>
          </a:p>
          <a:p>
            <a:pPr lvl="1"/>
            <a:r>
              <a:rPr lang="en-US" dirty="0"/>
              <a:t>Pros: Immediately clear out reviewers’ wonder on how the work differs from previous work </a:t>
            </a:r>
          </a:p>
          <a:p>
            <a:pPr lvl="1"/>
            <a:r>
              <a:rPr lang="en-US" dirty="0"/>
              <a:t>Cons: hard to let readers to know what you are talking about before showing the approach details </a:t>
            </a:r>
          </a:p>
          <a:p>
            <a:pPr lvl="2"/>
            <a:r>
              <a:rPr lang="en-US" dirty="0"/>
              <a:t>But it may be ok to put it after the example section (see next slide) </a:t>
            </a:r>
          </a:p>
          <a:p>
            <a:endParaRPr lang="en-US" dirty="0"/>
          </a:p>
          <a:p>
            <a:r>
              <a:rPr lang="en-US" dirty="0"/>
              <a:t>Before the conclusion section </a:t>
            </a:r>
          </a:p>
          <a:p>
            <a:pPr lvl="1"/>
            <a:r>
              <a:rPr lang="en-US" dirty="0"/>
              <a:t>Pros: Now reviewers’ know what your approach is about </a:t>
            </a:r>
          </a:p>
          <a:p>
            <a:pPr lvl="1"/>
            <a:r>
              <a:rPr lang="en-US" dirty="0"/>
              <a:t>Cons: reviewers keep wondering how the work differs from previous work till this point </a:t>
            </a:r>
          </a:p>
          <a:p>
            <a:pPr lvl="2"/>
            <a:r>
              <a:rPr lang="en-US" dirty="0"/>
              <a:t>But for very closely related work, you should have pointed out the differences in the introduction section</a:t>
            </a:r>
          </a:p>
        </p:txBody>
      </p:sp>
    </p:spTree>
    <p:extLst>
      <p:ext uri="{BB962C8B-B14F-4D97-AF65-F5344CB8AC3E}">
        <p14:creationId xmlns:p14="http://schemas.microsoft.com/office/powerpoint/2010/main" val="56287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04878-1F37-4EFB-A70B-9DB326D94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7635D-1786-4F24-8EB4-2AFA1840E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general goal </a:t>
            </a:r>
            <a:r>
              <a:rPr lang="en-US" dirty="0"/>
              <a:t>is to understand the state-of-the-art.</a:t>
            </a:r>
          </a:p>
          <a:p>
            <a:r>
              <a:rPr lang="en-US" dirty="0"/>
              <a:t>Offense/Attack</a:t>
            </a:r>
          </a:p>
          <a:p>
            <a:pPr lvl="1"/>
            <a:r>
              <a:rPr lang="en-US" dirty="0"/>
              <a:t>Find memory vulnerability</a:t>
            </a:r>
          </a:p>
          <a:p>
            <a:pPr lvl="1"/>
            <a:r>
              <a:rPr lang="en-US" dirty="0"/>
              <a:t>Develop exploits</a:t>
            </a:r>
          </a:p>
          <a:p>
            <a:pPr lvl="1"/>
            <a:r>
              <a:rPr lang="en-US" dirty="0"/>
              <a:t>Create malware</a:t>
            </a:r>
          </a:p>
          <a:p>
            <a:pPr lvl="1"/>
            <a:r>
              <a:rPr lang="en-US" dirty="0"/>
              <a:t>Prevent malware being detected</a:t>
            </a:r>
          </a:p>
          <a:p>
            <a:r>
              <a:rPr lang="en-US" dirty="0"/>
              <a:t>Defense/Protection</a:t>
            </a:r>
          </a:p>
          <a:p>
            <a:pPr lvl="1"/>
            <a:r>
              <a:rPr lang="en-US" dirty="0"/>
              <a:t>Find vulnerability</a:t>
            </a:r>
          </a:p>
          <a:p>
            <a:pPr lvl="1"/>
            <a:r>
              <a:rPr lang="en-US" dirty="0"/>
              <a:t>Stop exploits</a:t>
            </a:r>
          </a:p>
          <a:p>
            <a:pPr lvl="1"/>
            <a:r>
              <a:rPr lang="en-US" dirty="0"/>
              <a:t>Analyze malware</a:t>
            </a:r>
          </a:p>
          <a:p>
            <a:pPr lvl="1"/>
            <a:r>
              <a:rPr lang="en-US" dirty="0"/>
              <a:t>Handle obfuscation/cloaking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68104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B3DC3-C8D3-49FA-9776-D68BFA13A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Midterm Report - Problem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798E80-3955-47E9-88B9-0AD320AF99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your paper proposes a new problem or addresses a formalizable problem, it is good to have a section on problem definition </a:t>
            </a:r>
          </a:p>
          <a:p>
            <a:endParaRPr lang="en-US" dirty="0"/>
          </a:p>
          <a:p>
            <a:r>
              <a:rPr lang="en-US" dirty="0"/>
              <a:t>Examples </a:t>
            </a:r>
          </a:p>
          <a:p>
            <a:pPr lvl="1"/>
            <a:r>
              <a:rPr lang="en-US" dirty="0"/>
              <a:t>Section 3.1 http://security.ece.cmu.edu/aeg/aeg-current.pdf </a:t>
            </a:r>
          </a:p>
          <a:p>
            <a:pPr lvl="1"/>
            <a:r>
              <a:rPr lang="en-US" dirty="0"/>
              <a:t>Section 4 http://youngwei.com/pdf/AppContext.pdf </a:t>
            </a:r>
          </a:p>
          <a:p>
            <a:endParaRPr lang="en-US" dirty="0"/>
          </a:p>
          <a:p>
            <a:r>
              <a:rPr lang="en-US" dirty="0"/>
              <a:t>Such a section is useful to clearly describe the problem being addressed by the paper </a:t>
            </a:r>
          </a:p>
        </p:txBody>
      </p:sp>
    </p:spTree>
    <p:extLst>
      <p:ext uri="{BB962C8B-B14F-4D97-AF65-F5344CB8AC3E}">
        <p14:creationId xmlns:p14="http://schemas.microsoft.com/office/powerpoint/2010/main" val="115836148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B86D0-C82F-443A-88F4-97C71F4B0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Midterm Report - Problem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11F087-670F-41C3-B8A5-8E36BA8100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Define the problem that your approach intends to address </a:t>
            </a:r>
          </a:p>
          <a:p>
            <a:endParaRPr lang="en-US" dirty="0"/>
          </a:p>
          <a:p>
            <a:r>
              <a:rPr lang="en-US" dirty="0"/>
              <a:t>Can be put in a section after intro/example section, serve the purpose of the example section as described later </a:t>
            </a:r>
          </a:p>
          <a:p>
            <a:pPr lvl="1"/>
            <a:r>
              <a:rPr lang="en-US" dirty="0"/>
              <a:t> When you formalize your problem, readers can have better grasp on what you are trying to address </a:t>
            </a:r>
          </a:p>
          <a:p>
            <a:endParaRPr lang="en-US" dirty="0"/>
          </a:p>
          <a:p>
            <a:r>
              <a:rPr lang="en-US" dirty="0"/>
              <a:t>There you can also formally define some important concepts referred to in your approach (either in the problem space or solution space) </a:t>
            </a:r>
          </a:p>
          <a:p>
            <a:endParaRPr lang="en-US" dirty="0"/>
          </a:p>
          <a:p>
            <a:r>
              <a:rPr lang="en-US" dirty="0"/>
              <a:t>Problem formalization can be a new contribution in the contribution list</a:t>
            </a:r>
          </a:p>
        </p:txBody>
      </p:sp>
    </p:spTree>
    <p:extLst>
      <p:ext uri="{BB962C8B-B14F-4D97-AF65-F5344CB8AC3E}">
        <p14:creationId xmlns:p14="http://schemas.microsoft.com/office/powerpoint/2010/main" val="98221897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D072E-777D-499F-B021-A3E51A99A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Midterm Report - Technical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EE70AB-0708-45C9-8F1B-86E1349711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Add to your intro or problem definition section in your midterm report.</a:t>
            </a:r>
          </a:p>
          <a:p>
            <a:endParaRPr lang="en-US" dirty="0"/>
          </a:p>
          <a:p>
            <a:r>
              <a:rPr lang="en-US" dirty="0"/>
              <a:t>Why list challenges?</a:t>
            </a:r>
          </a:p>
          <a:p>
            <a:pPr lvl="1"/>
            <a:r>
              <a:rPr lang="en-US" dirty="0"/>
              <a:t>If your solution is so obvious and easy, you cannot impress readers/reviewers and justify significance </a:t>
            </a:r>
          </a:p>
          <a:p>
            <a:endParaRPr lang="en-US" dirty="0"/>
          </a:p>
          <a:p>
            <a:r>
              <a:rPr lang="en-US" dirty="0"/>
              <a:t>Challenges from two levels (you can describe challenges at one or both levels) </a:t>
            </a:r>
          </a:p>
          <a:p>
            <a:r>
              <a:rPr lang="en-US" dirty="0"/>
              <a:t>Problem-level challenges </a:t>
            </a:r>
          </a:p>
          <a:p>
            <a:pPr lvl="1"/>
            <a:r>
              <a:rPr lang="en-US" dirty="0"/>
              <a:t>Independently of any solution to the problem (e.g., static vs dynamic analysis), what are the challenges of addressing the problem? </a:t>
            </a:r>
          </a:p>
          <a:p>
            <a:r>
              <a:rPr lang="en-US" dirty="0"/>
              <a:t>Solution-level challenges </a:t>
            </a:r>
          </a:p>
          <a:p>
            <a:pPr lvl="1"/>
            <a:r>
              <a:rPr lang="en-US" dirty="0"/>
              <a:t> For the style/direction that you will commit to (e.g., static in contrast to dynamic analysis; of </a:t>
            </a:r>
            <a:r>
              <a:rPr lang="en-US" dirty="0" err="1"/>
              <a:t>cz</a:t>
            </a:r>
            <a:r>
              <a:rPr lang="en-US" dirty="0"/>
              <a:t>, you need to justify why static not dynamic already here), what are the challenges of carrying out the solution to address the problem?</a:t>
            </a:r>
          </a:p>
        </p:txBody>
      </p:sp>
    </p:spTree>
    <p:extLst>
      <p:ext uri="{BB962C8B-B14F-4D97-AF65-F5344CB8AC3E}">
        <p14:creationId xmlns:p14="http://schemas.microsoft.com/office/powerpoint/2010/main" val="271583721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3E605-E501-4E44-B933-F328C742E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vs. Sophisticated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8C3656-8750-4FCC-B884-516B509431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Don’t ignore simple (basic, straightforward) solutions while hunting for sophisticated solutions </a:t>
            </a:r>
          </a:p>
          <a:p>
            <a:pPr lvl="1"/>
            <a:r>
              <a:rPr lang="en-US" dirty="0"/>
              <a:t>At least try simple ones out, only when they don’t work, use the challenges/difficulties faced there to drive the hunting of more sophisticated solutions </a:t>
            </a:r>
          </a:p>
          <a:p>
            <a:pPr lvl="1"/>
            <a:r>
              <a:rPr lang="en-US" dirty="0"/>
              <a:t> Simple ones serve as baseline base in evaluation </a:t>
            </a:r>
          </a:p>
          <a:p>
            <a:endParaRPr lang="en-US" dirty="0"/>
          </a:p>
          <a:p>
            <a:r>
              <a:rPr lang="en-US" dirty="0"/>
              <a:t>Often the time, students may be too proud of some clever “tricks” that they came up and had tendency of losing sight of easier, simpler solutions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“Make things as simple as possible, but not simpler.” - Einstein</a:t>
            </a:r>
          </a:p>
        </p:txBody>
      </p:sp>
    </p:spTree>
    <p:extLst>
      <p:ext uri="{BB962C8B-B14F-4D97-AF65-F5344CB8AC3E}">
        <p14:creationId xmlns:p14="http://schemas.microsoft.com/office/powerpoint/2010/main" val="22051387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2EFFE-A2FB-44CE-A449-C70E1DEEC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Midterm Report - Technical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8EE3F-A7AB-46C2-ADBD-0A6E836E2A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Challenges -&gt; Contribution Points </a:t>
            </a:r>
          </a:p>
          <a:p>
            <a:r>
              <a:rPr lang="en-US" dirty="0"/>
              <a:t>Normal structure of main contribution list</a:t>
            </a:r>
          </a:p>
          <a:p>
            <a:pPr lvl="1"/>
            <a:r>
              <a:rPr lang="en-US" dirty="0"/>
              <a:t>The overall approach </a:t>
            </a:r>
          </a:p>
          <a:p>
            <a:pPr lvl="1"/>
            <a:r>
              <a:rPr lang="en-US" dirty="0"/>
              <a:t>A list of specific techniques in the approach </a:t>
            </a:r>
          </a:p>
          <a:p>
            <a:pPr lvl="1"/>
            <a:r>
              <a:rPr lang="en-US" dirty="0"/>
              <a:t>Implementation and evaluation </a:t>
            </a:r>
          </a:p>
          <a:p>
            <a:pPr lvl="1"/>
            <a:r>
              <a:rPr lang="en-US" dirty="0"/>
              <a:t>Evaluation results </a:t>
            </a:r>
          </a:p>
          <a:p>
            <a:r>
              <a:rPr lang="en-US" dirty="0"/>
              <a:t>For each specific technique in your contribution list, you shall have at least one corresponding clearly articulated technical challenge </a:t>
            </a:r>
          </a:p>
          <a:p>
            <a:pPr lvl="1"/>
            <a:r>
              <a:rPr lang="en-US" dirty="0"/>
              <a:t>If your solution/technique is so obvious and easy, you cannot impress readers/reviewers and justify significance </a:t>
            </a:r>
          </a:p>
          <a:p>
            <a:r>
              <a:rPr lang="en-US" dirty="0"/>
              <a:t>Alternatively, you may articulate technical challenges just for the overall approach</a:t>
            </a:r>
          </a:p>
        </p:txBody>
      </p:sp>
    </p:spTree>
    <p:extLst>
      <p:ext uri="{BB962C8B-B14F-4D97-AF65-F5344CB8AC3E}">
        <p14:creationId xmlns:p14="http://schemas.microsoft.com/office/powerpoint/2010/main" val="271958979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2A87E-2FD0-4C23-823B-C74CB086C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Midterm Report -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413D6C-A712-4891-9895-8E1BE16920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simple example </a:t>
            </a:r>
          </a:p>
          <a:p>
            <a:pPr lvl="1"/>
            <a:r>
              <a:rPr lang="en-US" dirty="0"/>
              <a:t>Include: where it comes from; a figure listing source code; brief description – Throughout the paper, it is important to have illustrating examples for those places that contain “dry” descriptions of your approach </a:t>
            </a:r>
          </a:p>
          <a:p>
            <a:pPr lvl="1"/>
            <a:r>
              <a:rPr lang="en-US" dirty="0"/>
              <a:t>If you use several examples throughout the paper, you may not need a separate Example section. </a:t>
            </a:r>
          </a:p>
          <a:p>
            <a:endParaRPr lang="en-US" dirty="0"/>
          </a:p>
          <a:p>
            <a:r>
              <a:rPr lang="en-US" dirty="0"/>
              <a:t>Optional/important part of the section: high level description of applying your approach on the example </a:t>
            </a:r>
          </a:p>
          <a:p>
            <a:pPr lvl="1"/>
            <a:r>
              <a:rPr lang="en-US" dirty="0"/>
              <a:t>describe inputs/outputs of your approach without getting into too much detail </a:t>
            </a:r>
          </a:p>
          <a:p>
            <a:pPr lvl="1"/>
            <a:r>
              <a:rPr lang="en-US" dirty="0"/>
              <a:t>very important if the later approach description involves heavy hard-to-understand formalisms</a:t>
            </a:r>
          </a:p>
        </p:txBody>
      </p:sp>
    </p:spTree>
    <p:extLst>
      <p:ext uri="{BB962C8B-B14F-4D97-AF65-F5344CB8AC3E}">
        <p14:creationId xmlns:p14="http://schemas.microsoft.com/office/powerpoint/2010/main" val="138285851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AD2B1-7E62-4AE0-BAA1-AC3517C60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Report -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DE3D4A-05FC-4C50-AAD6-6CAFA4FFB4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Generalize your work in an abstraction level, e.g., positioning it as a framework or algorithm rather than a tool </a:t>
            </a:r>
          </a:p>
          <a:p>
            <a:pPr lvl="1"/>
            <a:r>
              <a:rPr lang="en-US" dirty="0"/>
              <a:t>What you develop should be beyond your own implementation </a:t>
            </a:r>
          </a:p>
          <a:p>
            <a:pPr lvl="1"/>
            <a:r>
              <a:rPr lang="en-US" dirty="0"/>
              <a:t>Then you are in a better position when you discuss limitations of your work: Inherent limitation of the framework? Or limitation of your current particular implementation of the framework? </a:t>
            </a:r>
          </a:p>
          <a:p>
            <a:pPr lvl="1"/>
            <a:r>
              <a:rPr lang="en-US" dirty="0"/>
              <a:t>A workflow diagram is useful for explaining your framework </a:t>
            </a:r>
          </a:p>
          <a:p>
            <a:r>
              <a:rPr lang="en-US" dirty="0"/>
              <a:t>Try to separate the ideas from (a particular) concrete implementation </a:t>
            </a:r>
          </a:p>
          <a:p>
            <a:pPr lvl="1"/>
            <a:r>
              <a:rPr lang="en-US" dirty="0"/>
              <a:t>But sometimes you have to mention it a bit and refer the readers to the implementation section. </a:t>
            </a:r>
          </a:p>
          <a:p>
            <a:r>
              <a:rPr lang="en-US" dirty="0"/>
              <a:t>Explain some details with examples (even if you have illustrated your high level ideas in the example section)</a:t>
            </a:r>
          </a:p>
          <a:p>
            <a:pPr lvl="1"/>
            <a:r>
              <a:rPr lang="en-US" dirty="0"/>
              <a:t>Often still need to provide algorithm descriptions to precisely describe your approach instead of using ONLY examples to explain it</a:t>
            </a:r>
          </a:p>
        </p:txBody>
      </p:sp>
    </p:spTree>
    <p:extLst>
      <p:ext uri="{BB962C8B-B14F-4D97-AF65-F5344CB8AC3E}">
        <p14:creationId xmlns:p14="http://schemas.microsoft.com/office/powerpoint/2010/main" val="144220092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BB0DA-E227-4B1D-BA46-634F4CD21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Report -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BEC46C-A8D0-409D-B160-7AE22ED539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libraries you used in your tool </a:t>
            </a:r>
          </a:p>
          <a:p>
            <a:pPr lvl="1"/>
            <a:r>
              <a:rPr lang="en-US" dirty="0"/>
              <a:t>e.g., BCEL, Daikon frontend, Soot </a:t>
            </a:r>
          </a:p>
          <a:p>
            <a:r>
              <a:rPr lang="en-US" dirty="0"/>
              <a:t>Detailed implementations of each step in your framework </a:t>
            </a:r>
          </a:p>
          <a:p>
            <a:r>
              <a:rPr lang="en-US" dirty="0"/>
              <a:t>List complications of implementing a certain idea and how you get around them </a:t>
            </a:r>
          </a:p>
          <a:p>
            <a:pPr lvl="1"/>
            <a:r>
              <a:rPr lang="en-US" dirty="0"/>
              <a:t>if some complications are important and general, you may move them to the framework section. </a:t>
            </a:r>
          </a:p>
          <a:p>
            <a:r>
              <a:rPr lang="en-US" dirty="0"/>
              <a:t>Applicable to both approach/implementation </a:t>
            </a:r>
          </a:p>
          <a:p>
            <a:pPr lvl="1"/>
            <a:r>
              <a:rPr lang="en-US" dirty="0"/>
              <a:t>Don’t detail the entire story of how you arrived at your approach/implementation/results, unless they provide useful lessons learned to readers (even so, put them in discussion section)</a:t>
            </a:r>
          </a:p>
        </p:txBody>
      </p:sp>
    </p:spTree>
    <p:extLst>
      <p:ext uri="{BB962C8B-B14F-4D97-AF65-F5344CB8AC3E}">
        <p14:creationId xmlns:p14="http://schemas.microsoft.com/office/powerpoint/2010/main" val="152201476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5D30E-FC59-4F5F-B04C-54B14681E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Report -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BAC5A6-1635-4301-B6A1-A5F9817DE1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7419" y="1268082"/>
            <a:ext cx="11662913" cy="552182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(Controlled) Experiment: good for tools that don’t involve human interactions within the approach experiment writing structure: </a:t>
            </a:r>
          </a:p>
          <a:p>
            <a:pPr lvl="1"/>
            <a:r>
              <a:rPr lang="en-US" dirty="0"/>
              <a:t>Hypotheses/Questions to be answered </a:t>
            </a:r>
          </a:p>
          <a:p>
            <a:pPr lvl="2"/>
            <a:r>
              <a:rPr lang="en-US" dirty="0"/>
              <a:t>Double check your questions. Ex. “Can our approach perform better than a previous related approach?”  “How much better can our approach perform than …” </a:t>
            </a:r>
          </a:p>
          <a:p>
            <a:pPr lvl="1"/>
            <a:r>
              <a:rPr lang="en-US" dirty="0"/>
              <a:t>Measures you use to answer these questions (higher better?) </a:t>
            </a:r>
          </a:p>
          <a:p>
            <a:pPr lvl="1"/>
            <a:r>
              <a:rPr lang="en-US" dirty="0"/>
              <a:t>Experiment setup: a good number of subjects, some scripts, some third-party tools or reimplemented tools for comparison </a:t>
            </a:r>
          </a:p>
          <a:p>
            <a:pPr lvl="1"/>
            <a:r>
              <a:rPr lang="en-US" dirty="0"/>
              <a:t>Independent variables + dependent variables -&gt; metrics </a:t>
            </a:r>
          </a:p>
          <a:p>
            <a:pPr lvl="1"/>
            <a:r>
              <a:rPr lang="en-US" dirty="0"/>
              <a:t>Experimental results </a:t>
            </a:r>
          </a:p>
          <a:p>
            <a:pPr lvl="2"/>
            <a:r>
              <a:rPr lang="en-US" dirty="0"/>
              <a:t>Illustrate how to read your table/diagrams (columns, x/y axis, etc.) </a:t>
            </a:r>
          </a:p>
          <a:p>
            <a:pPr lvl="2"/>
            <a:r>
              <a:rPr lang="en-US" dirty="0"/>
              <a:t>Explain what does the curve or data mean, e.g., “We observed that …”, “The experimental results show …” </a:t>
            </a:r>
          </a:p>
          <a:p>
            <a:pPr lvl="2"/>
            <a:r>
              <a:rPr lang="en-US" dirty="0"/>
              <a:t> Summarize your findings, remember to get back to answer the hypotheses and questions; it is ok to have an undecisive or negative answer based on the experimental results </a:t>
            </a:r>
          </a:p>
          <a:p>
            <a:pPr lvl="2"/>
            <a:r>
              <a:rPr lang="en-US" dirty="0"/>
              <a:t>Optional: discussion subsection; or you can put it as a separate section – Sometimes you may not include cost (time/memory) in your experimental results but you need to at least discuss the analysis cost – Threats to validity: internal, external</a:t>
            </a:r>
          </a:p>
        </p:txBody>
      </p:sp>
    </p:spTree>
    <p:extLst>
      <p:ext uri="{BB962C8B-B14F-4D97-AF65-F5344CB8AC3E}">
        <p14:creationId xmlns:p14="http://schemas.microsoft.com/office/powerpoint/2010/main" val="379116874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5D30E-FC59-4F5F-B04C-54B14681E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Report -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BAC5A6-1635-4301-B6A1-A5F9817DE1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7419" y="1268082"/>
            <a:ext cx="11662913" cy="552182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Need explain evaluation results or describe your insights from the observed results rather than just describing the results </a:t>
            </a:r>
          </a:p>
          <a:p>
            <a:pPr lvl="1"/>
            <a:r>
              <a:rPr lang="en-US" dirty="0"/>
              <a:t>E.g., if some subjects’ results are especially favorable or unfavorable, explain the reasons or even your hypothesis (wordings: “We suspect that …” “We hypothesize that …”). You may leave confirmation of these hypotheses to future work (e.g., on more experiments) </a:t>
            </a:r>
          </a:p>
          <a:p>
            <a:pPr lvl="1"/>
            <a:endParaRPr lang="en-US" dirty="0"/>
          </a:p>
          <a:p>
            <a:r>
              <a:rPr lang="en-US" dirty="0"/>
              <a:t>Need describe “Experiment Designs” </a:t>
            </a:r>
          </a:p>
          <a:p>
            <a:pPr lvl="1"/>
            <a:r>
              <a:rPr lang="en-US" dirty="0"/>
              <a:t>E.g., factors (independent variables), treatments (one factor multiple treatments or one factor one treatment)</a:t>
            </a:r>
          </a:p>
          <a:p>
            <a:pPr lvl="1"/>
            <a:endParaRPr lang="en-US" dirty="0"/>
          </a:p>
          <a:p>
            <a:r>
              <a:rPr lang="en-US" dirty="0"/>
              <a:t>Need hypothesis testing, t-testing especially if you want to say “A result is **significantly** better than B result”; statistically significant vs. practically significant</a:t>
            </a:r>
          </a:p>
          <a:p>
            <a:endParaRPr lang="en-US" dirty="0"/>
          </a:p>
          <a:p>
            <a:r>
              <a:rPr lang="en-US" dirty="0"/>
              <a:t>Measure both mean and variance/deviation, not just mean</a:t>
            </a:r>
          </a:p>
        </p:txBody>
      </p:sp>
    </p:spTree>
    <p:extLst>
      <p:ext uri="{BB962C8B-B14F-4D97-AF65-F5344CB8AC3E}">
        <p14:creationId xmlns:p14="http://schemas.microsoft.com/office/powerpoint/2010/main" val="3818528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80863-82EB-49B0-879E-BBB2D29A9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Course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78333-D21F-4E0A-9A70-2FD4602F0C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course is taught in both a </a:t>
            </a:r>
            <a:r>
              <a:rPr lang="en-US" b="1" dirty="0"/>
              <a:t>seminar </a:t>
            </a:r>
            <a:r>
              <a:rPr lang="en-US" dirty="0"/>
              <a:t>and a </a:t>
            </a:r>
            <a:r>
              <a:rPr lang="en-US" b="1" dirty="0"/>
              <a:t>regular-course </a:t>
            </a:r>
            <a:r>
              <a:rPr lang="en-US" dirty="0"/>
              <a:t>style. Each student will be expected to</a:t>
            </a:r>
          </a:p>
          <a:p>
            <a:pPr lvl="1"/>
            <a:r>
              <a:rPr lang="en-US" dirty="0"/>
              <a:t>Read and present one research paper from the reading list (20 minutes presentation + 10 minutes Q&amp;A).  (</a:t>
            </a:r>
            <a:r>
              <a:rPr lang="en-US" b="1" dirty="0"/>
              <a:t>10%</a:t>
            </a:r>
            <a:r>
              <a:rPr lang="en-US" dirty="0"/>
              <a:t>)</a:t>
            </a:r>
          </a:p>
          <a:p>
            <a:pPr lvl="1"/>
            <a:r>
              <a:rPr lang="en-US" altLang="zh-CN" dirty="0"/>
              <a:t>Perform a</a:t>
            </a:r>
            <a:r>
              <a:rPr lang="en-US" dirty="0"/>
              <a:t>n individual or group research project (</a:t>
            </a:r>
            <a:r>
              <a:rPr lang="en-US" b="1" dirty="0"/>
              <a:t>60%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Final exam (</a:t>
            </a:r>
            <a:r>
              <a:rPr lang="en-US" b="1" dirty="0"/>
              <a:t>30%</a:t>
            </a:r>
            <a:r>
              <a:rPr lang="en-US" dirty="0"/>
              <a:t>)</a:t>
            </a:r>
          </a:p>
          <a:p>
            <a:r>
              <a:rPr lang="en-US" dirty="0"/>
              <a:t>Optional (Bonus)</a:t>
            </a:r>
          </a:p>
          <a:p>
            <a:pPr lvl="1"/>
            <a:r>
              <a:rPr lang="en-US" dirty="0"/>
              <a:t>Form a team (2~3 members) to perform an empirical study of existing program analysis tools (from the given list) (</a:t>
            </a:r>
            <a:r>
              <a:rPr lang="en-US" b="1" dirty="0"/>
              <a:t>30%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Solve challenge programs individually (</a:t>
            </a:r>
            <a:r>
              <a:rPr lang="en-US" b="1" dirty="0"/>
              <a:t>5% for each question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Building a tutorial (blog post + video) for a program analysis tool (</a:t>
            </a:r>
            <a:r>
              <a:rPr lang="en-US" b="1" dirty="0"/>
              <a:t>10%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50206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5D30E-FC59-4F5F-B04C-54B14681E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Report -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BAC5A6-1635-4301-B6A1-A5F9817DE1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7419" y="1268082"/>
            <a:ext cx="11662913" cy="5521823"/>
          </a:xfrm>
        </p:spPr>
        <p:txBody>
          <a:bodyPr>
            <a:normAutofit/>
          </a:bodyPr>
          <a:lstStyle/>
          <a:p>
            <a:r>
              <a:rPr lang="en-US" dirty="0"/>
              <a:t>In evaluation (experiments or case studies), we write </a:t>
            </a:r>
          </a:p>
          <a:p>
            <a:pPr marL="0" indent="0">
              <a:buNone/>
            </a:pPr>
            <a:r>
              <a:rPr lang="en-US" dirty="0"/>
              <a:t>Research question (first) </a:t>
            </a:r>
          </a:p>
          <a:p>
            <a:pPr marL="0" indent="0">
              <a:buNone/>
            </a:pPr>
            <a:r>
              <a:rPr lang="en-US" dirty="0"/>
              <a:t>Hypotheses (then) [Optional] </a:t>
            </a:r>
          </a:p>
          <a:p>
            <a:r>
              <a:rPr lang="en-US" dirty="0"/>
              <a:t>Research questions </a:t>
            </a:r>
          </a:p>
          <a:p>
            <a:pPr lvl="1"/>
            <a:r>
              <a:rPr lang="en-US" dirty="0"/>
              <a:t>Abstract, general, high level </a:t>
            </a:r>
          </a:p>
          <a:p>
            <a:r>
              <a:rPr lang="en-US" dirty="0"/>
              <a:t>Hypotheses </a:t>
            </a:r>
          </a:p>
          <a:p>
            <a:pPr lvl="1"/>
            <a:r>
              <a:rPr lang="en-US" dirty="0"/>
              <a:t>Concrete, specific, often answers to the research questions </a:t>
            </a:r>
          </a:p>
          <a:p>
            <a:endParaRPr lang="en-US" dirty="0"/>
          </a:p>
          <a:p>
            <a:r>
              <a:rPr lang="en-US" dirty="0"/>
              <a:t>In the experimental results, need describe how the results relate back to which hypotheses and how hypotheses relate back to which research questions</a:t>
            </a:r>
          </a:p>
        </p:txBody>
      </p:sp>
    </p:spTree>
    <p:extLst>
      <p:ext uri="{BB962C8B-B14F-4D97-AF65-F5344CB8AC3E}">
        <p14:creationId xmlns:p14="http://schemas.microsoft.com/office/powerpoint/2010/main" val="271528868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5D30E-FC59-4F5F-B04C-54B14681E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Final Report – Evaluation for Empirical Studies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BAC5A6-1635-4301-B6A1-A5F9817DE1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7419" y="1268082"/>
            <a:ext cx="11662913" cy="5521823"/>
          </a:xfrm>
        </p:spPr>
        <p:txBody>
          <a:bodyPr>
            <a:normAutofit/>
          </a:bodyPr>
          <a:lstStyle/>
          <a:p>
            <a:r>
              <a:rPr lang="en-US" dirty="0"/>
              <a:t>Case studies, experiences, and examples are often good for </a:t>
            </a:r>
          </a:p>
          <a:p>
            <a:pPr lvl="1"/>
            <a:r>
              <a:rPr lang="en-US" dirty="0"/>
              <a:t>approaches with human involvements [experiments can also involve humans though] </a:t>
            </a:r>
          </a:p>
          <a:p>
            <a:pPr lvl="1"/>
            <a:r>
              <a:rPr lang="en-US" dirty="0"/>
              <a:t>approaches whose results are hard to quantify with numbers </a:t>
            </a:r>
          </a:p>
          <a:p>
            <a:pPr lvl="1"/>
            <a:r>
              <a:rPr lang="en-US" dirty="0"/>
              <a:t>approaches you don’t have a good enough number of subjects for controlled experiments </a:t>
            </a:r>
          </a:p>
          <a:p>
            <a:r>
              <a:rPr lang="en-US" dirty="0"/>
              <a:t> Case studies </a:t>
            </a:r>
          </a:p>
          <a:p>
            <a:pPr lvl="1"/>
            <a:r>
              <a:rPr lang="en-US" dirty="0"/>
              <a:t>uncontrolled but just observe – lessons learned </a:t>
            </a:r>
          </a:p>
          <a:p>
            <a:endParaRPr lang="en-US" dirty="0"/>
          </a:p>
          <a:p>
            <a:r>
              <a:rPr lang="en-US" dirty="0"/>
              <a:t>Feasibility studies: not directly assess or apply the approach on the real environment but give hints on feasibility 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r>
              <a:rPr lang="en-US" dirty="0"/>
              <a:t>Experiences/Examples</a:t>
            </a:r>
          </a:p>
        </p:txBody>
      </p:sp>
    </p:spTree>
    <p:extLst>
      <p:ext uri="{BB962C8B-B14F-4D97-AF65-F5344CB8AC3E}">
        <p14:creationId xmlns:p14="http://schemas.microsoft.com/office/powerpoint/2010/main" val="167218520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6C018-D3F9-493A-921E-285292750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Empirical Studies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65471-C847-45F9-AED0-DCB4C10005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Some guidelines on doing/writing experiments </a:t>
            </a:r>
          </a:p>
          <a:p>
            <a:pPr lvl="1"/>
            <a:r>
              <a:rPr lang="en-US" dirty="0"/>
              <a:t> “Experimental program analysis: A new program analysis paradigm.” ISSTA 06 http://esquared.unl.edu/articles/downloadArticle.php?id=208 http://esquared.unl.edu/wikka.php?wakka=ExperimentalProgramAnaly sis </a:t>
            </a:r>
          </a:p>
          <a:p>
            <a:pPr lvl="1"/>
            <a:r>
              <a:rPr lang="en-US" dirty="0"/>
              <a:t> http://wwwusers.cs.umn.edu/~heimdahl/ase08ds/AndrewsEvaluation.pdf </a:t>
            </a:r>
          </a:p>
          <a:p>
            <a:pPr lvl="1"/>
            <a:r>
              <a:rPr lang="en-US" dirty="0"/>
              <a:t> http://www.acm.org/crossroads/xrds7-4/empirical.html – http://www-static.cc.gatech.edu/~harrold/8803/Classnotes/ </a:t>
            </a:r>
          </a:p>
          <a:p>
            <a:pPr lvl="2"/>
            <a:r>
              <a:rPr lang="en-US" dirty="0"/>
              <a:t>Notes of Weeks 18, 19, 20, and 21 </a:t>
            </a:r>
          </a:p>
          <a:p>
            <a:r>
              <a:rPr lang="en-US" dirty="0"/>
              <a:t>Some relevant papers/examples of doing/writing various types of evaluation </a:t>
            </a:r>
          </a:p>
          <a:p>
            <a:pPr lvl="1"/>
            <a:r>
              <a:rPr lang="en-US" dirty="0"/>
              <a:t> http://www.cs.washington.edu/education/courses/590n/04sp/ </a:t>
            </a:r>
          </a:p>
          <a:p>
            <a:r>
              <a:rPr lang="en-US" dirty="0"/>
              <a:t>Experiments vs. Case Studies </a:t>
            </a:r>
          </a:p>
          <a:p>
            <a:pPr lvl="1"/>
            <a:r>
              <a:rPr lang="en-US" dirty="0"/>
              <a:t>“Evaluating emerging software development technologies: lessons learned from assessing aspect-oriented programming” by Murphy et al. http://ieeexplore.ieee.org/search/wrapper.jsp?arnumber=799936 </a:t>
            </a:r>
          </a:p>
          <a:p>
            <a:r>
              <a:rPr lang="en-US" dirty="0"/>
              <a:t>A good book on case study research in general – “Case Study Research : Design and Methods” by Robert K. Yin – http://www.amazon.com/gp/product/0761925538/104-9365607- 2004707?v=</a:t>
            </a:r>
            <a:r>
              <a:rPr lang="en-US" dirty="0" err="1"/>
              <a:t>glance&amp;n</a:t>
            </a:r>
            <a:r>
              <a:rPr lang="en-US" dirty="0"/>
              <a:t>=283155</a:t>
            </a:r>
          </a:p>
        </p:txBody>
      </p:sp>
    </p:spTree>
    <p:extLst>
      <p:ext uri="{BB962C8B-B14F-4D97-AF65-F5344CB8AC3E}">
        <p14:creationId xmlns:p14="http://schemas.microsoft.com/office/powerpoint/2010/main" val="206658481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6C018-D3F9-493A-921E-285292750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Empirical Studies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65471-C847-45F9-AED0-DCB4C10005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Better Empirical Science for Software Engineering, </a:t>
            </a:r>
            <a:r>
              <a:rPr lang="en-US" dirty="0" err="1"/>
              <a:t>Basili</a:t>
            </a:r>
            <a:r>
              <a:rPr lang="en-US" dirty="0"/>
              <a:t> and </a:t>
            </a:r>
            <a:r>
              <a:rPr lang="en-US" dirty="0" err="1"/>
              <a:t>Elbaum</a:t>
            </a:r>
            <a:r>
              <a:rPr lang="en-US" dirty="0"/>
              <a:t>, ICSE 06 </a:t>
            </a:r>
          </a:p>
          <a:p>
            <a:pPr lvl="1"/>
            <a:r>
              <a:rPr lang="en-US" dirty="0"/>
              <a:t> http://csce.unl.edu/~elbaum/talks/PresentedICSE2006.ppt </a:t>
            </a:r>
          </a:p>
          <a:p>
            <a:r>
              <a:rPr lang="en-US" dirty="0"/>
              <a:t> Preliminary guidelines for empirical research in software engineering, </a:t>
            </a:r>
            <a:r>
              <a:rPr lang="en-US" dirty="0" err="1"/>
              <a:t>Kitchenham</a:t>
            </a:r>
            <a:r>
              <a:rPr lang="en-US" dirty="0"/>
              <a:t> et al. TSE 02 </a:t>
            </a:r>
          </a:p>
          <a:p>
            <a:pPr lvl="1"/>
            <a:r>
              <a:rPr lang="en-US" dirty="0"/>
              <a:t>http://csdl.ics.hawaii.edu/techreports/05-06/doc/Kitchenham2002.pdf </a:t>
            </a:r>
          </a:p>
          <a:p>
            <a:r>
              <a:rPr lang="en-US" dirty="0"/>
              <a:t> FOSE 07: The Future of Empirical Methods in Software Engineering Research </a:t>
            </a:r>
          </a:p>
          <a:p>
            <a:pPr lvl="1"/>
            <a:r>
              <a:rPr lang="en-US" dirty="0"/>
              <a:t> http://www.simula.no/research/engineering/publications/Simula.SE.13 </a:t>
            </a:r>
          </a:p>
          <a:p>
            <a:r>
              <a:rPr lang="en-US" dirty="0"/>
              <a:t> Hints for Reviewing Empirical Work in Software Engineering </a:t>
            </a:r>
            <a:r>
              <a:rPr lang="en-US" dirty="0" err="1"/>
              <a:t>Tichy</a:t>
            </a:r>
            <a:r>
              <a:rPr lang="en-US" dirty="0"/>
              <a:t> ESE 00 </a:t>
            </a:r>
          </a:p>
          <a:p>
            <a:pPr lvl="1"/>
            <a:r>
              <a:rPr lang="en-US" dirty="0"/>
              <a:t> http://www.springerlink.com/content/rr70j282h2k01960/ </a:t>
            </a:r>
          </a:p>
          <a:p>
            <a:r>
              <a:rPr lang="en-US" dirty="0"/>
              <a:t>Readings in Empirical Evaluation for Budding Software Engineering Researchers </a:t>
            </a:r>
          </a:p>
          <a:p>
            <a:pPr lvl="1"/>
            <a:r>
              <a:rPr lang="en-US" dirty="0"/>
              <a:t> http://csdl.ics.hawaii.edu/techreports/05-06/05-06.html </a:t>
            </a:r>
          </a:p>
          <a:p>
            <a:r>
              <a:rPr lang="en-US" dirty="0"/>
              <a:t>Courses </a:t>
            </a:r>
          </a:p>
          <a:p>
            <a:pPr lvl="1"/>
            <a:r>
              <a:rPr lang="en-US" dirty="0"/>
              <a:t> http://www.cs.toronto.edu/~sme/CSC2130/index.html </a:t>
            </a:r>
          </a:p>
          <a:p>
            <a:pPr lvl="1"/>
            <a:r>
              <a:rPr lang="en-US" dirty="0"/>
              <a:t> http://www.cs.tut.fi/~pselonen/OHJ-1860/</a:t>
            </a:r>
          </a:p>
        </p:txBody>
      </p:sp>
    </p:spTree>
    <p:extLst>
      <p:ext uri="{BB962C8B-B14F-4D97-AF65-F5344CB8AC3E}">
        <p14:creationId xmlns:p14="http://schemas.microsoft.com/office/powerpoint/2010/main" val="419945661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16FC0-E6CF-411A-9139-E892EDC33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Report -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C772FE-F5CF-40F3-806D-306BF0EF35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Limitations and issues your approach/implementation currently cannot address </a:t>
            </a:r>
          </a:p>
          <a:p>
            <a:pPr lvl="1"/>
            <a:r>
              <a:rPr lang="en-US" dirty="0"/>
              <a:t>Optional: how are you going to address them in future work </a:t>
            </a:r>
          </a:p>
          <a:p>
            <a:r>
              <a:rPr lang="en-US" dirty="0"/>
              <a:t>Other caveats (scope of your approach) </a:t>
            </a:r>
          </a:p>
          <a:p>
            <a:r>
              <a:rPr lang="en-US" dirty="0"/>
              <a:t>It is often a good idea to list (obvious) limitations and discuss possible solutions for them rather than hiding them </a:t>
            </a:r>
          </a:p>
          <a:p>
            <a:pPr lvl="1"/>
            <a:r>
              <a:rPr lang="en-US" dirty="0"/>
              <a:t>Reviewers can often identify obvious limitations even if you don’t state them; then they will criticize your work on these limitations (you often don’t have a rebuttal against these criticisms in conference reviews). </a:t>
            </a:r>
          </a:p>
          <a:p>
            <a:pPr lvl="1"/>
            <a:r>
              <a:rPr lang="en-US" dirty="0"/>
              <a:t>If your paper discusses these obvious limitations as well as their potential solutions, the situation can be alleviated (it is like you have a rebuttal in your paper already before being criticized!). </a:t>
            </a:r>
          </a:p>
          <a:p>
            <a:r>
              <a:rPr lang="en-US" dirty="0"/>
              <a:t>Possible applications of your approach that you haven’t validated but are convincingly feasible or effective.</a:t>
            </a:r>
          </a:p>
        </p:txBody>
      </p:sp>
    </p:spTree>
    <p:extLst>
      <p:ext uri="{BB962C8B-B14F-4D97-AF65-F5344CB8AC3E}">
        <p14:creationId xmlns:p14="http://schemas.microsoft.com/office/powerpoint/2010/main" val="298564359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1D761-569B-45FA-BFE2-2A9452316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Report -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F0D94-75DF-4984-868B-3A648C24B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Often easy to write conclusions </a:t>
            </a:r>
          </a:p>
          <a:p>
            <a:pPr lvl="1"/>
            <a:r>
              <a:rPr lang="en-US" dirty="0"/>
              <a:t>nothing here should surprise readers; simply summarize your contributions and findings </a:t>
            </a:r>
          </a:p>
          <a:p>
            <a:pPr lvl="1"/>
            <a:r>
              <a:rPr lang="en-US" dirty="0"/>
              <a:t>In the introduction, “We propose a new approach …” vs. In the conclusions, “We have proposed a new approach …” </a:t>
            </a:r>
          </a:p>
          <a:p>
            <a:r>
              <a:rPr lang="en-US" dirty="0"/>
              <a:t> You can state the broader impacts of your approach and your vision </a:t>
            </a:r>
          </a:p>
          <a:p>
            <a:r>
              <a:rPr lang="en-US" dirty="0"/>
              <a:t> You can optionally describe limitations and future work here if you don’t have a discussion section for them and propose future work </a:t>
            </a:r>
          </a:p>
          <a:p>
            <a:r>
              <a:rPr lang="en-US" dirty="0"/>
              <a:t> May mark your territory of your future work by saying “We are currently doing X..., and preliminary results are promising.” (http://infolab.stanford.edu/~widom/paper-writing.html)</a:t>
            </a:r>
          </a:p>
        </p:txBody>
      </p:sp>
    </p:spTree>
    <p:extLst>
      <p:ext uri="{BB962C8B-B14F-4D97-AF65-F5344CB8AC3E}">
        <p14:creationId xmlns:p14="http://schemas.microsoft.com/office/powerpoint/2010/main" val="187512514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4B730-487E-44FC-8D27-841058B2B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Website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E97A0-91B7-4EF8-8D6E-A7E9210752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Construct a project web including the evaluation subjects, evaluation results … </a:t>
            </a:r>
          </a:p>
          <a:p>
            <a:pPr lvl="1"/>
            <a:r>
              <a:rPr lang="en-US" dirty="0"/>
              <a:t>If tool is releasable, release your tool here (even binary form) </a:t>
            </a:r>
          </a:p>
          <a:p>
            <a:pPr lvl="1"/>
            <a:r>
              <a:rPr lang="en-US" dirty="0"/>
              <a:t>If a demo video is available, put it up here (e.g., http://osl.cs.uiuc.edu/~ksen/cute/demo.htm) </a:t>
            </a:r>
          </a:p>
          <a:p>
            <a:pPr lvl="1"/>
            <a:endParaRPr lang="en-US" dirty="0"/>
          </a:p>
          <a:p>
            <a:r>
              <a:rPr lang="en-US" dirty="0"/>
              <a:t>Why? Building trust from reviewers in your work and your results</a:t>
            </a:r>
          </a:p>
        </p:txBody>
      </p:sp>
    </p:spTree>
    <p:extLst>
      <p:ext uri="{BB962C8B-B14F-4D97-AF65-F5344CB8AC3E}">
        <p14:creationId xmlns:p14="http://schemas.microsoft.com/office/powerpoint/2010/main" val="26069546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85BF4-F186-43D0-BB22-66FBF949B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Out</a:t>
            </a:r>
            <a:r>
              <a:rPr lang="en-US" altLang="zh-CN" b="1" dirty="0"/>
              <a:t>l</a:t>
            </a:r>
            <a:r>
              <a:rPr lang="en-US" b="1" dirty="0"/>
              <a:t>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1BAAB-6C4E-403B-B5D7-BD976FFCEF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Overview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Course Content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Course Project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Empirical Studies </a:t>
            </a:r>
          </a:p>
          <a:p>
            <a:r>
              <a:rPr lang="en-US" dirty="0"/>
              <a:t>Challenge Programs</a:t>
            </a:r>
          </a:p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Paper Presentation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Tentative Schedule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Homework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68190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8AC0B-3469-4C18-8E78-567E30622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Programs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814818-7F2A-4BF2-BAD6-B957C98AC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https://docs.google.com/document/d/1Pm7q-HCKaS0ScQPLPh2ezFHM-tlS8VyFqtRWFc9b-_I/edit?ts=593b31b1&amp;pli=1#</a:t>
            </a:r>
          </a:p>
        </p:txBody>
      </p:sp>
    </p:spTree>
    <p:extLst>
      <p:ext uri="{BB962C8B-B14F-4D97-AF65-F5344CB8AC3E}">
        <p14:creationId xmlns:p14="http://schemas.microsoft.com/office/powerpoint/2010/main" val="3960136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85BF4-F186-43D0-BB22-66FBF949B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Out</a:t>
            </a:r>
            <a:r>
              <a:rPr lang="en-US" altLang="zh-CN" b="1" dirty="0"/>
              <a:t>l</a:t>
            </a:r>
            <a:r>
              <a:rPr lang="en-US" b="1" dirty="0"/>
              <a:t>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1BAAB-6C4E-403B-B5D7-BD976FFCEF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Overview</a:t>
            </a:r>
          </a:p>
          <a:p>
            <a:r>
              <a:rPr lang="en-US" dirty="0"/>
              <a:t>Course Content</a:t>
            </a:r>
          </a:p>
          <a:p>
            <a:pPr lvl="1"/>
            <a:r>
              <a:rPr lang="en-US" dirty="0"/>
              <a:t>System and Software Security Foundations</a:t>
            </a:r>
          </a:p>
          <a:p>
            <a:pPr lvl="1"/>
            <a:r>
              <a:rPr lang="en-US" dirty="0"/>
              <a:t>Vulnerability Analysis and Exploit Generation</a:t>
            </a:r>
          </a:p>
          <a:p>
            <a:pPr lvl="1"/>
            <a:r>
              <a:rPr lang="en-US" dirty="0"/>
              <a:t>System Defense</a:t>
            </a:r>
          </a:p>
          <a:p>
            <a:pPr lvl="1"/>
            <a:r>
              <a:rPr lang="en-US" dirty="0"/>
              <a:t>Reverse Engineering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Course Project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Empirical Studies 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Challenge Programs</a:t>
            </a:r>
          </a:p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Paper Presentation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Tentative Schedule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Homework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1357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85BF4-F186-43D0-BB22-66FBF949B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Out</a:t>
            </a:r>
            <a:r>
              <a:rPr lang="en-US" altLang="zh-CN" b="1" dirty="0"/>
              <a:t>l</a:t>
            </a:r>
            <a:r>
              <a:rPr lang="en-US" b="1" dirty="0"/>
              <a:t>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1BAAB-6C4E-403B-B5D7-BD976FFCEF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Overview</a:t>
            </a:r>
          </a:p>
          <a:p>
            <a:r>
              <a:rPr lang="en-US" dirty="0"/>
              <a:t>Course Content</a:t>
            </a:r>
          </a:p>
          <a:p>
            <a:pPr lvl="1"/>
            <a:r>
              <a:rPr lang="en-US" dirty="0"/>
              <a:t>System and Software Security Foundations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Vulnerability Analysis and Exploit Generation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System Defense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Reverse Engineering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Course Project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Empirical Studies 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Challenge Programs</a:t>
            </a:r>
          </a:p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Paper Presentation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Tentative Schedule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Homework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3675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D8EF2-7DE5-40ED-9EA1-2D8EF28D6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Program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1BCE6-869A-4449-BCD0-85FD95209D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Flow Analysis</a:t>
            </a:r>
          </a:p>
          <a:p>
            <a:pPr lvl="1"/>
            <a:r>
              <a:rPr lang="en-US" dirty="0"/>
              <a:t>Data Dependency</a:t>
            </a:r>
          </a:p>
          <a:p>
            <a:pPr lvl="1"/>
            <a:r>
              <a:rPr lang="en-US" dirty="0"/>
              <a:t>Taint Analysis</a:t>
            </a:r>
          </a:p>
          <a:p>
            <a:pPr lvl="1"/>
            <a:r>
              <a:rPr lang="en-US" dirty="0"/>
              <a:t>Point-to analysis (alias analysis)</a:t>
            </a:r>
          </a:p>
          <a:p>
            <a:r>
              <a:rPr lang="en-US" dirty="0"/>
              <a:t>Control Flow Analysis</a:t>
            </a:r>
          </a:p>
          <a:p>
            <a:pPr lvl="1"/>
            <a:r>
              <a:rPr lang="en-US" dirty="0"/>
              <a:t>Control flow graph</a:t>
            </a:r>
          </a:p>
          <a:p>
            <a:pPr lvl="1"/>
            <a:r>
              <a:rPr lang="en-US" dirty="0"/>
              <a:t>Call graph</a:t>
            </a:r>
          </a:p>
          <a:p>
            <a:pPr lvl="1"/>
            <a:r>
              <a:rPr lang="en-US" dirty="0"/>
              <a:t>Control dependency</a:t>
            </a:r>
          </a:p>
          <a:p>
            <a:pPr lvl="1"/>
            <a:r>
              <a:rPr lang="en-US" dirty="0"/>
              <a:t>Strong control dependency</a:t>
            </a:r>
          </a:p>
          <a:p>
            <a:r>
              <a:rPr lang="en-US" dirty="0"/>
              <a:t>Path-(in)sensitive</a:t>
            </a:r>
          </a:p>
          <a:p>
            <a:r>
              <a:rPr lang="en-US" dirty="0"/>
              <a:t>Context-(in)sensitive</a:t>
            </a:r>
          </a:p>
        </p:txBody>
      </p:sp>
    </p:spTree>
    <p:extLst>
      <p:ext uri="{BB962C8B-B14F-4D97-AF65-F5344CB8AC3E}">
        <p14:creationId xmlns:p14="http://schemas.microsoft.com/office/powerpoint/2010/main" val="20640087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6AB54-7B8D-4B74-B55F-081D3785C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Program Runtime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A956E-4BEB-4040-8E66-7967DDEB0C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Unveiling Program Execution</a:t>
            </a:r>
          </a:p>
          <a:p>
            <a:pPr lvl="1"/>
            <a:r>
              <a:rPr lang="en-US" dirty="0"/>
              <a:t>Stack, Heap, Global</a:t>
            </a:r>
          </a:p>
          <a:p>
            <a:pPr lvl="1"/>
            <a:r>
              <a:rPr lang="en-US" dirty="0"/>
              <a:t>Control flow</a:t>
            </a:r>
          </a:p>
          <a:p>
            <a:r>
              <a:rPr lang="en-US" dirty="0"/>
              <a:t>System Loader</a:t>
            </a:r>
          </a:p>
          <a:p>
            <a:pPr lvl="1"/>
            <a:r>
              <a:rPr lang="en-US" dirty="0"/>
              <a:t>ld-linux.so, </a:t>
            </a:r>
            <a:r>
              <a:rPr lang="en-US" dirty="0" err="1"/>
              <a:t>ld_preload</a:t>
            </a:r>
            <a:endParaRPr lang="en-US" dirty="0"/>
          </a:p>
          <a:p>
            <a:pPr lvl="1"/>
            <a:r>
              <a:rPr lang="en-US" dirty="0"/>
              <a:t>DLL Injection</a:t>
            </a:r>
          </a:p>
          <a:p>
            <a:r>
              <a:rPr lang="en-US" dirty="0"/>
              <a:t>Dynamic Linker</a:t>
            </a:r>
          </a:p>
          <a:p>
            <a:pPr lvl="1"/>
            <a:r>
              <a:rPr lang="en-US" dirty="0"/>
              <a:t>PLT/GOT</a:t>
            </a:r>
          </a:p>
          <a:p>
            <a:pPr lvl="1"/>
            <a:r>
              <a:rPr lang="en-US" dirty="0"/>
              <a:t>Online-patching</a:t>
            </a:r>
          </a:p>
        </p:txBody>
      </p:sp>
    </p:spTree>
    <p:extLst>
      <p:ext uri="{BB962C8B-B14F-4D97-AF65-F5344CB8AC3E}">
        <p14:creationId xmlns:p14="http://schemas.microsoft.com/office/powerpoint/2010/main" val="5589211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715</TotalTime>
  <Words>4856</Words>
  <Application>Microsoft Office PowerPoint</Application>
  <PresentationFormat>Widescreen</PresentationFormat>
  <Paragraphs>561</Paragraphs>
  <Slides>58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4" baseType="lpstr">
      <vt:lpstr>等线</vt:lpstr>
      <vt:lpstr>等线 Light</vt:lpstr>
      <vt:lpstr>Arial</vt:lpstr>
      <vt:lpstr>Calibri</vt:lpstr>
      <vt:lpstr>Calibri Light</vt:lpstr>
      <vt:lpstr>Office Theme</vt:lpstr>
      <vt:lpstr>CS 6332  System Security and Malicious Code Analysis – Course Overview</vt:lpstr>
      <vt:lpstr>Outline</vt:lpstr>
      <vt:lpstr>Outline</vt:lpstr>
      <vt:lpstr>Course Goals</vt:lpstr>
      <vt:lpstr>Course Style</vt:lpstr>
      <vt:lpstr>Outline</vt:lpstr>
      <vt:lpstr>Outline</vt:lpstr>
      <vt:lpstr>Understanding Program Analysis</vt:lpstr>
      <vt:lpstr>Understanding Program Runtime</vt:lpstr>
      <vt:lpstr>Understanding OS Kernels (Optional)</vt:lpstr>
      <vt:lpstr>Outline</vt:lpstr>
      <vt:lpstr>Vulnerability</vt:lpstr>
      <vt:lpstr>Exploits</vt:lpstr>
      <vt:lpstr>Outline</vt:lpstr>
      <vt:lpstr>Compilation Extension, Code Transformation, Runtime Verification</vt:lpstr>
      <vt:lpstr>Architecture, OS Perspective (Optional)</vt:lpstr>
      <vt:lpstr>Outline</vt:lpstr>
      <vt:lpstr>Compilation Extension, Code Transformation, Runtime Verification</vt:lpstr>
      <vt:lpstr>Outline</vt:lpstr>
      <vt:lpstr>Course Project / Empirical Study</vt:lpstr>
      <vt:lpstr>Course Project / Empirical Study</vt:lpstr>
      <vt:lpstr>How to select a good topic?</vt:lpstr>
      <vt:lpstr>Two fundamental success element of your project</vt:lpstr>
      <vt:lpstr>Detailed Desirable Characteristics I </vt:lpstr>
      <vt:lpstr>Detailed Desirable Characteristics II</vt:lpstr>
      <vt:lpstr>Detailed Desirable Characteristics III</vt:lpstr>
      <vt:lpstr>Detailed Desirable Characteristics IV</vt:lpstr>
      <vt:lpstr>Key Questions to Double Check Your Project</vt:lpstr>
      <vt:lpstr>Traceability Links (Important!)</vt:lpstr>
      <vt:lpstr>Justify Your Choices</vt:lpstr>
      <vt:lpstr>Typical Report Structure </vt:lpstr>
      <vt:lpstr>Proposal - Introduction Structure</vt:lpstr>
      <vt:lpstr>Proposal - Introduction Structure</vt:lpstr>
      <vt:lpstr>Proposal - Introduction Structure</vt:lpstr>
      <vt:lpstr>Proposal – Writing Tips</vt:lpstr>
      <vt:lpstr>Proposal - Background</vt:lpstr>
      <vt:lpstr>Proposal - Related Work</vt:lpstr>
      <vt:lpstr>Proposal - Related Work</vt:lpstr>
      <vt:lpstr>Proposal - Related Work</vt:lpstr>
      <vt:lpstr>Midterm Report - Problem Definition</vt:lpstr>
      <vt:lpstr>Midterm Report - Problem Definition</vt:lpstr>
      <vt:lpstr>Midterm Report - Technical Challenges</vt:lpstr>
      <vt:lpstr>Simple vs. Sophisticated Solutions</vt:lpstr>
      <vt:lpstr>Midterm Report - Technical Challenges</vt:lpstr>
      <vt:lpstr>Midterm Report - Example</vt:lpstr>
      <vt:lpstr>Final Report - Approach</vt:lpstr>
      <vt:lpstr>Final Report - Implementation</vt:lpstr>
      <vt:lpstr>Final Report - Evaluation</vt:lpstr>
      <vt:lpstr>Final Report - Evaluation</vt:lpstr>
      <vt:lpstr>Final Report - Evaluation</vt:lpstr>
      <vt:lpstr>Final Report – Evaluation for Empirical Studies</vt:lpstr>
      <vt:lpstr>Empirical Studies</vt:lpstr>
      <vt:lpstr>Empirical Studies</vt:lpstr>
      <vt:lpstr>Final Report - Discussion</vt:lpstr>
      <vt:lpstr>Final Report - Conclusion</vt:lpstr>
      <vt:lpstr>Project Website</vt:lpstr>
      <vt:lpstr>Outline</vt:lpstr>
      <vt:lpstr>Challenge Programs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Miller, Carrie</dc:creator>
  <cp:lastModifiedBy>Wei Yang</cp:lastModifiedBy>
  <cp:revision>112</cp:revision>
  <dcterms:created xsi:type="dcterms:W3CDTF">2016-12-14T15:51:34Z</dcterms:created>
  <dcterms:modified xsi:type="dcterms:W3CDTF">2018-08-31T14:19:32Z</dcterms:modified>
</cp:coreProperties>
</file>